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7" r:id="rId3"/>
    <p:sldId id="270" r:id="rId4"/>
    <p:sldId id="258" r:id="rId5"/>
    <p:sldId id="275" r:id="rId6"/>
    <p:sldId id="272" r:id="rId7"/>
    <p:sldId id="277" r:id="rId8"/>
    <p:sldId id="273" r:id="rId9"/>
    <p:sldId id="268" r:id="rId10"/>
    <p:sldId id="276" r:id="rId11"/>
    <p:sldId id="269" r:id="rId12"/>
    <p:sldId id="263" r:id="rId13"/>
    <p:sldId id="264" r:id="rId14"/>
    <p:sldId id="265" r:id="rId15"/>
    <p:sldId id="271" r:id="rId16"/>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6619" autoAdjust="0"/>
  </p:normalViewPr>
  <p:slideViewPr>
    <p:cSldViewPr>
      <p:cViewPr>
        <p:scale>
          <a:sx n="66" d="100"/>
          <a:sy n="66" d="100"/>
        </p:scale>
        <p:origin x="-1122" y="-114"/>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10/4/2023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1920756055"/>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10/4/2023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10/4/2023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10/4/2023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10/4/2023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10/4/2023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10/4/2023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10/4/2023</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10/4/2023</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10/4/2023</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10/4/2023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10/4/2023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10/4/2023</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err="1">
                <a:solidFill>
                  <a:schemeClr val="bg1"/>
                </a:solidFill>
                <a:latin typeface="Arial" pitchFamily="34" charset="0"/>
                <a:cs typeface="Arial" pitchFamily="34" charset="0"/>
              </a:rPr>
              <a:t>MyCollegeName</a:t>
            </a:r>
            <a:r>
              <a:rPr lang="en-US" sz="2900" dirty="0">
                <a:solidFill>
                  <a:schemeClr val="bg1"/>
                </a:solidFill>
                <a:latin typeface="Arial" pitchFamily="34" charset="0"/>
                <a:cs typeface="Arial" pitchFamily="34" charset="0"/>
              </a:rPr>
              <a:t> College of Engineering</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1"/>
            <a:ext cx="10287000" cy="2590800"/>
          </a:xfrm>
        </p:spPr>
        <p:txBody>
          <a:bodyPr>
            <a:normAutofit fontScale="85000" lnSpcReduction="20000"/>
          </a:bodyPr>
          <a:lstStyle/>
          <a:p>
            <a:r>
              <a:rPr lang="en-US" sz="3200" dirty="0">
                <a:solidFill>
                  <a:srgbClr val="C00000"/>
                </a:solidFill>
              </a:rPr>
              <a:t>Project Based Seminar (Oral) Presentation</a:t>
            </a:r>
          </a:p>
          <a:p>
            <a:r>
              <a:rPr lang="en-US" sz="3200" dirty="0">
                <a:solidFill>
                  <a:srgbClr val="C00000"/>
                </a:solidFill>
              </a:rPr>
              <a:t>On</a:t>
            </a:r>
          </a:p>
          <a:p>
            <a:r>
              <a:rPr lang="en-US" sz="5100" dirty="0">
                <a:solidFill>
                  <a:schemeClr val="tx2">
                    <a:lumMod val="60000"/>
                    <a:lumOff val="40000"/>
                  </a:schemeClr>
                </a:solidFill>
              </a:rPr>
              <a:t>“Write Title of The Seminar Here”</a:t>
            </a:r>
          </a:p>
          <a:p>
            <a:r>
              <a:rPr lang="en-US" sz="3200" dirty="0">
                <a:solidFill>
                  <a:srgbClr val="C00000"/>
                </a:solidFill>
              </a:rPr>
              <a:t>By</a:t>
            </a:r>
          </a:p>
          <a:p>
            <a:r>
              <a:rPr lang="en-US" sz="3800" dirty="0">
                <a:solidFill>
                  <a:srgbClr val="C00000"/>
                </a:solidFill>
              </a:rPr>
              <a:t>Exam No  and Name of the Candidate</a:t>
            </a:r>
          </a:p>
          <a:p>
            <a:endParaRPr lang="en-US" sz="2700" dirty="0"/>
          </a:p>
        </p:txBody>
      </p:sp>
      <p:sp>
        <p:nvSpPr>
          <p:cNvPr id="4" name="Rectangle 3"/>
          <p:cNvSpPr/>
          <p:nvPr/>
        </p:nvSpPr>
        <p:spPr>
          <a:xfrm>
            <a:off x="0" y="6781800"/>
            <a:ext cx="10972800" cy="428680"/>
          </a:xfrm>
          <a:prstGeom prst="rect">
            <a:avLst/>
          </a:prstGeom>
        </p:spPr>
        <p:txBody>
          <a:bodyPr wrap="square" lIns="104493" tIns="52247" rIns="104493" bIns="52247">
            <a:spAutoFit/>
          </a:bodyPr>
          <a:lstStyle/>
          <a:p>
            <a:pPr algn="ctr"/>
            <a:r>
              <a:rPr lang="en-US" dirty="0">
                <a:solidFill>
                  <a:schemeClr val="tx1">
                    <a:lumMod val="95000"/>
                    <a:lumOff val="5000"/>
                  </a:schemeClr>
                </a:solidFill>
              </a:rPr>
              <a:t>Day and Date of Exam : Monday, 12 Nov 2021</a:t>
            </a:r>
          </a:p>
        </p:txBody>
      </p:sp>
      <p:sp>
        <p:nvSpPr>
          <p:cNvPr id="6" name="Subtitle 2"/>
          <p:cNvSpPr txBox="1">
            <a:spLocks/>
          </p:cNvSpPr>
          <p:nvPr/>
        </p:nvSpPr>
        <p:spPr>
          <a:xfrm>
            <a:off x="731520" y="4800601"/>
            <a:ext cx="9235440" cy="894080"/>
          </a:xfrm>
          <a:prstGeom prst="rect">
            <a:avLst/>
          </a:prstGeom>
        </p:spPr>
        <p:txBody>
          <a:bodyPr vert="horz" lIns="104493" tIns="52247" rIns="104493" bIns="52247" rtlCol="0">
            <a:normAutofit fontScale="92500" lnSpcReduction="20000"/>
          </a:bodyPr>
          <a:lstStyle/>
          <a:p>
            <a:pPr algn="ctr">
              <a:spcBef>
                <a:spcPct val="20000"/>
              </a:spcBef>
              <a:defRPr/>
            </a:pPr>
            <a:r>
              <a:rPr lang="en-US" sz="2700" dirty="0">
                <a:solidFill>
                  <a:srgbClr val="C00000"/>
                </a:solidFill>
              </a:rPr>
              <a:t>Guide</a:t>
            </a:r>
          </a:p>
          <a:p>
            <a:pPr algn="ctr">
              <a:spcBef>
                <a:spcPct val="20000"/>
              </a:spcBef>
              <a:defRPr/>
            </a:pPr>
            <a:r>
              <a:rPr lang="en-US" sz="3000" dirty="0">
                <a:solidFill>
                  <a:srgbClr val="C00000"/>
                </a:solidFill>
              </a:rPr>
              <a:t>“Your Guide Name Goes Here”</a:t>
            </a: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7" name="Picture 3" descr="G:\Guest Lectures - Seminars - Workshops Conducted\PBS\images.jpg"/>
          <p:cNvPicPr>
            <a:picLocks noChangeAspect="1" noChangeArrowheads="1"/>
          </p:cNvPicPr>
          <p:nvPr/>
        </p:nvPicPr>
        <p:blipFill>
          <a:blip r:embed="rId2"/>
          <a:srcRect/>
          <a:stretch>
            <a:fillRect/>
          </a:stretch>
        </p:blipFill>
        <p:spPr bwMode="auto">
          <a:xfrm>
            <a:off x="9372600" y="15767"/>
            <a:ext cx="1600200" cy="1199895"/>
          </a:xfrm>
          <a:prstGeom prst="rect">
            <a:avLst/>
          </a:prstGeom>
          <a:noFill/>
        </p:spPr>
      </p:pic>
      <p:sp>
        <p:nvSpPr>
          <p:cNvPr id="9" name="Oval 8"/>
          <p:cNvSpPr/>
          <p:nvPr/>
        </p:nvSpPr>
        <p:spPr>
          <a:xfrm>
            <a:off x="0" y="0"/>
            <a:ext cx="1447800" cy="1219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91435" tIns="45718" rIns="91435" bIns="45718" rtlCol="0" anchor="ctr"/>
          <a:lstStyle/>
          <a:p>
            <a:pPr algn="ctr"/>
            <a:r>
              <a:rPr lang="en-US" dirty="0"/>
              <a:t>College Logo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33400" y="76200"/>
            <a:ext cx="9875520" cy="1219200"/>
          </a:xfrm>
        </p:spPr>
        <p:style>
          <a:lnRef idx="3">
            <a:schemeClr val="lt1"/>
          </a:lnRef>
          <a:fillRef idx="1">
            <a:schemeClr val="accent1"/>
          </a:fillRef>
          <a:effectRef idx="1">
            <a:schemeClr val="accent1"/>
          </a:effectRef>
          <a:fontRef idx="minor">
            <a:schemeClr val="lt1"/>
          </a:fontRef>
        </p:style>
        <p:txBody>
          <a:bodyPr>
            <a:normAutofit/>
          </a:bodyPr>
          <a:lstStyle/>
          <a:p>
            <a:r>
              <a:rPr lang="en-IN" dirty="0"/>
              <a:t>Literature Survey/</a:t>
            </a:r>
            <a:r>
              <a:rPr lang="en-US" dirty="0"/>
              <a:t>Related work</a:t>
            </a:r>
            <a:endParaRPr lang="en-IN" dirty="0"/>
          </a:p>
        </p:txBody>
      </p:sp>
      <p:sp>
        <p:nvSpPr>
          <p:cNvPr id="8" name="Content Placeholder 4"/>
          <p:cNvSpPr>
            <a:spLocks noGrp="1"/>
          </p:cNvSpPr>
          <p:nvPr>
            <p:ph idx="1"/>
          </p:nvPr>
        </p:nvSpPr>
        <p:spPr/>
        <p:txBody>
          <a:bodyPr/>
          <a:lstStyle/>
          <a:p>
            <a:pPr algn="just">
              <a:lnSpc>
                <a:spcPct val="150000"/>
              </a:lnSpc>
            </a:pPr>
            <a:r>
              <a:rPr lang="en-US" sz="2200" dirty="0"/>
              <a:t>Minimum </a:t>
            </a:r>
            <a:r>
              <a:rPr lang="en-US" sz="2200" b="1" dirty="0">
                <a:solidFill>
                  <a:srgbClr val="FF0000"/>
                </a:solidFill>
              </a:rPr>
              <a:t>FIVE </a:t>
            </a:r>
            <a:r>
              <a:rPr lang="en-US" sz="2200" dirty="0"/>
              <a:t>references should be there from literature.</a:t>
            </a:r>
          </a:p>
        </p:txBody>
      </p:sp>
      <p:sp>
        <p:nvSpPr>
          <p:cNvPr id="10" name="Date Placeholder 6"/>
          <p:cNvSpPr>
            <a:spLocks noGrp="1"/>
          </p:cNvSpPr>
          <p:nvPr>
            <p:ph type="dt" sz="half" idx="10"/>
          </p:nvPr>
        </p:nvSpPr>
        <p:spPr/>
        <p:txBody>
          <a:bodyPr/>
          <a:lstStyle/>
          <a:p>
            <a:pPr algn="l">
              <a:defRPr/>
            </a:pPr>
            <a:fld id="{76B7894A-5734-43E2-AE1C-8CDD85E58B43}" type="datetime1">
              <a:rPr lang="en-US" sz="1200" b="1" smtClean="0"/>
              <a:pPr algn="l">
                <a:defRPr/>
              </a:pPr>
              <a:t>10/4/2023</a:t>
            </a:fld>
            <a:endParaRPr lang="en-US" sz="1200" b="1" dirty="0"/>
          </a:p>
        </p:txBody>
      </p:sp>
      <p:sp>
        <p:nvSpPr>
          <p:cNvPr id="12" name="Footer Placeholder 8"/>
          <p:cNvSpPr>
            <a:spLocks noGrp="1"/>
          </p:cNvSpPr>
          <p:nvPr>
            <p:ph type="ftr" sz="quarter" idx="11"/>
          </p:nvPr>
        </p:nvSpPr>
        <p:spPr/>
        <p:txBody>
          <a:bodyPr/>
          <a:lstStyle/>
          <a:p>
            <a:pPr algn="ctr">
              <a:defRPr/>
            </a:pPr>
            <a:r>
              <a:rPr lang="en-US" sz="1200" b="1" dirty="0"/>
              <a:t>SCOE, Information Technology (2014-15)</a:t>
            </a:r>
          </a:p>
        </p:txBody>
      </p:sp>
      <p:sp>
        <p:nvSpPr>
          <p:cNvPr id="11" name="Slide Number Placeholder 7"/>
          <p:cNvSpPr>
            <a:spLocks noGrp="1"/>
          </p:cNvSpPr>
          <p:nvPr>
            <p:ph type="sldNum" sz="quarter" idx="12"/>
          </p:nvPr>
        </p:nvSpPr>
        <p:spPr/>
        <p:txBody>
          <a:bodyPr/>
          <a:lstStyle/>
          <a:p>
            <a:pPr>
              <a:defRPr/>
            </a:pPr>
            <a:fld id="{63C1463C-A8CD-4C16-A7E3-FA8B1378754F}" type="slidenum">
              <a:rPr lang="en-US" sz="1200" b="1" smtClean="0"/>
              <a:pPr>
                <a:defRPr/>
              </a:pPr>
              <a:t>10</a:t>
            </a:fld>
            <a:endParaRPr lang="en-US" sz="1200" b="1" dirty="0"/>
          </a:p>
        </p:txBody>
      </p:sp>
      <p:graphicFrame>
        <p:nvGraphicFramePr>
          <p:cNvPr id="7" name="Table 6"/>
          <p:cNvGraphicFramePr>
            <a:graphicFrameLocks noGrp="1"/>
          </p:cNvGraphicFramePr>
          <p:nvPr>
            <p:extLst>
              <p:ext uri="{D42A27DB-BD31-4B8C-83A1-F6EECF244321}">
                <p14:modId xmlns:p14="http://schemas.microsoft.com/office/powerpoint/2010/main" val="315835298"/>
              </p:ext>
            </p:extLst>
          </p:nvPr>
        </p:nvGraphicFramePr>
        <p:xfrm>
          <a:off x="457200" y="1420705"/>
          <a:ext cx="10149841" cy="5894495"/>
        </p:xfrm>
        <a:graphic>
          <a:graphicData uri="http://schemas.openxmlformats.org/drawingml/2006/table">
            <a:tbl>
              <a:tblPr firstRow="1" bandRow="1">
                <a:tableStyleId>{5C22544A-7EE6-4342-B048-85BDC9FD1C3A}</a:tableStyleId>
              </a:tblPr>
              <a:tblGrid>
                <a:gridCol w="879764">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3088599">
                  <a:extLst>
                    <a:ext uri="{9D8B030D-6E8A-4147-A177-3AD203B41FA5}">
                      <a16:colId xmlns:a16="http://schemas.microsoft.com/office/drawing/2014/main" xmlns="" val="20002"/>
                    </a:ext>
                  </a:extLst>
                </a:gridCol>
                <a:gridCol w="1985839">
                  <a:extLst>
                    <a:ext uri="{9D8B030D-6E8A-4147-A177-3AD203B41FA5}">
                      <a16:colId xmlns:a16="http://schemas.microsoft.com/office/drawing/2014/main" xmlns="" val="20003"/>
                    </a:ext>
                  </a:extLst>
                </a:gridCol>
                <a:gridCol w="1985839">
                  <a:extLst>
                    <a:ext uri="{9D8B030D-6E8A-4147-A177-3AD203B41FA5}">
                      <a16:colId xmlns:a16="http://schemas.microsoft.com/office/drawing/2014/main" xmlns="" val="20004"/>
                    </a:ext>
                  </a:extLst>
                </a:gridCol>
              </a:tblGrid>
              <a:tr h="703751">
                <a:tc>
                  <a:txBody>
                    <a:bodyPr/>
                    <a:lstStyle/>
                    <a:p>
                      <a:pPr algn="ctr"/>
                      <a:r>
                        <a:rPr lang="en-IN" sz="1500" dirty="0"/>
                        <a:t>Sr.</a:t>
                      </a:r>
                      <a:r>
                        <a:rPr lang="en-IN" sz="1500" baseline="0" dirty="0"/>
                        <a:t> No.</a:t>
                      </a:r>
                      <a:endParaRPr lang="en-IN" sz="1500" dirty="0"/>
                    </a:p>
                  </a:txBody>
                  <a:tcPr marL="109728" marR="109728" marT="48768" marB="48768"/>
                </a:tc>
                <a:tc>
                  <a:txBody>
                    <a:bodyPr/>
                    <a:lstStyle/>
                    <a:p>
                      <a:pPr algn="ctr"/>
                      <a:r>
                        <a:rPr lang="en-IN" sz="1500" dirty="0"/>
                        <a:t>Reference Name (Write Paper Title)</a:t>
                      </a:r>
                    </a:p>
                  </a:txBody>
                  <a:tcPr marL="109728" marR="109728" marT="48768" marB="48768"/>
                </a:tc>
                <a:tc>
                  <a:txBody>
                    <a:bodyPr/>
                    <a:lstStyle/>
                    <a:p>
                      <a:pPr algn="ctr"/>
                      <a:r>
                        <a:rPr lang="en-IN" sz="1500" dirty="0"/>
                        <a:t>Seed Idea/ Work description</a:t>
                      </a:r>
                    </a:p>
                  </a:txBody>
                  <a:tcPr marL="109728" marR="109728" marT="48768" marB="48768"/>
                </a:tc>
                <a:tc>
                  <a:txBody>
                    <a:bodyPr/>
                    <a:lstStyle/>
                    <a:p>
                      <a:pPr algn="ctr"/>
                      <a:r>
                        <a:rPr lang="en-IN" sz="1500" dirty="0"/>
                        <a:t>Problems</a:t>
                      </a:r>
                      <a:r>
                        <a:rPr lang="en-IN" sz="1500" baseline="0" dirty="0"/>
                        <a:t> found</a:t>
                      </a:r>
                      <a:endParaRPr lang="en-IN" sz="1500" dirty="0"/>
                    </a:p>
                  </a:txBody>
                  <a:tcPr marL="109728" marR="109728" marT="48768" marB="48768"/>
                </a:tc>
                <a:tc>
                  <a:txBody>
                    <a:bodyPr/>
                    <a:lstStyle/>
                    <a:p>
                      <a:pPr algn="ctr"/>
                      <a:r>
                        <a:rPr lang="en-IN" sz="1500" dirty="0"/>
                        <a:t>Any other criteria</a:t>
                      </a:r>
                    </a:p>
                  </a:txBody>
                  <a:tcPr marL="109728" marR="109728" marT="48768" marB="48768"/>
                </a:tc>
                <a:extLst>
                  <a:ext uri="{0D108BD9-81ED-4DB2-BD59-A6C34878D82A}">
                    <a16:rowId xmlns:a16="http://schemas.microsoft.com/office/drawing/2014/main" xmlns="" val="10000"/>
                  </a:ext>
                </a:extLst>
              </a:tr>
              <a:tr h="395563">
                <a:tc>
                  <a:txBody>
                    <a:bodyPr/>
                    <a:lstStyle/>
                    <a:p>
                      <a:pPr algn="ctr"/>
                      <a:r>
                        <a:rPr lang="en-IN" sz="1050" dirty="0"/>
                        <a:t>1</a:t>
                      </a:r>
                    </a:p>
                  </a:txBody>
                  <a:tcPr marL="109728" marR="109728" marT="48768" marB="48768"/>
                </a:tc>
                <a:tc>
                  <a:txBody>
                    <a:bodyPr/>
                    <a:lstStyle/>
                    <a:p>
                      <a:r>
                        <a:rPr lang="en-US" sz="1050" b="0" i="0" kern="1200" dirty="0" smtClean="0">
                          <a:solidFill>
                            <a:schemeClr val="dk1"/>
                          </a:solidFill>
                          <a:effectLst/>
                          <a:latin typeface="+mn-lt"/>
                          <a:ea typeface="+mn-ea"/>
                          <a:cs typeface="+mn-cs"/>
                        </a:rPr>
                        <a:t>Design and Implementation of a Real-time Online Driver Booking System (IEEE Transactions on Intelligent Transportation Systems, 2019)</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Proposes a real-time online driver booking system that uses a dynamic pricing algorithm to match drivers and passengers. The system is designed to be scalable to large cities and to minimize the time it takes for passengers to find a ride.</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system is not yet deployed in a commercial setting, so its performance in the real world is unknown.</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system is based on a centralized server, which may be a point of failure.</a:t>
                      </a:r>
                      <a:endParaRPr lang="en-IN" sz="1050" dirty="0"/>
                    </a:p>
                  </a:txBody>
                  <a:tcPr marL="109728" marR="109728" marT="48768" marB="48768"/>
                </a:tc>
                <a:extLst>
                  <a:ext uri="{0D108BD9-81ED-4DB2-BD59-A6C34878D82A}">
                    <a16:rowId xmlns:a16="http://schemas.microsoft.com/office/drawing/2014/main" xmlns="" val="10001"/>
                  </a:ext>
                </a:extLst>
              </a:tr>
              <a:tr h="395563">
                <a:tc>
                  <a:txBody>
                    <a:bodyPr/>
                    <a:lstStyle/>
                    <a:p>
                      <a:pPr algn="ctr"/>
                      <a:r>
                        <a:rPr lang="en-IN" sz="1050" dirty="0"/>
                        <a:t>2</a:t>
                      </a:r>
                    </a:p>
                  </a:txBody>
                  <a:tcPr marL="109728" marR="109728" marT="48768" marB="48768"/>
                </a:tc>
                <a:tc>
                  <a:txBody>
                    <a:bodyPr/>
                    <a:lstStyle/>
                    <a:p>
                      <a:r>
                        <a:rPr lang="en-US" sz="1050" b="0" i="0" kern="1200" dirty="0" smtClean="0">
                          <a:solidFill>
                            <a:schemeClr val="dk1"/>
                          </a:solidFill>
                          <a:effectLst/>
                          <a:latin typeface="+mn-lt"/>
                          <a:ea typeface="+mn-ea"/>
                          <a:cs typeface="+mn-cs"/>
                        </a:rPr>
                        <a:t>A Performance Evaluation of Online Driver Booking Systems (IEEE Systems Journal, 2020)</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Evaluates the performance of several popular online driver booking systems in terms of response time, reliability, and surge pricing. The study finds that there is significant variation in the performance of different online driver booking systems. Some systems are more responsive and reliable than others, while others are more prone to surge pricing.</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is limited to a small number of online driver booking systems and may not be representative of the entire industry.</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does not consider the impact of surge pricing on drivers or passengers.</a:t>
                      </a:r>
                      <a:endParaRPr lang="en-IN" sz="1050" dirty="0"/>
                    </a:p>
                  </a:txBody>
                  <a:tcPr marL="109728" marR="109728" marT="48768" marB="48768"/>
                </a:tc>
                <a:extLst>
                  <a:ext uri="{0D108BD9-81ED-4DB2-BD59-A6C34878D82A}">
                    <a16:rowId xmlns:a16="http://schemas.microsoft.com/office/drawing/2014/main" xmlns="" val="10002"/>
                  </a:ext>
                </a:extLst>
              </a:tr>
              <a:tr h="395563">
                <a:tc>
                  <a:txBody>
                    <a:bodyPr/>
                    <a:lstStyle/>
                    <a:p>
                      <a:pPr algn="ctr"/>
                      <a:r>
                        <a:rPr lang="en-IN" sz="1050" dirty="0"/>
                        <a:t>3</a:t>
                      </a:r>
                    </a:p>
                  </a:txBody>
                  <a:tcPr marL="109728" marR="109728" marT="48768" marB="48768"/>
                </a:tc>
                <a:tc>
                  <a:txBody>
                    <a:bodyPr/>
                    <a:lstStyle/>
                    <a:p>
                      <a:r>
                        <a:rPr lang="en-US" sz="1050" b="0" i="0" kern="1200" dirty="0" smtClean="0">
                          <a:solidFill>
                            <a:schemeClr val="dk1"/>
                          </a:solidFill>
                          <a:effectLst/>
                          <a:latin typeface="+mn-lt"/>
                          <a:ea typeface="+mn-ea"/>
                          <a:cs typeface="+mn-cs"/>
                        </a:rPr>
                        <a:t>The Impact of Online Driver Booking Systems on Transportation (Transportation Research Part A: Policy and Practice, 2021)</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Examines the impact of online driver booking systems on transportation in terms of traffic congestion, pollution, and public transportation usage. The study finds that online driver booking systems have had a mixed impact on transportation. On the one hand, they have made it easier and more affordable for people to get around, which can lead to increased traffic congestion and pollution. On the other hand, they have also reduced the reliance on public transportation, which can have environmental benefits.</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is based on data from a single city and may not be generalizable to other cities.</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does not consider the impact of online driver booking systems on drivers or passengers.</a:t>
                      </a:r>
                      <a:endParaRPr lang="en-IN" sz="1050" dirty="0"/>
                    </a:p>
                  </a:txBody>
                  <a:tcPr marL="109728" marR="109728" marT="48768" marB="48768"/>
                </a:tc>
                <a:extLst>
                  <a:ext uri="{0D108BD9-81ED-4DB2-BD59-A6C34878D82A}">
                    <a16:rowId xmlns:a16="http://schemas.microsoft.com/office/drawing/2014/main" xmlns="" val="10003"/>
                  </a:ext>
                </a:extLst>
              </a:tr>
              <a:tr h="395563">
                <a:tc>
                  <a:txBody>
                    <a:bodyPr/>
                    <a:lstStyle/>
                    <a:p>
                      <a:pPr algn="ctr"/>
                      <a:r>
                        <a:rPr lang="en-IN" sz="1050" dirty="0"/>
                        <a:t>4</a:t>
                      </a:r>
                    </a:p>
                  </a:txBody>
                  <a:tcPr marL="109728" marR="109728" marT="48768" marB="48768"/>
                </a:tc>
                <a:tc>
                  <a:txBody>
                    <a:bodyPr/>
                    <a:lstStyle/>
                    <a:p>
                      <a:r>
                        <a:rPr lang="en-US" sz="1050" b="0" i="0" kern="1200" dirty="0" smtClean="0">
                          <a:solidFill>
                            <a:schemeClr val="dk1"/>
                          </a:solidFill>
                          <a:effectLst/>
                          <a:latin typeface="+mn-lt"/>
                          <a:ea typeface="+mn-ea"/>
                          <a:cs typeface="+mn-cs"/>
                        </a:rPr>
                        <a:t>Safety and Security of Online Driver Booking Systems (IEEE Access, 2022)</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Analyzes the safety and security risks associated with online driver booking systems and proposes mitigation strategies. The study finds that online driver booking systems face a number of safety and security risks, including driver safety, passenger safety, and data security. The study also proposes mitigation strategies for each of these risks.</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is based on a theoretical analysis and does not include empirical data.</a:t>
                      </a:r>
                      <a:endParaRPr lang="en-IN" sz="1050" dirty="0"/>
                    </a:p>
                  </a:txBody>
                  <a:tcPr marL="109728" marR="109728" marT="48768" marB="48768"/>
                </a:tc>
                <a:tc>
                  <a:txBody>
                    <a:bodyPr/>
                    <a:lstStyle/>
                    <a:p>
                      <a:r>
                        <a:rPr lang="en-US" sz="1050" b="0" i="0" kern="1200" dirty="0" smtClean="0">
                          <a:solidFill>
                            <a:schemeClr val="dk1"/>
                          </a:solidFill>
                          <a:effectLst/>
                          <a:latin typeface="+mn-lt"/>
                          <a:ea typeface="+mn-ea"/>
                          <a:cs typeface="+mn-cs"/>
                        </a:rPr>
                        <a:t>The study does not consider the impact of mitigation strategies on the cost or convenience of online driver booking systems.</a:t>
                      </a:r>
                      <a:endParaRPr lang="en-IN" sz="1050" dirty="0"/>
                    </a:p>
                  </a:txBody>
                  <a:tcPr marL="109728" marR="109728" marT="48768" marB="48768"/>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1044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 of the Seminar</a:t>
            </a:r>
          </a:p>
        </p:txBody>
      </p:sp>
      <p:sp>
        <p:nvSpPr>
          <p:cNvPr id="9" name="Content Placeholder 8"/>
          <p:cNvSpPr>
            <a:spLocks noGrp="1"/>
          </p:cNvSpPr>
          <p:nvPr>
            <p:ph idx="1"/>
          </p:nvPr>
        </p:nvSpPr>
        <p:spPr/>
        <p:txBody>
          <a:bodyPr>
            <a:normAutofit lnSpcReduction="10000"/>
          </a:bodyPr>
          <a:lstStyle/>
          <a:p>
            <a:pPr algn="just"/>
            <a:r>
              <a:rPr lang="en-US" dirty="0">
                <a:latin typeface="+mj-lt"/>
              </a:rPr>
              <a:t>Actual seminar contents can be of 5 to 6 slides</a:t>
            </a:r>
          </a:p>
          <a:p>
            <a:pPr algn="just"/>
            <a:r>
              <a:rPr lang="en-US" dirty="0">
                <a:latin typeface="+mj-lt"/>
              </a:rPr>
              <a:t>Make use of multimedia technology for presenting your ideas</a:t>
            </a:r>
          </a:p>
          <a:p>
            <a:pPr algn="just"/>
            <a:r>
              <a:rPr lang="en-US" dirty="0">
                <a:latin typeface="+mj-lt"/>
              </a:rPr>
              <a:t>Avoid using abbreviations</a:t>
            </a:r>
          </a:p>
          <a:p>
            <a:pPr algn="just"/>
            <a:r>
              <a:rPr lang="en-US" dirty="0">
                <a:latin typeface="+mj-lt"/>
              </a:rPr>
              <a:t>Explanation of concepts using animations are welcome</a:t>
            </a:r>
          </a:p>
          <a:p>
            <a:pPr algn="just"/>
            <a:r>
              <a:rPr lang="en-US" dirty="0">
                <a:latin typeface="+mj-lt"/>
              </a:rPr>
              <a:t>Choose good design for your presentation</a:t>
            </a:r>
          </a:p>
          <a:p>
            <a:pPr algn="just"/>
            <a:r>
              <a:rPr lang="en-US" dirty="0">
                <a:latin typeface="+mj-lt"/>
              </a:rPr>
              <a:t>Make slides content ‘</a:t>
            </a:r>
            <a:r>
              <a:rPr lang="en-US" dirty="0" err="1">
                <a:latin typeface="+mj-lt"/>
              </a:rPr>
              <a:t>justfy</a:t>
            </a:r>
            <a:r>
              <a:rPr lang="en-US" dirty="0">
                <a:latin typeface="+mj-lt"/>
              </a:rPr>
              <a:t>’</a:t>
            </a:r>
          </a:p>
          <a:p>
            <a:pPr algn="just"/>
            <a:endParaRPr lang="en-US" dirty="0">
              <a:latin typeface="+mj-lt"/>
            </a:endParaRPr>
          </a:p>
        </p:txBody>
      </p:sp>
      <p:sp>
        <p:nvSpPr>
          <p:cNvPr id="11"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Rectangle 7"/>
          <p:cNvSpPr/>
          <p:nvPr/>
        </p:nvSpPr>
        <p:spPr>
          <a:xfrm>
            <a:off x="7040880" y="6339840"/>
            <a:ext cx="3180045" cy="428680"/>
          </a:xfrm>
          <a:prstGeom prst="rect">
            <a:avLst/>
          </a:prstGeom>
        </p:spPr>
        <p:txBody>
          <a:bodyPr wrap="none" lIns="104493" tIns="52247" rIns="104493" bIns="52247">
            <a:spAutoFit/>
          </a:bodyPr>
          <a:lstStyle/>
          <a:p>
            <a:r>
              <a:rPr lang="en-US" dirty="0">
                <a:solidFill>
                  <a:srgbClr val="FF0000"/>
                </a:solidFill>
              </a:rPr>
              <a:t>Not more than 5 to 6 slides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Applications</a:t>
            </a:r>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Transportation:</a:t>
            </a:r>
          </a:p>
          <a:p>
            <a:pPr lvl="1"/>
            <a:r>
              <a:rPr lang="en-US" dirty="0"/>
              <a:t>Book a taxi, ride-hailing service, or chauffeur for personal and business travel.</a:t>
            </a:r>
          </a:p>
          <a:p>
            <a:r>
              <a:rPr lang="en-US" dirty="0"/>
              <a:t>Logistics:</a:t>
            </a:r>
          </a:p>
          <a:p>
            <a:pPr lvl="1"/>
            <a:r>
              <a:rPr lang="en-US" dirty="0"/>
              <a:t>Book a driver to transport goods or deliver packages.</a:t>
            </a:r>
          </a:p>
          <a:p>
            <a:r>
              <a:rPr lang="en-US" dirty="0"/>
              <a:t>Tourism:</a:t>
            </a:r>
          </a:p>
          <a:p>
            <a:pPr lvl="1"/>
            <a:r>
              <a:rPr lang="en-US" dirty="0"/>
              <a:t>Book a driver for sightseeing tours, airport transfers, and day trips.</a:t>
            </a:r>
          </a:p>
          <a:p>
            <a:r>
              <a:rPr lang="en-US" dirty="0"/>
              <a:t>Business services:</a:t>
            </a:r>
          </a:p>
          <a:p>
            <a:pPr lvl="1"/>
            <a:r>
              <a:rPr lang="en-US" dirty="0"/>
              <a:t>Book a driver for corporate events, airport transfers, and roadshows.</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0" name="Footer Placeholder 3"/>
          <p:cNvSpPr txBox="1">
            <a:spLocks/>
          </p:cNvSpPr>
          <p:nvPr/>
        </p:nvSpPr>
        <p:spPr>
          <a:xfrm>
            <a:off x="3901440" y="6932508"/>
            <a:ext cx="4709160" cy="389467"/>
          </a:xfrm>
          <a:prstGeom prst="rect">
            <a:avLst/>
          </a:prstGeom>
        </p:spPr>
        <p:txBody>
          <a:bodyPr vert="horz" lIns="104493" tIns="52247" rIns="104493" bIns="52247" rtlCol="0" anchor="ctr"/>
          <a:lstStyle/>
          <a:p>
            <a:pPr algn="ctr"/>
            <a:r>
              <a:rPr lang="en-US" sz="1400" dirty="0">
                <a:solidFill>
                  <a:schemeClr val="tx1">
                    <a:tint val="75000"/>
                  </a:schemeClr>
                </a:solidFill>
              </a:rPr>
              <a:t>Seminar Title Goes here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Conclusions</a:t>
            </a:r>
          </a:p>
        </p:txBody>
      </p:sp>
      <p:sp>
        <p:nvSpPr>
          <p:cNvPr id="3" name="Content Placeholder 2"/>
          <p:cNvSpPr>
            <a:spLocks noGrp="1"/>
          </p:cNvSpPr>
          <p:nvPr>
            <p:ph idx="1"/>
          </p:nvPr>
        </p:nvSpPr>
        <p:spPr>
          <a:xfrm>
            <a:off x="533400" y="1371600"/>
            <a:ext cx="9875520" cy="4827694"/>
          </a:xfrm>
        </p:spPr>
        <p:txBody>
          <a:bodyPr>
            <a:normAutofit/>
          </a:bodyPr>
          <a:lstStyle/>
          <a:p>
            <a:pPr marL="0" indent="0" algn="just">
              <a:buNone/>
            </a:pPr>
            <a:r>
              <a:rPr lang="en-US" dirty="0" smtClean="0"/>
              <a:t> </a:t>
            </a:r>
          </a:p>
          <a:p>
            <a:pPr marL="0" indent="0" algn="just">
              <a:buNone/>
            </a:pPr>
            <a:endParaRPr lang="en-US" sz="3000" dirty="0"/>
          </a:p>
          <a:p>
            <a:pPr marL="0" indent="0" algn="just">
              <a:buNone/>
            </a:pPr>
            <a:r>
              <a:rPr lang="en-US" sz="3000" dirty="0" smtClean="0"/>
              <a:t>The </a:t>
            </a:r>
            <a:r>
              <a:rPr lang="en-US" sz="3000" dirty="0"/>
              <a:t>online driver booking system is a convenient, efficient, and transparent way to book drivers. It also provides users with peace of mind by verifying the identities of both passengers and drivers. The system has the potential to revolutionize the transportation industry by making it easier and safer for people to get around.</a:t>
            </a:r>
            <a:endParaRPr lang="en-US" sz="3000" dirty="0"/>
          </a:p>
        </p:txBody>
      </p:sp>
      <p:sp>
        <p:nvSpPr>
          <p:cNvPr id="9"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References </a:t>
            </a:r>
          </a:p>
        </p:txBody>
      </p:sp>
      <p:sp>
        <p:nvSpPr>
          <p:cNvPr id="3" name="Content Placeholder 2"/>
          <p:cNvSpPr>
            <a:spLocks noGrp="1"/>
          </p:cNvSpPr>
          <p:nvPr>
            <p:ph idx="1"/>
          </p:nvPr>
        </p:nvSpPr>
        <p:spPr/>
        <p:txBody>
          <a:bodyPr>
            <a:normAutofit fontScale="92500" lnSpcReduction="10000"/>
          </a:bodyPr>
          <a:lstStyle/>
          <a:p>
            <a:pPr>
              <a:buNone/>
            </a:pPr>
            <a:endParaRPr lang="en-US" sz="2700" dirty="0">
              <a:solidFill>
                <a:srgbClr val="FF0000"/>
              </a:solidFill>
            </a:endParaRPr>
          </a:p>
          <a:p>
            <a:r>
              <a:rPr lang="en-IN" sz="2400" dirty="0" err="1"/>
              <a:t>Uttam</a:t>
            </a:r>
            <a:r>
              <a:rPr lang="en-IN" sz="2400" dirty="0"/>
              <a:t> </a:t>
            </a:r>
            <a:r>
              <a:rPr lang="en-IN" sz="2400" dirty="0" err="1"/>
              <a:t>Pandey</a:t>
            </a:r>
            <a:r>
              <a:rPr lang="en-IN" sz="2400" dirty="0"/>
              <a:t>, </a:t>
            </a:r>
            <a:r>
              <a:rPr lang="en-IN" sz="2400" dirty="0" err="1"/>
              <a:t>Raghuwansh</a:t>
            </a:r>
            <a:r>
              <a:rPr lang="en-IN" sz="2400" dirty="0"/>
              <a:t> Kumar Singh, </a:t>
            </a:r>
            <a:r>
              <a:rPr lang="en-IN" sz="2400" dirty="0" err="1"/>
              <a:t>Sanchi</a:t>
            </a:r>
            <a:r>
              <a:rPr lang="en-IN" sz="2400" dirty="0"/>
              <a:t> </a:t>
            </a:r>
            <a:r>
              <a:rPr lang="en-IN" sz="2400" dirty="0" err="1"/>
              <a:t>Kaushik</a:t>
            </a:r>
            <a:r>
              <a:rPr lang="en-IN" sz="2400" dirty="0"/>
              <a:t>, "Online Driver Booking Service", International Journal of Research in Engineering and Science (IJRES), Volume 9 Issue 7, 2021, pp. 24-27.</a:t>
            </a:r>
          </a:p>
          <a:p>
            <a:r>
              <a:rPr lang="en-IN" sz="2400" dirty="0"/>
              <a:t>Umberto </a:t>
            </a:r>
            <a:r>
              <a:rPr lang="en-IN" sz="2400" dirty="0" err="1"/>
              <a:t>Fugiglando</a:t>
            </a:r>
            <a:r>
              <a:rPr lang="en-IN" sz="2400" dirty="0"/>
              <a:t>, </a:t>
            </a:r>
            <a:r>
              <a:rPr lang="en-IN" sz="2400" dirty="0" err="1"/>
              <a:t>Emanuele</a:t>
            </a:r>
            <a:r>
              <a:rPr lang="en-IN" sz="2400" dirty="0"/>
              <a:t> </a:t>
            </a:r>
            <a:r>
              <a:rPr lang="en-IN" sz="2400" dirty="0" err="1"/>
              <a:t>Massaro</a:t>
            </a:r>
            <a:r>
              <a:rPr lang="en-IN" sz="2400" dirty="0"/>
              <a:t>, Paolo </a:t>
            </a:r>
            <a:r>
              <a:rPr lang="en-IN" sz="2400" dirty="0" err="1"/>
              <a:t>Santi</a:t>
            </a:r>
            <a:r>
              <a:rPr lang="en-IN" sz="2400" dirty="0"/>
              <a:t>, </a:t>
            </a:r>
            <a:r>
              <a:rPr lang="en-IN" sz="2400" dirty="0" err="1"/>
              <a:t>Sebastiano</a:t>
            </a:r>
            <a:r>
              <a:rPr lang="en-IN" sz="2400" dirty="0"/>
              <a:t> </a:t>
            </a:r>
            <a:r>
              <a:rPr lang="en-IN" sz="2400" dirty="0" err="1"/>
              <a:t>Milardo</a:t>
            </a:r>
            <a:r>
              <a:rPr lang="en-IN" sz="2400" dirty="0"/>
              <a:t>, "Driving </a:t>
            </a:r>
            <a:r>
              <a:rPr lang="en-IN" sz="2400" dirty="0" err="1"/>
              <a:t>Behavior</a:t>
            </a:r>
            <a:r>
              <a:rPr lang="en-IN" sz="2400" dirty="0"/>
              <a:t> Analysis through CAN Bus Data in an Uncontrolled Environment", IEEE TRANSACTIONS ON INTELLIGENT TRANSPORTATION SYSTEMS, IEEE, 2018.</a:t>
            </a:r>
          </a:p>
          <a:p>
            <a:r>
              <a:rPr lang="en-IN" sz="2400" dirty="0" err="1"/>
              <a:t>Hemanth</a:t>
            </a:r>
            <a:r>
              <a:rPr lang="en-IN" sz="2400" dirty="0"/>
              <a:t> Kumar and K. </a:t>
            </a:r>
            <a:r>
              <a:rPr lang="en-IN" sz="2400" dirty="0" err="1"/>
              <a:t>Sentamilselvan</a:t>
            </a:r>
            <a:r>
              <a:rPr lang="en-IN" sz="2400" dirty="0"/>
              <a:t>, "Customer Satisfaction towards Call Taxi Services A study with reference to Chennai", International Journal of Pure and Applied Mathematics, Volume 119 No. 12 2018, 14919-14928.</a:t>
            </a:r>
          </a:p>
          <a:p>
            <a:r>
              <a:rPr lang="en-IN" sz="2400" dirty="0" err="1"/>
              <a:t>Dr.</a:t>
            </a:r>
            <a:r>
              <a:rPr lang="en-IN" sz="2400" dirty="0"/>
              <a:t> </a:t>
            </a:r>
            <a:r>
              <a:rPr lang="en-IN" sz="2400" dirty="0" err="1"/>
              <a:t>Ruchi</a:t>
            </a:r>
            <a:r>
              <a:rPr lang="en-IN" sz="2400" dirty="0"/>
              <a:t> </a:t>
            </a:r>
            <a:r>
              <a:rPr lang="en-IN" sz="2400" dirty="0" err="1"/>
              <a:t>Shukla</a:t>
            </a:r>
            <a:r>
              <a:rPr lang="en-IN" sz="2400" dirty="0"/>
              <a:t>, </a:t>
            </a:r>
            <a:r>
              <a:rPr lang="en-IN" sz="2400" dirty="0" err="1"/>
              <a:t>Dr.</a:t>
            </a:r>
            <a:r>
              <a:rPr lang="en-IN" sz="2400" dirty="0"/>
              <a:t> </a:t>
            </a:r>
            <a:r>
              <a:rPr lang="en-IN" sz="2400" dirty="0" err="1"/>
              <a:t>Ashish</a:t>
            </a:r>
            <a:r>
              <a:rPr lang="en-IN" sz="2400" dirty="0"/>
              <a:t> Chandra &amp; </a:t>
            </a:r>
            <a:r>
              <a:rPr lang="en-IN" sz="2400" dirty="0" err="1"/>
              <a:t>Ms.</a:t>
            </a:r>
            <a:r>
              <a:rPr lang="en-IN" sz="2400" dirty="0"/>
              <a:t> </a:t>
            </a:r>
            <a:r>
              <a:rPr lang="en-IN" sz="2400" dirty="0" err="1"/>
              <a:t>Himanshi</a:t>
            </a:r>
            <a:r>
              <a:rPr lang="en-IN" sz="2400" dirty="0"/>
              <a:t> Jain, "OLA VS UBER: The Battle of Dominance", IOSR Journal of Business and Management (IOSR-JBM), VINC'17, 73-78.</a:t>
            </a:r>
          </a:p>
          <a:p>
            <a:pPr>
              <a:buNone/>
            </a:pPr>
            <a:endParaRPr lang="en-US" sz="2700" dirty="0"/>
          </a:p>
          <a:p>
            <a:pPr>
              <a:buNone/>
            </a:pPr>
            <a:endParaRPr lang="en-US" sz="2700" dirty="0"/>
          </a:p>
          <a:p>
            <a:pPr>
              <a:buNone/>
            </a:pPr>
            <a:endParaRPr lang="en-US" sz="2700" dirty="0"/>
          </a:p>
          <a:p>
            <a:pPr>
              <a:buNone/>
            </a:pPr>
            <a:endParaRPr lang="en-US" sz="2700" dirty="0"/>
          </a:p>
          <a:p>
            <a:pPr>
              <a:buNone/>
            </a:pPr>
            <a:endParaRPr lang="en-US" sz="2700" dirty="0"/>
          </a:p>
          <a:p>
            <a:pPr>
              <a:buNone/>
            </a:pPr>
            <a:endParaRPr lang="en-US" sz="2700" dirty="0"/>
          </a:p>
        </p:txBody>
      </p:sp>
      <p:sp>
        <p:nvSpPr>
          <p:cNvPr id="9"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Footer Placeholder 3"/>
          <p:cNvSpPr>
            <a:spLocks noGrp="1"/>
          </p:cNvSpPr>
          <p:nvPr>
            <p:ph type="ftr" sz="quarter" idx="11"/>
          </p:nvPr>
        </p:nvSpPr>
        <p:spPr>
          <a:xfrm>
            <a:off x="3749040" y="6780108"/>
            <a:ext cx="4709160" cy="389467"/>
          </a:xfrm>
        </p:spPr>
        <p:txBody>
          <a:bodyPr/>
          <a:lstStyle/>
          <a:p>
            <a:r>
              <a:rPr lang="en-US" dirty="0"/>
              <a:t>Seminar Title Goes here</a:t>
            </a:r>
          </a:p>
        </p:txBody>
      </p:sp>
      <p:sp>
        <p:nvSpPr>
          <p:cNvPr id="4" name="TextBox 3"/>
          <p:cNvSpPr txBox="1"/>
          <p:nvPr/>
        </p:nvSpPr>
        <p:spPr>
          <a:xfrm>
            <a:off x="2209800" y="3581400"/>
            <a:ext cx="6400800" cy="646331"/>
          </a:xfrm>
          <a:prstGeom prst="rect">
            <a:avLst/>
          </a:prstGeom>
          <a:noFill/>
        </p:spPr>
        <p:txBody>
          <a:bodyPr wrap="square" rtlCol="0">
            <a:spAutoFit/>
          </a:bodyPr>
          <a:lstStyle/>
          <a:p>
            <a:pPr algn="ctr"/>
            <a:r>
              <a:rPr lang="en-US" sz="3600" dirty="0"/>
              <a:t>Question &amp; Answer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fontScale="92500" lnSpcReduction="10000"/>
          </a:bodyPr>
          <a:lstStyle/>
          <a:p>
            <a:r>
              <a:rPr lang="en-US" dirty="0"/>
              <a:t>Project Group</a:t>
            </a:r>
          </a:p>
          <a:p>
            <a:r>
              <a:rPr lang="en-US" dirty="0"/>
              <a:t>Project Motivation </a:t>
            </a:r>
          </a:p>
          <a:p>
            <a:r>
              <a:rPr lang="en-US" dirty="0"/>
              <a:t>Introduction</a:t>
            </a:r>
          </a:p>
          <a:p>
            <a:r>
              <a:rPr lang="en-US" dirty="0"/>
              <a:t>Literature Survey</a:t>
            </a:r>
          </a:p>
          <a:p>
            <a:r>
              <a:rPr lang="en-US" dirty="0">
                <a:solidFill>
                  <a:srgbClr val="FF0000"/>
                </a:solidFill>
              </a:rPr>
              <a:t>Actual Seminar related topics</a:t>
            </a:r>
          </a:p>
          <a:p>
            <a:r>
              <a:rPr lang="en-US" dirty="0"/>
              <a:t>Applications/advantages</a:t>
            </a:r>
          </a:p>
          <a:p>
            <a:r>
              <a:rPr lang="en-US" dirty="0"/>
              <a:t>Conclusions</a:t>
            </a:r>
          </a:p>
          <a:p>
            <a:r>
              <a:rPr lang="en-US" dirty="0"/>
              <a:t>References</a:t>
            </a:r>
          </a:p>
          <a:p>
            <a:pPr>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Seminar Title Goes here</a:t>
            </a:r>
          </a:p>
        </p:txBody>
      </p:sp>
      <p:sp>
        <p:nvSpPr>
          <p:cNvPr id="5" name="Slide Number Placeholder 4"/>
          <p:cNvSpPr>
            <a:spLocks noGrp="1"/>
          </p:cNvSpPr>
          <p:nvPr>
            <p:ph type="sldNum" sz="quarter" idx="12"/>
          </p:nvPr>
        </p:nvSpPr>
        <p:spPr/>
        <p:txBody>
          <a:bodyPr/>
          <a:lstStyle/>
          <a:p>
            <a:r>
              <a:rPr lang="en-US"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p:txBody>
          <a:bodyPr/>
          <a:lstStyle/>
          <a:p>
            <a:r>
              <a:rPr lang="en-US" dirty="0"/>
              <a:t>Project Title : </a:t>
            </a:r>
          </a:p>
          <a:p>
            <a:r>
              <a:rPr lang="en-US" dirty="0"/>
              <a:t>Project Domain:</a:t>
            </a:r>
          </a:p>
          <a:p>
            <a:r>
              <a:rPr lang="en-US" dirty="0"/>
              <a:t>Project Group Members:	</a:t>
            </a:r>
          </a:p>
          <a:p>
            <a:pPr lvl="1"/>
            <a:r>
              <a:rPr lang="en-US" dirty="0"/>
              <a:t>Exam No , Name of the candidate1</a:t>
            </a:r>
          </a:p>
          <a:p>
            <a:pPr lvl="1"/>
            <a:r>
              <a:rPr lang="en-US" dirty="0"/>
              <a:t>Exam No , Name of the candidate2</a:t>
            </a:r>
          </a:p>
          <a:p>
            <a:pPr lvl="1"/>
            <a:r>
              <a:rPr lang="en-US" dirty="0"/>
              <a:t>Exam No , Name of the candidate3</a:t>
            </a:r>
          </a:p>
          <a:p>
            <a:pPr lvl="1"/>
            <a:r>
              <a:rPr lang="en-US" dirty="0"/>
              <a:t>Exam No , Name of the candidate4</a:t>
            </a:r>
          </a:p>
        </p:txBody>
      </p:sp>
      <p:sp>
        <p:nvSpPr>
          <p:cNvPr id="7" name="Footer Placeholder 3"/>
          <p:cNvSpPr>
            <a:spLocks noGrp="1"/>
          </p:cNvSpPr>
          <p:nvPr>
            <p:ph type="ftr" sz="quarter" idx="11"/>
          </p:nvPr>
        </p:nvSpPr>
        <p:spPr/>
        <p:txBody>
          <a:bodyPr/>
          <a:lstStyle/>
          <a:p>
            <a:r>
              <a:rPr lang="en-US" dirty="0"/>
              <a:t>Seminar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p:txBody>
          <a:bodyPr>
            <a:normAutofit/>
          </a:bodyPr>
          <a:lstStyle/>
          <a:p>
            <a:r>
              <a:rPr lang="en-US" sz="3000" dirty="0"/>
              <a:t>The motivation behind the Online Driver Booking System project is to address the growing need for a convenient and efficient way for users to book drivers for various purposes. With the increasing reliance on ride-sharing services and private drivers, there is a need for a centralized platform that connects users with available drivers seamlessly. This system aims to provide a hassle-free experience for both drivers and passengers by making the booking process user-friendly and efficient.</a:t>
            </a:r>
            <a:endParaRPr lang="en-US" sz="3000" dirty="0">
              <a:solidFill>
                <a:srgbClr val="0070C0"/>
              </a:solidFill>
            </a:endParaRPr>
          </a:p>
          <a:p>
            <a:endParaRPr lang="en-US" dirty="0">
              <a:solidFill>
                <a:srgbClr val="FF0000"/>
              </a:solidFill>
            </a:endParaRPr>
          </a:p>
        </p:txBody>
      </p:sp>
      <p:sp>
        <p:nvSpPr>
          <p:cNvPr id="9"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a:xfrm>
            <a:off x="6096000" y="6237849"/>
            <a:ext cx="2560320" cy="389467"/>
          </a:xfrm>
        </p:spPr>
        <p:txBody>
          <a:bodyPr/>
          <a:lstStyle/>
          <a:p>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706880"/>
            <a:ext cx="10149840" cy="4827694"/>
          </a:xfrm>
        </p:spPr>
        <p:txBody>
          <a:bodyPr>
            <a:noAutofit/>
          </a:bodyPr>
          <a:lstStyle/>
          <a:p>
            <a:r>
              <a:rPr lang="en-US" sz="3000" dirty="0"/>
              <a:t>In today's fast-paced world, people often require drivers for various reasons such as commuting, running errands, or traveling. However, finding a reliable driver and booking their services can be a time-consuming and frustrating task. Existing solutions may not provide a smooth experience for users, leading to inconvenience and potential safety concerns. The Online Driver Booking System aims to solve these problems by providing a robust platform for booking drivers quickly and securely.</a:t>
            </a:r>
            <a:endParaRPr lang="en-US" sz="3000" dirty="0"/>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Aim and Objectives of the Project</a:t>
            </a:r>
          </a:p>
        </p:txBody>
      </p:sp>
      <p:sp>
        <p:nvSpPr>
          <p:cNvPr id="7" name="Content Placeholder 6"/>
          <p:cNvSpPr>
            <a:spLocks noGrp="1"/>
          </p:cNvSpPr>
          <p:nvPr>
            <p:ph idx="1"/>
          </p:nvPr>
        </p:nvSpPr>
        <p:spPr>
          <a:xfrm>
            <a:off x="609600" y="1828800"/>
            <a:ext cx="9875520" cy="4827694"/>
          </a:xfrm>
        </p:spPr>
        <p:txBody>
          <a:bodyPr/>
          <a:lstStyle/>
          <a:p>
            <a:pPr marL="0" indent="0">
              <a:buNone/>
            </a:pPr>
            <a:endParaRPr lang="en-US" sz="3200" dirty="0" smtClean="0"/>
          </a:p>
          <a:p>
            <a:pPr marL="0" indent="0">
              <a:buNone/>
            </a:pPr>
            <a:endParaRPr lang="en-US" sz="3200" dirty="0"/>
          </a:p>
          <a:p>
            <a:pPr marL="0" indent="0" algn="just">
              <a:buNone/>
            </a:pPr>
            <a:r>
              <a:rPr lang="en-US" sz="3200" dirty="0" smtClean="0"/>
              <a:t>     The </a:t>
            </a:r>
            <a:r>
              <a:rPr lang="en-US" sz="3200" dirty="0"/>
              <a:t>aim of the Online Driver Booking System project is to develop a user-friendly and efficient platform for booking drivers online, making it convenient for users to find and hire drivers for their transportation needs.</a:t>
            </a:r>
            <a:endParaRPr lang="en-US" sz="3200" dirty="0"/>
          </a:p>
        </p:txBody>
      </p:sp>
      <p:sp>
        <p:nvSpPr>
          <p:cNvPr id="4" name="Footer Placeholder 3"/>
          <p:cNvSpPr>
            <a:spLocks noGrp="1"/>
          </p:cNvSpPr>
          <p:nvPr>
            <p:ph type="ftr" sz="quarter" idx="11"/>
          </p:nvPr>
        </p:nvSpPr>
        <p:spPr/>
        <p:txBody>
          <a:bodyPr/>
          <a:lstStyle/>
          <a:p>
            <a:r>
              <a:rPr lang="en-US"/>
              <a:t>Project Title Goes here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Rectangle 7"/>
          <p:cNvSpPr/>
          <p:nvPr/>
        </p:nvSpPr>
        <p:spPr>
          <a:xfrm>
            <a:off x="7905897" y="6781800"/>
            <a:ext cx="1847693" cy="428680"/>
          </a:xfrm>
          <a:prstGeom prst="rect">
            <a:avLst/>
          </a:prstGeom>
        </p:spPr>
        <p:txBody>
          <a:bodyPr wrap="none" lIns="104493" tIns="52247" rIns="104493" bIns="52247">
            <a:spAutoFit/>
          </a:bodyPr>
          <a:lstStyle/>
          <a:p>
            <a:r>
              <a:rPr lang="en-US" dirty="0">
                <a:solidFill>
                  <a:srgbClr val="FF0000"/>
                </a:solidFill>
              </a:rPr>
              <a:t>one  slide only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and Seminar Topics</a:t>
            </a:r>
          </a:p>
        </p:txBody>
      </p:sp>
      <p:sp>
        <p:nvSpPr>
          <p:cNvPr id="3" name="Content Placeholder 2"/>
          <p:cNvSpPr>
            <a:spLocks noGrp="1"/>
          </p:cNvSpPr>
          <p:nvPr>
            <p:ph idx="1"/>
          </p:nvPr>
        </p:nvSpPr>
        <p:spPr/>
        <p:txBody>
          <a:bodyPr/>
          <a:lstStyle/>
          <a:p>
            <a:r>
              <a:rPr lang="en-US" dirty="0"/>
              <a:t>Project Title :</a:t>
            </a:r>
          </a:p>
          <a:p>
            <a:r>
              <a:rPr lang="en-US" dirty="0"/>
              <a:t>Candidate Name 1 :Seminar Topic1</a:t>
            </a:r>
          </a:p>
          <a:p>
            <a:r>
              <a:rPr lang="en-US" dirty="0"/>
              <a:t>Candidate Name 2 :Seminar Topic2</a:t>
            </a:r>
          </a:p>
          <a:p>
            <a:r>
              <a:rPr lang="en-US" dirty="0"/>
              <a:t>Candidate Name 3 :Seminar Topic3</a:t>
            </a:r>
          </a:p>
          <a:p>
            <a:r>
              <a:rPr lang="en-US" dirty="0"/>
              <a:t>Candidate Name 4 :</a:t>
            </a:r>
            <a:r>
              <a:rPr lang="en-US"/>
              <a:t>Seminar Topic4</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Project Title Goes here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2960" y="1524001"/>
            <a:ext cx="9326880" cy="1568027"/>
          </a:xfrm>
        </p:spPr>
        <p:txBody>
          <a:bodyPr>
            <a:normAutofit fontScale="90000"/>
          </a:bodyPr>
          <a:lstStyle/>
          <a:p>
            <a:r>
              <a:rPr lang="en-US" b="1" dirty="0">
                <a:solidFill>
                  <a:srgbClr val="FF0000"/>
                </a:solidFill>
              </a:rPr>
              <a:t>Hereafter all the slides would be related to seminar</a:t>
            </a:r>
          </a:p>
        </p:txBody>
      </p:sp>
      <p:sp>
        <p:nvSpPr>
          <p:cNvPr id="7" name="Subtitle 6"/>
          <p:cNvSpPr>
            <a:spLocks noGrp="1"/>
          </p:cNvSpPr>
          <p:nvPr>
            <p:ph type="subTitle" idx="1"/>
          </p:nvPr>
        </p:nvSpPr>
        <p:spPr>
          <a:xfrm>
            <a:off x="1645920" y="3505200"/>
            <a:ext cx="7680960" cy="1869440"/>
          </a:xfrm>
        </p:spPr>
        <p:txBody>
          <a:bodyPr>
            <a:normAutofit fontScale="70000" lnSpcReduction="20000"/>
          </a:bodyPr>
          <a:lstStyle/>
          <a:p>
            <a:r>
              <a:rPr lang="en-US" dirty="0"/>
              <a:t>Candidates should provide information about project in 3 to 4 minutes and explain “WHAT?” they would do in BE projects.</a:t>
            </a:r>
          </a:p>
          <a:p>
            <a:r>
              <a:rPr lang="en-US" b="1" dirty="0">
                <a:solidFill>
                  <a:srgbClr val="00B0F0"/>
                </a:solidFill>
              </a:rPr>
              <a:t>It is NOT expected to explain “HOW?” they are going to implement.</a:t>
            </a:r>
          </a:p>
        </p:txBody>
      </p:sp>
      <p:sp>
        <p:nvSpPr>
          <p:cNvPr id="4" name="Footer Placeholder 3"/>
          <p:cNvSpPr>
            <a:spLocks noGrp="1"/>
          </p:cNvSpPr>
          <p:nvPr>
            <p:ph type="ftr" sz="quarter" idx="11"/>
          </p:nvPr>
        </p:nvSpPr>
        <p:spPr/>
        <p:txBody>
          <a:bodyPr/>
          <a:lstStyle/>
          <a:p>
            <a:r>
              <a:rPr lang="en-US"/>
              <a:t>Project Title Goes here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extBox 7"/>
          <p:cNvSpPr txBox="1"/>
          <p:nvPr/>
        </p:nvSpPr>
        <p:spPr>
          <a:xfrm>
            <a:off x="2971800" y="5943600"/>
            <a:ext cx="5184935" cy="415494"/>
          </a:xfrm>
          <a:prstGeom prst="rect">
            <a:avLst/>
          </a:prstGeom>
          <a:noFill/>
        </p:spPr>
        <p:txBody>
          <a:bodyPr wrap="none" lIns="91435" tIns="45718" rIns="91435" bIns="45718" rtlCol="0">
            <a:spAutoFit/>
          </a:bodyPr>
          <a:lstStyle/>
          <a:p>
            <a:r>
              <a:rPr lang="en-US" b="1" dirty="0">
                <a:solidFill>
                  <a:srgbClr val="FF0000"/>
                </a:solidFill>
              </a:rPr>
              <a:t>Delete this slide from your final presentation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Introduction</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b="1" dirty="0"/>
              <a:t>Overview:</a:t>
            </a:r>
            <a:r>
              <a:rPr lang="en-US" dirty="0"/>
              <a:t> The Online Driver Booking System is a revolutionary solution that leverages technology to streamline the process of hiring drivers for various transportation needs.</a:t>
            </a:r>
          </a:p>
          <a:p>
            <a:r>
              <a:rPr lang="en-US" b="1" dirty="0"/>
              <a:t>Convenience:</a:t>
            </a:r>
            <a:r>
              <a:rPr lang="en-US" dirty="0"/>
              <a:t> In today's fast-paced world, convenience is key. This system allows users to effortlessly book drivers for a wide range of services, from ride-sharing to parcel deliveries, at their fingertips.</a:t>
            </a:r>
          </a:p>
          <a:p>
            <a:r>
              <a:rPr lang="en-US" b="1" dirty="0"/>
              <a:t>Time-Saving:</a:t>
            </a:r>
            <a:r>
              <a:rPr lang="en-US" dirty="0"/>
              <a:t> Gone are the days of making countless phone calls to find a reliable driver. With this system, users can quickly locate available drivers, saving precious time.</a:t>
            </a:r>
          </a:p>
          <a:p>
            <a:r>
              <a:rPr lang="en-US" b="1" dirty="0"/>
              <a:t>Safety:</a:t>
            </a:r>
            <a:r>
              <a:rPr lang="en-US" dirty="0"/>
              <a:t> Safety is paramount, and this system ensures that drivers undergo rigorous background checks and adhere to safety standards, providing peace of mind to users.</a:t>
            </a:r>
          </a:p>
          <a:p>
            <a:r>
              <a:rPr lang="en-US" b="1" dirty="0"/>
              <a:t>Cost-Efficiency:</a:t>
            </a:r>
            <a:r>
              <a:rPr lang="en-US" dirty="0"/>
              <a:t> By optimizing driver allocation and route planning, this system not only saves time but also reduces costs associated with transportation services.</a:t>
            </a:r>
          </a:p>
          <a:p>
            <a:pPr marL="0" indent="0">
              <a:buNone/>
            </a:pPr>
            <a:endParaRPr lang="en-US" dirty="0">
              <a:solidFill>
                <a:srgbClr val="FF0000"/>
              </a:solidFill>
            </a:endParaRPr>
          </a:p>
        </p:txBody>
      </p:sp>
      <p:sp>
        <p:nvSpPr>
          <p:cNvPr id="9"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p:txBody>
          <a:bodyPr/>
          <a:lstStyle/>
          <a:p>
            <a:r>
              <a:rPr lang="en-US" dirty="0"/>
              <a:t>2</a:t>
            </a:r>
          </a:p>
        </p:txBody>
      </p:sp>
      <p:sp>
        <p:nvSpPr>
          <p:cNvPr id="7" name="Rectangle 6"/>
          <p:cNvSpPr/>
          <p:nvPr/>
        </p:nvSpPr>
        <p:spPr>
          <a:xfrm>
            <a:off x="7498082" y="6258560"/>
            <a:ext cx="2629061" cy="428680"/>
          </a:xfrm>
          <a:prstGeom prst="rect">
            <a:avLst/>
          </a:prstGeom>
        </p:spPr>
        <p:txBody>
          <a:bodyPr wrap="none" lIns="104493" tIns="52247" rIns="104493" bIns="52247">
            <a:spAutoFit/>
          </a:bodyPr>
          <a:lstStyle/>
          <a:p>
            <a:r>
              <a:rPr lang="en-US" dirty="0">
                <a:solidFill>
                  <a:srgbClr val="FF0000"/>
                </a:solidFill>
              </a:rPr>
              <a:t>one  or two slide only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1355</Words>
  <Application>Microsoft Office PowerPoint</Application>
  <PresentationFormat>Custom</PresentationFormat>
  <Paragraphs>142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MyCollegeName College of Engineering Department of Information Technology</vt:lpstr>
      <vt:lpstr>Contents</vt:lpstr>
      <vt:lpstr>Project Details </vt:lpstr>
      <vt:lpstr>Motivation</vt:lpstr>
      <vt:lpstr>Problem statement</vt:lpstr>
      <vt:lpstr>Aim and Objectives of the Project</vt:lpstr>
      <vt:lpstr>Project and Seminar Topics</vt:lpstr>
      <vt:lpstr>Hereafter all the slides would be related to seminar</vt:lpstr>
      <vt:lpstr>Introduction</vt:lpstr>
      <vt:lpstr>Literature Survey/Related work</vt:lpstr>
      <vt:lpstr>Contents of the Seminar</vt:lpstr>
      <vt:lpstr>Applications</vt:lpstr>
      <vt:lpstr>Conclusions</vt:lpstr>
      <vt:lpstr>References </vt:lpstr>
      <vt:lpstr>PowerPoint Presentation</vt:lpstr>
    </vt:vector>
  </TitlesOfParts>
  <Manager>Nilesh Uke</Manager>
  <Company>PCCOE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DELL</cp:lastModifiedBy>
  <cp:revision>143</cp:revision>
  <dcterms:created xsi:type="dcterms:W3CDTF">2006-08-16T00:00:00Z</dcterms:created>
  <dcterms:modified xsi:type="dcterms:W3CDTF">2023-10-04T07:10:54Z</dcterms:modified>
  <cp:version>2</cp:version>
</cp:coreProperties>
</file>