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</p:sldIdLst>
  <p:sldSz cx="9753600" cy="73152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Lora" charset="1" panose="00000500000000000000"/>
      <p:regular r:id="rId8"/>
    </p:embeddedFont>
    <p:embeddedFont>
      <p:font typeface="Lora Bold" charset="1" panose="00000800000000000000"/>
      <p:regular r:id="rId9"/>
    </p:embeddedFont>
    <p:embeddedFont>
      <p:font typeface="Lora Italics" charset="1" panose="00000500000000000000"/>
      <p:regular r:id="rId10"/>
    </p:embeddedFont>
    <p:embeddedFont>
      <p:font typeface="Lora Bold Italics" charset="1" panose="00000800000000000000"/>
      <p:regular r:id="rId11"/>
    </p:embeddedFont>
    <p:embeddedFont>
      <p:font typeface="Playfair Display" charset="1" panose="00000500000000000000"/>
      <p:regular r:id="rId12"/>
    </p:embeddedFont>
    <p:embeddedFont>
      <p:font typeface="Playfair Display Bold" charset="1" panose="00000800000000000000"/>
      <p:regular r:id="rId13"/>
    </p:embeddedFont>
    <p:embeddedFont>
      <p:font typeface="Playfair Display Italics" charset="1" panose="00000500000000000000"/>
      <p:regular r:id="rId14"/>
    </p:embeddedFont>
    <p:embeddedFont>
      <p:font typeface="Playfair Display Bold Italics" charset="1" panose="00000800000000000000"/>
      <p:regular r:id="rId15"/>
    </p:embeddedFont>
    <p:embeddedFont>
      <p:font typeface="Arimo" charset="1" panose="020B0604020202020204"/>
      <p:regular r:id="rId16"/>
    </p:embeddedFont>
    <p:embeddedFont>
      <p:font typeface="Arimo Bold" charset="1" panose="020B0704020202020204"/>
      <p:regular r:id="rId17"/>
    </p:embeddedFont>
    <p:embeddedFont>
      <p:font typeface="Arimo Italics" charset="1" panose="020B0604020202090204"/>
      <p:regular r:id="rId18"/>
    </p:embeddedFont>
    <p:embeddedFont>
      <p:font typeface="Arimo Bold Italics" charset="1" panose="020B0704020202090204"/>
      <p:regular r:id="rId19"/>
    </p:embeddedFont>
    <p:embeddedFont>
      <p:font typeface="Josefin Sans Regular" charset="1" panose="00000500000000000000"/>
      <p:regular r:id="rId20"/>
    </p:embeddedFont>
    <p:embeddedFont>
      <p:font typeface="Josefin Sans Regular Bold" charset="1" panose="00000700000000000000"/>
      <p:regular r:id="rId21"/>
    </p:embeddedFont>
    <p:embeddedFont>
      <p:font typeface="Josefin Sans Regular Italics" charset="1" panose="00000500000000000000"/>
      <p:regular r:id="rId22"/>
    </p:embeddedFont>
    <p:embeddedFont>
      <p:font typeface="Josefin Sans Regular Bold Italics" charset="1" panose="00000700000000000000"/>
      <p:regular r:id="rId23"/>
    </p:embeddedFont>
    <p:embeddedFont>
      <p:font typeface="Tallow Regular" charset="1" panose="00000000000000000000"/>
      <p:regular r:id="rId24"/>
    </p:embeddedFont>
    <p:embeddedFont>
      <p:font typeface="Neue Machina UltraBold" charset="1" panose="00000900000000000000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  <p:embeddedFont>
      <p:font typeface="Canva Sans Italics" charset="1" panose="020B0503030501040103"/>
      <p:regular r:id="rId28"/>
    </p:embeddedFont>
    <p:embeddedFont>
      <p:font typeface="Canva Sans Bold Italics" charset="1" panose="020B0803030501040103"/>
      <p:regular r:id="rId29"/>
    </p:embeddedFont>
    <p:embeddedFont>
      <p:font typeface="Times New Roman" charset="1" panose="02030502070405020303"/>
      <p:regular r:id="rId30"/>
    </p:embeddedFont>
    <p:embeddedFont>
      <p:font typeface="Times New Roman Bold" charset="1" panose="02030802070405020303"/>
      <p:regular r:id="rId31"/>
    </p:embeddedFont>
    <p:embeddedFont>
      <p:font typeface="Times New Roman Italics" charset="1" panose="02030502070405090303"/>
      <p:regular r:id="rId32"/>
    </p:embeddedFont>
    <p:embeddedFont>
      <p:font typeface="Times New Roman Bold Italics" charset="1" panose="02030802070405090303"/>
      <p:regular r:id="rId33"/>
    </p:embeddedFont>
    <p:embeddedFont>
      <p:font typeface="Times New Roman Medium" charset="1" panose="02030502070405020303"/>
      <p:regular r:id="rId34"/>
    </p:embeddedFont>
    <p:embeddedFont>
      <p:font typeface="Times New Roman Medium Italics" charset="1" panose="02030502070405090303"/>
      <p:regular r:id="rId35"/>
    </p:embeddedFont>
    <p:embeddedFont>
      <p:font typeface="Times New Roman Semi-Bold" charset="1" panose="02030702070405020303"/>
      <p:regular r:id="rId36"/>
    </p:embeddedFont>
    <p:embeddedFont>
      <p:font typeface="Times New Roman Semi-Bold Italics" charset="1" panose="02030702070405090303"/>
      <p:regular r:id="rId37"/>
    </p:embeddedFont>
    <p:embeddedFont>
      <p:font typeface="Times New Roman Ultra-Bold" charset="1" panose="02030902070405020303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slides/slide1.xml" Type="http://schemas.openxmlformats.org/officeDocument/2006/relationships/slide"/><Relationship Id="rId4" Target="theme/theme1.xml" Type="http://schemas.openxmlformats.org/officeDocument/2006/relationships/theme"/><Relationship Id="rId40" Target="slides/slide2.xml" Type="http://schemas.openxmlformats.org/officeDocument/2006/relationships/slide"/><Relationship Id="rId41" Target="slides/slide3.xml" Type="http://schemas.openxmlformats.org/officeDocument/2006/relationships/slide"/><Relationship Id="rId42" Target="slides/slide4.xml" Type="http://schemas.openxmlformats.org/officeDocument/2006/relationships/slide"/><Relationship Id="rId43" Target="slides/slide5.xml" Type="http://schemas.openxmlformats.org/officeDocument/2006/relationships/slide"/><Relationship Id="rId44" Target="slides/slide6.xml" Type="http://schemas.openxmlformats.org/officeDocument/2006/relationships/slide"/><Relationship Id="rId45" Target="slides/slide7.xml" Type="http://schemas.openxmlformats.org/officeDocument/2006/relationships/slide"/><Relationship Id="rId46" Target="slides/slide8.xml" Type="http://schemas.openxmlformats.org/officeDocument/2006/relationships/slide"/><Relationship Id="rId47" Target="slides/slide9.xml" Type="http://schemas.openxmlformats.org/officeDocument/2006/relationships/slide"/><Relationship Id="rId48" Target="slides/slide10.xml" Type="http://schemas.openxmlformats.org/officeDocument/2006/relationships/slide"/><Relationship Id="rId49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31520" y="629294"/>
          <a:ext cx="8290560" cy="1064511"/>
        </p:xfrm>
        <a:graphic>
          <a:graphicData uri="http://schemas.openxmlformats.org/drawingml/2006/table">
            <a:tbl>
              <a:tblPr/>
              <a:tblGrid>
                <a:gridCol w="8290560"/>
              </a:tblGrid>
              <a:tr h="10645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802422" y="173523"/>
            <a:ext cx="7923490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5271FF"/>
                </a:solidFill>
                <a:latin typeface="Times New Roman Bold"/>
              </a:rPr>
              <a:t>EDAI2 PROJECT - PPT FOR END SEMESTER ASSESSMENT - 10th JUNE 2023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925409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Div:-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7545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EDAI2_GROUP No :-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33276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Day :-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8292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Date :-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787" y="6208395"/>
            <a:ext cx="966512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aleway Bold"/>
              </a:rPr>
              <a:t> DEPARTMENT OF ENGINEERING SCIENCES AND HUMANITIES (DESH)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4433" y="3070075"/>
            <a:ext cx="268378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 Project Guide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5518" y="3070075"/>
            <a:ext cx="268378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 Presented by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1816" y="6625590"/>
            <a:ext cx="999908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aleway Bold"/>
              </a:rPr>
              <a:t> VISHWAKARMA INSTITUTE OF TECHNOLOGY, PUNE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15928" y="3717004"/>
            <a:ext cx="360615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Prof. Anita B. Dombale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7412" y="602678"/>
            <a:ext cx="615525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SPEECH EMOTION RECOGNITION                                                    &amp; MUSIC RECOMMENDATION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640" y="3544738"/>
            <a:ext cx="3405545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Sairaj Abnave (12210063)</a:t>
            </a: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Aditya Adaki (12210428)</a:t>
            </a: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Swapnil Adake (12210225)</a:t>
            </a: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Amit Adhav (12210890)</a:t>
            </a: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Aditi Bhat (12210197)</a:t>
            </a: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Aditya Bansul (12210384)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539472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87000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6351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Saturday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84018" y="2087095"/>
            <a:ext cx="268378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10-06-2023</a:t>
            </a:r>
          </a:p>
        </p:txBody>
      </p:sp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5470788" y="3590775"/>
          <a:ext cx="3451078" cy="668541"/>
        </p:xfrm>
        <a:graphic>
          <a:graphicData uri="http://schemas.openxmlformats.org/drawingml/2006/table">
            <a:tbl>
              <a:tblPr/>
              <a:tblGrid>
                <a:gridCol w="3451078"/>
              </a:tblGrid>
              <a:tr h="6309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318292" y="3552675"/>
          <a:ext cx="3810601" cy="2098335"/>
        </p:xfrm>
        <a:graphic>
          <a:graphicData uri="http://schemas.openxmlformats.org/drawingml/2006/table">
            <a:tbl>
              <a:tblPr/>
              <a:tblGrid>
                <a:gridCol w="3810601"/>
              </a:tblGrid>
              <a:tr h="19804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792480" y="-174667"/>
            <a:ext cx="11338560" cy="2847590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1130411" y="976682"/>
            <a:ext cx="7190271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7500" spc="75">
                <a:solidFill>
                  <a:srgbClr val="302E2C"/>
                </a:solidFill>
                <a:latin typeface="Playfair Display Bold Italics"/>
              </a:rPr>
              <a:t>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0779" y="2927534"/>
            <a:ext cx="7772042" cy="366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06683" indent="-203341" lvl="1">
              <a:lnSpc>
                <a:spcPts val="2637"/>
              </a:lnSpc>
              <a:buFont typeface="Arial"/>
              <a:buChar char="•"/>
            </a:pPr>
            <a:r>
              <a:rPr lang="en-US" sz="1883" spc="94">
                <a:solidFill>
                  <a:srgbClr val="302E2C"/>
                </a:solidFill>
                <a:latin typeface="Raleway"/>
              </a:rPr>
              <a:t>Exploration of advanced emotion </a:t>
            </a:r>
            <a:r>
              <a:rPr lang="en-US" sz="1883" spc="94">
                <a:solidFill>
                  <a:srgbClr val="302E2C"/>
                </a:solidFill>
                <a:latin typeface="Raleway"/>
              </a:rPr>
              <a:t>recognition techniques, such as using multimodal data or transfer learning.</a:t>
            </a:r>
          </a:p>
          <a:p>
            <a:pPr marL="406683" indent="-203341" lvl="1">
              <a:lnSpc>
                <a:spcPts val="2637"/>
              </a:lnSpc>
              <a:buFont typeface="Arial"/>
              <a:buChar char="•"/>
            </a:pPr>
            <a:r>
              <a:rPr lang="en-US" sz="1883" spc="94">
                <a:solidFill>
                  <a:srgbClr val="302E2C"/>
                </a:solidFill>
                <a:latin typeface="Raleway"/>
              </a:rPr>
              <a:t>Incorporation of real-time emotion detection for dynamic music recommendation.</a:t>
            </a:r>
          </a:p>
          <a:p>
            <a:pPr marL="406683" indent="-203341" lvl="1">
              <a:lnSpc>
                <a:spcPts val="2637"/>
              </a:lnSpc>
              <a:buFont typeface="Arial"/>
              <a:buChar char="•"/>
            </a:pPr>
            <a:r>
              <a:rPr lang="en-US" sz="1883" spc="94">
                <a:solidFill>
                  <a:srgbClr val="302E2C"/>
                </a:solidFill>
                <a:latin typeface="Raleway"/>
              </a:rPr>
              <a:t>Integration of user feedback and preferences to continuously refine the recommendation system.</a:t>
            </a:r>
          </a:p>
          <a:p>
            <a:pPr marL="406683" indent="-203341" lvl="1">
              <a:lnSpc>
                <a:spcPts val="2637"/>
              </a:lnSpc>
              <a:buFont typeface="Arial"/>
              <a:buChar char="•"/>
            </a:pPr>
            <a:r>
              <a:rPr lang="en-US" sz="1883" spc="94">
                <a:solidFill>
                  <a:srgbClr val="302E2C"/>
                </a:solidFill>
                <a:latin typeface="Raleway"/>
              </a:rPr>
              <a:t>Application of natural language processing for better understanding user context and emotions.</a:t>
            </a:r>
          </a:p>
          <a:p>
            <a:pPr marL="406683" indent="-203341" lvl="1">
              <a:lnSpc>
                <a:spcPts val="2637"/>
              </a:lnSpc>
              <a:buFont typeface="Arial"/>
              <a:buChar char="•"/>
            </a:pPr>
            <a:r>
              <a:rPr lang="en-US" sz="1883" spc="94">
                <a:solidFill>
                  <a:srgbClr val="302E2C"/>
                </a:solidFill>
                <a:latin typeface="Raleway"/>
              </a:rPr>
              <a:t>Expansion of the system to support multiple languages and cultural preferences.</a:t>
            </a:r>
          </a:p>
          <a:p>
            <a:pPr>
              <a:lnSpc>
                <a:spcPts val="2637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548640" y="6583680"/>
            <a:ext cx="8656320" cy="26382"/>
          </a:xfrm>
          <a:prstGeom prst="rect">
            <a:avLst/>
          </a:prstGeom>
          <a:solidFill>
            <a:srgbClr val="302E2C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4159" y="2619375"/>
            <a:ext cx="7025283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9099" spc="90">
                <a:solidFill>
                  <a:srgbClr val="302E2C"/>
                </a:solidFill>
                <a:latin typeface="Neue Machina Ultra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531221" y="-63831"/>
            <a:ext cx="2981057" cy="7489604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401360" y="1952887"/>
            <a:ext cx="6620389" cy="33419"/>
          </a:xfrm>
          <a:prstGeom prst="rect">
            <a:avLst/>
          </a:prstGeom>
          <a:solidFill>
            <a:srgbClr val="302E2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401360" y="717338"/>
            <a:ext cx="542235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51"/>
              </a:lnSpc>
            </a:pPr>
            <a:r>
              <a:rPr lang="en-US" sz="6043" spc="60">
                <a:solidFill>
                  <a:srgbClr val="302E2C"/>
                </a:solidFill>
                <a:latin typeface="Lora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9437" y="2471496"/>
            <a:ext cx="7823685" cy="407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54"/>
              </a:lnSpc>
            </a:pPr>
            <a:r>
              <a:rPr lang="en-US" sz="2324" spc="116">
                <a:solidFill>
                  <a:srgbClr val="302E2C"/>
                </a:solidFill>
                <a:latin typeface="Lora"/>
              </a:rPr>
              <a:t>Our decided project for this term is Speech Emotion Recognition system. We will be using python as language tool for this project. Our aim for this project is to make a system that will take human speech as input and on the basis of the database so provided, it will give the</a:t>
            </a:r>
            <a:r>
              <a:rPr lang="en-US" sz="2324" spc="116">
                <a:solidFill>
                  <a:srgbClr val="302E2C"/>
                </a:solidFill>
                <a:latin typeface="Lora"/>
              </a:rPr>
              <a:t> most desired emotion as its output and as an additional functionality, on basis of the emotion so recognized, a song will be recommended to the user. 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8711401" y="6098419"/>
            <a:ext cx="470188" cy="486181"/>
            <a:chOff x="0" y="0"/>
            <a:chExt cx="628022" cy="6493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48640" y="-108531"/>
            <a:ext cx="4191595" cy="7532261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2086826" y="2048045"/>
            <a:ext cx="6231141" cy="31275"/>
          </a:xfrm>
          <a:prstGeom prst="rect">
            <a:avLst/>
          </a:prstGeom>
          <a:solidFill>
            <a:srgbClr val="302E2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644438" y="731520"/>
            <a:ext cx="558610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19"/>
              </a:lnSpc>
            </a:pPr>
            <a:r>
              <a:rPr lang="en-US" sz="7099" spc="70">
                <a:solidFill>
                  <a:srgbClr val="302E2C"/>
                </a:solidFill>
                <a:latin typeface="Lora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73613" y="2242516"/>
            <a:ext cx="6356930" cy="474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2153" indent="-241076" lvl="1">
              <a:lnSpc>
                <a:spcPts val="3126"/>
              </a:lnSpc>
              <a:buFont typeface="Arial"/>
              <a:buChar char="•"/>
            </a:pPr>
            <a:r>
              <a:rPr lang="en-US" sz="2233" spc="111">
                <a:solidFill>
                  <a:srgbClr val="302E2C"/>
                </a:solidFill>
                <a:latin typeface="Lora"/>
              </a:rPr>
              <a:t>Develop a system for speech emotion recognition and music recommendation.</a:t>
            </a:r>
          </a:p>
          <a:p>
            <a:pPr marL="482153" indent="-241076" lvl="1">
              <a:lnSpc>
                <a:spcPts val="3126"/>
              </a:lnSpc>
              <a:buFont typeface="Arial"/>
              <a:buChar char="•"/>
            </a:pPr>
            <a:r>
              <a:rPr lang="en-US" sz="2233" spc="111">
                <a:solidFill>
                  <a:srgbClr val="302E2C"/>
                </a:solidFill>
                <a:latin typeface="Lora"/>
              </a:rPr>
              <a:t>Extract speech features and classify emotions.</a:t>
            </a:r>
          </a:p>
          <a:p>
            <a:pPr marL="482153" indent="-241076" lvl="1">
              <a:lnSpc>
                <a:spcPts val="3126"/>
              </a:lnSpc>
              <a:buFont typeface="Arial"/>
              <a:buChar char="•"/>
            </a:pPr>
            <a:r>
              <a:rPr lang="en-US" sz="2233" spc="111">
                <a:solidFill>
                  <a:srgbClr val="302E2C"/>
                </a:solidFill>
                <a:latin typeface="Lora"/>
              </a:rPr>
              <a:t>Map emotions to suitable music genres.</a:t>
            </a:r>
          </a:p>
          <a:p>
            <a:pPr marL="482153" indent="-241076" lvl="1">
              <a:lnSpc>
                <a:spcPts val="3126"/>
              </a:lnSpc>
              <a:buFont typeface="Arial"/>
              <a:buChar char="•"/>
            </a:pPr>
            <a:r>
              <a:rPr lang="en-US" sz="2233" spc="111">
                <a:solidFill>
                  <a:srgbClr val="302E2C"/>
                </a:solidFill>
                <a:latin typeface="Lora"/>
              </a:rPr>
              <a:t>Provide personalized music recommendations using collaborative filtering and content-based methods.</a:t>
            </a:r>
          </a:p>
          <a:p>
            <a:pPr marL="482153" indent="-241076" lvl="1">
              <a:lnSpc>
                <a:spcPts val="3126"/>
              </a:lnSpc>
              <a:buFont typeface="Arial"/>
              <a:buChar char="•"/>
            </a:pPr>
            <a:r>
              <a:rPr lang="en-US" sz="2233" spc="111">
                <a:solidFill>
                  <a:srgbClr val="302E2C"/>
                </a:solidFill>
                <a:latin typeface="Lora"/>
              </a:rPr>
              <a:t>Enhance user experience with emotionally aligned music suggestions.</a:t>
            </a:r>
          </a:p>
          <a:p>
            <a:pPr>
              <a:lnSpc>
                <a:spcPts val="3126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8735070" y="6395148"/>
            <a:ext cx="574021" cy="593547"/>
            <a:chOff x="0" y="0"/>
            <a:chExt cx="628022" cy="6493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462" y="2725806"/>
            <a:ext cx="471932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72">
                <a:solidFill>
                  <a:srgbClr val="302E2C"/>
                </a:solidFill>
                <a:latin typeface="Lora Bold"/>
              </a:rPr>
              <a:t>Materials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57480" y="3824742"/>
            <a:ext cx="4564380" cy="23707"/>
          </a:xfrm>
          <a:prstGeom prst="rect">
            <a:avLst/>
          </a:prstGeom>
          <a:solidFill>
            <a:srgbClr val="302E2C"/>
          </a:solidFill>
        </p:spPr>
      </p:sp>
      <p:sp>
        <p:nvSpPr>
          <p:cNvPr name="AutoShape 4" id="4"/>
          <p:cNvSpPr/>
          <p:nvPr/>
        </p:nvSpPr>
        <p:spPr>
          <a:xfrm rot="0">
            <a:off x="4876800" y="-192228"/>
            <a:ext cx="4876800" cy="7507428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sp>
        <p:nvSpPr>
          <p:cNvPr name="TextBox 5" id="5"/>
          <p:cNvSpPr txBox="true"/>
          <p:nvPr/>
        </p:nvSpPr>
        <p:spPr>
          <a:xfrm rot="0">
            <a:off x="4953782" y="721995"/>
            <a:ext cx="4438409" cy="562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5822" indent="-397911" lvl="1">
              <a:lnSpc>
                <a:spcPts val="4423"/>
              </a:lnSpc>
              <a:buFont typeface="Arial"/>
              <a:buChar char="•"/>
            </a:pPr>
            <a:r>
              <a:rPr lang="en-US" sz="3686" spc="36">
                <a:solidFill>
                  <a:srgbClr val="302E2C"/>
                </a:solidFill>
                <a:latin typeface="Josefin Sans Regular"/>
              </a:rPr>
              <a:t>Speech dataset with annotated emotion labels</a:t>
            </a:r>
          </a:p>
          <a:p>
            <a:pPr marL="795822" indent="-397911" lvl="1">
              <a:lnSpc>
                <a:spcPts val="4423"/>
              </a:lnSpc>
              <a:buFont typeface="Arial"/>
              <a:buChar char="•"/>
            </a:pPr>
            <a:r>
              <a:rPr lang="en-US" sz="3686" spc="36">
                <a:solidFill>
                  <a:srgbClr val="302E2C"/>
                </a:solidFill>
                <a:latin typeface="Josefin Sans Regular"/>
              </a:rPr>
              <a:t>Music dataset</a:t>
            </a:r>
          </a:p>
          <a:p>
            <a:pPr marL="795822" indent="-397911" lvl="1">
              <a:lnSpc>
                <a:spcPts val="4423"/>
              </a:lnSpc>
              <a:buFont typeface="Arial"/>
              <a:buChar char="•"/>
            </a:pPr>
            <a:r>
              <a:rPr lang="en-US" sz="3686" spc="36">
                <a:solidFill>
                  <a:srgbClr val="302E2C"/>
                </a:solidFill>
                <a:latin typeface="Josefin Sans Regular"/>
              </a:rPr>
              <a:t>Machine learning framework</a:t>
            </a:r>
          </a:p>
          <a:p>
            <a:pPr marL="795822" indent="-397911" lvl="1">
              <a:lnSpc>
                <a:spcPts val="4423"/>
              </a:lnSpc>
              <a:buFont typeface="Arial"/>
              <a:buChar char="•"/>
            </a:pPr>
            <a:r>
              <a:rPr lang="en-US" sz="3686" spc="36">
                <a:solidFill>
                  <a:srgbClr val="302E2C"/>
                </a:solidFill>
                <a:latin typeface="Josefin Sans Regular"/>
              </a:rPr>
              <a:t>Development environment and software tools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509" y="2911725"/>
            <a:ext cx="498039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19"/>
              </a:lnSpc>
            </a:pPr>
            <a:r>
              <a:rPr lang="en-US" sz="6099" spc="60">
                <a:solidFill>
                  <a:srgbClr val="302E2C"/>
                </a:solidFill>
                <a:latin typeface="Lora Bold"/>
              </a:rPr>
              <a:t>Components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85084" y="3830888"/>
            <a:ext cx="4582779" cy="17561"/>
          </a:xfrm>
          <a:prstGeom prst="rect">
            <a:avLst/>
          </a:prstGeom>
          <a:solidFill>
            <a:srgbClr val="302E2C"/>
          </a:solidFill>
        </p:spPr>
      </p:sp>
      <p:sp>
        <p:nvSpPr>
          <p:cNvPr name="AutoShape 4" id="4"/>
          <p:cNvSpPr/>
          <p:nvPr/>
        </p:nvSpPr>
        <p:spPr>
          <a:xfrm rot="0">
            <a:off x="4947920" y="-80687"/>
            <a:ext cx="5283200" cy="7507428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sp>
        <p:nvSpPr>
          <p:cNvPr name="TextBox 5" id="5"/>
          <p:cNvSpPr txBox="true"/>
          <p:nvPr/>
        </p:nvSpPr>
        <p:spPr>
          <a:xfrm rot="0">
            <a:off x="5118906" y="630555"/>
            <a:ext cx="4507472" cy="595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8496" indent="-329248" lvl="1">
              <a:lnSpc>
                <a:spcPts val="3660"/>
              </a:lnSpc>
              <a:buFont typeface="Arial"/>
              <a:buChar char="•"/>
            </a:pPr>
            <a:r>
              <a:rPr lang="en-US" sz="3050" spc="30">
                <a:solidFill>
                  <a:srgbClr val="302E2C"/>
                </a:solidFill>
                <a:latin typeface="Josefin Sans Regular"/>
              </a:rPr>
              <a:t>Speech signal processing module</a:t>
            </a:r>
          </a:p>
          <a:p>
            <a:pPr marL="658496" indent="-329248" lvl="1">
              <a:lnSpc>
                <a:spcPts val="3660"/>
              </a:lnSpc>
              <a:buFont typeface="Arial"/>
              <a:buChar char="•"/>
            </a:pPr>
            <a:r>
              <a:rPr lang="en-US" sz="3050" spc="30">
                <a:solidFill>
                  <a:srgbClr val="302E2C"/>
                </a:solidFill>
                <a:latin typeface="Josefin Sans Regular"/>
              </a:rPr>
              <a:t>Emotion recognition model</a:t>
            </a:r>
          </a:p>
          <a:p>
            <a:pPr marL="658496" indent="-329248" lvl="1">
              <a:lnSpc>
                <a:spcPts val="3660"/>
              </a:lnSpc>
              <a:buFont typeface="Arial"/>
              <a:buChar char="•"/>
            </a:pPr>
            <a:r>
              <a:rPr lang="en-US" sz="3050" spc="30">
                <a:solidFill>
                  <a:srgbClr val="302E2C"/>
                </a:solidFill>
                <a:latin typeface="Josefin Sans Regular"/>
              </a:rPr>
              <a:t>Music recommendation engine</a:t>
            </a:r>
          </a:p>
          <a:p>
            <a:pPr marL="658496" indent="-329248" lvl="1">
              <a:lnSpc>
                <a:spcPts val="3660"/>
              </a:lnSpc>
              <a:buFont typeface="Arial"/>
              <a:buChar char="•"/>
            </a:pPr>
            <a:r>
              <a:rPr lang="en-US" sz="3050" spc="30">
                <a:solidFill>
                  <a:srgbClr val="302E2C"/>
                </a:solidFill>
                <a:latin typeface="Josefin Sans Regular"/>
              </a:rPr>
              <a:t>User interface for interaction and feedback</a:t>
            </a:r>
          </a:p>
          <a:p>
            <a:pPr marL="658496" indent="-329248" lvl="1">
              <a:lnSpc>
                <a:spcPts val="3660"/>
              </a:lnSpc>
              <a:buFont typeface="Arial"/>
              <a:buChar char="•"/>
            </a:pPr>
            <a:r>
              <a:rPr lang="en-US" sz="3050" spc="30">
                <a:solidFill>
                  <a:srgbClr val="302E2C"/>
                </a:solidFill>
                <a:latin typeface="Josefin Sans Regular"/>
              </a:rPr>
              <a:t>Database for storing speech and music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3054" y="-113935"/>
            <a:ext cx="4023360" cy="7553197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313546" y="1263757"/>
            <a:ext cx="470188" cy="486181"/>
            <a:chOff x="0" y="0"/>
            <a:chExt cx="628022" cy="6493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548640" y="6583680"/>
            <a:ext cx="8656320" cy="26382"/>
          </a:xfrm>
          <a:prstGeom prst="rect">
            <a:avLst/>
          </a:prstGeom>
          <a:solidFill>
            <a:srgbClr val="302E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160459" y="1285576"/>
            <a:ext cx="4861621" cy="438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spc="27">
                <a:solidFill>
                  <a:srgbClr val="302E2C"/>
                </a:solidFill>
                <a:latin typeface="Josefin Sans Regular"/>
              </a:rPr>
              <a:t>Python programming language.</a:t>
            </a:r>
          </a:p>
          <a:p>
            <a:pPr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spc="27">
                <a:solidFill>
                  <a:srgbClr val="302E2C"/>
                </a:solidFill>
                <a:latin typeface="Josefin Sans Regular"/>
              </a:rPr>
              <a:t>Jupyter Notebook</a:t>
            </a:r>
          </a:p>
          <a:p>
            <a:pPr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spc="27">
                <a:solidFill>
                  <a:srgbClr val="302E2C"/>
                </a:solidFill>
                <a:latin typeface="Josefin Sans Regular"/>
              </a:rPr>
              <a:t>Pandas for data manipulation.</a:t>
            </a:r>
          </a:p>
          <a:p>
            <a:pPr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spc="27">
                <a:solidFill>
                  <a:srgbClr val="302E2C"/>
                </a:solidFill>
                <a:latin typeface="Josefin Sans Regular"/>
              </a:rPr>
              <a:t>NumPy for scientific computing.</a:t>
            </a:r>
          </a:p>
          <a:p>
            <a:pPr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spc="27">
                <a:solidFill>
                  <a:srgbClr val="302E2C"/>
                </a:solidFill>
                <a:latin typeface="Josefin Sans Regular"/>
              </a:rPr>
              <a:t>Multilayer perceptron Neural Network</a:t>
            </a:r>
          </a:p>
          <a:p>
            <a:pPr>
              <a:lnSpc>
                <a:spcPts val="351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13546" y="2774662"/>
            <a:ext cx="342198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72">
                <a:solidFill>
                  <a:srgbClr val="302E2C"/>
                </a:solidFill>
                <a:latin typeface="Playfair Display Bold"/>
              </a:rPr>
              <a:t>Tools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52222" y="-136919"/>
            <a:ext cx="1463128" cy="1821648"/>
          </a:xfrm>
          <a:prstGeom prst="rect">
            <a:avLst/>
          </a:prstGeom>
          <a:solidFill>
            <a:srgbClr val="BEA8A7">
              <a:alpha val="19608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355510" y="-117387"/>
            <a:ext cx="8431476" cy="110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39"/>
              </a:lnSpc>
            </a:pPr>
            <a:r>
              <a:rPr lang="en-US" sz="6499" spc="64">
                <a:solidFill>
                  <a:srgbClr val="302E2C"/>
                </a:solidFill>
                <a:latin typeface="Lora Bold Italics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1332" y="1665680"/>
            <a:ext cx="2635275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162">
                <a:solidFill>
                  <a:srgbClr val="302E2C"/>
                </a:solidFill>
                <a:latin typeface="Lora"/>
              </a:rPr>
              <a:t>Gather speech datasets, process them and extract relevant features from them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54" y="1439950"/>
            <a:ext cx="470188" cy="486181"/>
            <a:chOff x="0" y="0"/>
            <a:chExt cx="628022" cy="6493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894697" y="1644941"/>
            <a:ext cx="2858903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89">
                <a:solidFill>
                  <a:srgbClr val="302E2C"/>
                </a:solidFill>
                <a:latin typeface="Lora"/>
              </a:rPr>
              <a:t>Integrate the two models that will take speech input and provide personalized music recommendations based on the user's emotional state.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9154" y="4283695"/>
            <a:ext cx="470188" cy="486181"/>
            <a:chOff x="0" y="0"/>
            <a:chExt cx="628022" cy="6493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686237" y="1644941"/>
            <a:ext cx="2497658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89">
                <a:solidFill>
                  <a:srgbClr val="302E2C"/>
                </a:solidFill>
                <a:latin typeface="Lora"/>
              </a:rPr>
              <a:t>Train the speech emotion recognition as well as the music recommender model on respective datasets.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451143" y="1441639"/>
            <a:ext cx="470188" cy="486181"/>
            <a:chOff x="0" y="0"/>
            <a:chExt cx="628022" cy="64938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55510" y="4498211"/>
            <a:ext cx="2222424" cy="199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95">
                <a:solidFill>
                  <a:srgbClr val="302E2C"/>
                </a:solidFill>
                <a:latin typeface="Lora"/>
              </a:rPr>
              <a:t>Evaluate the integrated system using appropriate evaluations metrics.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451143" y="4283695"/>
            <a:ext cx="470188" cy="486181"/>
            <a:chOff x="0" y="0"/>
            <a:chExt cx="628022" cy="64938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659604" y="1441639"/>
            <a:ext cx="470188" cy="486181"/>
            <a:chOff x="0" y="0"/>
            <a:chExt cx="628022" cy="6493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659604" y="4283695"/>
            <a:ext cx="470188" cy="486181"/>
            <a:chOff x="0" y="0"/>
            <a:chExt cx="628022" cy="6493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896601" y="4509641"/>
            <a:ext cx="2265000" cy="1980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94">
                <a:solidFill>
                  <a:srgbClr val="302E2C"/>
                </a:solidFill>
                <a:latin typeface="Lora"/>
              </a:rPr>
              <a:t>Deploy the integrated system to make it user interactive and maintain the system.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86237" y="4509641"/>
            <a:ext cx="2381127" cy="1980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94">
                <a:solidFill>
                  <a:srgbClr val="302E2C"/>
                </a:solidFill>
                <a:latin typeface="Lora"/>
              </a:rPr>
              <a:t>Refine and optimize the models including improving the extraction methods etc.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426"/>
            <a:ext cx="3546277" cy="3351658"/>
          </a:xfrm>
          <a:custGeom>
            <a:avLst/>
            <a:gdLst/>
            <a:ahLst/>
            <a:cxnLst/>
            <a:rect r="r" b="b" t="t" l="l"/>
            <a:pathLst>
              <a:path h="3351658" w="3546277">
                <a:moveTo>
                  <a:pt x="0" y="0"/>
                </a:moveTo>
                <a:lnTo>
                  <a:pt x="3546277" y="0"/>
                </a:lnTo>
                <a:lnTo>
                  <a:pt x="3546277" y="3351658"/>
                </a:lnTo>
                <a:lnTo>
                  <a:pt x="0" y="335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37" t="0" r="-64574" b="-1348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59300" y="2319433"/>
            <a:ext cx="5262780" cy="4481907"/>
          </a:xfrm>
          <a:custGeom>
            <a:avLst/>
            <a:gdLst/>
            <a:ahLst/>
            <a:cxnLst/>
            <a:rect r="r" b="b" t="t" l="l"/>
            <a:pathLst>
              <a:path h="4481907" w="5262780">
                <a:moveTo>
                  <a:pt x="0" y="0"/>
                </a:moveTo>
                <a:lnTo>
                  <a:pt x="5262780" y="0"/>
                </a:lnTo>
                <a:lnTo>
                  <a:pt x="5262780" y="4481907"/>
                </a:lnTo>
                <a:lnTo>
                  <a:pt x="0" y="4481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74" r="-1539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556015"/>
            <a:ext cx="2484650" cy="3759185"/>
          </a:xfrm>
          <a:custGeom>
            <a:avLst/>
            <a:gdLst/>
            <a:ahLst/>
            <a:cxnLst/>
            <a:rect r="r" b="b" t="t" l="l"/>
            <a:pathLst>
              <a:path h="3759185" w="2484650">
                <a:moveTo>
                  <a:pt x="0" y="0"/>
                </a:moveTo>
                <a:lnTo>
                  <a:pt x="2484650" y="0"/>
                </a:lnTo>
                <a:lnTo>
                  <a:pt x="2484650" y="3759185"/>
                </a:lnTo>
                <a:lnTo>
                  <a:pt x="0" y="3759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002" t="0" r="-13696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66032" y="636270"/>
            <a:ext cx="5159414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u="sng">
                <a:solidFill>
                  <a:srgbClr val="000000"/>
                </a:solidFill>
                <a:latin typeface="Canva Sans Bold"/>
              </a:rPr>
              <a:t>Testing snaps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2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48640" y="6428861"/>
            <a:ext cx="8656320" cy="26382"/>
          </a:xfrm>
          <a:prstGeom prst="rect">
            <a:avLst/>
          </a:prstGeom>
          <a:solidFill>
            <a:srgbClr val="302E2C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48640" y="2244627"/>
            <a:ext cx="8033793" cy="388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302E2C"/>
                </a:solidFill>
                <a:latin typeface="Raleway"/>
              </a:rPr>
              <a:t>Evaluation of emotion recognition accuracy and performance metrics.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302E2C"/>
                </a:solidFill>
                <a:latin typeface="Raleway"/>
              </a:rPr>
              <a:t>Analysis of the effectiveness of different machine learning models for emotion classification.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302E2C"/>
                </a:solidFill>
                <a:latin typeface="Raleway"/>
              </a:rPr>
              <a:t>Assessment of the music recommendation system's accuracy and user satisfaction.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302E2C"/>
                </a:solidFill>
                <a:latin typeface="Raleway"/>
              </a:rPr>
              <a:t>Examination of the impact of integrating speech emotions on music recommendation quality.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302E2C"/>
                </a:solidFill>
                <a:latin typeface="Raleway"/>
              </a:rPr>
              <a:t>Discussion on the potential for enhancing user experience through emotionally aligned music suggestions.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14400" y="775270"/>
            <a:ext cx="8290560" cy="122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1"/>
              </a:lnSpc>
            </a:pPr>
            <a:r>
              <a:rPr lang="en-US" sz="7199" spc="71">
                <a:solidFill>
                  <a:srgbClr val="302E2C"/>
                </a:solidFill>
                <a:latin typeface="Tallow Regular"/>
              </a:rPr>
              <a:t>Results and Discussions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38439" y="674022"/>
            <a:ext cx="642929" cy="664799"/>
            <a:chOff x="0" y="0"/>
            <a:chExt cx="628022" cy="6493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022" cy="649385"/>
            </a:xfrm>
            <a:custGeom>
              <a:avLst/>
              <a:gdLst/>
              <a:ahLst/>
              <a:cxnLst/>
              <a:rect r="r" b="b" t="t" l="l"/>
              <a:pathLst>
                <a:path h="649385" w="628022">
                  <a:moveTo>
                    <a:pt x="464192" y="0"/>
                  </a:moveTo>
                  <a:lnTo>
                    <a:pt x="0" y="0"/>
                  </a:lnTo>
                  <a:lnTo>
                    <a:pt x="0" y="649385"/>
                  </a:lnTo>
                  <a:lnTo>
                    <a:pt x="76200" y="649385"/>
                  </a:lnTo>
                  <a:lnTo>
                    <a:pt x="76200" y="76200"/>
                  </a:lnTo>
                  <a:lnTo>
                    <a:pt x="628022" y="76200"/>
                  </a:lnTo>
                  <a:lnTo>
                    <a:pt x="628022" y="0"/>
                  </a:lnTo>
                  <a:close/>
                </a:path>
              </a:pathLst>
            </a:custGeom>
            <a:solidFill>
              <a:srgbClr val="302E2C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DAFgkLnDM90</dc:identifier>
  <dcterms:modified xsi:type="dcterms:W3CDTF">2011-08-01T06:04:30Z</dcterms:modified>
  <cp:revision>1</cp:revision>
  <dc:title>Our decided project for this term is Speech Emotion Recognition system. Our aim for this project is to make a system that will take human speech as input and on the basis of the database so provided, it will give the most desired emotion as its output and</dc:title>
</cp:coreProperties>
</file>