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7" r:id="rId2"/>
    <p:sldId id="274" r:id="rId3"/>
    <p:sldId id="276" r:id="rId4"/>
    <p:sldId id="277" r:id="rId5"/>
    <p:sldId id="279" r:id="rId6"/>
    <p:sldId id="273" r:id="rId7"/>
    <p:sldId id="278" r:id="rId8"/>
    <p:sldId id="283" r:id="rId9"/>
    <p:sldId id="284" r:id="rId10"/>
    <p:sldId id="286" r:id="rId11"/>
    <p:sldId id="287" r:id="rId12"/>
    <p:sldId id="299" r:id="rId13"/>
    <p:sldId id="300" r:id="rId14"/>
    <p:sldId id="301" r:id="rId15"/>
    <p:sldId id="302" r:id="rId16"/>
    <p:sldId id="303" r:id="rId17"/>
    <p:sldId id="304" r:id="rId18"/>
    <p:sldId id="305" r:id="rId19"/>
    <p:sldId id="306" r:id="rId20"/>
    <p:sldId id="308" r:id="rId21"/>
    <p:sldId id="309" r:id="rId22"/>
    <p:sldId id="310" r:id="rId23"/>
    <p:sldId id="311" r:id="rId24"/>
    <p:sldId id="313" r:id="rId25"/>
    <p:sldId id="312" r:id="rId26"/>
    <p:sldId id="288" r:id="rId27"/>
    <p:sldId id="297" r:id="rId28"/>
    <p:sldId id="298" r:id="rId29"/>
    <p:sldId id="314" r:id="rId30"/>
    <p:sldId id="285" r:id="rId31"/>
    <p:sldId id="294" r:id="rId32"/>
    <p:sldId id="295" r:id="rId33"/>
    <p:sldId id="296" r:id="rId34"/>
    <p:sldId id="290" r:id="rId35"/>
    <p:sldId id="293" r:id="rId36"/>
    <p:sldId id="29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DA2F3-DE03-4EDD-9012-E567344B1A90}" type="datetimeFigureOut">
              <a:rPr lang="en-IN" smtClean="0"/>
              <a:t>26-07-2024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419BD0-5CCC-475A-9622-BC4D2EC19924}" type="slidenum">
              <a:rPr lang="en-IN" smtClean="0"/>
              <a:t>‹#›</a:t>
            </a:fld>
            <a:endParaRPr lang="en-IN"/>
          </a:p>
        </p:txBody>
      </p:sp>
    </p:spTree>
    <p:extLst>
      <p:ext uri="{BB962C8B-B14F-4D97-AF65-F5344CB8AC3E}">
        <p14:creationId xmlns:p14="http://schemas.microsoft.com/office/powerpoint/2010/main" val="2530203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AF9B8FD-9588-42FA-BD39-3D721F7F4F75}" type="datetimeFigureOut">
              <a:rPr lang="en-IN" smtClean="0"/>
              <a:t>26-07-2024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2DEF3D-ABAE-4878-8158-6DF0A959B4E4}" type="slidenum">
              <a:rPr lang="en-IN" smtClean="0"/>
              <a:t>‹#›</a:t>
            </a:fld>
            <a:endParaRPr lang="en-IN"/>
          </a:p>
        </p:txBody>
      </p:sp>
    </p:spTree>
    <p:extLst>
      <p:ext uri="{BB962C8B-B14F-4D97-AF65-F5344CB8AC3E}">
        <p14:creationId xmlns:p14="http://schemas.microsoft.com/office/powerpoint/2010/main" val="1384281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AF9B8FD-9588-42FA-BD39-3D721F7F4F75}" type="datetimeFigureOut">
              <a:rPr lang="en-IN" smtClean="0"/>
              <a:t>26-07-2024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2DEF3D-ABAE-4878-8158-6DF0A959B4E4}" type="slidenum">
              <a:rPr lang="en-IN" smtClean="0"/>
              <a:t>‹#›</a:t>
            </a:fld>
            <a:endParaRPr lang="en-IN"/>
          </a:p>
        </p:txBody>
      </p:sp>
    </p:spTree>
    <p:extLst>
      <p:ext uri="{BB962C8B-B14F-4D97-AF65-F5344CB8AC3E}">
        <p14:creationId xmlns:p14="http://schemas.microsoft.com/office/powerpoint/2010/main" val="34789164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F9B8FD-9588-42FA-BD39-3D721F7F4F75}" type="datetimeFigureOut">
              <a:rPr lang="en-IN" smtClean="0"/>
              <a:t>26-07-2024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DEF3D-ABAE-4878-8158-6DF0A959B4E4}" type="slidenum">
              <a:rPr lang="en-IN" smtClean="0"/>
              <a:t>‹#›</a:t>
            </a:fld>
            <a:endParaRPr lang="en-IN"/>
          </a:p>
        </p:txBody>
      </p:sp>
      <p:pic>
        <p:nvPicPr>
          <p:cNvPr id="9" name="Picture 8" descr="A logo of a university&#10;&#10;Description automatically generated">
            <a:extLst>
              <a:ext uri="{FF2B5EF4-FFF2-40B4-BE49-F238E27FC236}">
                <a16:creationId xmlns:a16="http://schemas.microsoft.com/office/drawing/2014/main" id="{9B8F4D82-9475-0873-63C3-E1B86759963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62052" y="0"/>
            <a:ext cx="1383496" cy="1383496"/>
          </a:xfrm>
          <a:prstGeom prst="rect">
            <a:avLst/>
          </a:prstGeom>
        </p:spPr>
      </p:pic>
    </p:spTree>
    <p:extLst>
      <p:ext uri="{BB962C8B-B14F-4D97-AF65-F5344CB8AC3E}">
        <p14:creationId xmlns:p14="http://schemas.microsoft.com/office/powerpoint/2010/main" val="112161780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67EA6FE-966F-4EAC-99D3-A03AF817A52C}"/>
              </a:ext>
            </a:extLst>
          </p:cNvPr>
          <p:cNvSpPr>
            <a:spLocks noGrp="1"/>
          </p:cNvSpPr>
          <p:nvPr>
            <p:ph type="ctrTitle"/>
          </p:nvPr>
        </p:nvSpPr>
        <p:spPr>
          <a:xfrm>
            <a:off x="1619267" y="2051806"/>
            <a:ext cx="9144000" cy="2387600"/>
          </a:xfrm>
        </p:spPr>
        <p:txBody>
          <a:bodyPr/>
          <a:lstStyle/>
          <a:p>
            <a:r>
              <a:rPr lang="en-US" dirty="0">
                <a:latin typeface="Garamond" panose="02020404030301010803" pitchFamily="18" charset="0"/>
              </a:rPr>
              <a:t>Major Project:</a:t>
            </a:r>
            <a:br>
              <a:rPr lang="en-US" dirty="0">
                <a:latin typeface="Garamond" panose="02020404030301010803" pitchFamily="18" charset="0"/>
              </a:rPr>
            </a:br>
            <a:r>
              <a:rPr lang="en-US" dirty="0">
                <a:latin typeface="Garamond" panose="02020404030301010803" pitchFamily="18" charset="0"/>
              </a:rPr>
              <a:t>Student Dropout Analysis</a:t>
            </a:r>
          </a:p>
        </p:txBody>
      </p:sp>
    </p:spTree>
    <p:extLst>
      <p:ext uri="{BB962C8B-B14F-4D97-AF65-F5344CB8AC3E}">
        <p14:creationId xmlns:p14="http://schemas.microsoft.com/office/powerpoint/2010/main" val="46610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0D131-2E2F-448E-99C7-3BF4F7C44BA4}"/>
              </a:ext>
            </a:extLst>
          </p:cNvPr>
          <p:cNvSpPr>
            <a:spLocks noGrp="1"/>
          </p:cNvSpPr>
          <p:nvPr>
            <p:ph type="title"/>
          </p:nvPr>
        </p:nvSpPr>
        <p:spPr>
          <a:xfrm>
            <a:off x="755073" y="374361"/>
            <a:ext cx="10515600" cy="1325563"/>
          </a:xfrm>
        </p:spPr>
        <p:txBody>
          <a:bodyPr>
            <a:normAutofit/>
          </a:bodyPr>
          <a:lstStyle/>
          <a:p>
            <a:pPr algn="ctr"/>
            <a:r>
              <a:rPr lang="en-US" sz="4000" dirty="0">
                <a:latin typeface="Garamond" panose="02020404030301010803" pitchFamily="18" charset="0"/>
              </a:rPr>
              <a:t>CHALLENGES AND ISSUES IDENTIFIED</a:t>
            </a:r>
            <a:endParaRPr lang="en-IN" sz="4000" dirty="0">
              <a:latin typeface="Garamond" panose="02020404030301010803" pitchFamily="18" charset="0"/>
            </a:endParaRPr>
          </a:p>
        </p:txBody>
      </p:sp>
      <p:sp>
        <p:nvSpPr>
          <p:cNvPr id="3" name="Content Placeholder 2">
            <a:extLst>
              <a:ext uri="{FF2B5EF4-FFF2-40B4-BE49-F238E27FC236}">
                <a16:creationId xmlns:a16="http://schemas.microsoft.com/office/drawing/2014/main" id="{E601654F-A06C-4EC2-8B46-9634B6CBD9E0}"/>
              </a:ext>
            </a:extLst>
          </p:cNvPr>
          <p:cNvSpPr>
            <a:spLocks noGrp="1"/>
          </p:cNvSpPr>
          <p:nvPr>
            <p:ph idx="1"/>
          </p:nvPr>
        </p:nvSpPr>
        <p:spPr>
          <a:xfrm>
            <a:off x="64656" y="1810327"/>
            <a:ext cx="12127344" cy="3999346"/>
          </a:xfrm>
        </p:spPr>
        <p:txBody>
          <a:bodyPr>
            <a:normAutofit fontScale="92500"/>
          </a:bodyPr>
          <a:lstStyle/>
          <a:p>
            <a:r>
              <a:rPr lang="en-US" b="1" dirty="0">
                <a:latin typeface="Garamond" panose="02020404030301010803" pitchFamily="18" charset="0"/>
              </a:rPr>
              <a:t>Data Quality:</a:t>
            </a:r>
            <a:r>
              <a:rPr lang="en-US" dirty="0">
                <a:latin typeface="Garamond" panose="02020404030301010803" pitchFamily="18" charset="0"/>
              </a:rPr>
              <a:t> Ensuring completeness and consistency.</a:t>
            </a:r>
          </a:p>
          <a:p>
            <a:r>
              <a:rPr lang="en-US" b="1" dirty="0">
                <a:latin typeface="Garamond" panose="02020404030301010803" pitchFamily="18" charset="0"/>
              </a:rPr>
              <a:t>Imbalanced Data:</a:t>
            </a:r>
            <a:r>
              <a:rPr lang="en-US" dirty="0">
                <a:latin typeface="Garamond" panose="02020404030301010803" pitchFamily="18" charset="0"/>
              </a:rPr>
              <a:t> Addressing bias from unequal dropout and non-dropout samples.</a:t>
            </a:r>
          </a:p>
          <a:p>
            <a:r>
              <a:rPr lang="en-US" b="1" dirty="0">
                <a:latin typeface="Garamond" panose="02020404030301010803" pitchFamily="18" charset="0"/>
              </a:rPr>
              <a:t>Feature Selection:</a:t>
            </a:r>
            <a:r>
              <a:rPr lang="en-US" dirty="0">
                <a:latin typeface="Garamond" panose="02020404030301010803" pitchFamily="18" charset="0"/>
              </a:rPr>
              <a:t> Identifying relevant predictors amidst numerous variables.</a:t>
            </a:r>
          </a:p>
          <a:p>
            <a:r>
              <a:rPr lang="en-US" b="1" dirty="0">
                <a:latin typeface="Garamond" panose="02020404030301010803" pitchFamily="18" charset="0"/>
              </a:rPr>
              <a:t>Model Complexity:</a:t>
            </a:r>
            <a:r>
              <a:rPr lang="en-US" dirty="0">
                <a:latin typeface="Garamond" panose="02020404030301010803" pitchFamily="18" charset="0"/>
              </a:rPr>
              <a:t> Balancing accuracy with interpretability.</a:t>
            </a:r>
          </a:p>
          <a:p>
            <a:r>
              <a:rPr lang="en-US" b="1" dirty="0">
                <a:latin typeface="Garamond" panose="02020404030301010803" pitchFamily="18" charset="0"/>
              </a:rPr>
              <a:t>Overfitting:</a:t>
            </a:r>
            <a:r>
              <a:rPr lang="en-US" dirty="0">
                <a:latin typeface="Garamond" panose="02020404030301010803" pitchFamily="18" charset="0"/>
              </a:rPr>
              <a:t> Preventing models from capturing noise instead of patterns.</a:t>
            </a:r>
          </a:p>
          <a:p>
            <a:r>
              <a:rPr lang="en-US" b="1" dirty="0">
                <a:latin typeface="Garamond" panose="02020404030301010803" pitchFamily="18" charset="0"/>
              </a:rPr>
              <a:t>Deployment:</a:t>
            </a:r>
            <a:r>
              <a:rPr lang="en-US" dirty="0">
                <a:latin typeface="Garamond" panose="02020404030301010803" pitchFamily="18" charset="0"/>
              </a:rPr>
              <a:t> Integrating models into existing systems effectively.</a:t>
            </a:r>
          </a:p>
          <a:p>
            <a:r>
              <a:rPr lang="en-US" b="1" dirty="0">
                <a:latin typeface="Garamond" panose="02020404030301010803" pitchFamily="18" charset="0"/>
              </a:rPr>
              <a:t>Resource Constraints:</a:t>
            </a:r>
            <a:r>
              <a:rPr lang="en-US" dirty="0">
                <a:latin typeface="Garamond" panose="02020404030301010803" pitchFamily="18" charset="0"/>
              </a:rPr>
              <a:t> Managing limited computational resources.</a:t>
            </a:r>
          </a:p>
          <a:p>
            <a:r>
              <a:rPr lang="en-US" b="1" dirty="0">
                <a:latin typeface="Garamond" panose="02020404030301010803" pitchFamily="18" charset="0"/>
              </a:rPr>
              <a:t>Evaluation Metrics:</a:t>
            </a:r>
            <a:r>
              <a:rPr lang="en-US" dirty="0">
                <a:latin typeface="Garamond" panose="02020404030301010803" pitchFamily="18" charset="0"/>
              </a:rPr>
              <a:t> Choosing metrics reflecting real-world impact accurately.</a:t>
            </a:r>
          </a:p>
          <a:p>
            <a:endParaRPr lang="en-IN" dirty="0"/>
          </a:p>
        </p:txBody>
      </p:sp>
    </p:spTree>
    <p:extLst>
      <p:ext uri="{BB962C8B-B14F-4D97-AF65-F5344CB8AC3E}">
        <p14:creationId xmlns:p14="http://schemas.microsoft.com/office/powerpoint/2010/main" val="980996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3F391-7EEE-4644-A559-D80F30EFA96A}"/>
              </a:ext>
            </a:extLst>
          </p:cNvPr>
          <p:cNvSpPr>
            <a:spLocks noGrp="1"/>
          </p:cNvSpPr>
          <p:nvPr>
            <p:ph type="title"/>
          </p:nvPr>
        </p:nvSpPr>
        <p:spPr/>
        <p:txBody>
          <a:bodyPr>
            <a:normAutofit/>
          </a:bodyPr>
          <a:lstStyle/>
          <a:p>
            <a:pPr algn="ctr"/>
            <a:r>
              <a:rPr lang="en-US" sz="4000" dirty="0">
                <a:latin typeface="Garamond" panose="02020404030301010803" pitchFamily="18" charset="0"/>
              </a:rPr>
              <a:t>Methodology &amp;Implementation/</a:t>
            </a:r>
            <a:br>
              <a:rPr lang="en-US" sz="4000" dirty="0">
                <a:latin typeface="Garamond" panose="02020404030301010803" pitchFamily="18" charset="0"/>
              </a:rPr>
            </a:br>
            <a:r>
              <a:rPr lang="en-US" sz="4000" dirty="0">
                <a:latin typeface="Garamond" panose="02020404030301010803" pitchFamily="18" charset="0"/>
              </a:rPr>
              <a:t>Interface and Design Implementation</a:t>
            </a:r>
            <a:endParaRPr lang="en-IN" sz="4000" dirty="0">
              <a:latin typeface="Garamond" panose="02020404030301010803" pitchFamily="18" charset="0"/>
            </a:endParaRPr>
          </a:p>
        </p:txBody>
      </p:sp>
      <p:sp>
        <p:nvSpPr>
          <p:cNvPr id="5" name="TextBox 4">
            <a:extLst>
              <a:ext uri="{FF2B5EF4-FFF2-40B4-BE49-F238E27FC236}">
                <a16:creationId xmlns:a16="http://schemas.microsoft.com/office/drawing/2014/main" id="{21AA1E8F-DB3F-EFCE-7B84-713C12D2E4C8}"/>
              </a:ext>
            </a:extLst>
          </p:cNvPr>
          <p:cNvSpPr txBox="1"/>
          <p:nvPr/>
        </p:nvSpPr>
        <p:spPr>
          <a:xfrm>
            <a:off x="3737810" y="1690688"/>
            <a:ext cx="4716379" cy="400110"/>
          </a:xfrm>
          <a:prstGeom prst="rect">
            <a:avLst/>
          </a:prstGeom>
          <a:noFill/>
        </p:spPr>
        <p:txBody>
          <a:bodyPr wrap="square" rtlCol="0">
            <a:spAutoFit/>
          </a:bodyPr>
          <a:lstStyle/>
          <a:p>
            <a:pPr algn="ctr"/>
            <a:r>
              <a:rPr lang="en-IN" sz="2000" dirty="0">
                <a:latin typeface="Garamond" panose="02020404030301010803" pitchFamily="18" charset="0"/>
              </a:rPr>
              <a:t>EXPLORATORY DATA ANALYSIS</a:t>
            </a:r>
          </a:p>
        </p:txBody>
      </p:sp>
      <p:grpSp>
        <p:nvGrpSpPr>
          <p:cNvPr id="6" name="Group 5">
            <a:extLst>
              <a:ext uri="{FF2B5EF4-FFF2-40B4-BE49-F238E27FC236}">
                <a16:creationId xmlns:a16="http://schemas.microsoft.com/office/drawing/2014/main" id="{4EEF2FA5-D24C-A227-E474-C378FDD137C6}"/>
              </a:ext>
            </a:extLst>
          </p:cNvPr>
          <p:cNvGrpSpPr>
            <a:grpSpLocks/>
          </p:cNvGrpSpPr>
          <p:nvPr/>
        </p:nvGrpSpPr>
        <p:grpSpPr>
          <a:xfrm>
            <a:off x="1095475" y="2530742"/>
            <a:ext cx="4533900" cy="3067050"/>
            <a:chOff x="12700" y="12700"/>
            <a:chExt cx="4533900" cy="3067050"/>
          </a:xfrm>
        </p:grpSpPr>
        <p:pic>
          <p:nvPicPr>
            <p:cNvPr id="7" name="Image 7">
              <a:extLst>
                <a:ext uri="{FF2B5EF4-FFF2-40B4-BE49-F238E27FC236}">
                  <a16:creationId xmlns:a16="http://schemas.microsoft.com/office/drawing/2014/main" id="{216E005C-EA69-4950-16FD-B57ABD5CA058}"/>
                </a:ext>
              </a:extLst>
            </p:cNvPr>
            <p:cNvPicPr/>
            <p:nvPr/>
          </p:nvPicPr>
          <p:blipFill>
            <a:blip r:embed="rId2" cstate="print"/>
            <a:stretch>
              <a:fillRect/>
            </a:stretch>
          </p:blipFill>
          <p:spPr>
            <a:xfrm>
              <a:off x="239507" y="43723"/>
              <a:ext cx="3872293" cy="2980572"/>
            </a:xfrm>
            <a:prstGeom prst="rect">
              <a:avLst/>
            </a:prstGeom>
          </p:spPr>
        </p:pic>
        <p:sp>
          <p:nvSpPr>
            <p:cNvPr id="8" name="Graphic 8">
              <a:extLst>
                <a:ext uri="{FF2B5EF4-FFF2-40B4-BE49-F238E27FC236}">
                  <a16:creationId xmlns:a16="http://schemas.microsoft.com/office/drawing/2014/main" id="{53088D13-EDFD-C289-464B-BE8550D00055}"/>
                </a:ext>
              </a:extLst>
            </p:cNvPr>
            <p:cNvSpPr/>
            <p:nvPr/>
          </p:nvSpPr>
          <p:spPr>
            <a:xfrm>
              <a:off x="12700" y="12700"/>
              <a:ext cx="4533900" cy="3067050"/>
            </a:xfrm>
            <a:custGeom>
              <a:avLst/>
              <a:gdLst/>
              <a:ahLst/>
              <a:cxnLst/>
              <a:rect l="l" t="t" r="r" b="b"/>
              <a:pathLst>
                <a:path w="4533900" h="3067050">
                  <a:moveTo>
                    <a:pt x="0" y="3067049"/>
                  </a:moveTo>
                  <a:lnTo>
                    <a:pt x="4533900" y="3067049"/>
                  </a:lnTo>
                  <a:lnTo>
                    <a:pt x="4533900" y="0"/>
                  </a:lnTo>
                  <a:lnTo>
                    <a:pt x="0" y="0"/>
                  </a:lnTo>
                  <a:lnTo>
                    <a:pt x="0" y="3067049"/>
                  </a:lnTo>
                  <a:close/>
                </a:path>
              </a:pathLst>
            </a:custGeom>
            <a:ln w="25400">
              <a:solidFill>
                <a:srgbClr val="000000"/>
              </a:solidFill>
              <a:prstDash val="solid"/>
            </a:ln>
          </p:spPr>
          <p:txBody>
            <a:bodyPr wrap="square" lIns="0" tIns="0" rIns="0" bIns="0" rtlCol="0">
              <a:prstTxWarp prst="textNoShape">
                <a:avLst/>
              </a:prstTxWarp>
              <a:noAutofit/>
            </a:bodyPr>
            <a:lstStyle/>
            <a:p>
              <a:endParaRPr lang="en-IN"/>
            </a:p>
          </p:txBody>
        </p:sp>
      </p:grpSp>
      <p:grpSp>
        <p:nvGrpSpPr>
          <p:cNvPr id="9" name="Group 8">
            <a:extLst>
              <a:ext uri="{FF2B5EF4-FFF2-40B4-BE49-F238E27FC236}">
                <a16:creationId xmlns:a16="http://schemas.microsoft.com/office/drawing/2014/main" id="{B7AEB921-7F93-2592-B711-DB4FD6F7E42F}"/>
              </a:ext>
            </a:extLst>
          </p:cNvPr>
          <p:cNvGrpSpPr>
            <a:grpSpLocks/>
          </p:cNvGrpSpPr>
          <p:nvPr/>
        </p:nvGrpSpPr>
        <p:grpSpPr>
          <a:xfrm>
            <a:off x="6562625" y="2530742"/>
            <a:ext cx="4533900" cy="3079266"/>
            <a:chOff x="12700" y="12700"/>
            <a:chExt cx="4573270" cy="3378200"/>
          </a:xfrm>
        </p:grpSpPr>
        <p:pic>
          <p:nvPicPr>
            <p:cNvPr id="10" name="Image 10">
              <a:extLst>
                <a:ext uri="{FF2B5EF4-FFF2-40B4-BE49-F238E27FC236}">
                  <a16:creationId xmlns:a16="http://schemas.microsoft.com/office/drawing/2014/main" id="{07466777-3B80-FA3F-5CA8-AE859AC4AAB0}"/>
                </a:ext>
              </a:extLst>
            </p:cNvPr>
            <p:cNvPicPr/>
            <p:nvPr/>
          </p:nvPicPr>
          <p:blipFill>
            <a:blip r:embed="rId3" cstate="print"/>
            <a:stretch>
              <a:fillRect/>
            </a:stretch>
          </p:blipFill>
          <p:spPr>
            <a:xfrm>
              <a:off x="176793" y="105064"/>
              <a:ext cx="3899904" cy="3073720"/>
            </a:xfrm>
            <a:prstGeom prst="rect">
              <a:avLst/>
            </a:prstGeom>
          </p:spPr>
        </p:pic>
        <p:sp>
          <p:nvSpPr>
            <p:cNvPr id="11" name="Graphic 11">
              <a:extLst>
                <a:ext uri="{FF2B5EF4-FFF2-40B4-BE49-F238E27FC236}">
                  <a16:creationId xmlns:a16="http://schemas.microsoft.com/office/drawing/2014/main" id="{FFC63554-6B56-1EAF-1AD2-16F611D2BFFF}"/>
                </a:ext>
              </a:extLst>
            </p:cNvPr>
            <p:cNvSpPr/>
            <p:nvPr/>
          </p:nvSpPr>
          <p:spPr>
            <a:xfrm>
              <a:off x="12700" y="12700"/>
              <a:ext cx="4573270" cy="3378200"/>
            </a:xfrm>
            <a:custGeom>
              <a:avLst/>
              <a:gdLst/>
              <a:ahLst/>
              <a:cxnLst/>
              <a:rect l="l" t="t" r="r" b="b"/>
              <a:pathLst>
                <a:path w="4573270" h="3378200">
                  <a:moveTo>
                    <a:pt x="0" y="3377946"/>
                  </a:moveTo>
                  <a:lnTo>
                    <a:pt x="4573270" y="3377946"/>
                  </a:lnTo>
                  <a:lnTo>
                    <a:pt x="4573270" y="0"/>
                  </a:lnTo>
                  <a:lnTo>
                    <a:pt x="0" y="0"/>
                  </a:lnTo>
                  <a:lnTo>
                    <a:pt x="0" y="3377946"/>
                  </a:lnTo>
                  <a:close/>
                </a:path>
              </a:pathLst>
            </a:custGeom>
            <a:ln w="25400">
              <a:solidFill>
                <a:srgbClr val="000000"/>
              </a:solidFill>
              <a:prstDash val="solid"/>
            </a:ln>
          </p:spPr>
          <p:txBody>
            <a:bodyPr wrap="square" lIns="0" tIns="0" rIns="0" bIns="0" rtlCol="0">
              <a:prstTxWarp prst="textNoShape">
                <a:avLst/>
              </a:prstTxWarp>
              <a:noAutofit/>
            </a:bodyPr>
            <a:lstStyle/>
            <a:p>
              <a:endParaRPr lang="en-IN"/>
            </a:p>
          </p:txBody>
        </p:sp>
      </p:grpSp>
      <p:sp>
        <p:nvSpPr>
          <p:cNvPr id="4" name="TextBox 3">
            <a:extLst>
              <a:ext uri="{FF2B5EF4-FFF2-40B4-BE49-F238E27FC236}">
                <a16:creationId xmlns:a16="http://schemas.microsoft.com/office/drawing/2014/main" id="{68D183AC-BED0-1E2E-99A5-2A1ED2C0CBE0}"/>
              </a:ext>
            </a:extLst>
          </p:cNvPr>
          <p:cNvSpPr txBox="1"/>
          <p:nvPr/>
        </p:nvSpPr>
        <p:spPr>
          <a:xfrm>
            <a:off x="400541" y="5628815"/>
            <a:ext cx="6097348" cy="507190"/>
          </a:xfrm>
          <a:prstGeom prst="rect">
            <a:avLst/>
          </a:prstGeom>
          <a:noFill/>
        </p:spPr>
        <p:txBody>
          <a:bodyPr wrap="square">
            <a:spAutoFit/>
          </a:bodyPr>
          <a:lstStyle/>
          <a:p>
            <a:pPr marL="63500" marR="201295" algn="ctr">
              <a:lnSpc>
                <a:spcPct val="115000"/>
              </a:lnSpc>
              <a:spcBef>
                <a:spcPts val="205"/>
              </a:spcBef>
              <a:spcAft>
                <a:spcPts val="0"/>
              </a:spcAft>
            </a:pPr>
            <a:r>
              <a:rPr lang="en-US" sz="1200" b="1" dirty="0">
                <a:effectLst/>
                <a:latin typeface="Garamond" panose="02020404030301010803" pitchFamily="18" charset="0"/>
                <a:ea typeface="Times New Roman" panose="02020603050405020304" pitchFamily="18" charset="0"/>
              </a:rPr>
              <a:t>This</a:t>
            </a:r>
            <a:r>
              <a:rPr lang="en-US" sz="1200" b="1" spc="-2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diagram</a:t>
            </a:r>
            <a:r>
              <a:rPr lang="en-US" sz="1200" b="1" spc="-2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shows</a:t>
            </a:r>
            <a:r>
              <a:rPr lang="en-US" sz="1200" b="1" spc="-2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the</a:t>
            </a:r>
            <a:r>
              <a:rPr lang="en-US" sz="1200" b="1" spc="-3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histogram</a:t>
            </a:r>
            <a:r>
              <a:rPr lang="en-US" sz="1200" b="1" spc="-1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of</a:t>
            </a:r>
            <a:r>
              <a:rPr lang="en-US" sz="1200" b="1" spc="-2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Age</a:t>
            </a:r>
            <a:r>
              <a:rPr lang="en-US" sz="1200" b="1" spc="-2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plotted</a:t>
            </a:r>
            <a:r>
              <a:rPr lang="en-US" sz="1200" b="1" spc="-2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against</a:t>
            </a:r>
            <a:r>
              <a:rPr lang="en-US" sz="1200" b="1" spc="-2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the</a:t>
            </a:r>
            <a:r>
              <a:rPr lang="en-US" sz="1200" b="1" spc="-2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Frequency</a:t>
            </a:r>
            <a:r>
              <a:rPr lang="en-US" sz="1200" b="1" spc="-2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of</a:t>
            </a:r>
            <a:r>
              <a:rPr lang="en-US" sz="1200" b="1" spc="-2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its </a:t>
            </a:r>
            <a:r>
              <a:rPr lang="en-US" sz="1200" b="1" spc="-10" dirty="0">
                <a:effectLst/>
                <a:latin typeface="Garamond" panose="02020404030301010803" pitchFamily="18" charset="0"/>
                <a:ea typeface="Times New Roman" panose="02020603050405020304" pitchFamily="18" charset="0"/>
              </a:rPr>
              <a:t>appearance</a:t>
            </a:r>
            <a:endParaRPr lang="en-IN" sz="1200" dirty="0">
              <a:effectLst/>
              <a:latin typeface="Garamond" panose="02020404030301010803"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2F3ECEBD-A6DF-0502-F410-1C44A109C504}"/>
              </a:ext>
            </a:extLst>
          </p:cNvPr>
          <p:cNvSpPr txBox="1"/>
          <p:nvPr/>
        </p:nvSpPr>
        <p:spPr>
          <a:xfrm>
            <a:off x="6856161" y="5597792"/>
            <a:ext cx="6097348" cy="276999"/>
          </a:xfrm>
          <a:prstGeom prst="rect">
            <a:avLst/>
          </a:prstGeom>
          <a:noFill/>
        </p:spPr>
        <p:txBody>
          <a:bodyPr wrap="square">
            <a:spAutoFit/>
          </a:bodyPr>
          <a:lstStyle/>
          <a:p>
            <a:r>
              <a:rPr lang="en-US" sz="1200" b="1" dirty="0">
                <a:effectLst/>
                <a:latin typeface="Garamond" panose="02020404030301010803" pitchFamily="18" charset="0"/>
                <a:ea typeface="Times New Roman" panose="02020603050405020304" pitchFamily="18" charset="0"/>
              </a:rPr>
              <a:t>This</a:t>
            </a:r>
            <a:r>
              <a:rPr lang="en-US" sz="1200" b="1" spc="-1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diagram shows the</a:t>
            </a:r>
            <a:r>
              <a:rPr lang="en-US" sz="1200" b="1" spc="-2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mosaic</a:t>
            </a:r>
            <a:r>
              <a:rPr lang="en-US" sz="1200" b="1" spc="-1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plot for</a:t>
            </a:r>
            <a:r>
              <a:rPr lang="en-US" sz="1200" b="1" spc="-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Gender</a:t>
            </a:r>
            <a:r>
              <a:rPr lang="en-US" sz="1200" b="1" spc="-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vs </a:t>
            </a:r>
            <a:r>
              <a:rPr lang="en-US" sz="1200" b="1" spc="-10" dirty="0">
                <a:effectLst/>
                <a:latin typeface="Garamond" panose="02020404030301010803" pitchFamily="18" charset="0"/>
                <a:ea typeface="Times New Roman" panose="02020603050405020304" pitchFamily="18" charset="0"/>
              </a:rPr>
              <a:t>Target</a:t>
            </a:r>
            <a:endParaRPr lang="en-IN" dirty="0"/>
          </a:p>
        </p:txBody>
      </p:sp>
    </p:spTree>
    <p:extLst>
      <p:ext uri="{BB962C8B-B14F-4D97-AF65-F5344CB8AC3E}">
        <p14:creationId xmlns:p14="http://schemas.microsoft.com/office/powerpoint/2010/main" val="558914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EB4835A-E080-8B30-766C-8C65F1386580}"/>
              </a:ext>
            </a:extLst>
          </p:cNvPr>
          <p:cNvGrpSpPr>
            <a:grpSpLocks/>
          </p:cNvGrpSpPr>
          <p:nvPr/>
        </p:nvGrpSpPr>
        <p:grpSpPr>
          <a:xfrm>
            <a:off x="708692" y="1758168"/>
            <a:ext cx="4950961" cy="3680261"/>
            <a:chOff x="12700" y="12700"/>
            <a:chExt cx="4441190" cy="3284854"/>
          </a:xfrm>
        </p:grpSpPr>
        <p:pic>
          <p:nvPicPr>
            <p:cNvPr id="5" name="Image 13">
              <a:extLst>
                <a:ext uri="{FF2B5EF4-FFF2-40B4-BE49-F238E27FC236}">
                  <a16:creationId xmlns:a16="http://schemas.microsoft.com/office/drawing/2014/main" id="{7F8A6AF0-D476-4C21-CD2E-B69C09B6C688}"/>
                </a:ext>
              </a:extLst>
            </p:cNvPr>
            <p:cNvPicPr/>
            <p:nvPr/>
          </p:nvPicPr>
          <p:blipFill>
            <a:blip r:embed="rId2" cstate="print"/>
            <a:stretch>
              <a:fillRect/>
            </a:stretch>
          </p:blipFill>
          <p:spPr>
            <a:xfrm>
              <a:off x="57488" y="102243"/>
              <a:ext cx="4062432" cy="3124978"/>
            </a:xfrm>
            <a:prstGeom prst="rect">
              <a:avLst/>
            </a:prstGeom>
          </p:spPr>
        </p:pic>
        <p:sp>
          <p:nvSpPr>
            <p:cNvPr id="6" name="Graphic 14">
              <a:extLst>
                <a:ext uri="{FF2B5EF4-FFF2-40B4-BE49-F238E27FC236}">
                  <a16:creationId xmlns:a16="http://schemas.microsoft.com/office/drawing/2014/main" id="{651BC076-A221-6B7B-894A-072CBB1A19B8}"/>
                </a:ext>
              </a:extLst>
            </p:cNvPr>
            <p:cNvSpPr/>
            <p:nvPr/>
          </p:nvSpPr>
          <p:spPr>
            <a:xfrm>
              <a:off x="12700" y="12700"/>
              <a:ext cx="4441190" cy="3284854"/>
            </a:xfrm>
            <a:custGeom>
              <a:avLst/>
              <a:gdLst/>
              <a:ahLst/>
              <a:cxnLst/>
              <a:rect l="l" t="t" r="r" b="b"/>
              <a:pathLst>
                <a:path w="4441190" h="3284854">
                  <a:moveTo>
                    <a:pt x="0" y="3284854"/>
                  </a:moveTo>
                  <a:lnTo>
                    <a:pt x="4440809" y="3284854"/>
                  </a:lnTo>
                  <a:lnTo>
                    <a:pt x="4440809" y="0"/>
                  </a:lnTo>
                  <a:lnTo>
                    <a:pt x="0" y="0"/>
                  </a:lnTo>
                  <a:lnTo>
                    <a:pt x="0" y="3284854"/>
                  </a:lnTo>
                  <a:close/>
                </a:path>
              </a:pathLst>
            </a:custGeom>
            <a:ln w="25400">
              <a:solidFill>
                <a:srgbClr val="000000"/>
              </a:solidFill>
              <a:prstDash val="solid"/>
            </a:ln>
          </p:spPr>
          <p:txBody>
            <a:bodyPr wrap="square" lIns="0" tIns="0" rIns="0" bIns="0" rtlCol="0">
              <a:prstTxWarp prst="textNoShape">
                <a:avLst/>
              </a:prstTxWarp>
              <a:noAutofit/>
            </a:bodyPr>
            <a:lstStyle/>
            <a:p>
              <a:endParaRPr lang="en-IN"/>
            </a:p>
          </p:txBody>
        </p:sp>
      </p:grpSp>
      <p:grpSp>
        <p:nvGrpSpPr>
          <p:cNvPr id="7" name="Group 6">
            <a:extLst>
              <a:ext uri="{FF2B5EF4-FFF2-40B4-BE49-F238E27FC236}">
                <a16:creationId xmlns:a16="http://schemas.microsoft.com/office/drawing/2014/main" id="{C376B198-2C5D-1450-D752-68DD9064FD9F}"/>
              </a:ext>
            </a:extLst>
          </p:cNvPr>
          <p:cNvGrpSpPr>
            <a:grpSpLocks/>
          </p:cNvGrpSpPr>
          <p:nvPr/>
        </p:nvGrpSpPr>
        <p:grpSpPr>
          <a:xfrm>
            <a:off x="6608309" y="1758168"/>
            <a:ext cx="4676050" cy="3762758"/>
            <a:chOff x="12700" y="12700"/>
            <a:chExt cx="4577715" cy="3764279"/>
          </a:xfrm>
        </p:grpSpPr>
        <p:pic>
          <p:nvPicPr>
            <p:cNvPr id="8" name="Image 16">
              <a:extLst>
                <a:ext uri="{FF2B5EF4-FFF2-40B4-BE49-F238E27FC236}">
                  <a16:creationId xmlns:a16="http://schemas.microsoft.com/office/drawing/2014/main" id="{3109ECF8-6328-1640-CD41-3F99739A1FC0}"/>
                </a:ext>
              </a:extLst>
            </p:cNvPr>
            <p:cNvPicPr/>
            <p:nvPr/>
          </p:nvPicPr>
          <p:blipFill>
            <a:blip r:embed="rId3" cstate="print"/>
            <a:stretch>
              <a:fillRect/>
            </a:stretch>
          </p:blipFill>
          <p:spPr>
            <a:xfrm>
              <a:off x="85932" y="104304"/>
              <a:ext cx="4346249" cy="3575000"/>
            </a:xfrm>
            <a:prstGeom prst="rect">
              <a:avLst/>
            </a:prstGeom>
          </p:spPr>
        </p:pic>
        <p:sp>
          <p:nvSpPr>
            <p:cNvPr id="9" name="Graphic 17">
              <a:extLst>
                <a:ext uri="{FF2B5EF4-FFF2-40B4-BE49-F238E27FC236}">
                  <a16:creationId xmlns:a16="http://schemas.microsoft.com/office/drawing/2014/main" id="{8C41A9E3-9114-4974-5748-C65463C4067F}"/>
                </a:ext>
              </a:extLst>
            </p:cNvPr>
            <p:cNvSpPr/>
            <p:nvPr/>
          </p:nvSpPr>
          <p:spPr>
            <a:xfrm>
              <a:off x="12700" y="12700"/>
              <a:ext cx="4577715" cy="3764279"/>
            </a:xfrm>
            <a:custGeom>
              <a:avLst/>
              <a:gdLst/>
              <a:ahLst/>
              <a:cxnLst/>
              <a:rect l="l" t="t" r="r" b="b"/>
              <a:pathLst>
                <a:path w="4577715" h="3764279">
                  <a:moveTo>
                    <a:pt x="0" y="3764279"/>
                  </a:moveTo>
                  <a:lnTo>
                    <a:pt x="4577461" y="3764279"/>
                  </a:lnTo>
                  <a:lnTo>
                    <a:pt x="4577461" y="0"/>
                  </a:lnTo>
                  <a:lnTo>
                    <a:pt x="0" y="0"/>
                  </a:lnTo>
                  <a:lnTo>
                    <a:pt x="0" y="3764279"/>
                  </a:lnTo>
                  <a:close/>
                </a:path>
              </a:pathLst>
            </a:custGeom>
            <a:ln w="25400">
              <a:solidFill>
                <a:srgbClr val="000000"/>
              </a:solidFill>
              <a:prstDash val="solid"/>
            </a:ln>
          </p:spPr>
          <p:txBody>
            <a:bodyPr wrap="square" lIns="0" tIns="0" rIns="0" bIns="0" rtlCol="0">
              <a:prstTxWarp prst="textNoShape">
                <a:avLst/>
              </a:prstTxWarp>
              <a:noAutofit/>
            </a:bodyPr>
            <a:lstStyle/>
            <a:p>
              <a:endParaRPr lang="en-IN"/>
            </a:p>
          </p:txBody>
        </p:sp>
      </p:grpSp>
      <p:sp>
        <p:nvSpPr>
          <p:cNvPr id="3" name="TextBox 2">
            <a:extLst>
              <a:ext uri="{FF2B5EF4-FFF2-40B4-BE49-F238E27FC236}">
                <a16:creationId xmlns:a16="http://schemas.microsoft.com/office/drawing/2014/main" id="{0F006541-DA14-9D40-7E45-AF4332D48352}"/>
              </a:ext>
            </a:extLst>
          </p:cNvPr>
          <p:cNvSpPr txBox="1"/>
          <p:nvPr/>
        </p:nvSpPr>
        <p:spPr>
          <a:xfrm>
            <a:off x="504152" y="5538751"/>
            <a:ext cx="6094602" cy="276999"/>
          </a:xfrm>
          <a:prstGeom prst="rect">
            <a:avLst/>
          </a:prstGeom>
          <a:noFill/>
        </p:spPr>
        <p:txBody>
          <a:bodyPr wrap="square">
            <a:spAutoFit/>
          </a:bodyPr>
          <a:lstStyle/>
          <a:p>
            <a:r>
              <a:rPr lang="en-US" sz="1200" b="1" dirty="0">
                <a:effectLst/>
                <a:latin typeface="Garamond" panose="02020404030301010803" pitchFamily="18" charset="0"/>
                <a:ea typeface="Times New Roman" panose="02020603050405020304" pitchFamily="18" charset="0"/>
              </a:rPr>
              <a:t>This</a:t>
            </a:r>
            <a:r>
              <a:rPr lang="en-US" sz="1200" b="1" spc="-1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diagram</a:t>
            </a:r>
            <a:r>
              <a:rPr lang="en-US" sz="1200" b="1" spc="-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shows</a:t>
            </a:r>
            <a:r>
              <a:rPr lang="en-US" sz="1200" b="1" spc="-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the</a:t>
            </a:r>
            <a:r>
              <a:rPr lang="en-US" sz="1200" b="1" spc="-2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Distribution</a:t>
            </a:r>
            <a:r>
              <a:rPr lang="en-US" sz="1200" b="1" spc="-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of Target</a:t>
            </a:r>
            <a:r>
              <a:rPr lang="en-US" sz="1200" b="1" spc="-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by</a:t>
            </a:r>
            <a:r>
              <a:rPr lang="en-US" sz="1200" b="1" spc="-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the</a:t>
            </a:r>
            <a:r>
              <a:rPr lang="en-US" sz="1200" b="1" spc="-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Attendance</a:t>
            </a:r>
            <a:r>
              <a:rPr lang="en-US" sz="1200" b="1" spc="-1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for</a:t>
            </a:r>
            <a:r>
              <a:rPr lang="en-US" sz="1200" b="1" spc="-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each </a:t>
            </a:r>
            <a:r>
              <a:rPr lang="en-US" sz="1200" b="1" spc="-10" dirty="0">
                <a:effectLst/>
                <a:latin typeface="Garamond" panose="02020404030301010803" pitchFamily="18" charset="0"/>
                <a:ea typeface="Times New Roman" panose="02020603050405020304" pitchFamily="18" charset="0"/>
              </a:rPr>
              <a:t>category</a:t>
            </a:r>
            <a:r>
              <a:rPr lang="en-US" sz="1200" b="1" dirty="0">
                <a:effectLst/>
                <a:latin typeface="Garamond" panose="02020404030301010803" pitchFamily="18" charset="0"/>
                <a:ea typeface="Times New Roman" panose="02020603050405020304" pitchFamily="18" charset="0"/>
              </a:rPr>
              <a:t> </a:t>
            </a:r>
            <a:endParaRPr lang="en-IN" sz="1200" dirty="0">
              <a:latin typeface="Garamond" panose="02020404030301010803" pitchFamily="18" charset="0"/>
            </a:endParaRPr>
          </a:p>
        </p:txBody>
      </p:sp>
      <p:sp>
        <p:nvSpPr>
          <p:cNvPr id="11" name="TextBox 10">
            <a:extLst>
              <a:ext uri="{FF2B5EF4-FFF2-40B4-BE49-F238E27FC236}">
                <a16:creationId xmlns:a16="http://schemas.microsoft.com/office/drawing/2014/main" id="{78E86869-2108-0EAC-DBDF-C5A8C6CBFF68}"/>
              </a:ext>
            </a:extLst>
          </p:cNvPr>
          <p:cNvSpPr txBox="1"/>
          <p:nvPr/>
        </p:nvSpPr>
        <p:spPr>
          <a:xfrm>
            <a:off x="5899033" y="5520926"/>
            <a:ext cx="6094602" cy="294824"/>
          </a:xfrm>
          <a:prstGeom prst="rect">
            <a:avLst/>
          </a:prstGeom>
          <a:noFill/>
        </p:spPr>
        <p:txBody>
          <a:bodyPr wrap="square">
            <a:spAutoFit/>
          </a:bodyPr>
          <a:lstStyle/>
          <a:p>
            <a:pPr algn="ctr">
              <a:lnSpc>
                <a:spcPct val="115000"/>
              </a:lnSpc>
              <a:spcBef>
                <a:spcPts val="210"/>
              </a:spcBef>
            </a:pPr>
            <a:r>
              <a:rPr lang="en-US" sz="1200" b="1" dirty="0">
                <a:effectLst/>
                <a:latin typeface="Garamond" panose="02020404030301010803" pitchFamily="18" charset="0"/>
                <a:ea typeface="Times New Roman" panose="02020603050405020304" pitchFamily="18" charset="0"/>
              </a:rPr>
              <a:t>This</a:t>
            </a:r>
            <a:r>
              <a:rPr lang="en-US" sz="1200" b="1" spc="-2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heat</a:t>
            </a:r>
            <a:r>
              <a:rPr lang="en-US" sz="1200" b="1" spc="-1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map</a:t>
            </a:r>
            <a:r>
              <a:rPr lang="en-US" sz="1200" b="1" spc="-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shows</a:t>
            </a:r>
            <a:r>
              <a:rPr lang="en-US" sz="1200" b="1" spc="-1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two</a:t>
            </a:r>
            <a:r>
              <a:rPr lang="en-US" sz="1200" b="1" spc="-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categorical</a:t>
            </a:r>
            <a:r>
              <a:rPr lang="en-US" sz="1200" b="1" spc="-1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features</a:t>
            </a:r>
            <a:r>
              <a:rPr lang="en-US" sz="1200" b="1" spc="-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Target</a:t>
            </a:r>
            <a:r>
              <a:rPr lang="en-US" sz="1200" b="1" spc="-1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vs.</a:t>
            </a:r>
            <a:r>
              <a:rPr lang="en-US" sz="1200" b="1" spc="-5" dirty="0">
                <a:effectLst/>
                <a:latin typeface="Garamond" panose="02020404030301010803" pitchFamily="18" charset="0"/>
                <a:ea typeface="Times New Roman" panose="02020603050405020304" pitchFamily="18" charset="0"/>
              </a:rPr>
              <a:t> </a:t>
            </a:r>
            <a:r>
              <a:rPr lang="en-US" sz="1200" b="1" spc="-10" dirty="0">
                <a:effectLst/>
                <a:latin typeface="Garamond" panose="02020404030301010803" pitchFamily="18" charset="0"/>
                <a:ea typeface="Times New Roman" panose="02020603050405020304" pitchFamily="18" charset="0"/>
              </a:rPr>
              <a:t>Debtor</a:t>
            </a:r>
            <a:endParaRPr lang="en-IN" sz="1200" dirty="0">
              <a:effectLst/>
              <a:latin typeface="Garamond" panose="02020404030301010803" pitchFamily="18" charset="0"/>
              <a:ea typeface="Times New Roman" panose="02020603050405020304" pitchFamily="18" charset="0"/>
            </a:endParaRPr>
          </a:p>
        </p:txBody>
      </p:sp>
    </p:spTree>
    <p:extLst>
      <p:ext uri="{BB962C8B-B14F-4D97-AF65-F5344CB8AC3E}">
        <p14:creationId xmlns:p14="http://schemas.microsoft.com/office/powerpoint/2010/main" val="1031557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0967C79-C191-2C5F-3BFF-248388DACF79}"/>
              </a:ext>
            </a:extLst>
          </p:cNvPr>
          <p:cNvGrpSpPr>
            <a:grpSpLocks/>
          </p:cNvGrpSpPr>
          <p:nvPr/>
        </p:nvGrpSpPr>
        <p:grpSpPr>
          <a:xfrm>
            <a:off x="1039529" y="1684822"/>
            <a:ext cx="4627862" cy="3661828"/>
            <a:chOff x="12700" y="12700"/>
            <a:chExt cx="4321175" cy="3352800"/>
          </a:xfrm>
        </p:grpSpPr>
        <p:pic>
          <p:nvPicPr>
            <p:cNvPr id="5" name="Image 19">
              <a:extLst>
                <a:ext uri="{FF2B5EF4-FFF2-40B4-BE49-F238E27FC236}">
                  <a16:creationId xmlns:a16="http://schemas.microsoft.com/office/drawing/2014/main" id="{369D6B33-2C3C-8414-000E-1E3BC79F7E7A}"/>
                </a:ext>
              </a:extLst>
            </p:cNvPr>
            <p:cNvPicPr/>
            <p:nvPr/>
          </p:nvPicPr>
          <p:blipFill>
            <a:blip r:embed="rId2" cstate="print"/>
            <a:stretch>
              <a:fillRect/>
            </a:stretch>
          </p:blipFill>
          <p:spPr>
            <a:xfrm>
              <a:off x="522545" y="75530"/>
              <a:ext cx="3363500" cy="3164476"/>
            </a:xfrm>
            <a:prstGeom prst="rect">
              <a:avLst/>
            </a:prstGeom>
          </p:spPr>
        </p:pic>
        <p:sp>
          <p:nvSpPr>
            <p:cNvPr id="6" name="Graphic 20">
              <a:extLst>
                <a:ext uri="{FF2B5EF4-FFF2-40B4-BE49-F238E27FC236}">
                  <a16:creationId xmlns:a16="http://schemas.microsoft.com/office/drawing/2014/main" id="{9315006E-7445-766B-2596-77A24F01BBE6}"/>
                </a:ext>
              </a:extLst>
            </p:cNvPr>
            <p:cNvSpPr/>
            <p:nvPr/>
          </p:nvSpPr>
          <p:spPr>
            <a:xfrm>
              <a:off x="12700" y="12700"/>
              <a:ext cx="4321175" cy="3352800"/>
            </a:xfrm>
            <a:custGeom>
              <a:avLst/>
              <a:gdLst/>
              <a:ahLst/>
              <a:cxnLst/>
              <a:rect l="l" t="t" r="r" b="b"/>
              <a:pathLst>
                <a:path w="4321175" h="3352800">
                  <a:moveTo>
                    <a:pt x="0" y="3352800"/>
                  </a:moveTo>
                  <a:lnTo>
                    <a:pt x="4321048" y="3352800"/>
                  </a:lnTo>
                  <a:lnTo>
                    <a:pt x="4321048" y="0"/>
                  </a:lnTo>
                  <a:lnTo>
                    <a:pt x="0" y="0"/>
                  </a:lnTo>
                  <a:lnTo>
                    <a:pt x="0" y="3352800"/>
                  </a:lnTo>
                  <a:close/>
                </a:path>
              </a:pathLst>
            </a:custGeom>
            <a:ln w="25400">
              <a:solidFill>
                <a:srgbClr val="000000"/>
              </a:solidFill>
              <a:prstDash val="solid"/>
            </a:ln>
          </p:spPr>
          <p:txBody>
            <a:bodyPr wrap="square" lIns="0" tIns="0" rIns="0" bIns="0" rtlCol="0">
              <a:prstTxWarp prst="textNoShape">
                <a:avLst/>
              </a:prstTxWarp>
              <a:noAutofit/>
            </a:bodyPr>
            <a:lstStyle/>
            <a:p>
              <a:endParaRPr lang="en-IN"/>
            </a:p>
          </p:txBody>
        </p:sp>
      </p:grpSp>
      <p:grpSp>
        <p:nvGrpSpPr>
          <p:cNvPr id="7" name="Group 6">
            <a:extLst>
              <a:ext uri="{FF2B5EF4-FFF2-40B4-BE49-F238E27FC236}">
                <a16:creationId xmlns:a16="http://schemas.microsoft.com/office/drawing/2014/main" id="{7B039C00-CB82-ACCC-A3DC-45014DED9235}"/>
              </a:ext>
            </a:extLst>
          </p:cNvPr>
          <p:cNvGrpSpPr>
            <a:grpSpLocks/>
          </p:cNvGrpSpPr>
          <p:nvPr/>
        </p:nvGrpSpPr>
        <p:grpSpPr>
          <a:xfrm>
            <a:off x="6683625" y="1650602"/>
            <a:ext cx="4818565" cy="3661828"/>
            <a:chOff x="12700" y="12700"/>
            <a:chExt cx="4605821" cy="3555365"/>
          </a:xfrm>
        </p:grpSpPr>
        <p:pic>
          <p:nvPicPr>
            <p:cNvPr id="8" name="Image 22">
              <a:extLst>
                <a:ext uri="{FF2B5EF4-FFF2-40B4-BE49-F238E27FC236}">
                  <a16:creationId xmlns:a16="http://schemas.microsoft.com/office/drawing/2014/main" id="{DCA21BCB-CAB4-3B43-EF93-C65B65341A87}"/>
                </a:ext>
              </a:extLst>
            </p:cNvPr>
            <p:cNvPicPr/>
            <p:nvPr/>
          </p:nvPicPr>
          <p:blipFill>
            <a:blip r:embed="rId3" cstate="print"/>
            <a:stretch>
              <a:fillRect/>
            </a:stretch>
          </p:blipFill>
          <p:spPr>
            <a:xfrm>
              <a:off x="631919" y="64351"/>
              <a:ext cx="3986602" cy="3466205"/>
            </a:xfrm>
            <a:prstGeom prst="rect">
              <a:avLst/>
            </a:prstGeom>
          </p:spPr>
        </p:pic>
        <p:sp>
          <p:nvSpPr>
            <p:cNvPr id="9" name="Graphic 23">
              <a:extLst>
                <a:ext uri="{FF2B5EF4-FFF2-40B4-BE49-F238E27FC236}">
                  <a16:creationId xmlns:a16="http://schemas.microsoft.com/office/drawing/2014/main" id="{1346C72D-9D93-57AB-6C7D-ABE11754F56C}"/>
                </a:ext>
              </a:extLst>
            </p:cNvPr>
            <p:cNvSpPr/>
            <p:nvPr/>
          </p:nvSpPr>
          <p:spPr>
            <a:xfrm>
              <a:off x="12700" y="12700"/>
              <a:ext cx="4392295" cy="3555365"/>
            </a:xfrm>
            <a:custGeom>
              <a:avLst/>
              <a:gdLst/>
              <a:ahLst/>
              <a:cxnLst/>
              <a:rect l="l" t="t" r="r" b="b"/>
              <a:pathLst>
                <a:path w="4392295" h="3555365">
                  <a:moveTo>
                    <a:pt x="0" y="3555365"/>
                  </a:moveTo>
                  <a:lnTo>
                    <a:pt x="4392168" y="3555365"/>
                  </a:lnTo>
                  <a:lnTo>
                    <a:pt x="4392168" y="0"/>
                  </a:lnTo>
                  <a:lnTo>
                    <a:pt x="0" y="0"/>
                  </a:lnTo>
                  <a:lnTo>
                    <a:pt x="0" y="3555365"/>
                  </a:lnTo>
                  <a:close/>
                </a:path>
              </a:pathLst>
            </a:custGeom>
            <a:ln w="25400">
              <a:solidFill>
                <a:srgbClr val="000000"/>
              </a:solidFill>
              <a:prstDash val="solid"/>
            </a:ln>
          </p:spPr>
          <p:txBody>
            <a:bodyPr wrap="square" lIns="0" tIns="0" rIns="0" bIns="0" rtlCol="0">
              <a:prstTxWarp prst="textNoShape">
                <a:avLst/>
              </a:prstTxWarp>
              <a:noAutofit/>
            </a:bodyPr>
            <a:lstStyle/>
            <a:p>
              <a:endParaRPr lang="en-IN"/>
            </a:p>
          </p:txBody>
        </p:sp>
      </p:grpSp>
      <p:sp>
        <p:nvSpPr>
          <p:cNvPr id="3" name="TextBox 2">
            <a:extLst>
              <a:ext uri="{FF2B5EF4-FFF2-40B4-BE49-F238E27FC236}">
                <a16:creationId xmlns:a16="http://schemas.microsoft.com/office/drawing/2014/main" id="{B98221FB-8DF3-4C81-3B26-9C0EED5F0DD4}"/>
              </a:ext>
            </a:extLst>
          </p:cNvPr>
          <p:cNvSpPr txBox="1"/>
          <p:nvPr/>
        </p:nvSpPr>
        <p:spPr>
          <a:xfrm>
            <a:off x="740328" y="5381051"/>
            <a:ext cx="6094602" cy="276999"/>
          </a:xfrm>
          <a:prstGeom prst="rect">
            <a:avLst/>
          </a:prstGeom>
          <a:noFill/>
        </p:spPr>
        <p:txBody>
          <a:bodyPr wrap="square">
            <a:spAutoFit/>
          </a:bodyPr>
          <a:lstStyle/>
          <a:p>
            <a:r>
              <a:rPr lang="en-US" sz="1200" b="1" dirty="0">
                <a:effectLst/>
                <a:latin typeface="Garamond" panose="02020404030301010803" pitchFamily="18" charset="0"/>
                <a:ea typeface="Times New Roman" panose="02020603050405020304" pitchFamily="18" charset="0"/>
              </a:rPr>
              <a:t>This</a:t>
            </a:r>
            <a:r>
              <a:rPr lang="en-US" sz="1200" b="1" spc="-1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pie</a:t>
            </a:r>
            <a:r>
              <a:rPr lang="en-US" sz="1200" b="1" spc="-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chart shows</a:t>
            </a:r>
            <a:r>
              <a:rPr lang="en-US" sz="1200" b="1" spc="-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the percentage</a:t>
            </a:r>
            <a:r>
              <a:rPr lang="en-US" sz="1200" b="1" spc="-1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of students</a:t>
            </a:r>
            <a:r>
              <a:rPr lang="en-US" sz="1200" b="1" spc="-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who have</a:t>
            </a:r>
            <a:r>
              <a:rPr lang="en-US" sz="1200" b="1" spc="-1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paid</a:t>
            </a:r>
            <a:r>
              <a:rPr lang="en-US" sz="1200" b="1" spc="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their</a:t>
            </a:r>
            <a:r>
              <a:rPr lang="en-US" sz="1200" b="1" spc="-1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tuition </a:t>
            </a:r>
            <a:r>
              <a:rPr lang="en-US" sz="1200" b="1" spc="-10" dirty="0">
                <a:effectLst/>
                <a:latin typeface="Garamond" panose="02020404030301010803" pitchFamily="18" charset="0"/>
                <a:ea typeface="Times New Roman" panose="02020603050405020304" pitchFamily="18" charset="0"/>
              </a:rPr>
              <a:t>fees</a:t>
            </a:r>
            <a:endParaRPr lang="en-IN" sz="1200" dirty="0">
              <a:latin typeface="Garamond" panose="02020404030301010803" pitchFamily="18" charset="0"/>
            </a:endParaRPr>
          </a:p>
        </p:txBody>
      </p:sp>
      <p:sp>
        <p:nvSpPr>
          <p:cNvPr id="11" name="TextBox 10">
            <a:extLst>
              <a:ext uri="{FF2B5EF4-FFF2-40B4-BE49-F238E27FC236}">
                <a16:creationId xmlns:a16="http://schemas.microsoft.com/office/drawing/2014/main" id="{AA21A923-AE94-D2EE-5F1F-66E5B21F6805}"/>
              </a:ext>
            </a:extLst>
          </p:cNvPr>
          <p:cNvSpPr txBox="1"/>
          <p:nvPr/>
        </p:nvSpPr>
        <p:spPr>
          <a:xfrm>
            <a:off x="6097398" y="5365628"/>
            <a:ext cx="6094602" cy="507190"/>
          </a:xfrm>
          <a:prstGeom prst="rect">
            <a:avLst/>
          </a:prstGeom>
          <a:noFill/>
        </p:spPr>
        <p:txBody>
          <a:bodyPr wrap="square">
            <a:spAutoFit/>
          </a:bodyPr>
          <a:lstStyle/>
          <a:p>
            <a:pPr marL="63500" marR="201295" algn="ctr">
              <a:lnSpc>
                <a:spcPct val="115000"/>
              </a:lnSpc>
              <a:spcBef>
                <a:spcPts val="210"/>
              </a:spcBef>
              <a:spcAft>
                <a:spcPts val="0"/>
              </a:spcAft>
            </a:pPr>
            <a:r>
              <a:rPr lang="en-US" sz="1200" b="1" dirty="0">
                <a:effectLst/>
                <a:latin typeface="Garamond" panose="02020404030301010803" pitchFamily="18" charset="0"/>
                <a:ea typeface="Times New Roman" panose="02020603050405020304" pitchFamily="18" charset="0"/>
              </a:rPr>
              <a:t>This</a:t>
            </a:r>
            <a:r>
              <a:rPr lang="en-US" sz="1200" b="1" spc="-1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count</a:t>
            </a:r>
            <a:r>
              <a:rPr lang="en-US" sz="1200" b="1" spc="-1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plot</a:t>
            </a:r>
            <a:r>
              <a:rPr lang="en-US" sz="1200" b="1" spc="-1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shows</a:t>
            </a:r>
            <a:r>
              <a:rPr lang="en-US" sz="1200" b="1" spc="-1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the</a:t>
            </a:r>
            <a:r>
              <a:rPr lang="en-US" sz="1200" b="1" spc="-2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count</a:t>
            </a:r>
            <a:r>
              <a:rPr lang="en-US" sz="1200" b="1" spc="-1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of</a:t>
            </a:r>
            <a:r>
              <a:rPr lang="en-US" sz="1200" b="1" spc="-2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the</a:t>
            </a:r>
            <a:r>
              <a:rPr lang="en-US" sz="1200" b="1" spc="-1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number</a:t>
            </a:r>
            <a:r>
              <a:rPr lang="en-US" sz="1200" b="1" spc="-2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of</a:t>
            </a:r>
            <a:r>
              <a:rPr lang="en-US" sz="1200" b="1" spc="-1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students</a:t>
            </a:r>
            <a:r>
              <a:rPr lang="en-US" sz="1200" b="1" spc="-1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who</a:t>
            </a:r>
            <a:r>
              <a:rPr lang="en-US" sz="1200" b="1" spc="-1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have</a:t>
            </a:r>
            <a:r>
              <a:rPr lang="en-US" sz="1200" b="1" spc="-2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paid</a:t>
            </a:r>
            <a:r>
              <a:rPr lang="en-US" sz="1200" b="1" spc="-1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their</a:t>
            </a:r>
            <a:r>
              <a:rPr lang="en-US" sz="1200" b="1" spc="-2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tuition fees up to date.</a:t>
            </a:r>
            <a:endParaRPr lang="en-IN" sz="1200" dirty="0">
              <a:effectLst/>
              <a:latin typeface="Garamond" panose="02020404030301010803" pitchFamily="18" charset="0"/>
              <a:ea typeface="Times New Roman" panose="02020603050405020304" pitchFamily="18" charset="0"/>
            </a:endParaRPr>
          </a:p>
        </p:txBody>
      </p:sp>
    </p:spTree>
    <p:extLst>
      <p:ext uri="{BB962C8B-B14F-4D97-AF65-F5344CB8AC3E}">
        <p14:creationId xmlns:p14="http://schemas.microsoft.com/office/powerpoint/2010/main" val="761253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DF2C110-41C8-7E18-0BE2-4F6315B73266}"/>
              </a:ext>
            </a:extLst>
          </p:cNvPr>
          <p:cNvGrpSpPr>
            <a:grpSpLocks/>
          </p:cNvGrpSpPr>
          <p:nvPr/>
        </p:nvGrpSpPr>
        <p:grpSpPr>
          <a:xfrm>
            <a:off x="652579" y="2173797"/>
            <a:ext cx="5443421" cy="2510405"/>
            <a:chOff x="12700" y="12700"/>
            <a:chExt cx="5240020" cy="2320925"/>
          </a:xfrm>
        </p:grpSpPr>
        <p:pic>
          <p:nvPicPr>
            <p:cNvPr id="5" name="Image 25">
              <a:extLst>
                <a:ext uri="{FF2B5EF4-FFF2-40B4-BE49-F238E27FC236}">
                  <a16:creationId xmlns:a16="http://schemas.microsoft.com/office/drawing/2014/main" id="{44E499A9-7DA0-F2CD-6C8B-51FEC91F581A}"/>
                </a:ext>
              </a:extLst>
            </p:cNvPr>
            <p:cNvPicPr/>
            <p:nvPr/>
          </p:nvPicPr>
          <p:blipFill>
            <a:blip r:embed="rId2" cstate="print"/>
            <a:stretch>
              <a:fillRect/>
            </a:stretch>
          </p:blipFill>
          <p:spPr>
            <a:xfrm>
              <a:off x="384474" y="68307"/>
              <a:ext cx="4475033" cy="2043446"/>
            </a:xfrm>
            <a:prstGeom prst="rect">
              <a:avLst/>
            </a:prstGeom>
          </p:spPr>
        </p:pic>
        <p:sp>
          <p:nvSpPr>
            <p:cNvPr id="6" name="Graphic 26">
              <a:extLst>
                <a:ext uri="{FF2B5EF4-FFF2-40B4-BE49-F238E27FC236}">
                  <a16:creationId xmlns:a16="http://schemas.microsoft.com/office/drawing/2014/main" id="{E33B74EB-A0EE-849C-0E70-C50C268EDC0F}"/>
                </a:ext>
              </a:extLst>
            </p:cNvPr>
            <p:cNvSpPr/>
            <p:nvPr/>
          </p:nvSpPr>
          <p:spPr>
            <a:xfrm>
              <a:off x="12700" y="12700"/>
              <a:ext cx="5240020" cy="2320925"/>
            </a:xfrm>
            <a:custGeom>
              <a:avLst/>
              <a:gdLst/>
              <a:ahLst/>
              <a:cxnLst/>
              <a:rect l="l" t="t" r="r" b="b"/>
              <a:pathLst>
                <a:path w="5240020" h="2320925">
                  <a:moveTo>
                    <a:pt x="0" y="2320925"/>
                  </a:moveTo>
                  <a:lnTo>
                    <a:pt x="5240020" y="2320925"/>
                  </a:lnTo>
                  <a:lnTo>
                    <a:pt x="5240020" y="0"/>
                  </a:lnTo>
                  <a:lnTo>
                    <a:pt x="0" y="0"/>
                  </a:lnTo>
                  <a:lnTo>
                    <a:pt x="0" y="2320925"/>
                  </a:lnTo>
                  <a:close/>
                </a:path>
              </a:pathLst>
            </a:custGeom>
            <a:ln w="25400">
              <a:solidFill>
                <a:srgbClr val="000000"/>
              </a:solidFill>
              <a:prstDash val="solid"/>
            </a:ln>
          </p:spPr>
          <p:txBody>
            <a:bodyPr wrap="square" lIns="0" tIns="0" rIns="0" bIns="0" rtlCol="0">
              <a:prstTxWarp prst="textNoShape">
                <a:avLst/>
              </a:prstTxWarp>
              <a:noAutofit/>
            </a:bodyPr>
            <a:lstStyle/>
            <a:p>
              <a:endParaRPr lang="en-IN"/>
            </a:p>
          </p:txBody>
        </p:sp>
      </p:grpSp>
      <p:grpSp>
        <p:nvGrpSpPr>
          <p:cNvPr id="7" name="Group 6">
            <a:extLst>
              <a:ext uri="{FF2B5EF4-FFF2-40B4-BE49-F238E27FC236}">
                <a16:creationId xmlns:a16="http://schemas.microsoft.com/office/drawing/2014/main" id="{A6EF37BC-383B-AAD4-663A-2484D4910B17}"/>
              </a:ext>
            </a:extLst>
          </p:cNvPr>
          <p:cNvGrpSpPr>
            <a:grpSpLocks/>
          </p:cNvGrpSpPr>
          <p:nvPr/>
        </p:nvGrpSpPr>
        <p:grpSpPr>
          <a:xfrm>
            <a:off x="6989646" y="1306511"/>
            <a:ext cx="4549775" cy="4244975"/>
            <a:chOff x="12700" y="12700"/>
            <a:chExt cx="4549775" cy="4244975"/>
          </a:xfrm>
        </p:grpSpPr>
        <p:pic>
          <p:nvPicPr>
            <p:cNvPr id="8" name="Image 28">
              <a:extLst>
                <a:ext uri="{FF2B5EF4-FFF2-40B4-BE49-F238E27FC236}">
                  <a16:creationId xmlns:a16="http://schemas.microsoft.com/office/drawing/2014/main" id="{D9B5EF10-3965-217F-A7B7-AB4B9A74853E}"/>
                </a:ext>
              </a:extLst>
            </p:cNvPr>
            <p:cNvPicPr/>
            <p:nvPr/>
          </p:nvPicPr>
          <p:blipFill>
            <a:blip r:embed="rId3" cstate="print"/>
            <a:stretch>
              <a:fillRect/>
            </a:stretch>
          </p:blipFill>
          <p:spPr>
            <a:xfrm>
              <a:off x="25400" y="25400"/>
              <a:ext cx="4524375" cy="4219575"/>
            </a:xfrm>
            <a:prstGeom prst="rect">
              <a:avLst/>
            </a:prstGeom>
          </p:spPr>
        </p:pic>
        <p:sp>
          <p:nvSpPr>
            <p:cNvPr id="9" name="Graphic 29">
              <a:extLst>
                <a:ext uri="{FF2B5EF4-FFF2-40B4-BE49-F238E27FC236}">
                  <a16:creationId xmlns:a16="http://schemas.microsoft.com/office/drawing/2014/main" id="{E3B65C02-9E1F-1DF3-2536-07AB67139AB5}"/>
                </a:ext>
              </a:extLst>
            </p:cNvPr>
            <p:cNvSpPr/>
            <p:nvPr/>
          </p:nvSpPr>
          <p:spPr>
            <a:xfrm>
              <a:off x="12700" y="12700"/>
              <a:ext cx="4549775" cy="4244975"/>
            </a:xfrm>
            <a:custGeom>
              <a:avLst/>
              <a:gdLst/>
              <a:ahLst/>
              <a:cxnLst/>
              <a:rect l="l" t="t" r="r" b="b"/>
              <a:pathLst>
                <a:path w="4549775" h="4244975">
                  <a:moveTo>
                    <a:pt x="0" y="4244975"/>
                  </a:moveTo>
                  <a:lnTo>
                    <a:pt x="4549775" y="4244975"/>
                  </a:lnTo>
                  <a:lnTo>
                    <a:pt x="4549775" y="0"/>
                  </a:lnTo>
                  <a:lnTo>
                    <a:pt x="0" y="0"/>
                  </a:lnTo>
                  <a:lnTo>
                    <a:pt x="0" y="4244975"/>
                  </a:lnTo>
                  <a:close/>
                </a:path>
              </a:pathLst>
            </a:custGeom>
            <a:ln w="25400">
              <a:solidFill>
                <a:srgbClr val="000000"/>
              </a:solidFill>
              <a:prstDash val="solid"/>
            </a:ln>
          </p:spPr>
          <p:txBody>
            <a:bodyPr wrap="square" lIns="0" tIns="0" rIns="0" bIns="0" rtlCol="0">
              <a:prstTxWarp prst="textNoShape">
                <a:avLst/>
              </a:prstTxWarp>
              <a:noAutofit/>
            </a:bodyPr>
            <a:lstStyle/>
            <a:p>
              <a:endParaRPr lang="en-IN"/>
            </a:p>
          </p:txBody>
        </p:sp>
      </p:grpSp>
      <p:sp>
        <p:nvSpPr>
          <p:cNvPr id="3" name="TextBox 2">
            <a:extLst>
              <a:ext uri="{FF2B5EF4-FFF2-40B4-BE49-F238E27FC236}">
                <a16:creationId xmlns:a16="http://schemas.microsoft.com/office/drawing/2014/main" id="{26599D8D-FABC-1A52-A4C7-5D274316CB30}"/>
              </a:ext>
            </a:extLst>
          </p:cNvPr>
          <p:cNvSpPr txBox="1"/>
          <p:nvPr/>
        </p:nvSpPr>
        <p:spPr>
          <a:xfrm>
            <a:off x="315853" y="4744349"/>
            <a:ext cx="6094602" cy="461665"/>
          </a:xfrm>
          <a:prstGeom prst="rect">
            <a:avLst/>
          </a:prstGeom>
          <a:noFill/>
        </p:spPr>
        <p:txBody>
          <a:bodyPr wrap="square">
            <a:spAutoFit/>
          </a:bodyPr>
          <a:lstStyle/>
          <a:p>
            <a:pPr algn="ctr"/>
            <a:r>
              <a:rPr lang="en-US" sz="1200" b="1" dirty="0">
                <a:effectLst/>
                <a:latin typeface="Garamond" panose="02020404030301010803" pitchFamily="18" charset="0"/>
                <a:ea typeface="Times New Roman" panose="02020603050405020304" pitchFamily="18" charset="0"/>
              </a:rPr>
              <a:t>This</a:t>
            </a:r>
            <a:r>
              <a:rPr lang="en-US" sz="1200" b="1" spc="-1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pie</a:t>
            </a:r>
            <a:r>
              <a:rPr lang="en-US" sz="1200" b="1" spc="-1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chart</a:t>
            </a:r>
            <a:r>
              <a:rPr lang="en-US" sz="1200" b="1" spc="-1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shows</a:t>
            </a:r>
            <a:r>
              <a:rPr lang="en-US" sz="1200" b="1" spc="-1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the</a:t>
            </a:r>
            <a:r>
              <a:rPr lang="en-US" sz="1200" b="1" spc="-1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percentage</a:t>
            </a:r>
            <a:r>
              <a:rPr lang="en-US" sz="1200" b="1" spc="-2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of</a:t>
            </a:r>
            <a:r>
              <a:rPr lang="en-US" sz="1200" b="1" spc="-1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students</a:t>
            </a:r>
            <a:r>
              <a:rPr lang="en-US" sz="1200" b="1" spc="-1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who</a:t>
            </a:r>
            <a:r>
              <a:rPr lang="en-US" sz="1200" b="1" spc="-1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have</a:t>
            </a:r>
            <a:r>
              <a:rPr lang="en-US" sz="1200" b="1" spc="-2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received</a:t>
            </a:r>
            <a:r>
              <a:rPr lang="en-US" sz="1200" b="1" spc="-1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scholarship</a:t>
            </a:r>
            <a:r>
              <a:rPr lang="en-US" sz="1200" b="1" spc="-1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and those who haven’t.</a:t>
            </a:r>
            <a:endParaRPr lang="en-IN" sz="1200" dirty="0">
              <a:latin typeface="Garamond" panose="02020404030301010803" pitchFamily="18" charset="0"/>
            </a:endParaRPr>
          </a:p>
        </p:txBody>
      </p:sp>
      <p:sp>
        <p:nvSpPr>
          <p:cNvPr id="11" name="TextBox 10">
            <a:extLst>
              <a:ext uri="{FF2B5EF4-FFF2-40B4-BE49-F238E27FC236}">
                <a16:creationId xmlns:a16="http://schemas.microsoft.com/office/drawing/2014/main" id="{DF919C8E-50A1-09D8-ACC1-25E4944D427E}"/>
              </a:ext>
            </a:extLst>
          </p:cNvPr>
          <p:cNvSpPr txBox="1"/>
          <p:nvPr/>
        </p:nvSpPr>
        <p:spPr>
          <a:xfrm>
            <a:off x="6217232" y="5611633"/>
            <a:ext cx="6094602" cy="276999"/>
          </a:xfrm>
          <a:prstGeom prst="rect">
            <a:avLst/>
          </a:prstGeom>
          <a:noFill/>
        </p:spPr>
        <p:txBody>
          <a:bodyPr wrap="square">
            <a:spAutoFit/>
          </a:bodyPr>
          <a:lstStyle/>
          <a:p>
            <a:r>
              <a:rPr lang="en-US" sz="1200" b="1" dirty="0">
                <a:effectLst/>
                <a:latin typeface="Garamond" panose="02020404030301010803" pitchFamily="18" charset="0"/>
                <a:ea typeface="Times New Roman" panose="02020603050405020304" pitchFamily="18" charset="0"/>
              </a:rPr>
              <a:t>This</a:t>
            </a:r>
            <a:r>
              <a:rPr lang="en-US" sz="1200" b="1" spc="-2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Box</a:t>
            </a:r>
            <a:r>
              <a:rPr lang="en-US" sz="1200" b="1" spc="-2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Plot</a:t>
            </a:r>
            <a:r>
              <a:rPr lang="en-US" sz="1200" b="1" spc="-2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shows</a:t>
            </a:r>
            <a:r>
              <a:rPr lang="en-US" sz="1200" b="1" spc="-2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the</a:t>
            </a:r>
            <a:r>
              <a:rPr lang="en-US" sz="1200" b="1" spc="-2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Age</a:t>
            </a:r>
            <a:r>
              <a:rPr lang="en-US" sz="1200" b="1" spc="-3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wise</a:t>
            </a:r>
            <a:r>
              <a:rPr lang="en-US" sz="1200" b="1" spc="-2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Distribution</a:t>
            </a:r>
            <a:r>
              <a:rPr lang="en-US" sz="1200" b="1" spc="-2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of</a:t>
            </a:r>
            <a:r>
              <a:rPr lang="en-US" sz="1200" b="1" spc="-2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the</a:t>
            </a:r>
            <a:r>
              <a:rPr lang="en-US" sz="1200" b="1" spc="-2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dataset</a:t>
            </a:r>
            <a:r>
              <a:rPr lang="en-US" sz="1200" b="1" spc="-2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along with outlier at Age 70</a:t>
            </a:r>
            <a:endParaRPr lang="en-IN" sz="1200" dirty="0">
              <a:latin typeface="Garamond" panose="02020404030301010803" pitchFamily="18" charset="0"/>
            </a:endParaRPr>
          </a:p>
        </p:txBody>
      </p:sp>
    </p:spTree>
    <p:extLst>
      <p:ext uri="{BB962C8B-B14F-4D97-AF65-F5344CB8AC3E}">
        <p14:creationId xmlns:p14="http://schemas.microsoft.com/office/powerpoint/2010/main" val="2154789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11FA11E-CBEF-05A4-DE8F-923E2620CAD9}"/>
              </a:ext>
            </a:extLst>
          </p:cNvPr>
          <p:cNvGrpSpPr>
            <a:grpSpLocks/>
          </p:cNvGrpSpPr>
          <p:nvPr/>
        </p:nvGrpSpPr>
        <p:grpSpPr>
          <a:xfrm>
            <a:off x="714141" y="1629727"/>
            <a:ext cx="5054600" cy="3598545"/>
            <a:chOff x="12700" y="12700"/>
            <a:chExt cx="5054600" cy="3598545"/>
          </a:xfrm>
        </p:grpSpPr>
        <p:pic>
          <p:nvPicPr>
            <p:cNvPr id="5" name="Image 31">
              <a:extLst>
                <a:ext uri="{FF2B5EF4-FFF2-40B4-BE49-F238E27FC236}">
                  <a16:creationId xmlns:a16="http://schemas.microsoft.com/office/drawing/2014/main" id="{EB3A8688-8C10-5DFF-4F74-54E7C50FB3FA}"/>
                </a:ext>
              </a:extLst>
            </p:cNvPr>
            <p:cNvPicPr/>
            <p:nvPr/>
          </p:nvPicPr>
          <p:blipFill>
            <a:blip r:embed="rId2" cstate="print"/>
            <a:stretch>
              <a:fillRect/>
            </a:stretch>
          </p:blipFill>
          <p:spPr>
            <a:xfrm>
              <a:off x="25400" y="47231"/>
              <a:ext cx="5028819" cy="3551313"/>
            </a:xfrm>
            <a:prstGeom prst="rect">
              <a:avLst/>
            </a:prstGeom>
          </p:spPr>
        </p:pic>
        <p:sp>
          <p:nvSpPr>
            <p:cNvPr id="6" name="Graphic 32">
              <a:extLst>
                <a:ext uri="{FF2B5EF4-FFF2-40B4-BE49-F238E27FC236}">
                  <a16:creationId xmlns:a16="http://schemas.microsoft.com/office/drawing/2014/main" id="{061602AE-2805-85E2-5758-ECF3628508C4}"/>
                </a:ext>
              </a:extLst>
            </p:cNvPr>
            <p:cNvSpPr/>
            <p:nvPr/>
          </p:nvSpPr>
          <p:spPr>
            <a:xfrm>
              <a:off x="12700" y="12700"/>
              <a:ext cx="5054600" cy="3598545"/>
            </a:xfrm>
            <a:custGeom>
              <a:avLst/>
              <a:gdLst/>
              <a:ahLst/>
              <a:cxnLst/>
              <a:rect l="l" t="t" r="r" b="b"/>
              <a:pathLst>
                <a:path w="5054600" h="3598545">
                  <a:moveTo>
                    <a:pt x="0" y="3598545"/>
                  </a:moveTo>
                  <a:lnTo>
                    <a:pt x="5054219" y="3598545"/>
                  </a:lnTo>
                  <a:lnTo>
                    <a:pt x="5054219" y="0"/>
                  </a:lnTo>
                  <a:lnTo>
                    <a:pt x="0" y="0"/>
                  </a:lnTo>
                  <a:lnTo>
                    <a:pt x="0" y="3598545"/>
                  </a:lnTo>
                  <a:close/>
                </a:path>
              </a:pathLst>
            </a:custGeom>
            <a:ln w="25400">
              <a:solidFill>
                <a:srgbClr val="000000"/>
              </a:solidFill>
              <a:prstDash val="solid"/>
            </a:ln>
          </p:spPr>
          <p:txBody>
            <a:bodyPr wrap="square" lIns="0" tIns="0" rIns="0" bIns="0" rtlCol="0">
              <a:prstTxWarp prst="textNoShape">
                <a:avLst/>
              </a:prstTxWarp>
              <a:noAutofit/>
            </a:bodyPr>
            <a:lstStyle/>
            <a:p>
              <a:endParaRPr lang="en-IN"/>
            </a:p>
          </p:txBody>
        </p:sp>
      </p:grpSp>
      <p:grpSp>
        <p:nvGrpSpPr>
          <p:cNvPr id="7" name="Group 6">
            <a:extLst>
              <a:ext uri="{FF2B5EF4-FFF2-40B4-BE49-F238E27FC236}">
                <a16:creationId xmlns:a16="http://schemas.microsoft.com/office/drawing/2014/main" id="{D331E50E-1654-CD08-BB42-CA4F92F3B29C}"/>
              </a:ext>
            </a:extLst>
          </p:cNvPr>
          <p:cNvGrpSpPr>
            <a:grpSpLocks/>
          </p:cNvGrpSpPr>
          <p:nvPr/>
        </p:nvGrpSpPr>
        <p:grpSpPr>
          <a:xfrm>
            <a:off x="6263765" y="2233414"/>
            <a:ext cx="5756275" cy="2413000"/>
            <a:chOff x="12700" y="12700"/>
            <a:chExt cx="5756275" cy="2413000"/>
          </a:xfrm>
        </p:grpSpPr>
        <p:pic>
          <p:nvPicPr>
            <p:cNvPr id="8" name="Image 34">
              <a:extLst>
                <a:ext uri="{FF2B5EF4-FFF2-40B4-BE49-F238E27FC236}">
                  <a16:creationId xmlns:a16="http://schemas.microsoft.com/office/drawing/2014/main" id="{E34ACBF2-EDDD-6B10-87ED-DC09C38B3724}"/>
                </a:ext>
              </a:extLst>
            </p:cNvPr>
            <p:cNvPicPr/>
            <p:nvPr/>
          </p:nvPicPr>
          <p:blipFill>
            <a:blip r:embed="rId3" cstate="print"/>
            <a:stretch>
              <a:fillRect/>
            </a:stretch>
          </p:blipFill>
          <p:spPr>
            <a:xfrm>
              <a:off x="25400" y="25400"/>
              <a:ext cx="5730875" cy="2387473"/>
            </a:xfrm>
            <a:prstGeom prst="rect">
              <a:avLst/>
            </a:prstGeom>
          </p:spPr>
        </p:pic>
        <p:sp>
          <p:nvSpPr>
            <p:cNvPr id="9" name="Graphic 35">
              <a:extLst>
                <a:ext uri="{FF2B5EF4-FFF2-40B4-BE49-F238E27FC236}">
                  <a16:creationId xmlns:a16="http://schemas.microsoft.com/office/drawing/2014/main" id="{0D973074-09C3-78D2-1784-E507E90040A1}"/>
                </a:ext>
              </a:extLst>
            </p:cNvPr>
            <p:cNvSpPr/>
            <p:nvPr/>
          </p:nvSpPr>
          <p:spPr>
            <a:xfrm>
              <a:off x="12700" y="12700"/>
              <a:ext cx="5756275" cy="2413000"/>
            </a:xfrm>
            <a:custGeom>
              <a:avLst/>
              <a:gdLst/>
              <a:ahLst/>
              <a:cxnLst/>
              <a:rect l="l" t="t" r="r" b="b"/>
              <a:pathLst>
                <a:path w="5756275" h="2413000">
                  <a:moveTo>
                    <a:pt x="0" y="2412873"/>
                  </a:moveTo>
                  <a:lnTo>
                    <a:pt x="5756275" y="2412873"/>
                  </a:lnTo>
                  <a:lnTo>
                    <a:pt x="5756275" y="0"/>
                  </a:lnTo>
                  <a:lnTo>
                    <a:pt x="0" y="0"/>
                  </a:lnTo>
                  <a:lnTo>
                    <a:pt x="0" y="2412873"/>
                  </a:lnTo>
                  <a:close/>
                </a:path>
              </a:pathLst>
            </a:custGeom>
            <a:ln w="25399">
              <a:solidFill>
                <a:srgbClr val="000000"/>
              </a:solidFill>
              <a:prstDash val="solid"/>
            </a:ln>
          </p:spPr>
          <p:txBody>
            <a:bodyPr wrap="square" lIns="0" tIns="0" rIns="0" bIns="0" rtlCol="0">
              <a:prstTxWarp prst="textNoShape">
                <a:avLst/>
              </a:prstTxWarp>
              <a:noAutofit/>
            </a:bodyPr>
            <a:lstStyle/>
            <a:p>
              <a:endParaRPr lang="en-IN"/>
            </a:p>
          </p:txBody>
        </p:sp>
      </p:grpSp>
      <p:sp>
        <p:nvSpPr>
          <p:cNvPr id="3" name="TextBox 2">
            <a:extLst>
              <a:ext uri="{FF2B5EF4-FFF2-40B4-BE49-F238E27FC236}">
                <a16:creationId xmlns:a16="http://schemas.microsoft.com/office/drawing/2014/main" id="{895E374B-B871-C991-5E06-92E949D00EE0}"/>
              </a:ext>
            </a:extLst>
          </p:cNvPr>
          <p:cNvSpPr txBox="1"/>
          <p:nvPr/>
        </p:nvSpPr>
        <p:spPr>
          <a:xfrm>
            <a:off x="1891018" y="5262803"/>
            <a:ext cx="6094602" cy="276999"/>
          </a:xfrm>
          <a:prstGeom prst="rect">
            <a:avLst/>
          </a:prstGeom>
          <a:noFill/>
        </p:spPr>
        <p:txBody>
          <a:bodyPr wrap="square">
            <a:spAutoFit/>
          </a:bodyPr>
          <a:lstStyle/>
          <a:p>
            <a:r>
              <a:rPr lang="en-US" sz="1200" b="1" dirty="0">
                <a:effectLst/>
                <a:latin typeface="Garamond" panose="02020404030301010803" pitchFamily="18" charset="0"/>
                <a:ea typeface="Times New Roman" panose="02020603050405020304" pitchFamily="18" charset="0"/>
              </a:rPr>
              <a:t>The</a:t>
            </a:r>
            <a:r>
              <a:rPr lang="en-US" sz="1200" b="1" spc="-2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plot shows</a:t>
            </a:r>
            <a:r>
              <a:rPr lang="en-US" sz="1200" b="1" spc="-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Avg. GPA</a:t>
            </a:r>
            <a:r>
              <a:rPr lang="en-US" sz="1200" b="1" spc="-1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by </a:t>
            </a:r>
            <a:r>
              <a:rPr lang="en-US" sz="1200" b="1" spc="-10" dirty="0">
                <a:effectLst/>
                <a:latin typeface="Garamond" panose="02020404030301010803" pitchFamily="18" charset="0"/>
                <a:ea typeface="Times New Roman" panose="02020603050405020304" pitchFamily="18" charset="0"/>
              </a:rPr>
              <a:t>Gender</a:t>
            </a:r>
            <a:endParaRPr lang="en-IN" sz="1200" dirty="0">
              <a:latin typeface="Garamond" panose="02020404030301010803" pitchFamily="18" charset="0"/>
            </a:endParaRPr>
          </a:p>
        </p:txBody>
      </p:sp>
      <p:sp>
        <p:nvSpPr>
          <p:cNvPr id="11" name="TextBox 10">
            <a:extLst>
              <a:ext uri="{FF2B5EF4-FFF2-40B4-BE49-F238E27FC236}">
                <a16:creationId xmlns:a16="http://schemas.microsoft.com/office/drawing/2014/main" id="{4FA90797-D150-F007-28A0-6230C9AA0F7E}"/>
              </a:ext>
            </a:extLst>
          </p:cNvPr>
          <p:cNvSpPr txBox="1"/>
          <p:nvPr/>
        </p:nvSpPr>
        <p:spPr>
          <a:xfrm>
            <a:off x="6148544" y="4665075"/>
            <a:ext cx="6094602" cy="505588"/>
          </a:xfrm>
          <a:prstGeom prst="rect">
            <a:avLst/>
          </a:prstGeom>
          <a:noFill/>
        </p:spPr>
        <p:txBody>
          <a:bodyPr wrap="square">
            <a:spAutoFit/>
          </a:bodyPr>
          <a:lstStyle/>
          <a:p>
            <a:pPr marL="63500" marR="201295" algn="ctr">
              <a:lnSpc>
                <a:spcPct val="115000"/>
              </a:lnSpc>
              <a:spcAft>
                <a:spcPts val="0"/>
              </a:spcAft>
            </a:pPr>
            <a:r>
              <a:rPr lang="en-US" sz="1200" b="1" dirty="0">
                <a:effectLst/>
                <a:latin typeface="Garamond" panose="02020404030301010803" pitchFamily="18" charset="0"/>
                <a:ea typeface="Times New Roman" panose="02020603050405020304" pitchFamily="18" charset="0"/>
              </a:rPr>
              <a:t>This</a:t>
            </a:r>
            <a:r>
              <a:rPr lang="en-US" sz="1200" b="1" spc="-2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pie</a:t>
            </a:r>
            <a:r>
              <a:rPr lang="en-US" sz="1200" b="1" spc="-2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chart</a:t>
            </a:r>
            <a:r>
              <a:rPr lang="en-US" sz="1200" b="1" spc="-2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shows</a:t>
            </a:r>
            <a:r>
              <a:rPr lang="en-US" sz="1200" b="1" spc="-2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the</a:t>
            </a:r>
            <a:r>
              <a:rPr lang="en-US" sz="1200" b="1" spc="-2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target</a:t>
            </a:r>
            <a:r>
              <a:rPr lang="en-US" sz="1200" b="1" spc="-2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distribution</a:t>
            </a:r>
            <a:r>
              <a:rPr lang="en-US" sz="1200" b="1" spc="-2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among</a:t>
            </a:r>
            <a:r>
              <a:rPr lang="en-US" sz="1200" b="1" spc="-2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International</a:t>
            </a:r>
            <a:r>
              <a:rPr lang="en-US" sz="1200" b="1" spc="-2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and</a:t>
            </a:r>
            <a:r>
              <a:rPr lang="en-US" sz="1200" b="1" spc="-3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Non International Students</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1403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223764D-640F-23B7-9608-792E7B693CBF}"/>
              </a:ext>
            </a:extLst>
          </p:cNvPr>
          <p:cNvGrpSpPr>
            <a:grpSpLocks/>
          </p:cNvGrpSpPr>
          <p:nvPr/>
        </p:nvGrpSpPr>
        <p:grpSpPr>
          <a:xfrm>
            <a:off x="799866" y="1534477"/>
            <a:ext cx="5182870" cy="3789045"/>
            <a:chOff x="12700" y="12700"/>
            <a:chExt cx="5182870" cy="3789045"/>
          </a:xfrm>
        </p:grpSpPr>
        <p:pic>
          <p:nvPicPr>
            <p:cNvPr id="5" name="Image 37">
              <a:extLst>
                <a:ext uri="{FF2B5EF4-FFF2-40B4-BE49-F238E27FC236}">
                  <a16:creationId xmlns:a16="http://schemas.microsoft.com/office/drawing/2014/main" id="{1866AC85-75EA-634B-128B-46F926D8830D}"/>
                </a:ext>
              </a:extLst>
            </p:cNvPr>
            <p:cNvPicPr/>
            <p:nvPr/>
          </p:nvPicPr>
          <p:blipFill>
            <a:blip r:embed="rId2" cstate="print"/>
            <a:stretch>
              <a:fillRect/>
            </a:stretch>
          </p:blipFill>
          <p:spPr>
            <a:xfrm>
              <a:off x="25400" y="121472"/>
              <a:ext cx="5157470" cy="3667445"/>
            </a:xfrm>
            <a:prstGeom prst="rect">
              <a:avLst/>
            </a:prstGeom>
          </p:spPr>
        </p:pic>
        <p:sp>
          <p:nvSpPr>
            <p:cNvPr id="6" name="Graphic 38">
              <a:extLst>
                <a:ext uri="{FF2B5EF4-FFF2-40B4-BE49-F238E27FC236}">
                  <a16:creationId xmlns:a16="http://schemas.microsoft.com/office/drawing/2014/main" id="{B00BF4E8-732B-633B-65C7-A5B21911B9CB}"/>
                </a:ext>
              </a:extLst>
            </p:cNvPr>
            <p:cNvSpPr/>
            <p:nvPr/>
          </p:nvSpPr>
          <p:spPr>
            <a:xfrm>
              <a:off x="12700" y="12700"/>
              <a:ext cx="5182870" cy="3789045"/>
            </a:xfrm>
            <a:custGeom>
              <a:avLst/>
              <a:gdLst/>
              <a:ahLst/>
              <a:cxnLst/>
              <a:rect l="l" t="t" r="r" b="b"/>
              <a:pathLst>
                <a:path w="5182870" h="3789045">
                  <a:moveTo>
                    <a:pt x="0" y="3788917"/>
                  </a:moveTo>
                  <a:lnTo>
                    <a:pt x="5182870" y="3788917"/>
                  </a:lnTo>
                  <a:lnTo>
                    <a:pt x="5182870" y="0"/>
                  </a:lnTo>
                  <a:lnTo>
                    <a:pt x="0" y="0"/>
                  </a:lnTo>
                  <a:lnTo>
                    <a:pt x="0" y="3788917"/>
                  </a:lnTo>
                  <a:close/>
                </a:path>
              </a:pathLst>
            </a:custGeom>
            <a:ln w="25400">
              <a:solidFill>
                <a:srgbClr val="000000"/>
              </a:solidFill>
              <a:prstDash val="solid"/>
            </a:ln>
          </p:spPr>
          <p:txBody>
            <a:bodyPr wrap="square" lIns="0" tIns="0" rIns="0" bIns="0" rtlCol="0">
              <a:prstTxWarp prst="textNoShape">
                <a:avLst/>
              </a:prstTxWarp>
              <a:noAutofit/>
            </a:bodyPr>
            <a:lstStyle/>
            <a:p>
              <a:endParaRPr lang="en-IN"/>
            </a:p>
          </p:txBody>
        </p:sp>
      </p:grpSp>
      <p:grpSp>
        <p:nvGrpSpPr>
          <p:cNvPr id="7" name="Group 6">
            <a:extLst>
              <a:ext uri="{FF2B5EF4-FFF2-40B4-BE49-F238E27FC236}">
                <a16:creationId xmlns:a16="http://schemas.microsoft.com/office/drawing/2014/main" id="{3F2B6876-8925-97A5-7696-39F948B0972D}"/>
              </a:ext>
            </a:extLst>
          </p:cNvPr>
          <p:cNvGrpSpPr>
            <a:grpSpLocks/>
          </p:cNvGrpSpPr>
          <p:nvPr/>
        </p:nvGrpSpPr>
        <p:grpSpPr>
          <a:xfrm>
            <a:off x="6503486" y="1534477"/>
            <a:ext cx="5306695" cy="3776217"/>
            <a:chOff x="12700" y="12700"/>
            <a:chExt cx="5306695" cy="3181350"/>
          </a:xfrm>
        </p:grpSpPr>
        <p:pic>
          <p:nvPicPr>
            <p:cNvPr id="8" name="Image 40">
              <a:extLst>
                <a:ext uri="{FF2B5EF4-FFF2-40B4-BE49-F238E27FC236}">
                  <a16:creationId xmlns:a16="http://schemas.microsoft.com/office/drawing/2014/main" id="{9E52DC39-BB95-7A18-70A5-B23EB70F9E35}"/>
                </a:ext>
              </a:extLst>
            </p:cNvPr>
            <p:cNvPicPr/>
            <p:nvPr/>
          </p:nvPicPr>
          <p:blipFill>
            <a:blip r:embed="rId3" cstate="print"/>
            <a:stretch>
              <a:fillRect/>
            </a:stretch>
          </p:blipFill>
          <p:spPr>
            <a:xfrm>
              <a:off x="25400" y="25400"/>
              <a:ext cx="5281041" cy="3155949"/>
            </a:xfrm>
            <a:prstGeom prst="rect">
              <a:avLst/>
            </a:prstGeom>
          </p:spPr>
        </p:pic>
        <p:sp>
          <p:nvSpPr>
            <p:cNvPr id="9" name="Graphic 41">
              <a:extLst>
                <a:ext uri="{FF2B5EF4-FFF2-40B4-BE49-F238E27FC236}">
                  <a16:creationId xmlns:a16="http://schemas.microsoft.com/office/drawing/2014/main" id="{C9795969-1D8C-1C7B-0E4E-BD35CCD27E4F}"/>
                </a:ext>
              </a:extLst>
            </p:cNvPr>
            <p:cNvSpPr/>
            <p:nvPr/>
          </p:nvSpPr>
          <p:spPr>
            <a:xfrm>
              <a:off x="12700" y="12700"/>
              <a:ext cx="5306695" cy="3181350"/>
            </a:xfrm>
            <a:custGeom>
              <a:avLst/>
              <a:gdLst/>
              <a:ahLst/>
              <a:cxnLst/>
              <a:rect l="l" t="t" r="r" b="b"/>
              <a:pathLst>
                <a:path w="5306695" h="3181350">
                  <a:moveTo>
                    <a:pt x="0" y="3181349"/>
                  </a:moveTo>
                  <a:lnTo>
                    <a:pt x="5306441" y="3181349"/>
                  </a:lnTo>
                  <a:lnTo>
                    <a:pt x="5306441" y="0"/>
                  </a:lnTo>
                  <a:lnTo>
                    <a:pt x="0" y="0"/>
                  </a:lnTo>
                  <a:lnTo>
                    <a:pt x="0" y="3181349"/>
                  </a:lnTo>
                  <a:close/>
                </a:path>
              </a:pathLst>
            </a:custGeom>
            <a:ln w="25400">
              <a:solidFill>
                <a:srgbClr val="000000"/>
              </a:solidFill>
              <a:prstDash val="solid"/>
            </a:ln>
          </p:spPr>
          <p:txBody>
            <a:bodyPr wrap="square" lIns="0" tIns="0" rIns="0" bIns="0" rtlCol="0">
              <a:prstTxWarp prst="textNoShape">
                <a:avLst/>
              </a:prstTxWarp>
              <a:noAutofit/>
            </a:bodyPr>
            <a:lstStyle/>
            <a:p>
              <a:endParaRPr lang="en-IN"/>
            </a:p>
          </p:txBody>
        </p:sp>
      </p:grpSp>
      <p:sp>
        <p:nvSpPr>
          <p:cNvPr id="3" name="TextBox 2">
            <a:extLst>
              <a:ext uri="{FF2B5EF4-FFF2-40B4-BE49-F238E27FC236}">
                <a16:creationId xmlns:a16="http://schemas.microsoft.com/office/drawing/2014/main" id="{0BC75105-8B95-2EC8-16DC-E269A72450EA}"/>
              </a:ext>
            </a:extLst>
          </p:cNvPr>
          <p:cNvSpPr txBox="1"/>
          <p:nvPr/>
        </p:nvSpPr>
        <p:spPr>
          <a:xfrm>
            <a:off x="1664936" y="5404390"/>
            <a:ext cx="6097348" cy="276999"/>
          </a:xfrm>
          <a:prstGeom prst="rect">
            <a:avLst/>
          </a:prstGeom>
          <a:noFill/>
        </p:spPr>
        <p:txBody>
          <a:bodyPr wrap="square">
            <a:spAutoFit/>
          </a:bodyPr>
          <a:lstStyle/>
          <a:p>
            <a:r>
              <a:rPr lang="en-US" sz="1200" b="1" dirty="0">
                <a:effectLst/>
                <a:latin typeface="Garamond" panose="02020404030301010803" pitchFamily="18" charset="0"/>
                <a:ea typeface="Times New Roman" panose="02020603050405020304" pitchFamily="18" charset="0"/>
              </a:rPr>
              <a:t>This</a:t>
            </a:r>
            <a:r>
              <a:rPr lang="en-US" sz="1200" b="1" spc="-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Bar</a:t>
            </a:r>
            <a:r>
              <a:rPr lang="en-US" sz="1200" b="1" spc="-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chart</a:t>
            </a:r>
            <a:r>
              <a:rPr lang="en-US" sz="1200" b="1" spc="-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shows scholarship</a:t>
            </a:r>
            <a:r>
              <a:rPr lang="en-US" sz="1200" b="1" spc="-1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holders by </a:t>
            </a:r>
            <a:r>
              <a:rPr lang="en-US" sz="1200" b="1" spc="-10" dirty="0">
                <a:effectLst/>
                <a:latin typeface="Garamond" panose="02020404030301010803" pitchFamily="18" charset="0"/>
                <a:ea typeface="Times New Roman" panose="02020603050405020304" pitchFamily="18" charset="0"/>
              </a:rPr>
              <a:t>Gender</a:t>
            </a:r>
            <a:endParaRPr lang="en-IN" sz="1200" dirty="0">
              <a:latin typeface="Garamond" panose="02020404030301010803" pitchFamily="18" charset="0"/>
            </a:endParaRPr>
          </a:p>
        </p:txBody>
      </p:sp>
      <p:sp>
        <p:nvSpPr>
          <p:cNvPr id="11" name="TextBox 10">
            <a:extLst>
              <a:ext uri="{FF2B5EF4-FFF2-40B4-BE49-F238E27FC236}">
                <a16:creationId xmlns:a16="http://schemas.microsoft.com/office/drawing/2014/main" id="{C80F1FEA-31CF-2F13-24F3-E868B4FEC6F7}"/>
              </a:ext>
            </a:extLst>
          </p:cNvPr>
          <p:cNvSpPr txBox="1"/>
          <p:nvPr/>
        </p:nvSpPr>
        <p:spPr>
          <a:xfrm>
            <a:off x="7167520" y="5404390"/>
            <a:ext cx="6097348" cy="276999"/>
          </a:xfrm>
          <a:prstGeom prst="rect">
            <a:avLst/>
          </a:prstGeom>
          <a:noFill/>
        </p:spPr>
        <p:txBody>
          <a:bodyPr wrap="square">
            <a:spAutoFit/>
          </a:bodyPr>
          <a:lstStyle/>
          <a:p>
            <a:r>
              <a:rPr lang="en-US" sz="1200" b="1" dirty="0">
                <a:effectLst/>
                <a:latin typeface="Garamond" panose="02020404030301010803" pitchFamily="18" charset="0"/>
                <a:ea typeface="Times New Roman" panose="02020603050405020304" pitchFamily="18" charset="0"/>
              </a:rPr>
              <a:t>This</a:t>
            </a:r>
            <a:r>
              <a:rPr lang="en-US" sz="1200" b="1" spc="-2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Violin</a:t>
            </a:r>
            <a:r>
              <a:rPr lang="en-US" sz="1200" b="1" spc="-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plot</a:t>
            </a:r>
            <a:r>
              <a:rPr lang="en-US" sz="1200" b="1" spc="-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shows</a:t>
            </a:r>
            <a:r>
              <a:rPr lang="en-US" sz="1200" b="1" spc="-1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Age</a:t>
            </a:r>
            <a:r>
              <a:rPr lang="en-US" sz="1200" b="1" spc="-1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at</a:t>
            </a:r>
            <a:r>
              <a:rPr lang="en-US" sz="1200" b="1" spc="-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enrollment</a:t>
            </a:r>
            <a:r>
              <a:rPr lang="en-US" sz="1200" b="1" spc="-1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by</a:t>
            </a:r>
            <a:r>
              <a:rPr lang="en-US" sz="1200" b="1" spc="-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target</a:t>
            </a:r>
            <a:r>
              <a:rPr lang="en-US" sz="1200" b="1" spc="-5" dirty="0">
                <a:effectLst/>
                <a:latin typeface="Garamond" panose="02020404030301010803" pitchFamily="18" charset="0"/>
                <a:ea typeface="Times New Roman" panose="02020603050405020304" pitchFamily="18" charset="0"/>
              </a:rPr>
              <a:t> </a:t>
            </a:r>
            <a:r>
              <a:rPr lang="en-US" sz="1200" b="1" spc="-10" dirty="0">
                <a:effectLst/>
                <a:latin typeface="Garamond" panose="02020404030301010803" pitchFamily="18" charset="0"/>
                <a:ea typeface="Times New Roman" panose="02020603050405020304" pitchFamily="18" charset="0"/>
              </a:rPr>
              <a:t>category</a:t>
            </a:r>
            <a:endParaRPr lang="en-IN" sz="1200" dirty="0">
              <a:latin typeface="Garamond" panose="02020404030301010803" pitchFamily="18" charset="0"/>
            </a:endParaRPr>
          </a:p>
        </p:txBody>
      </p:sp>
    </p:spTree>
    <p:extLst>
      <p:ext uri="{BB962C8B-B14F-4D97-AF65-F5344CB8AC3E}">
        <p14:creationId xmlns:p14="http://schemas.microsoft.com/office/powerpoint/2010/main" val="1336220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342E9FB-F3C4-84D0-D990-8156B5196E5C}"/>
              </a:ext>
            </a:extLst>
          </p:cNvPr>
          <p:cNvGrpSpPr>
            <a:grpSpLocks/>
          </p:cNvGrpSpPr>
          <p:nvPr/>
        </p:nvGrpSpPr>
        <p:grpSpPr>
          <a:xfrm>
            <a:off x="681823" y="1370965"/>
            <a:ext cx="5187950" cy="4116070"/>
            <a:chOff x="12700" y="12700"/>
            <a:chExt cx="5187950" cy="4116070"/>
          </a:xfrm>
        </p:grpSpPr>
        <p:pic>
          <p:nvPicPr>
            <p:cNvPr id="5" name="Image 43">
              <a:extLst>
                <a:ext uri="{FF2B5EF4-FFF2-40B4-BE49-F238E27FC236}">
                  <a16:creationId xmlns:a16="http://schemas.microsoft.com/office/drawing/2014/main" id="{30824BB0-6666-37BA-CDBF-6337B241F649}"/>
                </a:ext>
              </a:extLst>
            </p:cNvPr>
            <p:cNvPicPr/>
            <p:nvPr/>
          </p:nvPicPr>
          <p:blipFill>
            <a:blip r:embed="rId2" cstate="print"/>
            <a:stretch>
              <a:fillRect/>
            </a:stretch>
          </p:blipFill>
          <p:spPr>
            <a:xfrm>
              <a:off x="25400" y="25400"/>
              <a:ext cx="5162550" cy="4090542"/>
            </a:xfrm>
            <a:prstGeom prst="rect">
              <a:avLst/>
            </a:prstGeom>
          </p:spPr>
        </p:pic>
        <p:sp>
          <p:nvSpPr>
            <p:cNvPr id="6" name="Graphic 44">
              <a:extLst>
                <a:ext uri="{FF2B5EF4-FFF2-40B4-BE49-F238E27FC236}">
                  <a16:creationId xmlns:a16="http://schemas.microsoft.com/office/drawing/2014/main" id="{832EC2F4-075C-EE39-2CAF-26B7E940CF29}"/>
                </a:ext>
              </a:extLst>
            </p:cNvPr>
            <p:cNvSpPr/>
            <p:nvPr/>
          </p:nvSpPr>
          <p:spPr>
            <a:xfrm>
              <a:off x="12700" y="12700"/>
              <a:ext cx="5187950" cy="4116070"/>
            </a:xfrm>
            <a:custGeom>
              <a:avLst/>
              <a:gdLst/>
              <a:ahLst/>
              <a:cxnLst/>
              <a:rect l="l" t="t" r="r" b="b"/>
              <a:pathLst>
                <a:path w="5187950" h="4116070">
                  <a:moveTo>
                    <a:pt x="0" y="4115942"/>
                  </a:moveTo>
                  <a:lnTo>
                    <a:pt x="5187950" y="4115942"/>
                  </a:lnTo>
                  <a:lnTo>
                    <a:pt x="5187950" y="0"/>
                  </a:lnTo>
                  <a:lnTo>
                    <a:pt x="0" y="0"/>
                  </a:lnTo>
                  <a:lnTo>
                    <a:pt x="0" y="4115942"/>
                  </a:lnTo>
                  <a:close/>
                </a:path>
              </a:pathLst>
            </a:custGeom>
            <a:ln w="25400">
              <a:solidFill>
                <a:srgbClr val="000000"/>
              </a:solidFill>
              <a:prstDash val="solid"/>
            </a:ln>
          </p:spPr>
          <p:txBody>
            <a:bodyPr wrap="square" lIns="0" tIns="0" rIns="0" bIns="0" rtlCol="0">
              <a:prstTxWarp prst="textNoShape">
                <a:avLst/>
              </a:prstTxWarp>
              <a:noAutofit/>
            </a:bodyPr>
            <a:lstStyle/>
            <a:p>
              <a:endParaRPr lang="en-IN"/>
            </a:p>
          </p:txBody>
        </p:sp>
      </p:grpSp>
      <p:grpSp>
        <p:nvGrpSpPr>
          <p:cNvPr id="7" name="Group 6">
            <a:extLst>
              <a:ext uri="{FF2B5EF4-FFF2-40B4-BE49-F238E27FC236}">
                <a16:creationId xmlns:a16="http://schemas.microsoft.com/office/drawing/2014/main" id="{ACA62FA6-D38E-6DFE-0597-15884B844AA5}"/>
              </a:ext>
            </a:extLst>
          </p:cNvPr>
          <p:cNvGrpSpPr>
            <a:grpSpLocks/>
          </p:cNvGrpSpPr>
          <p:nvPr/>
        </p:nvGrpSpPr>
        <p:grpSpPr>
          <a:xfrm>
            <a:off x="6593306" y="1370966"/>
            <a:ext cx="5043638" cy="4116070"/>
            <a:chOff x="12700" y="12700"/>
            <a:chExt cx="5756275" cy="5638800"/>
          </a:xfrm>
        </p:grpSpPr>
        <p:pic>
          <p:nvPicPr>
            <p:cNvPr id="8" name="Image 46">
              <a:extLst>
                <a:ext uri="{FF2B5EF4-FFF2-40B4-BE49-F238E27FC236}">
                  <a16:creationId xmlns:a16="http://schemas.microsoft.com/office/drawing/2014/main" id="{8DAC1B10-F067-DB2C-09A8-E3054AD79697}"/>
                </a:ext>
              </a:extLst>
            </p:cNvPr>
            <p:cNvPicPr/>
            <p:nvPr/>
          </p:nvPicPr>
          <p:blipFill>
            <a:blip r:embed="rId3" cstate="print"/>
            <a:stretch>
              <a:fillRect/>
            </a:stretch>
          </p:blipFill>
          <p:spPr>
            <a:xfrm>
              <a:off x="52842" y="48272"/>
              <a:ext cx="5680564" cy="5571847"/>
            </a:xfrm>
            <a:prstGeom prst="rect">
              <a:avLst/>
            </a:prstGeom>
          </p:spPr>
        </p:pic>
        <p:sp>
          <p:nvSpPr>
            <p:cNvPr id="9" name="Graphic 47">
              <a:extLst>
                <a:ext uri="{FF2B5EF4-FFF2-40B4-BE49-F238E27FC236}">
                  <a16:creationId xmlns:a16="http://schemas.microsoft.com/office/drawing/2014/main" id="{FC06CC78-812D-BC0A-4E2D-75441773242F}"/>
                </a:ext>
              </a:extLst>
            </p:cNvPr>
            <p:cNvSpPr/>
            <p:nvPr/>
          </p:nvSpPr>
          <p:spPr>
            <a:xfrm>
              <a:off x="12700" y="12700"/>
              <a:ext cx="5756275" cy="5638800"/>
            </a:xfrm>
            <a:custGeom>
              <a:avLst/>
              <a:gdLst/>
              <a:ahLst/>
              <a:cxnLst/>
              <a:rect l="l" t="t" r="r" b="b"/>
              <a:pathLst>
                <a:path w="5756275" h="5638800">
                  <a:moveTo>
                    <a:pt x="0" y="5638419"/>
                  </a:moveTo>
                  <a:lnTo>
                    <a:pt x="5756275" y="5638419"/>
                  </a:lnTo>
                  <a:lnTo>
                    <a:pt x="5756275" y="0"/>
                  </a:lnTo>
                  <a:lnTo>
                    <a:pt x="0" y="0"/>
                  </a:lnTo>
                  <a:lnTo>
                    <a:pt x="0" y="5638419"/>
                  </a:lnTo>
                  <a:close/>
                </a:path>
              </a:pathLst>
            </a:custGeom>
            <a:ln w="25400">
              <a:solidFill>
                <a:srgbClr val="000000"/>
              </a:solidFill>
              <a:prstDash val="solid"/>
            </a:ln>
          </p:spPr>
          <p:txBody>
            <a:bodyPr wrap="square" lIns="0" tIns="0" rIns="0" bIns="0" rtlCol="0">
              <a:prstTxWarp prst="textNoShape">
                <a:avLst/>
              </a:prstTxWarp>
              <a:noAutofit/>
            </a:bodyPr>
            <a:lstStyle/>
            <a:p>
              <a:endParaRPr lang="en-IN"/>
            </a:p>
          </p:txBody>
        </p:sp>
      </p:grpSp>
      <p:sp>
        <p:nvSpPr>
          <p:cNvPr id="3" name="TextBox 2">
            <a:extLst>
              <a:ext uri="{FF2B5EF4-FFF2-40B4-BE49-F238E27FC236}">
                <a16:creationId xmlns:a16="http://schemas.microsoft.com/office/drawing/2014/main" id="{32B970BD-627A-E193-6FCE-21722218F6AC}"/>
              </a:ext>
            </a:extLst>
          </p:cNvPr>
          <p:cNvSpPr txBox="1"/>
          <p:nvPr/>
        </p:nvSpPr>
        <p:spPr>
          <a:xfrm>
            <a:off x="346046" y="5558458"/>
            <a:ext cx="6094602" cy="294824"/>
          </a:xfrm>
          <a:prstGeom prst="rect">
            <a:avLst/>
          </a:prstGeom>
          <a:noFill/>
        </p:spPr>
        <p:txBody>
          <a:bodyPr wrap="square">
            <a:spAutoFit/>
          </a:bodyPr>
          <a:lstStyle/>
          <a:p>
            <a:pPr marL="63500" algn="ctr">
              <a:lnSpc>
                <a:spcPct val="115000"/>
              </a:lnSpc>
            </a:pPr>
            <a:r>
              <a:rPr lang="en-US" sz="1200" b="1" dirty="0">
                <a:effectLst/>
                <a:latin typeface="Garamond" panose="02020404030301010803" pitchFamily="18" charset="0"/>
                <a:ea typeface="Times New Roman" panose="02020603050405020304" pitchFamily="18" charset="0"/>
              </a:rPr>
              <a:t>This</a:t>
            </a:r>
            <a:r>
              <a:rPr lang="en-US" sz="1200" b="1" spc="-1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test</a:t>
            </a:r>
            <a:r>
              <a:rPr lang="en-US" sz="1200" b="1" spc="-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shows</a:t>
            </a:r>
            <a:r>
              <a:rPr lang="en-US" sz="1200" b="1" spc="-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the</a:t>
            </a:r>
            <a:r>
              <a:rPr lang="en-US" sz="1200" b="1" spc="-1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important</a:t>
            </a:r>
            <a:r>
              <a:rPr lang="en-US" sz="1200" b="1" spc="-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features</a:t>
            </a:r>
            <a:r>
              <a:rPr lang="en-US" sz="1200" b="1" spc="-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in the </a:t>
            </a:r>
            <a:r>
              <a:rPr lang="en-US" sz="1200" b="1" spc="-10" dirty="0">
                <a:effectLst/>
                <a:latin typeface="Garamond" panose="02020404030301010803" pitchFamily="18" charset="0"/>
                <a:ea typeface="Times New Roman" panose="02020603050405020304" pitchFamily="18" charset="0"/>
              </a:rPr>
              <a:t>dataset</a:t>
            </a:r>
            <a:endParaRPr lang="en-IN" sz="1200" dirty="0">
              <a:effectLst/>
              <a:latin typeface="Garamond" panose="02020404030301010803"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060BC634-C6C5-E3CD-1E73-60DE60B07D5F}"/>
              </a:ext>
            </a:extLst>
          </p:cNvPr>
          <p:cNvSpPr txBox="1"/>
          <p:nvPr/>
        </p:nvSpPr>
        <p:spPr>
          <a:xfrm>
            <a:off x="6067824" y="5558458"/>
            <a:ext cx="6094602" cy="461665"/>
          </a:xfrm>
          <a:prstGeom prst="rect">
            <a:avLst/>
          </a:prstGeom>
          <a:noFill/>
        </p:spPr>
        <p:txBody>
          <a:bodyPr wrap="square">
            <a:spAutoFit/>
          </a:bodyPr>
          <a:lstStyle/>
          <a:p>
            <a:pPr algn="ctr"/>
            <a:r>
              <a:rPr lang="en-US" sz="1200" b="1" dirty="0">
                <a:effectLst/>
                <a:latin typeface="Garamond" panose="02020404030301010803" pitchFamily="18" charset="0"/>
                <a:ea typeface="Times New Roman" panose="02020603050405020304" pitchFamily="18" charset="0"/>
              </a:rPr>
              <a:t>This</a:t>
            </a:r>
            <a:r>
              <a:rPr lang="en-US" sz="1200" b="1" spc="-2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map</a:t>
            </a:r>
            <a:r>
              <a:rPr lang="en-US" sz="1200" b="1" spc="-1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shows</a:t>
            </a:r>
            <a:r>
              <a:rPr lang="en-US" sz="1200" b="1" spc="-1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the</a:t>
            </a:r>
            <a:r>
              <a:rPr lang="en-US" sz="1200" b="1" spc="-2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correlation</a:t>
            </a:r>
            <a:r>
              <a:rPr lang="en-US" sz="1200" b="1" spc="-1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between</a:t>
            </a:r>
            <a:r>
              <a:rPr lang="en-US" sz="1200" b="1" spc="-1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the</a:t>
            </a:r>
            <a:r>
              <a:rPr lang="en-US" sz="1200" b="1" spc="-1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features</a:t>
            </a:r>
            <a:r>
              <a:rPr lang="en-US" sz="1200" b="1" spc="-1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and</a:t>
            </a:r>
            <a:r>
              <a:rPr lang="en-US" sz="1200" b="1" spc="-1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we</a:t>
            </a:r>
            <a:r>
              <a:rPr lang="en-US" sz="1200" b="1" spc="-2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find</a:t>
            </a:r>
            <a:r>
              <a:rPr lang="en-US" sz="1200" b="1" spc="-1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curricular</a:t>
            </a:r>
            <a:r>
              <a:rPr lang="en-US" sz="1200" b="1" spc="-2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units</a:t>
            </a:r>
            <a:r>
              <a:rPr lang="en-US" sz="1200" b="1" spc="-1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1st semester (credited) is correlated with 2nd semester(credited)</a:t>
            </a:r>
            <a:endParaRPr lang="en-IN" sz="1200" dirty="0">
              <a:latin typeface="Garamond" panose="02020404030301010803" pitchFamily="18" charset="0"/>
            </a:endParaRPr>
          </a:p>
        </p:txBody>
      </p:sp>
    </p:spTree>
    <p:extLst>
      <p:ext uri="{BB962C8B-B14F-4D97-AF65-F5344CB8AC3E}">
        <p14:creationId xmlns:p14="http://schemas.microsoft.com/office/powerpoint/2010/main" val="2120194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E34EC19-83C3-5481-70B4-016C09E34B84}"/>
              </a:ext>
            </a:extLst>
          </p:cNvPr>
          <p:cNvGrpSpPr>
            <a:grpSpLocks/>
          </p:cNvGrpSpPr>
          <p:nvPr/>
        </p:nvGrpSpPr>
        <p:grpSpPr>
          <a:xfrm>
            <a:off x="283660" y="2061531"/>
            <a:ext cx="5812340" cy="2734937"/>
            <a:chOff x="12700" y="12700"/>
            <a:chExt cx="6163945" cy="2378075"/>
          </a:xfrm>
        </p:grpSpPr>
        <p:pic>
          <p:nvPicPr>
            <p:cNvPr id="5" name="Image 49">
              <a:extLst>
                <a:ext uri="{FF2B5EF4-FFF2-40B4-BE49-F238E27FC236}">
                  <a16:creationId xmlns:a16="http://schemas.microsoft.com/office/drawing/2014/main" id="{1E67CF69-B2AB-B171-51DA-FCA32AD8CA33}"/>
                </a:ext>
              </a:extLst>
            </p:cNvPr>
            <p:cNvPicPr/>
            <p:nvPr/>
          </p:nvPicPr>
          <p:blipFill>
            <a:blip r:embed="rId2" cstate="print"/>
            <a:stretch>
              <a:fillRect/>
            </a:stretch>
          </p:blipFill>
          <p:spPr>
            <a:xfrm>
              <a:off x="235812" y="25400"/>
              <a:ext cx="5928132" cy="2352548"/>
            </a:xfrm>
            <a:prstGeom prst="rect">
              <a:avLst/>
            </a:prstGeom>
          </p:spPr>
        </p:pic>
        <p:sp>
          <p:nvSpPr>
            <p:cNvPr id="6" name="Graphic 50">
              <a:extLst>
                <a:ext uri="{FF2B5EF4-FFF2-40B4-BE49-F238E27FC236}">
                  <a16:creationId xmlns:a16="http://schemas.microsoft.com/office/drawing/2014/main" id="{FCC54DFC-6D27-71BE-02D9-83C49872087C}"/>
                </a:ext>
              </a:extLst>
            </p:cNvPr>
            <p:cNvSpPr/>
            <p:nvPr/>
          </p:nvSpPr>
          <p:spPr>
            <a:xfrm>
              <a:off x="12700" y="12700"/>
              <a:ext cx="6163945" cy="2378075"/>
            </a:xfrm>
            <a:custGeom>
              <a:avLst/>
              <a:gdLst/>
              <a:ahLst/>
              <a:cxnLst/>
              <a:rect l="l" t="t" r="r" b="b"/>
              <a:pathLst>
                <a:path w="6163945" h="2378075">
                  <a:moveTo>
                    <a:pt x="0" y="2377948"/>
                  </a:moveTo>
                  <a:lnTo>
                    <a:pt x="6163945" y="2377948"/>
                  </a:lnTo>
                  <a:lnTo>
                    <a:pt x="6163945" y="0"/>
                  </a:lnTo>
                  <a:lnTo>
                    <a:pt x="0" y="0"/>
                  </a:lnTo>
                  <a:lnTo>
                    <a:pt x="0" y="2377948"/>
                  </a:lnTo>
                  <a:close/>
                </a:path>
              </a:pathLst>
            </a:custGeom>
            <a:ln w="25400">
              <a:solidFill>
                <a:srgbClr val="000000"/>
              </a:solidFill>
              <a:prstDash val="solid"/>
            </a:ln>
          </p:spPr>
          <p:txBody>
            <a:bodyPr wrap="square" lIns="0" tIns="0" rIns="0" bIns="0" rtlCol="0">
              <a:prstTxWarp prst="textNoShape">
                <a:avLst/>
              </a:prstTxWarp>
              <a:noAutofit/>
            </a:bodyPr>
            <a:lstStyle/>
            <a:p>
              <a:endParaRPr lang="en-IN"/>
            </a:p>
          </p:txBody>
        </p:sp>
      </p:grpSp>
      <p:grpSp>
        <p:nvGrpSpPr>
          <p:cNvPr id="7" name="Group 6">
            <a:extLst>
              <a:ext uri="{FF2B5EF4-FFF2-40B4-BE49-F238E27FC236}">
                <a16:creationId xmlns:a16="http://schemas.microsoft.com/office/drawing/2014/main" id="{7199DCEE-0857-D5FE-A5AB-9AED2613D23D}"/>
              </a:ext>
            </a:extLst>
          </p:cNvPr>
          <p:cNvGrpSpPr>
            <a:grpSpLocks/>
          </p:cNvGrpSpPr>
          <p:nvPr/>
        </p:nvGrpSpPr>
        <p:grpSpPr>
          <a:xfrm>
            <a:off x="6306385" y="2061531"/>
            <a:ext cx="5662295" cy="2734937"/>
            <a:chOff x="12700" y="12700"/>
            <a:chExt cx="5662295" cy="2344420"/>
          </a:xfrm>
        </p:grpSpPr>
        <p:pic>
          <p:nvPicPr>
            <p:cNvPr id="8" name="Image 52">
              <a:extLst>
                <a:ext uri="{FF2B5EF4-FFF2-40B4-BE49-F238E27FC236}">
                  <a16:creationId xmlns:a16="http://schemas.microsoft.com/office/drawing/2014/main" id="{E9C1845F-E7D6-F8DD-0504-01EEFA6BDC6F}"/>
                </a:ext>
              </a:extLst>
            </p:cNvPr>
            <p:cNvPicPr/>
            <p:nvPr/>
          </p:nvPicPr>
          <p:blipFill>
            <a:blip r:embed="rId3" cstate="print"/>
            <a:stretch>
              <a:fillRect/>
            </a:stretch>
          </p:blipFill>
          <p:spPr>
            <a:xfrm>
              <a:off x="25400" y="25400"/>
              <a:ext cx="5636895" cy="2257517"/>
            </a:xfrm>
            <a:prstGeom prst="rect">
              <a:avLst/>
            </a:prstGeom>
          </p:spPr>
        </p:pic>
        <p:sp>
          <p:nvSpPr>
            <p:cNvPr id="9" name="Graphic 53">
              <a:extLst>
                <a:ext uri="{FF2B5EF4-FFF2-40B4-BE49-F238E27FC236}">
                  <a16:creationId xmlns:a16="http://schemas.microsoft.com/office/drawing/2014/main" id="{740C8359-441B-F285-4AF2-1F345A2460EE}"/>
                </a:ext>
              </a:extLst>
            </p:cNvPr>
            <p:cNvSpPr/>
            <p:nvPr/>
          </p:nvSpPr>
          <p:spPr>
            <a:xfrm>
              <a:off x="12700" y="12700"/>
              <a:ext cx="5662295" cy="2344420"/>
            </a:xfrm>
            <a:custGeom>
              <a:avLst/>
              <a:gdLst/>
              <a:ahLst/>
              <a:cxnLst/>
              <a:rect l="l" t="t" r="r" b="b"/>
              <a:pathLst>
                <a:path w="5662295" h="2344420">
                  <a:moveTo>
                    <a:pt x="0" y="2344419"/>
                  </a:moveTo>
                  <a:lnTo>
                    <a:pt x="5662295" y="2344419"/>
                  </a:lnTo>
                  <a:lnTo>
                    <a:pt x="5662295" y="0"/>
                  </a:lnTo>
                  <a:lnTo>
                    <a:pt x="0" y="0"/>
                  </a:lnTo>
                  <a:lnTo>
                    <a:pt x="0" y="2344419"/>
                  </a:lnTo>
                  <a:close/>
                </a:path>
              </a:pathLst>
            </a:custGeom>
            <a:ln w="25400">
              <a:solidFill>
                <a:srgbClr val="000000"/>
              </a:solidFill>
              <a:prstDash val="solid"/>
            </a:ln>
          </p:spPr>
          <p:txBody>
            <a:bodyPr wrap="square" lIns="0" tIns="0" rIns="0" bIns="0" rtlCol="0">
              <a:prstTxWarp prst="textNoShape">
                <a:avLst/>
              </a:prstTxWarp>
              <a:noAutofit/>
            </a:bodyPr>
            <a:lstStyle/>
            <a:p>
              <a:endParaRPr lang="en-IN"/>
            </a:p>
          </p:txBody>
        </p:sp>
      </p:grpSp>
      <p:sp>
        <p:nvSpPr>
          <p:cNvPr id="3" name="TextBox 2">
            <a:extLst>
              <a:ext uri="{FF2B5EF4-FFF2-40B4-BE49-F238E27FC236}">
                <a16:creationId xmlns:a16="http://schemas.microsoft.com/office/drawing/2014/main" id="{B4B5CEB1-B941-08FD-17CD-1DC007BAD9BF}"/>
              </a:ext>
            </a:extLst>
          </p:cNvPr>
          <p:cNvSpPr txBox="1"/>
          <p:nvPr/>
        </p:nvSpPr>
        <p:spPr>
          <a:xfrm>
            <a:off x="969021" y="4871921"/>
            <a:ext cx="6097348" cy="276999"/>
          </a:xfrm>
          <a:prstGeom prst="rect">
            <a:avLst/>
          </a:prstGeom>
          <a:noFill/>
        </p:spPr>
        <p:txBody>
          <a:bodyPr wrap="square">
            <a:spAutoFit/>
          </a:bodyPr>
          <a:lstStyle/>
          <a:p>
            <a:r>
              <a:rPr lang="en-US" sz="1200" b="1" dirty="0">
                <a:effectLst/>
                <a:latin typeface="Garamond" panose="02020404030301010803" pitchFamily="18" charset="0"/>
                <a:ea typeface="Times New Roman" panose="02020603050405020304" pitchFamily="18" charset="0"/>
              </a:rPr>
              <a:t>This</a:t>
            </a:r>
            <a:r>
              <a:rPr lang="en-US" sz="1200" b="1" spc="-3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Count Plot</a:t>
            </a:r>
            <a:r>
              <a:rPr lang="en-US" sz="1200" b="1" spc="-1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shows</a:t>
            </a:r>
            <a:r>
              <a:rPr lang="en-US" sz="1200" b="1" spc="-2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the</a:t>
            </a:r>
            <a:r>
              <a:rPr lang="en-US" sz="1200" b="1" spc="-2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Father’s</a:t>
            </a:r>
            <a:r>
              <a:rPr lang="en-US" sz="1200" b="1" spc="-1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Qualification</a:t>
            </a:r>
            <a:r>
              <a:rPr lang="en-US" sz="1200" b="1" spc="-1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by</a:t>
            </a:r>
            <a:r>
              <a:rPr lang="en-US" sz="1200" b="1" spc="-15"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target</a:t>
            </a:r>
            <a:r>
              <a:rPr lang="en-US" sz="1200" b="1" spc="-5" dirty="0">
                <a:effectLst/>
                <a:latin typeface="Garamond" panose="02020404030301010803" pitchFamily="18" charset="0"/>
                <a:ea typeface="Times New Roman" panose="02020603050405020304" pitchFamily="18" charset="0"/>
              </a:rPr>
              <a:t> </a:t>
            </a:r>
            <a:r>
              <a:rPr lang="en-US" sz="1200" b="1" spc="-10" dirty="0">
                <a:effectLst/>
                <a:latin typeface="Garamond" panose="02020404030301010803" pitchFamily="18" charset="0"/>
                <a:ea typeface="Times New Roman" panose="02020603050405020304" pitchFamily="18" charset="0"/>
              </a:rPr>
              <a:t>category</a:t>
            </a:r>
            <a:endParaRPr lang="en-IN" sz="1200" dirty="0">
              <a:latin typeface="Garamond" panose="02020404030301010803" pitchFamily="18" charset="0"/>
            </a:endParaRPr>
          </a:p>
        </p:txBody>
      </p:sp>
      <p:sp>
        <p:nvSpPr>
          <p:cNvPr id="11" name="TextBox 10">
            <a:extLst>
              <a:ext uri="{FF2B5EF4-FFF2-40B4-BE49-F238E27FC236}">
                <a16:creationId xmlns:a16="http://schemas.microsoft.com/office/drawing/2014/main" id="{8E93BD22-DE2D-903F-FD98-4D01D9440B79}"/>
              </a:ext>
            </a:extLst>
          </p:cNvPr>
          <p:cNvSpPr txBox="1"/>
          <p:nvPr/>
        </p:nvSpPr>
        <p:spPr>
          <a:xfrm>
            <a:off x="6084023" y="4871921"/>
            <a:ext cx="6097348" cy="276999"/>
          </a:xfrm>
          <a:prstGeom prst="rect">
            <a:avLst/>
          </a:prstGeom>
          <a:noFill/>
        </p:spPr>
        <p:txBody>
          <a:bodyPr wrap="square">
            <a:spAutoFit/>
          </a:bodyPr>
          <a:lstStyle/>
          <a:p>
            <a:pPr algn="ctr"/>
            <a:r>
              <a:rPr lang="en-US" sz="1200" b="1" dirty="0">
                <a:effectLst/>
                <a:latin typeface="Garamond" panose="02020404030301010803" pitchFamily="18" charset="0"/>
                <a:ea typeface="Times New Roman" panose="02020603050405020304" pitchFamily="18" charset="0"/>
              </a:rPr>
              <a:t>This</a:t>
            </a:r>
            <a:r>
              <a:rPr lang="en-US" sz="1200" b="1" spc="-3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Count Plot</a:t>
            </a:r>
            <a:r>
              <a:rPr lang="en-US" sz="1200" b="1" spc="-1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shows</a:t>
            </a:r>
            <a:r>
              <a:rPr lang="en-US" sz="1200" b="1" spc="-2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the</a:t>
            </a:r>
            <a:r>
              <a:rPr lang="en-US" sz="1200" b="1" spc="-20" dirty="0">
                <a:effectLst/>
                <a:latin typeface="Garamond" panose="02020404030301010803" pitchFamily="18" charset="0"/>
                <a:ea typeface="Times New Roman" panose="02020603050405020304" pitchFamily="18" charset="0"/>
              </a:rPr>
              <a:t> </a:t>
            </a:r>
            <a:r>
              <a:rPr lang="en-US" sz="1200" b="1" dirty="0">
                <a:effectLst/>
                <a:latin typeface="Garamond" panose="02020404030301010803" pitchFamily="18" charset="0"/>
                <a:ea typeface="Times New Roman" panose="02020603050405020304" pitchFamily="18" charset="0"/>
              </a:rPr>
              <a:t>Graduation outcome by</a:t>
            </a:r>
            <a:r>
              <a:rPr lang="en-US" sz="1200" b="1" spc="-15" dirty="0">
                <a:effectLst/>
                <a:latin typeface="Garamond" panose="02020404030301010803" pitchFamily="18" charset="0"/>
                <a:ea typeface="Times New Roman" panose="02020603050405020304" pitchFamily="18" charset="0"/>
              </a:rPr>
              <a:t> </a:t>
            </a:r>
            <a:r>
              <a:rPr lang="en-US" sz="1200" b="1" spc="-15" dirty="0">
                <a:latin typeface="Garamond" panose="02020404030301010803" pitchFamily="18" charset="0"/>
                <a:ea typeface="Times New Roman" panose="02020603050405020304" pitchFamily="18" charset="0"/>
              </a:rPr>
              <a:t>number of students</a:t>
            </a:r>
            <a:endParaRPr lang="en-IN" sz="1200" dirty="0">
              <a:latin typeface="Garamond" panose="02020404030301010803" pitchFamily="18" charset="0"/>
            </a:endParaRPr>
          </a:p>
        </p:txBody>
      </p:sp>
    </p:spTree>
    <p:extLst>
      <p:ext uri="{BB962C8B-B14F-4D97-AF65-F5344CB8AC3E}">
        <p14:creationId xmlns:p14="http://schemas.microsoft.com/office/powerpoint/2010/main" val="3445092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2243CC-520B-C011-1C78-65CEE4C02B11}"/>
              </a:ext>
            </a:extLst>
          </p:cNvPr>
          <p:cNvPicPr>
            <a:picLocks noChangeAspect="1"/>
          </p:cNvPicPr>
          <p:nvPr/>
        </p:nvPicPr>
        <p:blipFill>
          <a:blip r:embed="rId2"/>
          <a:stretch>
            <a:fillRect/>
          </a:stretch>
        </p:blipFill>
        <p:spPr>
          <a:xfrm>
            <a:off x="471637" y="216125"/>
            <a:ext cx="10212406" cy="30668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B1EE726C-46AC-9A29-3575-9FFC70962A8F}"/>
              </a:ext>
            </a:extLst>
          </p:cNvPr>
          <p:cNvPicPr>
            <a:picLocks noChangeAspect="1"/>
          </p:cNvPicPr>
          <p:nvPr/>
        </p:nvPicPr>
        <p:blipFill>
          <a:blip r:embed="rId3"/>
          <a:stretch>
            <a:fillRect/>
          </a:stretch>
        </p:blipFill>
        <p:spPr>
          <a:xfrm>
            <a:off x="471637" y="3574983"/>
            <a:ext cx="10212406" cy="29605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08814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2C475-9298-48F8-BD74-016528FFABFC}"/>
              </a:ext>
            </a:extLst>
          </p:cNvPr>
          <p:cNvSpPr>
            <a:spLocks noGrp="1"/>
          </p:cNvSpPr>
          <p:nvPr>
            <p:ph type="title"/>
          </p:nvPr>
        </p:nvSpPr>
        <p:spPr>
          <a:xfrm>
            <a:off x="551872" y="269153"/>
            <a:ext cx="10515600" cy="1325563"/>
          </a:xfrm>
        </p:spPr>
        <p:txBody>
          <a:bodyPr/>
          <a:lstStyle/>
          <a:p>
            <a:pPr algn="ctr"/>
            <a:r>
              <a:rPr lang="en-IN" dirty="0">
                <a:latin typeface="Garamond" panose="02020404030301010803" pitchFamily="18" charset="0"/>
              </a:rPr>
              <a:t>DESCRIPTION OF THE TOPIC</a:t>
            </a:r>
          </a:p>
        </p:txBody>
      </p:sp>
      <p:sp>
        <p:nvSpPr>
          <p:cNvPr id="3" name="Content Placeholder 2">
            <a:extLst>
              <a:ext uri="{FF2B5EF4-FFF2-40B4-BE49-F238E27FC236}">
                <a16:creationId xmlns:a16="http://schemas.microsoft.com/office/drawing/2014/main" id="{6169CED4-649F-4520-8E5D-EFEF88156103}"/>
              </a:ext>
            </a:extLst>
          </p:cNvPr>
          <p:cNvSpPr>
            <a:spLocks noGrp="1"/>
          </p:cNvSpPr>
          <p:nvPr>
            <p:ph idx="1"/>
          </p:nvPr>
        </p:nvSpPr>
        <p:spPr>
          <a:xfrm>
            <a:off x="838200" y="1603393"/>
            <a:ext cx="10515600" cy="5018520"/>
          </a:xfrm>
        </p:spPr>
        <p:txBody>
          <a:bodyPr/>
          <a:lstStyle/>
          <a:p>
            <a:pPr marL="0" indent="0">
              <a:buNone/>
            </a:pPr>
            <a:r>
              <a:rPr lang="en-US" sz="2400" dirty="0">
                <a:latin typeface="Garamond" panose="02020404030301010803" pitchFamily="18" charset="0"/>
              </a:rPr>
              <a:t>While college dropouts are frequently portrayed in popular culture as the rebels who changed the world, dropping out usually results in emotional distress and a loss of investment. It also negatively impacts the universities' performance records and expected outcomes. Nevertheless, if we could identify the students who are most likely to drop out, the universities could provide support to those who are at risk, and the students themselves could be better equipped to make decisions about their own futures.</a:t>
            </a:r>
          </a:p>
          <a:p>
            <a:endParaRPr lang="en-US" sz="2400" dirty="0">
              <a:latin typeface="Garamond" panose="02020404030301010803" pitchFamily="18" charset="0"/>
            </a:endParaRPr>
          </a:p>
          <a:p>
            <a:endParaRPr lang="en-US" dirty="0"/>
          </a:p>
          <a:p>
            <a:endParaRPr lang="en-US" dirty="0"/>
          </a:p>
        </p:txBody>
      </p:sp>
    </p:spTree>
    <p:extLst>
      <p:ext uri="{BB962C8B-B14F-4D97-AF65-F5344CB8AC3E}">
        <p14:creationId xmlns:p14="http://schemas.microsoft.com/office/powerpoint/2010/main" val="2196120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DEB5C-E2C8-3C20-8646-12CCA209E066}"/>
              </a:ext>
            </a:extLst>
          </p:cNvPr>
          <p:cNvSpPr>
            <a:spLocks noGrp="1"/>
          </p:cNvSpPr>
          <p:nvPr>
            <p:ph type="title"/>
          </p:nvPr>
        </p:nvSpPr>
        <p:spPr/>
        <p:txBody>
          <a:bodyPr/>
          <a:lstStyle/>
          <a:p>
            <a:pPr algn="ctr"/>
            <a:r>
              <a:rPr lang="en-IN" dirty="0">
                <a:latin typeface="Garamond" panose="02020404030301010803" pitchFamily="18" charset="0"/>
              </a:rPr>
              <a:t>FEATURE SELECTION</a:t>
            </a:r>
          </a:p>
        </p:txBody>
      </p:sp>
      <p:pic>
        <p:nvPicPr>
          <p:cNvPr id="5" name="Content Placeholder 4">
            <a:extLst>
              <a:ext uri="{FF2B5EF4-FFF2-40B4-BE49-F238E27FC236}">
                <a16:creationId xmlns:a16="http://schemas.microsoft.com/office/drawing/2014/main" id="{2B127E96-FFB5-5B18-C017-E352C765B641}"/>
              </a:ext>
            </a:extLst>
          </p:cNvPr>
          <p:cNvPicPr>
            <a:picLocks noGrp="1" noChangeAspect="1"/>
          </p:cNvPicPr>
          <p:nvPr>
            <p:ph idx="1"/>
          </p:nvPr>
        </p:nvPicPr>
        <p:blipFill>
          <a:blip r:embed="rId2"/>
          <a:stretch>
            <a:fillRect/>
          </a:stretch>
        </p:blipFill>
        <p:spPr>
          <a:xfrm>
            <a:off x="1804524" y="1436094"/>
            <a:ext cx="8270060" cy="4927120"/>
          </a:xfrm>
        </p:spPr>
      </p:pic>
    </p:spTree>
    <p:extLst>
      <p:ext uri="{BB962C8B-B14F-4D97-AF65-F5344CB8AC3E}">
        <p14:creationId xmlns:p14="http://schemas.microsoft.com/office/powerpoint/2010/main" val="4064816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C6D9F5-43B4-1E08-F61D-E5A3C3A02946}"/>
              </a:ext>
            </a:extLst>
          </p:cNvPr>
          <p:cNvPicPr>
            <a:picLocks noChangeAspect="1"/>
          </p:cNvPicPr>
          <p:nvPr/>
        </p:nvPicPr>
        <p:blipFill>
          <a:blip r:embed="rId2"/>
          <a:stretch>
            <a:fillRect/>
          </a:stretch>
        </p:blipFill>
        <p:spPr>
          <a:xfrm>
            <a:off x="930585" y="241025"/>
            <a:ext cx="9460012" cy="6375949"/>
          </a:xfrm>
          <a:prstGeom prst="rect">
            <a:avLst/>
          </a:prstGeom>
        </p:spPr>
      </p:pic>
    </p:spTree>
    <p:extLst>
      <p:ext uri="{BB962C8B-B14F-4D97-AF65-F5344CB8AC3E}">
        <p14:creationId xmlns:p14="http://schemas.microsoft.com/office/powerpoint/2010/main" val="1720621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5A469F-4DBE-CC8F-A94E-0C8B7BAAC1DE}"/>
              </a:ext>
            </a:extLst>
          </p:cNvPr>
          <p:cNvPicPr>
            <a:picLocks noChangeAspect="1"/>
          </p:cNvPicPr>
          <p:nvPr/>
        </p:nvPicPr>
        <p:blipFill>
          <a:blip r:embed="rId2"/>
          <a:stretch>
            <a:fillRect/>
          </a:stretch>
        </p:blipFill>
        <p:spPr>
          <a:xfrm>
            <a:off x="801112" y="550310"/>
            <a:ext cx="9771823" cy="6068630"/>
          </a:xfrm>
          <a:prstGeom prst="rect">
            <a:avLst/>
          </a:prstGeom>
        </p:spPr>
      </p:pic>
    </p:spTree>
    <p:extLst>
      <p:ext uri="{BB962C8B-B14F-4D97-AF65-F5344CB8AC3E}">
        <p14:creationId xmlns:p14="http://schemas.microsoft.com/office/powerpoint/2010/main" val="4259568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E41AD7-EAA7-3216-7D5B-55C35BBCF83A}"/>
              </a:ext>
            </a:extLst>
          </p:cNvPr>
          <p:cNvPicPr>
            <a:picLocks noChangeAspect="1"/>
          </p:cNvPicPr>
          <p:nvPr/>
        </p:nvPicPr>
        <p:blipFill>
          <a:blip r:embed="rId2"/>
          <a:stretch>
            <a:fillRect/>
          </a:stretch>
        </p:blipFill>
        <p:spPr>
          <a:xfrm>
            <a:off x="851241" y="312021"/>
            <a:ext cx="9663501" cy="6233957"/>
          </a:xfrm>
          <a:prstGeom prst="rect">
            <a:avLst/>
          </a:prstGeom>
        </p:spPr>
      </p:pic>
    </p:spTree>
    <p:extLst>
      <p:ext uri="{BB962C8B-B14F-4D97-AF65-F5344CB8AC3E}">
        <p14:creationId xmlns:p14="http://schemas.microsoft.com/office/powerpoint/2010/main" val="3645473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0E02E87-FC32-D2AA-C3BA-C9E7F7AD5BF9}"/>
              </a:ext>
            </a:extLst>
          </p:cNvPr>
          <p:cNvPicPr>
            <a:picLocks noGrp="1" noChangeAspect="1"/>
          </p:cNvPicPr>
          <p:nvPr>
            <p:ph idx="1"/>
          </p:nvPr>
        </p:nvPicPr>
        <p:blipFill>
          <a:blip r:embed="rId2"/>
          <a:stretch>
            <a:fillRect/>
          </a:stretch>
        </p:blipFill>
        <p:spPr>
          <a:xfrm>
            <a:off x="707763" y="1240065"/>
            <a:ext cx="10251184" cy="4980626"/>
          </a:xfrm>
        </p:spPr>
      </p:pic>
    </p:spTree>
    <p:extLst>
      <p:ext uri="{BB962C8B-B14F-4D97-AF65-F5344CB8AC3E}">
        <p14:creationId xmlns:p14="http://schemas.microsoft.com/office/powerpoint/2010/main" val="567876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BFE7C2-696D-B3A0-5242-D1FB2C68945D}"/>
              </a:ext>
            </a:extLst>
          </p:cNvPr>
          <p:cNvPicPr>
            <a:picLocks noChangeAspect="1"/>
          </p:cNvPicPr>
          <p:nvPr/>
        </p:nvPicPr>
        <p:blipFill>
          <a:blip r:embed="rId2"/>
          <a:stretch>
            <a:fillRect/>
          </a:stretch>
        </p:blipFill>
        <p:spPr>
          <a:xfrm>
            <a:off x="643467" y="2215811"/>
            <a:ext cx="10905066" cy="2426376"/>
          </a:xfrm>
          <a:prstGeom prst="rect">
            <a:avLst/>
          </a:prstGeom>
        </p:spPr>
      </p:pic>
      <p:sp>
        <p:nvSpPr>
          <p:cNvPr id="4" name="TextBox 3">
            <a:extLst>
              <a:ext uri="{FF2B5EF4-FFF2-40B4-BE49-F238E27FC236}">
                <a16:creationId xmlns:a16="http://schemas.microsoft.com/office/drawing/2014/main" id="{D77C5E57-8625-5B52-1D27-198790B3B858}"/>
              </a:ext>
            </a:extLst>
          </p:cNvPr>
          <p:cNvSpPr txBox="1"/>
          <p:nvPr/>
        </p:nvSpPr>
        <p:spPr>
          <a:xfrm>
            <a:off x="3657600" y="745588"/>
            <a:ext cx="4473526" cy="646331"/>
          </a:xfrm>
          <a:prstGeom prst="rect">
            <a:avLst/>
          </a:prstGeom>
          <a:noFill/>
        </p:spPr>
        <p:txBody>
          <a:bodyPr wrap="square" rtlCol="0">
            <a:spAutoFit/>
          </a:bodyPr>
          <a:lstStyle/>
          <a:p>
            <a:pPr algn="ctr"/>
            <a:r>
              <a:rPr lang="en-US" sz="3600" b="1" dirty="0"/>
              <a:t>PIPELINE</a:t>
            </a:r>
          </a:p>
        </p:txBody>
      </p:sp>
    </p:spTree>
    <p:extLst>
      <p:ext uri="{BB962C8B-B14F-4D97-AF65-F5344CB8AC3E}">
        <p14:creationId xmlns:p14="http://schemas.microsoft.com/office/powerpoint/2010/main" val="2288705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5E5AE-BEF1-4FF5-AAD5-5536DF6FE213}"/>
              </a:ext>
            </a:extLst>
          </p:cNvPr>
          <p:cNvSpPr>
            <a:spLocks noGrp="1"/>
          </p:cNvSpPr>
          <p:nvPr>
            <p:ph type="title"/>
          </p:nvPr>
        </p:nvSpPr>
        <p:spPr/>
        <p:txBody>
          <a:bodyPr>
            <a:normAutofit/>
          </a:bodyPr>
          <a:lstStyle/>
          <a:p>
            <a:pPr algn="ctr"/>
            <a:r>
              <a:rPr lang="en-US" sz="4000" dirty="0">
                <a:latin typeface="Garamond" panose="02020404030301010803" pitchFamily="18" charset="0"/>
              </a:rPr>
              <a:t>Testing and Performance Evaluation</a:t>
            </a:r>
            <a:endParaRPr lang="en-IN" sz="4000" dirty="0">
              <a:latin typeface="Garamond" panose="02020404030301010803" pitchFamily="18" charset="0"/>
            </a:endParaRPr>
          </a:p>
        </p:txBody>
      </p:sp>
      <p:pic>
        <p:nvPicPr>
          <p:cNvPr id="4" name="Content Placeholder 3">
            <a:extLst>
              <a:ext uri="{FF2B5EF4-FFF2-40B4-BE49-F238E27FC236}">
                <a16:creationId xmlns:a16="http://schemas.microsoft.com/office/drawing/2014/main" id="{1CD901C0-FFB2-1285-B336-06508506128E}"/>
              </a:ext>
            </a:extLst>
          </p:cNvPr>
          <p:cNvPicPr>
            <a:picLocks noGrp="1" noChangeAspect="1"/>
          </p:cNvPicPr>
          <p:nvPr>
            <p:ph idx="1"/>
          </p:nvPr>
        </p:nvPicPr>
        <p:blipFill>
          <a:blip r:embed="rId2"/>
          <a:stretch>
            <a:fillRect/>
          </a:stretch>
        </p:blipFill>
        <p:spPr>
          <a:xfrm>
            <a:off x="729150" y="1690688"/>
            <a:ext cx="4766036" cy="4351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3304A23E-176D-6D8A-5A1A-9FB3142F9918}"/>
              </a:ext>
            </a:extLst>
          </p:cNvPr>
          <p:cNvSpPr txBox="1"/>
          <p:nvPr/>
        </p:nvSpPr>
        <p:spPr>
          <a:xfrm>
            <a:off x="0" y="6107513"/>
            <a:ext cx="6097604" cy="385362"/>
          </a:xfrm>
          <a:prstGeom prst="rect">
            <a:avLst/>
          </a:prstGeom>
          <a:noFill/>
        </p:spPr>
        <p:txBody>
          <a:bodyPr wrap="square">
            <a:spAutoFit/>
          </a:bodyPr>
          <a:lstStyle/>
          <a:p>
            <a:pPr algn="ctr">
              <a:lnSpc>
                <a:spcPct val="115000"/>
              </a:lnSpc>
              <a:spcBef>
                <a:spcPts val="340"/>
              </a:spcBef>
            </a:pPr>
            <a:r>
              <a:rPr lang="en-US" sz="1800" b="1" dirty="0">
                <a:effectLst/>
                <a:latin typeface="Times New Roman" panose="02020603050405020304" pitchFamily="18" charset="0"/>
                <a:ea typeface="Times New Roman" panose="02020603050405020304" pitchFamily="18" charset="0"/>
              </a:rPr>
              <a:t>Logistic Classification Model</a:t>
            </a:r>
            <a:endParaRPr lang="en-IN" sz="2400"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29215D27-E752-E6B7-1D14-0FE3BE979CCE}"/>
              </a:ext>
            </a:extLst>
          </p:cNvPr>
          <p:cNvPicPr>
            <a:picLocks noChangeAspect="1"/>
          </p:cNvPicPr>
          <p:nvPr/>
        </p:nvPicPr>
        <p:blipFill>
          <a:blip r:embed="rId3"/>
          <a:stretch>
            <a:fillRect/>
          </a:stretch>
        </p:blipFill>
        <p:spPr>
          <a:xfrm>
            <a:off x="6696816" y="1690688"/>
            <a:ext cx="4856643" cy="4351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E8E9E4F2-BF1E-19A3-16A1-2FFFF6370306}"/>
              </a:ext>
            </a:extLst>
          </p:cNvPr>
          <p:cNvSpPr txBox="1"/>
          <p:nvPr/>
        </p:nvSpPr>
        <p:spPr>
          <a:xfrm>
            <a:off x="7524549" y="6107513"/>
            <a:ext cx="6097604"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Ridge Classification Model</a:t>
            </a:r>
            <a:endParaRPr lang="en-IN" dirty="0"/>
          </a:p>
        </p:txBody>
      </p:sp>
    </p:spTree>
    <p:extLst>
      <p:ext uri="{BB962C8B-B14F-4D97-AF65-F5344CB8AC3E}">
        <p14:creationId xmlns:p14="http://schemas.microsoft.com/office/powerpoint/2010/main" val="1850461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59038D-909F-BA7A-28A7-228E0091897F}"/>
              </a:ext>
            </a:extLst>
          </p:cNvPr>
          <p:cNvPicPr>
            <a:picLocks noChangeAspect="1"/>
          </p:cNvPicPr>
          <p:nvPr/>
        </p:nvPicPr>
        <p:blipFill>
          <a:blip r:embed="rId2"/>
          <a:stretch>
            <a:fillRect/>
          </a:stretch>
        </p:blipFill>
        <p:spPr>
          <a:xfrm>
            <a:off x="579554" y="1251285"/>
            <a:ext cx="5118165" cy="46238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D8B55237-B8C7-FEDA-C3C1-54AA53F2551B}"/>
              </a:ext>
            </a:extLst>
          </p:cNvPr>
          <p:cNvSpPr txBox="1"/>
          <p:nvPr/>
        </p:nvSpPr>
        <p:spPr>
          <a:xfrm>
            <a:off x="89834" y="5875170"/>
            <a:ext cx="6097604" cy="385362"/>
          </a:xfrm>
          <a:prstGeom prst="rect">
            <a:avLst/>
          </a:prstGeom>
          <a:noFill/>
        </p:spPr>
        <p:txBody>
          <a:bodyPr wrap="square">
            <a:spAutoFit/>
          </a:bodyPr>
          <a:lstStyle/>
          <a:p>
            <a:pPr marL="63500" marR="78740" algn="ctr">
              <a:lnSpc>
                <a:spcPct val="115000"/>
              </a:lnSpc>
              <a:spcBef>
                <a:spcPts val="190"/>
              </a:spcBef>
              <a:spcAft>
                <a:spcPts val="0"/>
              </a:spcAft>
            </a:pPr>
            <a:r>
              <a:rPr lang="en-US" sz="1800" b="1" dirty="0">
                <a:effectLst/>
                <a:latin typeface="Times New Roman" panose="02020603050405020304" pitchFamily="18" charset="0"/>
                <a:ea typeface="Times New Roman" panose="02020603050405020304" pitchFamily="18" charset="0"/>
              </a:rPr>
              <a:t>Support Vector Machine Model</a:t>
            </a:r>
            <a:endParaRPr lang="en-IN" sz="2400"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634597CE-03DE-7899-5F52-E2E2B4C01822}"/>
              </a:ext>
            </a:extLst>
          </p:cNvPr>
          <p:cNvPicPr>
            <a:picLocks noChangeAspect="1"/>
          </p:cNvPicPr>
          <p:nvPr/>
        </p:nvPicPr>
        <p:blipFill>
          <a:blip r:embed="rId3"/>
          <a:stretch>
            <a:fillRect/>
          </a:stretch>
        </p:blipFill>
        <p:spPr>
          <a:xfrm>
            <a:off x="6422823" y="1251285"/>
            <a:ext cx="5189623" cy="46238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08A830B4-C74E-E278-FB06-7327F6EDFF4A}"/>
              </a:ext>
            </a:extLst>
          </p:cNvPr>
          <p:cNvSpPr txBox="1"/>
          <p:nvPr/>
        </p:nvSpPr>
        <p:spPr>
          <a:xfrm>
            <a:off x="7765181" y="5875170"/>
            <a:ext cx="6097604"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Tree Classifier Model</a:t>
            </a:r>
            <a:endParaRPr lang="en-IN" dirty="0"/>
          </a:p>
        </p:txBody>
      </p:sp>
    </p:spTree>
    <p:extLst>
      <p:ext uri="{BB962C8B-B14F-4D97-AF65-F5344CB8AC3E}">
        <p14:creationId xmlns:p14="http://schemas.microsoft.com/office/powerpoint/2010/main" val="77094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226F52-1EDF-2864-6F58-C2CC2967574C}"/>
              </a:ext>
            </a:extLst>
          </p:cNvPr>
          <p:cNvPicPr>
            <a:picLocks noChangeAspect="1"/>
          </p:cNvPicPr>
          <p:nvPr/>
        </p:nvPicPr>
        <p:blipFill>
          <a:blip r:embed="rId2"/>
          <a:stretch>
            <a:fillRect/>
          </a:stretch>
        </p:blipFill>
        <p:spPr>
          <a:xfrm>
            <a:off x="3053247" y="476667"/>
            <a:ext cx="5873750" cy="55581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1732DD1E-A897-4AAD-A50D-7908385B1407}"/>
              </a:ext>
            </a:extLst>
          </p:cNvPr>
          <p:cNvSpPr txBox="1"/>
          <p:nvPr/>
        </p:nvSpPr>
        <p:spPr>
          <a:xfrm>
            <a:off x="4492592" y="6115069"/>
            <a:ext cx="6097604"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Random Forest Classifier</a:t>
            </a:r>
            <a:endParaRPr lang="en-IN" dirty="0"/>
          </a:p>
        </p:txBody>
      </p:sp>
    </p:spTree>
    <p:extLst>
      <p:ext uri="{BB962C8B-B14F-4D97-AF65-F5344CB8AC3E}">
        <p14:creationId xmlns:p14="http://schemas.microsoft.com/office/powerpoint/2010/main" val="2997822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F1C6547-61FA-7CAD-A12F-260E9A6939FD}"/>
              </a:ext>
            </a:extLst>
          </p:cNvPr>
          <p:cNvPicPr>
            <a:picLocks noGrp="1" noChangeAspect="1"/>
          </p:cNvPicPr>
          <p:nvPr>
            <p:ph idx="1"/>
          </p:nvPr>
        </p:nvPicPr>
        <p:blipFill>
          <a:blip r:embed="rId2"/>
          <a:stretch>
            <a:fillRect/>
          </a:stretch>
        </p:blipFill>
        <p:spPr>
          <a:xfrm>
            <a:off x="3494784" y="1305761"/>
            <a:ext cx="4847357" cy="3943611"/>
          </a:xfrm>
        </p:spPr>
      </p:pic>
    </p:spTree>
    <p:extLst>
      <p:ext uri="{BB962C8B-B14F-4D97-AF65-F5344CB8AC3E}">
        <p14:creationId xmlns:p14="http://schemas.microsoft.com/office/powerpoint/2010/main" val="3268761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2E656-EA5A-465A-896D-070D429C7747}"/>
              </a:ext>
            </a:extLst>
          </p:cNvPr>
          <p:cNvSpPr>
            <a:spLocks noGrp="1"/>
          </p:cNvSpPr>
          <p:nvPr>
            <p:ph type="title"/>
          </p:nvPr>
        </p:nvSpPr>
        <p:spPr/>
        <p:txBody>
          <a:bodyPr/>
          <a:lstStyle/>
          <a:p>
            <a:pPr algn="ctr"/>
            <a:r>
              <a:rPr lang="en-IN" dirty="0">
                <a:latin typeface="Garamond" panose="02020404030301010803" pitchFamily="18" charset="0"/>
              </a:rPr>
              <a:t>FEASIBILITY STUDY</a:t>
            </a:r>
          </a:p>
        </p:txBody>
      </p:sp>
      <p:sp>
        <p:nvSpPr>
          <p:cNvPr id="3" name="Content Placeholder 2">
            <a:extLst>
              <a:ext uri="{FF2B5EF4-FFF2-40B4-BE49-F238E27FC236}">
                <a16:creationId xmlns:a16="http://schemas.microsoft.com/office/drawing/2014/main" id="{2DADF860-F400-47D4-B4E5-59AFD8491B3D}"/>
              </a:ext>
            </a:extLst>
          </p:cNvPr>
          <p:cNvSpPr>
            <a:spLocks noGrp="1"/>
          </p:cNvSpPr>
          <p:nvPr>
            <p:ph idx="1"/>
          </p:nvPr>
        </p:nvSpPr>
        <p:spPr>
          <a:xfrm>
            <a:off x="184727" y="1874982"/>
            <a:ext cx="11822546" cy="4294909"/>
          </a:xfrm>
        </p:spPr>
        <p:txBody>
          <a:bodyPr>
            <a:normAutofit fontScale="77500" lnSpcReduction="20000"/>
          </a:bodyPr>
          <a:lstStyle/>
          <a:p>
            <a:r>
              <a:rPr lang="en-US" b="1" dirty="0">
                <a:latin typeface="Garamond" panose="02020404030301010803" pitchFamily="18" charset="0"/>
              </a:rPr>
              <a:t>Data Availability</a:t>
            </a:r>
            <a:r>
              <a:rPr lang="en-US" dirty="0">
                <a:latin typeface="Garamond" panose="02020404030301010803" pitchFamily="18" charset="0"/>
              </a:rPr>
              <a:t>: Check if there's enough reliable data on student demographics, academic performance, etc.</a:t>
            </a:r>
          </a:p>
          <a:p>
            <a:r>
              <a:rPr lang="en-US" b="1" dirty="0">
                <a:latin typeface="Garamond" panose="02020404030301010803" pitchFamily="18" charset="0"/>
              </a:rPr>
              <a:t>Model Suitability</a:t>
            </a:r>
            <a:r>
              <a:rPr lang="en-US" dirty="0">
                <a:latin typeface="Garamond" panose="02020404030301010803" pitchFamily="18" charset="0"/>
              </a:rPr>
              <a:t>: Assess if machine learning models like logistic regression or decision trees are appropriate for predicting dropout rates.</a:t>
            </a:r>
          </a:p>
          <a:p>
            <a:r>
              <a:rPr lang="en-US" b="1" dirty="0">
                <a:latin typeface="Garamond" panose="02020404030301010803" pitchFamily="18" charset="0"/>
              </a:rPr>
              <a:t>Feature Importance</a:t>
            </a:r>
            <a:r>
              <a:rPr lang="en-US" dirty="0">
                <a:latin typeface="Garamond" panose="02020404030301010803" pitchFamily="18" charset="0"/>
              </a:rPr>
              <a:t>: Determine which variables are most predictive of dropout rates and if any feature engineering is needed.</a:t>
            </a:r>
          </a:p>
          <a:p>
            <a:r>
              <a:rPr lang="en-US" b="1" dirty="0">
                <a:latin typeface="Garamond" panose="02020404030301010803" pitchFamily="18" charset="0"/>
              </a:rPr>
              <a:t>Data Preprocessing</a:t>
            </a:r>
            <a:r>
              <a:rPr lang="en-US" dirty="0">
                <a:latin typeface="Garamond" panose="02020404030301010803" pitchFamily="18" charset="0"/>
              </a:rPr>
              <a:t>: Plan for handling missing data, encoding categorical variables, and scaling features.</a:t>
            </a:r>
          </a:p>
          <a:p>
            <a:r>
              <a:rPr lang="en-US" b="1" dirty="0">
                <a:latin typeface="Garamond" panose="02020404030301010803" pitchFamily="18" charset="0"/>
              </a:rPr>
              <a:t>Model Training</a:t>
            </a:r>
            <a:r>
              <a:rPr lang="en-US" dirty="0">
                <a:latin typeface="Garamond" panose="02020404030301010803" pitchFamily="18" charset="0"/>
              </a:rPr>
              <a:t>: Estimate the computational resources required for training models and validate them using techniques like cross-validation.</a:t>
            </a:r>
          </a:p>
          <a:p>
            <a:r>
              <a:rPr lang="en-US" b="1" dirty="0">
                <a:latin typeface="Garamond" panose="02020404030301010803" pitchFamily="18" charset="0"/>
              </a:rPr>
              <a:t>Interpretability</a:t>
            </a:r>
            <a:r>
              <a:rPr lang="en-US" dirty="0">
                <a:latin typeface="Garamond" panose="02020404030301010803" pitchFamily="18" charset="0"/>
              </a:rPr>
              <a:t>: Consider if stakeholders can understand and trust the model's predictions, and if there are methods to explain its decisions.</a:t>
            </a:r>
          </a:p>
          <a:p>
            <a:r>
              <a:rPr lang="en-US" b="1" dirty="0">
                <a:latin typeface="Garamond" panose="02020404030301010803" pitchFamily="18" charset="0"/>
              </a:rPr>
              <a:t>Impact Assessment</a:t>
            </a:r>
            <a:r>
              <a:rPr lang="en-US" dirty="0">
                <a:latin typeface="Garamond" panose="02020404030301010803" pitchFamily="18" charset="0"/>
              </a:rPr>
              <a:t>: Evaluate the potential short-term and long-term benefits of the project in reducing dropout rates and improving educational outcomes.</a:t>
            </a:r>
          </a:p>
          <a:p>
            <a:endParaRPr lang="en-IN" dirty="0"/>
          </a:p>
        </p:txBody>
      </p:sp>
    </p:spTree>
    <p:extLst>
      <p:ext uri="{BB962C8B-B14F-4D97-AF65-F5344CB8AC3E}">
        <p14:creationId xmlns:p14="http://schemas.microsoft.com/office/powerpoint/2010/main" val="2337476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AD53E-992D-4D39-9216-BD24B615D040}"/>
              </a:ext>
            </a:extLst>
          </p:cNvPr>
          <p:cNvSpPr>
            <a:spLocks noGrp="1"/>
          </p:cNvSpPr>
          <p:nvPr>
            <p:ph type="title"/>
          </p:nvPr>
        </p:nvSpPr>
        <p:spPr/>
        <p:txBody>
          <a:bodyPr>
            <a:normAutofit/>
          </a:bodyPr>
          <a:lstStyle/>
          <a:p>
            <a:pPr algn="ctr"/>
            <a:r>
              <a:rPr lang="en-IN" sz="4000" dirty="0">
                <a:latin typeface="Garamond" panose="02020404030301010803" pitchFamily="18" charset="0"/>
              </a:rPr>
              <a:t>Final Demonstration Screen shot with Explanation/Research Conclusion</a:t>
            </a:r>
          </a:p>
        </p:txBody>
      </p:sp>
      <p:pic>
        <p:nvPicPr>
          <p:cNvPr id="5" name="Content Placeholder 4">
            <a:extLst>
              <a:ext uri="{FF2B5EF4-FFF2-40B4-BE49-F238E27FC236}">
                <a16:creationId xmlns:a16="http://schemas.microsoft.com/office/drawing/2014/main" id="{814C3E4E-E7F5-C7D0-87C4-30DB4FAFDD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9567" y="1635553"/>
            <a:ext cx="10692865" cy="5005877"/>
          </a:xfrm>
        </p:spPr>
      </p:pic>
    </p:spTree>
    <p:extLst>
      <p:ext uri="{BB962C8B-B14F-4D97-AF65-F5344CB8AC3E}">
        <p14:creationId xmlns:p14="http://schemas.microsoft.com/office/powerpoint/2010/main" val="13021139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EB3C16-7B95-249F-06B9-029159A1B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319" y="1155031"/>
            <a:ext cx="11366855" cy="5211009"/>
          </a:xfrm>
          <a:prstGeom prst="rect">
            <a:avLst/>
          </a:prstGeom>
        </p:spPr>
      </p:pic>
    </p:spTree>
    <p:extLst>
      <p:ext uri="{BB962C8B-B14F-4D97-AF65-F5344CB8AC3E}">
        <p14:creationId xmlns:p14="http://schemas.microsoft.com/office/powerpoint/2010/main" val="711808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D11B1F2-6B91-34F7-5A35-C5845D9850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615" y="1174282"/>
            <a:ext cx="11252769" cy="5216893"/>
          </a:xfrm>
          <a:prstGeom prst="rect">
            <a:avLst/>
          </a:prstGeom>
        </p:spPr>
      </p:pic>
    </p:spTree>
    <p:extLst>
      <p:ext uri="{BB962C8B-B14F-4D97-AF65-F5344CB8AC3E}">
        <p14:creationId xmlns:p14="http://schemas.microsoft.com/office/powerpoint/2010/main" val="33042222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F33578-326F-C650-8BEE-DEE364738F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 y="1169581"/>
            <a:ext cx="11338560" cy="5398074"/>
          </a:xfrm>
          <a:prstGeom prst="rect">
            <a:avLst/>
          </a:prstGeom>
        </p:spPr>
      </p:pic>
    </p:spTree>
    <p:extLst>
      <p:ext uri="{BB962C8B-B14F-4D97-AF65-F5344CB8AC3E}">
        <p14:creationId xmlns:p14="http://schemas.microsoft.com/office/powerpoint/2010/main" val="38867186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9D77E-5C96-4D40-A145-EFDAB8231224}"/>
              </a:ext>
            </a:extLst>
          </p:cNvPr>
          <p:cNvSpPr>
            <a:spLocks noGrp="1"/>
          </p:cNvSpPr>
          <p:nvPr>
            <p:ph type="title"/>
          </p:nvPr>
        </p:nvSpPr>
        <p:spPr/>
        <p:txBody>
          <a:bodyPr/>
          <a:lstStyle/>
          <a:p>
            <a:pPr algn="ctr"/>
            <a:r>
              <a:rPr lang="en-IN" dirty="0">
                <a:latin typeface="Garamond" panose="02020404030301010803" pitchFamily="18" charset="0"/>
              </a:rPr>
              <a:t>EXPECTED OUTCOME OF PROJECT</a:t>
            </a:r>
          </a:p>
        </p:txBody>
      </p:sp>
      <p:sp>
        <p:nvSpPr>
          <p:cNvPr id="3" name="Content Placeholder 2">
            <a:extLst>
              <a:ext uri="{FF2B5EF4-FFF2-40B4-BE49-F238E27FC236}">
                <a16:creationId xmlns:a16="http://schemas.microsoft.com/office/drawing/2014/main" id="{59F88002-A376-40D5-9DFA-0AB4630E9751}"/>
              </a:ext>
            </a:extLst>
          </p:cNvPr>
          <p:cNvSpPr>
            <a:spLocks noGrp="1"/>
          </p:cNvSpPr>
          <p:nvPr>
            <p:ph idx="1"/>
          </p:nvPr>
        </p:nvSpPr>
        <p:spPr>
          <a:xfrm>
            <a:off x="83127" y="1865745"/>
            <a:ext cx="11998037" cy="4174837"/>
          </a:xfrm>
        </p:spPr>
        <p:txBody>
          <a:bodyPr>
            <a:normAutofit fontScale="85000" lnSpcReduction="10000"/>
          </a:bodyPr>
          <a:lstStyle/>
          <a:p>
            <a:r>
              <a:rPr lang="en-US" b="1" dirty="0">
                <a:latin typeface="Garamond" panose="02020404030301010803" pitchFamily="18" charset="0"/>
              </a:rPr>
              <a:t>Accurate prediction of at-risk students</a:t>
            </a:r>
            <a:r>
              <a:rPr lang="en-US" dirty="0">
                <a:latin typeface="Garamond" panose="02020404030301010803" pitchFamily="18" charset="0"/>
              </a:rPr>
              <a:t>: Machine learning models identify students likely to drop out based on academic performance, attendance, and socio-economic factors.</a:t>
            </a:r>
          </a:p>
          <a:p>
            <a:r>
              <a:rPr lang="en-US" b="1" dirty="0">
                <a:latin typeface="Garamond" panose="02020404030301010803" pitchFamily="18" charset="0"/>
              </a:rPr>
              <a:t>Early intervention</a:t>
            </a:r>
            <a:r>
              <a:rPr lang="en-US" dirty="0">
                <a:latin typeface="Garamond" panose="02020404030301010803" pitchFamily="18" charset="0"/>
              </a:rPr>
              <a:t>: Prompt support interventions, such as mentoring and tutoring, are provided to at-risk students to improve retention.</a:t>
            </a:r>
          </a:p>
          <a:p>
            <a:r>
              <a:rPr lang="en-US" b="1" dirty="0">
                <a:latin typeface="Garamond" panose="02020404030301010803" pitchFamily="18" charset="0"/>
              </a:rPr>
              <a:t>Efficient resource allocation</a:t>
            </a:r>
            <a:r>
              <a:rPr lang="en-US" dirty="0">
                <a:latin typeface="Garamond" panose="02020404030301010803" pitchFamily="18" charset="0"/>
              </a:rPr>
              <a:t>: Analysis guides better allocation of resources to areas and students most in need.</a:t>
            </a:r>
          </a:p>
          <a:p>
            <a:r>
              <a:rPr lang="en-US" b="1" dirty="0">
                <a:latin typeface="Garamond" panose="02020404030301010803" pitchFamily="18" charset="0"/>
              </a:rPr>
              <a:t>Informed policies</a:t>
            </a:r>
            <a:r>
              <a:rPr lang="en-US" dirty="0">
                <a:latin typeface="Garamond" panose="02020404030301010803" pitchFamily="18" charset="0"/>
              </a:rPr>
              <a:t>: Analysis informs evidence-based policies for government aimed at reducing dropout rates and promoting equity.</a:t>
            </a:r>
          </a:p>
          <a:p>
            <a:r>
              <a:rPr lang="en-US" b="1" dirty="0">
                <a:latin typeface="Garamond" panose="02020404030301010803" pitchFamily="18" charset="0"/>
              </a:rPr>
              <a:t>Improved success rates</a:t>
            </a:r>
            <a:r>
              <a:rPr lang="en-US" dirty="0">
                <a:latin typeface="Garamond" panose="02020404030301010803" pitchFamily="18" charset="0"/>
              </a:rPr>
              <a:t>: Targeted interventions lead to higher retention and graduation rates.</a:t>
            </a:r>
          </a:p>
          <a:p>
            <a:r>
              <a:rPr lang="en-US" b="1" dirty="0">
                <a:latin typeface="Garamond" panose="02020404030301010803" pitchFamily="18" charset="0"/>
              </a:rPr>
              <a:t>Long-term benefits</a:t>
            </a:r>
            <a:r>
              <a:rPr lang="en-US" dirty="0">
                <a:latin typeface="Garamond" panose="02020404030301010803" pitchFamily="18" charset="0"/>
              </a:rPr>
              <a:t>: Lower dropout rates lead to a more skilled workforce and reduced social inequalities, fostering economic growth.</a:t>
            </a:r>
          </a:p>
          <a:p>
            <a:endParaRPr lang="en-US" dirty="0">
              <a:latin typeface="Garamond" panose="02020404030301010803" pitchFamily="18" charset="0"/>
            </a:endParaRPr>
          </a:p>
          <a:p>
            <a:endParaRPr lang="en-IN" dirty="0"/>
          </a:p>
        </p:txBody>
      </p:sp>
    </p:spTree>
    <p:extLst>
      <p:ext uri="{BB962C8B-B14F-4D97-AF65-F5344CB8AC3E}">
        <p14:creationId xmlns:p14="http://schemas.microsoft.com/office/powerpoint/2010/main" val="36739968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E69B8-DB70-430F-A123-1EC241751481}"/>
              </a:ext>
            </a:extLst>
          </p:cNvPr>
          <p:cNvSpPr>
            <a:spLocks noGrp="1"/>
          </p:cNvSpPr>
          <p:nvPr>
            <p:ph type="title"/>
          </p:nvPr>
        </p:nvSpPr>
        <p:spPr/>
        <p:txBody>
          <a:bodyPr/>
          <a:lstStyle/>
          <a:p>
            <a:pPr algn="ctr"/>
            <a:r>
              <a:rPr lang="en-IN" dirty="0">
                <a:latin typeface="Garamond" panose="02020404030301010803" pitchFamily="18" charset="0"/>
              </a:rPr>
              <a:t>CONCLUSION AND FUTURE SCOPE</a:t>
            </a:r>
          </a:p>
        </p:txBody>
      </p:sp>
      <p:sp>
        <p:nvSpPr>
          <p:cNvPr id="3" name="Content Placeholder 2">
            <a:extLst>
              <a:ext uri="{FF2B5EF4-FFF2-40B4-BE49-F238E27FC236}">
                <a16:creationId xmlns:a16="http://schemas.microsoft.com/office/drawing/2014/main" id="{BC29FA10-20B8-400E-8D73-6A1B6AF326AC}"/>
              </a:ext>
            </a:extLst>
          </p:cNvPr>
          <p:cNvSpPr>
            <a:spLocks noGrp="1"/>
          </p:cNvSpPr>
          <p:nvPr>
            <p:ph idx="1"/>
          </p:nvPr>
        </p:nvSpPr>
        <p:spPr>
          <a:xfrm>
            <a:off x="92365" y="1939636"/>
            <a:ext cx="11942618" cy="3648364"/>
          </a:xfrm>
        </p:spPr>
        <p:txBody>
          <a:bodyPr>
            <a:normAutofit lnSpcReduction="10000"/>
          </a:bodyPr>
          <a:lstStyle/>
          <a:p>
            <a:pPr marL="0" indent="0">
              <a:buNone/>
            </a:pPr>
            <a:r>
              <a:rPr lang="en-US" sz="2400" dirty="0">
                <a:latin typeface="Garamond" panose="02020404030301010803" pitchFamily="18" charset="0"/>
              </a:rPr>
              <a:t>Predicting dropout rates enables early identification of at-risk students, leading to targeted interventions and improved academic success through optimized resource allocation and continuous model refinement.</a:t>
            </a:r>
          </a:p>
          <a:p>
            <a:r>
              <a:rPr lang="en-US" sz="2400" b="1" dirty="0">
                <a:latin typeface="Garamond" panose="02020404030301010803" pitchFamily="18" charset="0"/>
              </a:rPr>
              <a:t>Personalized interventions</a:t>
            </a:r>
            <a:r>
              <a:rPr lang="en-US" sz="2400" dirty="0">
                <a:latin typeface="Garamond" panose="02020404030301010803" pitchFamily="18" charset="0"/>
              </a:rPr>
              <a:t>: Tailor support strategies for individual students.</a:t>
            </a:r>
          </a:p>
          <a:p>
            <a:r>
              <a:rPr lang="en-US" sz="2400" b="1" dirty="0">
                <a:latin typeface="Garamond" panose="02020404030301010803" pitchFamily="18" charset="0"/>
              </a:rPr>
              <a:t>Longitudinal studies</a:t>
            </a:r>
            <a:r>
              <a:rPr lang="en-US" sz="2400" dirty="0">
                <a:latin typeface="Garamond" panose="02020404030301010803" pitchFamily="18" charset="0"/>
              </a:rPr>
              <a:t>: Analyze trends over time to assess intervention effectiveness.</a:t>
            </a:r>
          </a:p>
          <a:p>
            <a:r>
              <a:rPr lang="en-US" sz="2400" b="1" dirty="0">
                <a:latin typeface="Garamond" panose="02020404030301010803" pitchFamily="18" charset="0"/>
              </a:rPr>
              <a:t>Diverse data integration</a:t>
            </a:r>
            <a:r>
              <a:rPr lang="en-US" sz="2400" dirty="0">
                <a:latin typeface="Garamond" panose="02020404030301010803" pitchFamily="18" charset="0"/>
              </a:rPr>
              <a:t>: Incorporate additional factors for more accurate predictions.</a:t>
            </a:r>
          </a:p>
          <a:p>
            <a:r>
              <a:rPr lang="en-US" sz="2400" b="1" dirty="0">
                <a:latin typeface="Garamond" panose="02020404030301010803" pitchFamily="18" charset="0"/>
              </a:rPr>
              <a:t>Scaling up</a:t>
            </a:r>
            <a:r>
              <a:rPr lang="en-US" sz="2400" dirty="0">
                <a:latin typeface="Garamond" panose="02020404030301010803" pitchFamily="18" charset="0"/>
              </a:rPr>
              <a:t>: Expand project to larger educational systems.</a:t>
            </a:r>
          </a:p>
          <a:p>
            <a:r>
              <a:rPr lang="en-US" sz="2400" b="1" dirty="0">
                <a:latin typeface="Garamond" panose="02020404030301010803" pitchFamily="18" charset="0"/>
              </a:rPr>
              <a:t>Exploring causality</a:t>
            </a:r>
            <a:r>
              <a:rPr lang="en-US" sz="2400" dirty="0">
                <a:latin typeface="Garamond" panose="02020404030301010803" pitchFamily="18" charset="0"/>
              </a:rPr>
              <a:t>: Investigate underlying factors contributing to dropout rates.</a:t>
            </a:r>
          </a:p>
          <a:p>
            <a:r>
              <a:rPr lang="en-US" sz="2400" b="1" dirty="0">
                <a:latin typeface="Garamond" panose="02020404030301010803" pitchFamily="18" charset="0"/>
              </a:rPr>
              <a:t>Self-Evaluation</a:t>
            </a:r>
            <a:r>
              <a:rPr lang="en-US" sz="2400" dirty="0">
                <a:latin typeface="Garamond" panose="02020404030301010803" pitchFamily="18" charset="0"/>
              </a:rPr>
              <a:t>: Helps the student to self analyze the current scenario.</a:t>
            </a:r>
          </a:p>
          <a:p>
            <a:pPr marL="0" indent="0">
              <a:buNone/>
            </a:pPr>
            <a:endParaRPr lang="en-IN" dirty="0"/>
          </a:p>
        </p:txBody>
      </p:sp>
    </p:spTree>
    <p:extLst>
      <p:ext uri="{BB962C8B-B14F-4D97-AF65-F5344CB8AC3E}">
        <p14:creationId xmlns:p14="http://schemas.microsoft.com/office/powerpoint/2010/main" val="12720238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71E8-399B-4DB8-8BBD-16DCE18ECCB8}"/>
              </a:ext>
            </a:extLst>
          </p:cNvPr>
          <p:cNvSpPr>
            <a:spLocks noGrp="1"/>
          </p:cNvSpPr>
          <p:nvPr>
            <p:ph type="title"/>
          </p:nvPr>
        </p:nvSpPr>
        <p:spPr/>
        <p:txBody>
          <a:bodyPr>
            <a:normAutofit/>
          </a:bodyPr>
          <a:lstStyle/>
          <a:p>
            <a:pPr algn="ctr"/>
            <a:r>
              <a:rPr lang="en-IN" sz="4000" dirty="0">
                <a:latin typeface="Garamond" panose="02020404030301010803" pitchFamily="18" charset="0"/>
              </a:rPr>
              <a:t>REFERENCES</a:t>
            </a:r>
          </a:p>
        </p:txBody>
      </p:sp>
      <p:sp>
        <p:nvSpPr>
          <p:cNvPr id="3" name="Content Placeholder 2">
            <a:extLst>
              <a:ext uri="{FF2B5EF4-FFF2-40B4-BE49-F238E27FC236}">
                <a16:creationId xmlns:a16="http://schemas.microsoft.com/office/drawing/2014/main" id="{3CCF4360-551C-458F-BA6A-74DD65A4D7C3}"/>
              </a:ext>
            </a:extLst>
          </p:cNvPr>
          <p:cNvSpPr>
            <a:spLocks noGrp="1"/>
          </p:cNvSpPr>
          <p:nvPr>
            <p:ph idx="1"/>
          </p:nvPr>
        </p:nvSpPr>
        <p:spPr/>
        <p:txBody>
          <a:bodyPr>
            <a:normAutofit fontScale="70000" lnSpcReduction="20000"/>
          </a:bodyPr>
          <a:lstStyle/>
          <a:p>
            <a:pPr marL="342900" marR="148590" lvl="0" indent="-342900">
              <a:lnSpc>
                <a:spcPct val="115000"/>
              </a:lnSpc>
              <a:spcBef>
                <a:spcPts val="1430"/>
              </a:spcBef>
              <a:spcAft>
                <a:spcPts val="0"/>
              </a:spcAft>
              <a:buSzPts val="1200"/>
              <a:buFont typeface="Times New Roman" panose="02020603050405020304" pitchFamily="18" charset="0"/>
              <a:buAutoNum type="arabicPeriod"/>
              <a:tabLst>
                <a:tab pos="277495" algn="l"/>
              </a:tabLst>
            </a:pPr>
            <a:r>
              <a:rPr lang="en-US" sz="1800" spc="0" dirty="0" err="1">
                <a:effectLst/>
                <a:latin typeface="Times New Roman" panose="02020603050405020304" pitchFamily="18" charset="0"/>
                <a:ea typeface="Times New Roman" panose="02020603050405020304" pitchFamily="18" charset="0"/>
              </a:rPr>
              <a:t>Altonji</a:t>
            </a:r>
            <a:r>
              <a:rPr lang="en-US" sz="1800" spc="0" dirty="0">
                <a:effectLst/>
                <a:latin typeface="Times New Roman" panose="02020603050405020304" pitchFamily="18" charset="0"/>
                <a:ea typeface="Times New Roman" panose="02020603050405020304" pitchFamily="18" charset="0"/>
              </a:rPr>
              <a:t>,</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J.G.</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1993.</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Demand</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for</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and</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Return</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to</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Education</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when</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Education</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Outcomes are Uncertain." Journal of </a:t>
            </a:r>
            <a:r>
              <a:rPr lang="en-US" sz="1800" spc="0" dirty="0" err="1">
                <a:effectLst/>
                <a:latin typeface="Times New Roman" panose="02020603050405020304" pitchFamily="18" charset="0"/>
                <a:ea typeface="Times New Roman" panose="02020603050405020304" pitchFamily="18" charset="0"/>
              </a:rPr>
              <a:t>Labour</a:t>
            </a:r>
            <a:r>
              <a:rPr lang="en-US" sz="1800" spc="0" dirty="0">
                <a:effectLst/>
                <a:latin typeface="Times New Roman" panose="02020603050405020304" pitchFamily="18" charset="0"/>
                <a:ea typeface="Times New Roman" panose="02020603050405020304" pitchFamily="18" charset="0"/>
              </a:rPr>
              <a:t> Economics, vol. 11, Part I, 48-83.</a:t>
            </a:r>
            <a:endParaRPr lang="en-IN" sz="1800" spc="0" dirty="0">
              <a:effectLst/>
              <a:latin typeface="Times New Roman" panose="02020603050405020304" pitchFamily="18" charset="0"/>
              <a:ea typeface="Times New Roman" panose="02020603050405020304" pitchFamily="18" charset="0"/>
            </a:endParaRPr>
          </a:p>
          <a:p>
            <a:pPr marL="342900" marR="525780" lvl="0" indent="-342900">
              <a:lnSpc>
                <a:spcPct val="115000"/>
              </a:lnSpc>
              <a:spcBef>
                <a:spcPts val="1180"/>
              </a:spcBef>
              <a:spcAft>
                <a:spcPts val="0"/>
              </a:spcAft>
              <a:buSzPts val="1200"/>
              <a:buFont typeface="Times New Roman" panose="02020603050405020304" pitchFamily="18" charset="0"/>
              <a:buAutoNum type="arabicPeriod"/>
              <a:tabLst>
                <a:tab pos="315595" algn="l"/>
              </a:tabLst>
            </a:pPr>
            <a:r>
              <a:rPr lang="en-US" sz="1800" spc="0" dirty="0">
                <a:effectLst/>
                <a:latin typeface="Times New Roman" panose="02020603050405020304" pitchFamily="18" charset="0"/>
                <a:ea typeface="Times New Roman" panose="02020603050405020304" pitchFamily="18" charset="0"/>
              </a:rPr>
              <a:t>Chuang,</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H.L.</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1997.</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"High</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School</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Youths'</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Dropout</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and</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Re-Enrollment</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Behavior." Economics of Education Review, vol. 16, no. 2, 171-186.</a:t>
            </a:r>
            <a:endParaRPr lang="en-IN" sz="1800" spc="0" dirty="0">
              <a:effectLst/>
              <a:latin typeface="Times New Roman" panose="02020603050405020304" pitchFamily="18" charset="0"/>
              <a:ea typeface="Times New Roman" panose="02020603050405020304" pitchFamily="18" charset="0"/>
            </a:endParaRPr>
          </a:p>
          <a:p>
            <a:pPr marL="342900" marR="88265" lvl="0" indent="-342900">
              <a:lnSpc>
                <a:spcPct val="115000"/>
              </a:lnSpc>
              <a:spcBef>
                <a:spcPts val="1195"/>
              </a:spcBef>
              <a:spcAft>
                <a:spcPts val="0"/>
              </a:spcAft>
              <a:buSzPts val="1200"/>
              <a:buFont typeface="Times New Roman" panose="02020603050405020304" pitchFamily="18" charset="0"/>
              <a:buAutoNum type="arabicPeriod"/>
              <a:tabLst>
                <a:tab pos="315595" algn="l"/>
              </a:tabLst>
            </a:pPr>
            <a:r>
              <a:rPr lang="en-US" sz="1800" spc="0" dirty="0">
                <a:effectLst/>
                <a:latin typeface="Times New Roman" panose="02020603050405020304" pitchFamily="18" charset="0"/>
                <a:ea typeface="Times New Roman" panose="02020603050405020304" pitchFamily="18" charset="0"/>
              </a:rPr>
              <a:t>Chaplin, D.D., M.D. Turner and A.D. Pape. 2003. "Minimum Wages and School enrolment</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Teenagers:</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Look</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at</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1990's."</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Economics</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Education</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Review,</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vol.</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22,</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11- </a:t>
            </a:r>
            <a:r>
              <a:rPr lang="en-US" sz="1800" spc="-20" dirty="0">
                <a:effectLst/>
                <a:latin typeface="Times New Roman" panose="02020603050405020304" pitchFamily="18" charset="0"/>
                <a:ea typeface="Times New Roman" panose="02020603050405020304" pitchFamily="18" charset="0"/>
              </a:rPr>
              <a:t>21.</a:t>
            </a:r>
            <a:endParaRPr lang="en-IN" sz="1800" spc="0" dirty="0">
              <a:effectLst/>
              <a:latin typeface="Times New Roman" panose="02020603050405020304" pitchFamily="18" charset="0"/>
              <a:ea typeface="Times New Roman" panose="02020603050405020304" pitchFamily="18" charset="0"/>
            </a:endParaRPr>
          </a:p>
          <a:p>
            <a:pPr marL="342900" marR="137160" lvl="0" indent="-342900">
              <a:lnSpc>
                <a:spcPct val="115000"/>
              </a:lnSpc>
              <a:spcBef>
                <a:spcPts val="1205"/>
              </a:spcBef>
              <a:buSzPts val="1200"/>
              <a:buFont typeface="Times New Roman" panose="02020603050405020304" pitchFamily="18" charset="0"/>
              <a:buAutoNum type="arabicPeriod"/>
              <a:tabLst>
                <a:tab pos="315595" algn="l"/>
              </a:tabLst>
            </a:pPr>
            <a:r>
              <a:rPr lang="en-US" sz="1800" spc="0" dirty="0">
                <a:effectLst/>
                <a:latin typeface="Times New Roman" panose="02020603050405020304" pitchFamily="18" charset="0"/>
                <a:ea typeface="Times New Roman" panose="02020603050405020304" pitchFamily="18" charset="0"/>
              </a:rPr>
              <a:t>Eckstein,</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Z.</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and</a:t>
            </a:r>
            <a:r>
              <a:rPr lang="en-US" sz="1800" spc="-1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K.I.</a:t>
            </a:r>
            <a:r>
              <a:rPr lang="en-US" sz="1800" spc="-10" dirty="0">
                <a:effectLst/>
                <a:latin typeface="Times New Roman" panose="02020603050405020304" pitchFamily="18" charset="0"/>
                <a:ea typeface="Times New Roman" panose="02020603050405020304" pitchFamily="18" charset="0"/>
              </a:rPr>
              <a:t> </a:t>
            </a:r>
            <a:r>
              <a:rPr lang="en-US" sz="1800" spc="0" dirty="0" err="1">
                <a:effectLst/>
                <a:latin typeface="Times New Roman" panose="02020603050405020304" pitchFamily="18" charset="0"/>
                <a:ea typeface="Times New Roman" panose="02020603050405020304" pitchFamily="18" charset="0"/>
              </a:rPr>
              <a:t>Wolpin</a:t>
            </a:r>
            <a:r>
              <a:rPr lang="en-US" sz="1800" spc="0" dirty="0">
                <a:effectLst/>
                <a:latin typeface="Times New Roman" panose="02020603050405020304" pitchFamily="18" charset="0"/>
                <a:ea typeface="Times New Roman" panose="02020603050405020304" pitchFamily="18" charset="0"/>
              </a:rPr>
              <a:t>.</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1999.</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"Why</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Youths</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Drop</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Out</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of</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High</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School:</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Impact of Preferences, Opportunities, and Abilities." </a:t>
            </a:r>
            <a:r>
              <a:rPr lang="en-US" sz="1800" spc="0" dirty="0" err="1">
                <a:effectLst/>
                <a:latin typeface="Times New Roman" panose="02020603050405020304" pitchFamily="18" charset="0"/>
                <a:ea typeface="Times New Roman" panose="02020603050405020304" pitchFamily="18" charset="0"/>
              </a:rPr>
              <a:t>Econometrica</a:t>
            </a:r>
            <a:r>
              <a:rPr lang="en-US" sz="1800" spc="0" dirty="0">
                <a:effectLst/>
                <a:latin typeface="Times New Roman" panose="02020603050405020304" pitchFamily="18" charset="0"/>
                <a:ea typeface="Times New Roman" panose="02020603050405020304" pitchFamily="18" charset="0"/>
              </a:rPr>
              <a:t>, vol. 67, no. 6, 1295-1339.</a:t>
            </a:r>
            <a:endParaRPr lang="en-IN" sz="1800" spc="0" dirty="0">
              <a:effectLst/>
              <a:latin typeface="Times New Roman" panose="02020603050405020304" pitchFamily="18" charset="0"/>
              <a:ea typeface="Times New Roman" panose="02020603050405020304" pitchFamily="18" charset="0"/>
            </a:endParaRPr>
          </a:p>
          <a:p>
            <a:pPr marL="342900" marR="140335" lvl="0" indent="-342900">
              <a:lnSpc>
                <a:spcPct val="115000"/>
              </a:lnSpc>
              <a:spcBef>
                <a:spcPts val="1195"/>
              </a:spcBef>
              <a:spcAft>
                <a:spcPts val="0"/>
              </a:spcAft>
              <a:buSzPts val="1200"/>
              <a:buFont typeface="Times New Roman" panose="02020603050405020304" pitchFamily="18" charset="0"/>
              <a:buAutoNum type="arabicPeriod"/>
              <a:tabLst>
                <a:tab pos="315595" algn="l"/>
              </a:tabLst>
            </a:pPr>
            <a:r>
              <a:rPr lang="en-US" sz="1800" spc="0" dirty="0">
                <a:effectLst/>
                <a:latin typeface="Times New Roman" panose="02020603050405020304" pitchFamily="18" charset="0"/>
                <a:ea typeface="Times New Roman" panose="02020603050405020304" pitchFamily="18" charset="0"/>
              </a:rPr>
              <a:t>Ferrer,</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and</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D.</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Lauzon.</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2005.</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The</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Role</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of</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Employment</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Opportunities</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and</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Earnings</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in the Decline of the High School Dropout Rate Over the 1990s. Manuscript. UBC.</a:t>
            </a:r>
            <a:endParaRPr lang="en-IN" sz="1800" spc="0" dirty="0">
              <a:effectLst/>
              <a:latin typeface="Times New Roman" panose="02020603050405020304" pitchFamily="18" charset="0"/>
              <a:ea typeface="Times New Roman" panose="02020603050405020304" pitchFamily="18" charset="0"/>
            </a:endParaRPr>
          </a:p>
          <a:p>
            <a:pPr marL="342900" marR="111125" lvl="0" indent="-342900">
              <a:lnSpc>
                <a:spcPct val="115000"/>
              </a:lnSpc>
              <a:spcBef>
                <a:spcPts val="1180"/>
              </a:spcBef>
              <a:spcAft>
                <a:spcPts val="0"/>
              </a:spcAft>
              <a:buSzPts val="1200"/>
              <a:buFont typeface="Times New Roman" panose="02020603050405020304" pitchFamily="18" charset="0"/>
              <a:buAutoNum type="arabicPeriod"/>
              <a:tabLst>
                <a:tab pos="315595" algn="l"/>
              </a:tabLst>
            </a:pPr>
            <a:r>
              <a:rPr lang="en-US" sz="1800" spc="0" dirty="0">
                <a:effectLst/>
                <a:latin typeface="Times New Roman" panose="02020603050405020304" pitchFamily="18" charset="0"/>
                <a:ea typeface="Times New Roman" panose="02020603050405020304" pitchFamily="18" charset="0"/>
              </a:rPr>
              <a:t>Doll,</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J.J.,</a:t>
            </a:r>
            <a:r>
              <a:rPr lang="en-US" sz="1800" spc="-15" dirty="0">
                <a:effectLst/>
                <a:latin typeface="Times New Roman" panose="02020603050405020304" pitchFamily="18" charset="0"/>
                <a:ea typeface="Times New Roman" panose="02020603050405020304" pitchFamily="18" charset="0"/>
              </a:rPr>
              <a:t> </a:t>
            </a:r>
            <a:r>
              <a:rPr lang="en-US" sz="1800" spc="0" dirty="0" err="1">
                <a:effectLst/>
                <a:latin typeface="Times New Roman" panose="02020603050405020304" pitchFamily="18" charset="0"/>
                <a:ea typeface="Times New Roman" panose="02020603050405020304" pitchFamily="18" charset="0"/>
              </a:rPr>
              <a:t>Eslami</a:t>
            </a:r>
            <a:r>
              <a:rPr lang="en-US" sz="1800" spc="0" dirty="0">
                <a:effectLst/>
                <a:latin typeface="Times New Roman" panose="02020603050405020304" pitchFamily="18" charset="0"/>
                <a:ea typeface="Times New Roman" panose="02020603050405020304" pitchFamily="18" charset="0"/>
              </a:rPr>
              <a:t>,</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Z.,</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&amp;</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Walters,</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L.</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(2013).</a:t>
            </a:r>
            <a:r>
              <a:rPr lang="en-US" sz="1800" spc="-1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Understanding</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why</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students</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drop</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out</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high school, according to their own reports. SAGE Open, 3 (4), 1-15. </a:t>
            </a:r>
            <a:r>
              <a:rPr lang="en-US" sz="1800" spc="0" dirty="0" err="1">
                <a:effectLst/>
                <a:latin typeface="Times New Roman" panose="02020603050405020304" pitchFamily="18" charset="0"/>
                <a:ea typeface="Times New Roman" panose="02020603050405020304" pitchFamily="18" charset="0"/>
              </a:rPr>
              <a:t>doi</a:t>
            </a:r>
            <a:r>
              <a:rPr lang="en-US" sz="1800" spc="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10.1177/2158244013503834</a:t>
            </a:r>
            <a:endParaRPr lang="en-IN" sz="1800" spc="0" dirty="0">
              <a:effectLst/>
              <a:latin typeface="Times New Roman" panose="02020603050405020304" pitchFamily="18" charset="0"/>
              <a:ea typeface="Times New Roman" panose="02020603050405020304" pitchFamily="18" charset="0"/>
            </a:endParaRPr>
          </a:p>
          <a:p>
            <a:pPr marL="342900" marR="117475" lvl="0" indent="-342900">
              <a:lnSpc>
                <a:spcPct val="115000"/>
              </a:lnSpc>
              <a:spcBef>
                <a:spcPts val="1205"/>
              </a:spcBef>
              <a:buSzPts val="1200"/>
              <a:buFont typeface="Times New Roman" panose="02020603050405020304" pitchFamily="18" charset="0"/>
              <a:buAutoNum type="arabicPeriod"/>
              <a:tabLst>
                <a:tab pos="315595" algn="l"/>
              </a:tabLst>
            </a:pPr>
            <a:r>
              <a:rPr lang="en-US" sz="1800" spc="0" dirty="0">
                <a:effectLst/>
                <a:latin typeface="Times New Roman" panose="02020603050405020304" pitchFamily="18" charset="0"/>
                <a:ea typeface="Times New Roman" panose="02020603050405020304" pitchFamily="18" charset="0"/>
              </a:rPr>
              <a:t>BAYER,</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college</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drop-out:</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factors</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affecting</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senior</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college</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completion.</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Sociology of Education, 1968,41, 305–316.</a:t>
            </a:r>
            <a:endParaRPr lang="en-IN" sz="1800" spc="0" dirty="0">
              <a:effectLst/>
              <a:latin typeface="Times New Roman" panose="02020603050405020304" pitchFamily="18" charset="0"/>
              <a:ea typeface="Times New Roman" panose="02020603050405020304" pitchFamily="18" charset="0"/>
            </a:endParaRPr>
          </a:p>
          <a:p>
            <a:pPr marL="342900" marR="1019810" lvl="0" indent="-342900">
              <a:lnSpc>
                <a:spcPct val="115000"/>
              </a:lnSpc>
              <a:spcBef>
                <a:spcPts val="1195"/>
              </a:spcBef>
              <a:spcAft>
                <a:spcPts val="0"/>
              </a:spcAft>
              <a:buSzPts val="1200"/>
              <a:buFont typeface="Times New Roman" panose="02020603050405020304" pitchFamily="18" charset="0"/>
              <a:buAutoNum type="arabicPeriod"/>
              <a:tabLst>
                <a:tab pos="315595" algn="l"/>
              </a:tabLst>
            </a:pPr>
            <a:r>
              <a:rPr lang="en-US" sz="1800" spc="0" dirty="0">
                <a:effectLst/>
                <a:latin typeface="Times New Roman" panose="02020603050405020304" pitchFamily="18" charset="0"/>
                <a:ea typeface="Times New Roman" panose="02020603050405020304" pitchFamily="18" charset="0"/>
              </a:rPr>
              <a:t>BROWN,</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F.</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G.</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Identifying</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college</a:t>
            </a:r>
            <a:r>
              <a:rPr lang="en-US" sz="1800" spc="-3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drop-outs</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with</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Minnesota</a:t>
            </a:r>
            <a:r>
              <a:rPr lang="en-US" sz="1800" spc="-3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Counselling </a:t>
            </a:r>
            <a:r>
              <a:rPr lang="en-US" sz="1800" spc="0" dirty="0" err="1">
                <a:effectLst/>
                <a:latin typeface="Times New Roman" panose="02020603050405020304" pitchFamily="18" charset="0"/>
                <a:ea typeface="Times New Roman" panose="02020603050405020304" pitchFamily="18" charset="0"/>
              </a:rPr>
              <a:t>Inventory.Personnel</a:t>
            </a:r>
            <a:r>
              <a:rPr lang="en-US" sz="1800" spc="0" dirty="0">
                <a:effectLst/>
                <a:latin typeface="Times New Roman" panose="02020603050405020304" pitchFamily="18" charset="0"/>
                <a:ea typeface="Times New Roman" panose="02020603050405020304" pitchFamily="18" charset="0"/>
              </a:rPr>
              <a:t> and Guidance Journal, 1960,39, 280–282.</a:t>
            </a:r>
            <a:endParaRPr lang="en-IN" sz="1800" spc="0" dirty="0">
              <a:effectLst/>
              <a:latin typeface="Times New Roman" panose="02020603050405020304" pitchFamily="18" charset="0"/>
              <a:ea typeface="Times New Roman" panose="02020603050405020304" pitchFamily="18" charset="0"/>
            </a:endParaRPr>
          </a:p>
          <a:p>
            <a:pPr marL="342900" marR="297815" lvl="0" indent="-342900">
              <a:lnSpc>
                <a:spcPct val="115000"/>
              </a:lnSpc>
              <a:spcBef>
                <a:spcPts val="1205"/>
              </a:spcBef>
              <a:buSzPts val="1200"/>
              <a:buFont typeface="Times New Roman" panose="02020603050405020304" pitchFamily="18" charset="0"/>
              <a:buAutoNum type="arabicPeriod"/>
              <a:tabLst>
                <a:tab pos="315595" algn="l"/>
              </a:tabLst>
            </a:pPr>
            <a:r>
              <a:rPr lang="en-US" sz="1800" spc="0" dirty="0">
                <a:effectLst/>
                <a:latin typeface="Times New Roman" panose="02020603050405020304" pitchFamily="18" charset="0"/>
                <a:ea typeface="Times New Roman" panose="02020603050405020304" pitchFamily="18" charset="0"/>
              </a:rPr>
              <a:t>DANIEL, K. L. B.A study of dropouts at the University of Alabama with respect to certain</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academic</a:t>
            </a:r>
            <a:r>
              <a:rPr lang="en-US" sz="1800" spc="-3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and</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personality</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variables.</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(Doctoral</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dissertation,</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University</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of</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Alabama) Ann Arbor, Mich.: University Microfilms, 1963. No. 64-9118.</a:t>
            </a:r>
            <a:endParaRPr lang="en-IN" sz="1800" spc="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262905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1B51B-6CD8-4C4A-AA87-7BED58D6469D}"/>
              </a:ext>
            </a:extLst>
          </p:cNvPr>
          <p:cNvSpPr>
            <a:spLocks noGrp="1"/>
          </p:cNvSpPr>
          <p:nvPr>
            <p:ph type="title"/>
          </p:nvPr>
        </p:nvSpPr>
        <p:spPr/>
        <p:txBody>
          <a:bodyPr/>
          <a:lstStyle/>
          <a:p>
            <a:pPr algn="ctr"/>
            <a:r>
              <a:rPr lang="en-IN" dirty="0">
                <a:latin typeface="Garamond" panose="02020404030301010803" pitchFamily="18" charset="0"/>
              </a:rPr>
              <a:t>EXISTING SOLUTIONS</a:t>
            </a:r>
          </a:p>
        </p:txBody>
      </p:sp>
      <p:sp>
        <p:nvSpPr>
          <p:cNvPr id="3" name="Content Placeholder 2">
            <a:extLst>
              <a:ext uri="{FF2B5EF4-FFF2-40B4-BE49-F238E27FC236}">
                <a16:creationId xmlns:a16="http://schemas.microsoft.com/office/drawing/2014/main" id="{26CFE5B8-319D-4525-A9ED-574A88FCF381}"/>
              </a:ext>
            </a:extLst>
          </p:cNvPr>
          <p:cNvSpPr>
            <a:spLocks noGrp="1"/>
          </p:cNvSpPr>
          <p:nvPr>
            <p:ph idx="1"/>
          </p:nvPr>
        </p:nvSpPr>
        <p:spPr>
          <a:xfrm>
            <a:off x="230909" y="1773383"/>
            <a:ext cx="11693236" cy="4313382"/>
          </a:xfrm>
        </p:spPr>
        <p:txBody>
          <a:bodyPr>
            <a:normAutofit fontScale="92500" lnSpcReduction="10000"/>
          </a:bodyPr>
          <a:lstStyle/>
          <a:p>
            <a:r>
              <a:rPr lang="en-US" sz="2600" b="1" dirty="0">
                <a:latin typeface="Garamond" panose="02020404030301010803" pitchFamily="18" charset="0"/>
              </a:rPr>
              <a:t>Predictive Modeling</a:t>
            </a:r>
            <a:r>
              <a:rPr lang="en-US" sz="2600" dirty="0">
                <a:latin typeface="Garamond" panose="02020404030301010803" pitchFamily="18" charset="0"/>
              </a:rPr>
              <a:t>: Use machine learning algorithms to forecast dropout rates based on historical student data.</a:t>
            </a:r>
          </a:p>
          <a:p>
            <a:r>
              <a:rPr lang="en-US" sz="2600" b="1" dirty="0">
                <a:latin typeface="Garamond" panose="02020404030301010803" pitchFamily="18" charset="0"/>
              </a:rPr>
              <a:t>Early Warning Systems</a:t>
            </a:r>
            <a:r>
              <a:rPr lang="en-US" sz="2600" dirty="0">
                <a:latin typeface="Garamond" panose="02020404030301010803" pitchFamily="18" charset="0"/>
              </a:rPr>
              <a:t>: Implement systems that use real-time data to identify at-risk students and provide timely interventions.</a:t>
            </a:r>
          </a:p>
          <a:p>
            <a:r>
              <a:rPr lang="en-US" sz="2600" b="1" dirty="0">
                <a:latin typeface="Garamond" panose="02020404030301010803" pitchFamily="18" charset="0"/>
              </a:rPr>
              <a:t>Predictive Analytics Platforms</a:t>
            </a:r>
            <a:r>
              <a:rPr lang="en-US" sz="2600" dirty="0">
                <a:latin typeface="Garamond" panose="02020404030301010803" pitchFamily="18" charset="0"/>
              </a:rPr>
              <a:t>: Utilize platforms with pre-built models and visualization tools for tracking and addressing student attrition.</a:t>
            </a:r>
          </a:p>
          <a:p>
            <a:r>
              <a:rPr lang="en-US" sz="2600" b="1" dirty="0">
                <a:latin typeface="Garamond" panose="02020404030301010803" pitchFamily="18" charset="0"/>
              </a:rPr>
              <a:t>Research Papers and Studies</a:t>
            </a:r>
            <a:r>
              <a:rPr lang="en-US" sz="2600" dirty="0">
                <a:latin typeface="Garamond" panose="02020404030301010803" pitchFamily="18" charset="0"/>
              </a:rPr>
              <a:t>: Refer to academic research for novel machine learning approaches to analyzing dropout rates.</a:t>
            </a:r>
          </a:p>
          <a:p>
            <a:r>
              <a:rPr lang="en-US" sz="2600" b="1" dirty="0">
                <a:latin typeface="Garamond" panose="02020404030301010803" pitchFamily="18" charset="0"/>
              </a:rPr>
              <a:t>Open-Source Projects</a:t>
            </a:r>
            <a:r>
              <a:rPr lang="en-US" sz="2600" dirty="0">
                <a:latin typeface="Garamond" panose="02020404030301010803" pitchFamily="18" charset="0"/>
              </a:rPr>
              <a:t>: Explore open-source libraries and projects focused on educational data analysis.</a:t>
            </a:r>
          </a:p>
          <a:p>
            <a:r>
              <a:rPr lang="en-US" sz="2600" b="1" dirty="0">
                <a:latin typeface="Garamond" panose="02020404030301010803" pitchFamily="18" charset="0"/>
              </a:rPr>
              <a:t>Collaborative Initiatives</a:t>
            </a:r>
            <a:r>
              <a:rPr lang="en-US" sz="2600" dirty="0">
                <a:latin typeface="Garamond" panose="02020404030301010803" pitchFamily="18" charset="0"/>
              </a:rPr>
              <a:t>: Engage in collaborative efforts between institutions, researchers, and technology companies to develop innovative solutions.</a:t>
            </a:r>
          </a:p>
          <a:p>
            <a:endParaRPr lang="en-IN" dirty="0"/>
          </a:p>
        </p:txBody>
      </p:sp>
    </p:spTree>
    <p:extLst>
      <p:ext uri="{BB962C8B-B14F-4D97-AF65-F5344CB8AC3E}">
        <p14:creationId xmlns:p14="http://schemas.microsoft.com/office/powerpoint/2010/main" val="1235157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30DE4-680F-4E64-930C-041EDD2C267E}"/>
              </a:ext>
            </a:extLst>
          </p:cNvPr>
          <p:cNvSpPr>
            <a:spLocks noGrp="1"/>
          </p:cNvSpPr>
          <p:nvPr>
            <p:ph type="title"/>
          </p:nvPr>
        </p:nvSpPr>
        <p:spPr/>
        <p:txBody>
          <a:bodyPr/>
          <a:lstStyle/>
          <a:p>
            <a:pPr algn="ctr"/>
            <a:r>
              <a:rPr lang="en-IN" dirty="0">
                <a:latin typeface="Garamond" panose="02020404030301010803" pitchFamily="18" charset="0"/>
              </a:rPr>
              <a:t>GAPS IN EXISTING SOLUTION</a:t>
            </a:r>
          </a:p>
        </p:txBody>
      </p:sp>
      <p:sp>
        <p:nvSpPr>
          <p:cNvPr id="3" name="Content Placeholder 2">
            <a:extLst>
              <a:ext uri="{FF2B5EF4-FFF2-40B4-BE49-F238E27FC236}">
                <a16:creationId xmlns:a16="http://schemas.microsoft.com/office/drawing/2014/main" id="{811AAD3B-8825-4072-B458-A4F7EEBB8744}"/>
              </a:ext>
            </a:extLst>
          </p:cNvPr>
          <p:cNvSpPr>
            <a:spLocks noGrp="1"/>
          </p:cNvSpPr>
          <p:nvPr>
            <p:ph idx="1"/>
          </p:nvPr>
        </p:nvSpPr>
        <p:spPr>
          <a:xfrm>
            <a:off x="203200" y="1810328"/>
            <a:ext cx="11757891" cy="4313382"/>
          </a:xfrm>
        </p:spPr>
        <p:txBody>
          <a:bodyPr>
            <a:normAutofit/>
          </a:bodyPr>
          <a:lstStyle/>
          <a:p>
            <a:r>
              <a:rPr lang="en-US" sz="2400" b="1" dirty="0">
                <a:latin typeface="Garamond" panose="02020404030301010803" pitchFamily="18" charset="0"/>
              </a:rPr>
              <a:t>Data Accessibility</a:t>
            </a:r>
            <a:r>
              <a:rPr lang="en-US" sz="2400" dirty="0">
                <a:latin typeface="Garamond" panose="02020404030301010803" pitchFamily="18" charset="0"/>
              </a:rPr>
              <a:t>: Limited or incomplete datasets hinder accurate predictions.</a:t>
            </a:r>
          </a:p>
          <a:p>
            <a:r>
              <a:rPr lang="en-US" sz="2400" b="1" dirty="0">
                <a:latin typeface="Garamond" panose="02020404030301010803" pitchFamily="18" charset="0"/>
              </a:rPr>
              <a:t>Interpretability</a:t>
            </a:r>
            <a:r>
              <a:rPr lang="en-US" sz="2400" dirty="0">
                <a:latin typeface="Garamond" panose="02020404030301010803" pitchFamily="18" charset="0"/>
              </a:rPr>
              <a:t>: Models often lack interpretability, hindering trust and understanding.</a:t>
            </a:r>
          </a:p>
          <a:p>
            <a:r>
              <a:rPr lang="en-US" sz="2400" b="1" dirty="0">
                <a:latin typeface="Garamond" panose="02020404030301010803" pitchFamily="18" charset="0"/>
              </a:rPr>
              <a:t>Integration Issues</a:t>
            </a:r>
            <a:r>
              <a:rPr lang="en-US" sz="2400" dirty="0">
                <a:latin typeface="Garamond" panose="02020404030301010803" pitchFamily="18" charset="0"/>
              </a:rPr>
              <a:t>: Integration with existing systems may be complex and require significant resources.</a:t>
            </a:r>
          </a:p>
          <a:p>
            <a:r>
              <a:rPr lang="en-US" sz="2400" b="1" dirty="0">
                <a:latin typeface="Garamond" panose="02020404030301010803" pitchFamily="18" charset="0"/>
              </a:rPr>
              <a:t>Effectiveness Assessment</a:t>
            </a:r>
            <a:r>
              <a:rPr lang="en-US" sz="2400" dirty="0">
                <a:latin typeface="Garamond" panose="02020404030301010803" pitchFamily="18" charset="0"/>
              </a:rPr>
              <a:t>: Limited evaluation of intervention effectiveness hampers improvement efforts.</a:t>
            </a:r>
          </a:p>
          <a:p>
            <a:r>
              <a:rPr lang="en-US" sz="2400" b="1" dirty="0">
                <a:latin typeface="Garamond" panose="02020404030301010803" pitchFamily="18" charset="0"/>
              </a:rPr>
              <a:t>Long-Term Impact</a:t>
            </a:r>
            <a:r>
              <a:rPr lang="en-US" sz="2400" dirty="0">
                <a:latin typeface="Garamond" panose="02020404030301010803" pitchFamily="18" charset="0"/>
              </a:rPr>
              <a:t>: Little research exists on the long-term effects of machine learning interventions on student success.</a:t>
            </a:r>
          </a:p>
          <a:p>
            <a:r>
              <a:rPr lang="en-US" sz="2400" b="1" dirty="0">
                <a:latin typeface="Garamond" panose="02020404030301010803" pitchFamily="18" charset="0"/>
              </a:rPr>
              <a:t>Generalizability</a:t>
            </a:r>
            <a:r>
              <a:rPr lang="en-US" sz="2400" dirty="0">
                <a:latin typeface="Garamond" panose="02020404030301010803" pitchFamily="18" charset="0"/>
              </a:rPr>
              <a:t>: Models may not generalize well across different contexts and demographics.</a:t>
            </a:r>
            <a:br>
              <a:rPr lang="en-US" sz="2400" dirty="0"/>
            </a:br>
            <a:endParaRPr lang="en-US" sz="2400" dirty="0"/>
          </a:p>
          <a:p>
            <a:endParaRPr lang="en-IN" dirty="0"/>
          </a:p>
        </p:txBody>
      </p:sp>
    </p:spTree>
    <p:extLst>
      <p:ext uri="{BB962C8B-B14F-4D97-AF65-F5344CB8AC3E}">
        <p14:creationId xmlns:p14="http://schemas.microsoft.com/office/powerpoint/2010/main" val="2636021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27399-3CB3-4584-BE84-063B719572C5}"/>
              </a:ext>
            </a:extLst>
          </p:cNvPr>
          <p:cNvSpPr>
            <a:spLocks noGrp="1"/>
          </p:cNvSpPr>
          <p:nvPr>
            <p:ph type="title"/>
          </p:nvPr>
        </p:nvSpPr>
        <p:spPr/>
        <p:txBody>
          <a:bodyPr/>
          <a:lstStyle/>
          <a:p>
            <a:pPr algn="ctr"/>
            <a:r>
              <a:rPr lang="en-IN" dirty="0">
                <a:latin typeface="Garamond" panose="02020404030301010803" pitchFamily="18" charset="0"/>
              </a:rPr>
              <a:t>PROBLEM STATEMENT</a:t>
            </a:r>
          </a:p>
        </p:txBody>
      </p:sp>
      <p:sp>
        <p:nvSpPr>
          <p:cNvPr id="3" name="Content Placeholder 2">
            <a:extLst>
              <a:ext uri="{FF2B5EF4-FFF2-40B4-BE49-F238E27FC236}">
                <a16:creationId xmlns:a16="http://schemas.microsoft.com/office/drawing/2014/main" id="{0F8A9BB8-51D5-408B-89E6-4DF10F2DF6EF}"/>
              </a:ext>
            </a:extLst>
          </p:cNvPr>
          <p:cNvSpPr>
            <a:spLocks noGrp="1"/>
          </p:cNvSpPr>
          <p:nvPr>
            <p:ph idx="1"/>
          </p:nvPr>
        </p:nvSpPr>
        <p:spPr>
          <a:xfrm>
            <a:off x="193964" y="1828800"/>
            <a:ext cx="11905671" cy="4572000"/>
          </a:xfrm>
        </p:spPr>
        <p:txBody>
          <a:bodyPr/>
          <a:lstStyle/>
          <a:p>
            <a:pPr marL="0" indent="0">
              <a:buNone/>
            </a:pPr>
            <a:r>
              <a:rPr lang="en-US" dirty="0">
                <a:latin typeface="Garamond" panose="02020404030301010803" pitchFamily="18" charset="0"/>
              </a:rPr>
              <a:t>Creating a machine learning system to forecast student dropout rates by analyzing historical data on various factors such as demographics, academic performance, and socio-economic backgrounds. </a:t>
            </a:r>
            <a:r>
              <a:rPr lang="en-US" b="1" dirty="0">
                <a:latin typeface="Garamond" panose="02020404030301010803" pitchFamily="18" charset="0"/>
              </a:rPr>
              <a:t>The system aims to identify students at risk of dropping out and intervene promptly with targeted support strategies. </a:t>
            </a:r>
            <a:r>
              <a:rPr lang="en-US" dirty="0">
                <a:latin typeface="Garamond" panose="02020404030301010803" pitchFamily="18" charset="0"/>
              </a:rPr>
              <a:t>Through accurate predictions and timely interventions, the goal is to improve student retention rates and enhance overall educational outcomes.</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94856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66DB-B8B3-466F-A1B7-25084EF83B41}"/>
              </a:ext>
            </a:extLst>
          </p:cNvPr>
          <p:cNvSpPr>
            <a:spLocks noGrp="1"/>
          </p:cNvSpPr>
          <p:nvPr>
            <p:ph type="title"/>
          </p:nvPr>
        </p:nvSpPr>
        <p:spPr/>
        <p:txBody>
          <a:bodyPr/>
          <a:lstStyle/>
          <a:p>
            <a:pPr algn="ctr"/>
            <a:r>
              <a:rPr lang="en-IN" dirty="0">
                <a:latin typeface="Garamond" panose="02020404030301010803" pitchFamily="18" charset="0"/>
              </a:rPr>
              <a:t>OBJECTIVE</a:t>
            </a:r>
          </a:p>
        </p:txBody>
      </p:sp>
      <p:sp>
        <p:nvSpPr>
          <p:cNvPr id="3" name="Content Placeholder 2">
            <a:extLst>
              <a:ext uri="{FF2B5EF4-FFF2-40B4-BE49-F238E27FC236}">
                <a16:creationId xmlns:a16="http://schemas.microsoft.com/office/drawing/2014/main" id="{F9141C93-B24A-4F21-9D42-D22A50A3373E}"/>
              </a:ext>
            </a:extLst>
          </p:cNvPr>
          <p:cNvSpPr>
            <a:spLocks noGrp="1"/>
          </p:cNvSpPr>
          <p:nvPr>
            <p:ph idx="1"/>
          </p:nvPr>
        </p:nvSpPr>
        <p:spPr>
          <a:xfrm>
            <a:off x="387927" y="1884217"/>
            <a:ext cx="11499273" cy="4292745"/>
          </a:xfrm>
        </p:spPr>
        <p:txBody>
          <a:bodyPr/>
          <a:lstStyle/>
          <a:p>
            <a:pPr marL="0" indent="0">
              <a:buNone/>
            </a:pPr>
            <a:r>
              <a:rPr lang="en-US" dirty="0">
                <a:latin typeface="Garamond" panose="02020404030301010803" pitchFamily="18" charset="0"/>
              </a:rPr>
              <a:t>To develop a comprehensive analysis of student dropout rates leveraging advanced machine learning models to identify key predictors and patterns, aiming to provide actionable insights for intervention strategies and policy enhancements in education systems. </a:t>
            </a:r>
            <a:endParaRPr lang="en-IN" dirty="0">
              <a:latin typeface="Garamond" panose="02020404030301010803" pitchFamily="18" charset="0"/>
            </a:endParaRPr>
          </a:p>
        </p:txBody>
      </p:sp>
    </p:spTree>
    <p:extLst>
      <p:ext uri="{BB962C8B-B14F-4D97-AF65-F5344CB8AC3E}">
        <p14:creationId xmlns:p14="http://schemas.microsoft.com/office/powerpoint/2010/main" val="2836108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376BD-A6D8-4143-B41B-62CD528A686C}"/>
              </a:ext>
            </a:extLst>
          </p:cNvPr>
          <p:cNvSpPr>
            <a:spLocks noGrp="1"/>
          </p:cNvSpPr>
          <p:nvPr>
            <p:ph type="title"/>
          </p:nvPr>
        </p:nvSpPr>
        <p:spPr/>
        <p:txBody>
          <a:bodyPr/>
          <a:lstStyle/>
          <a:p>
            <a:pPr algn="ctr"/>
            <a:r>
              <a:rPr lang="en-IN" sz="3600" dirty="0">
                <a:effectLst/>
                <a:latin typeface="Garamond" panose="02020404030301010803" pitchFamily="18" charset="0"/>
                <a:ea typeface="Times New Roman" panose="02020603050405020304" pitchFamily="18" charset="0"/>
                <a:cs typeface="Times New Roman" panose="02020603050405020304" pitchFamily="18" charset="0"/>
              </a:rPr>
              <a:t>TOOLS/PLATFORM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8FED57C-F54B-4EB3-B92C-A2DF12B85B02}"/>
              </a:ext>
            </a:extLst>
          </p:cNvPr>
          <p:cNvSpPr>
            <a:spLocks noGrp="1"/>
          </p:cNvSpPr>
          <p:nvPr>
            <p:ph idx="1"/>
          </p:nvPr>
        </p:nvSpPr>
        <p:spPr>
          <a:xfrm>
            <a:off x="692727" y="1690688"/>
            <a:ext cx="10661073" cy="4486275"/>
          </a:xfrm>
        </p:spPr>
        <p:txBody>
          <a:bodyPr/>
          <a:lstStyle/>
          <a:p>
            <a:r>
              <a:rPr lang="en-IN" dirty="0">
                <a:latin typeface="Garamond" panose="02020404030301010803" pitchFamily="18" charset="0"/>
              </a:rPr>
              <a:t>Jupyter Python </a:t>
            </a:r>
          </a:p>
          <a:p>
            <a:r>
              <a:rPr lang="en-IN" dirty="0">
                <a:latin typeface="Garamond" panose="02020404030301010803" pitchFamily="18" charset="0"/>
              </a:rPr>
              <a:t>Streamlit</a:t>
            </a:r>
          </a:p>
          <a:p>
            <a:r>
              <a:rPr lang="en-IN" dirty="0">
                <a:latin typeface="Garamond" panose="02020404030301010803" pitchFamily="18" charset="0"/>
              </a:rPr>
              <a:t>Power BI</a:t>
            </a:r>
          </a:p>
          <a:p>
            <a:r>
              <a:rPr lang="en-IN" dirty="0">
                <a:latin typeface="Garamond" panose="02020404030301010803" pitchFamily="18" charset="0"/>
              </a:rPr>
              <a:t>Kaggle</a:t>
            </a:r>
          </a:p>
          <a:p>
            <a:pPr marL="0" indent="0">
              <a:buNone/>
            </a:pPr>
            <a:endParaRPr lang="en-IN" dirty="0"/>
          </a:p>
        </p:txBody>
      </p:sp>
      <p:pic>
        <p:nvPicPr>
          <p:cNvPr id="4" name="Picture 3"/>
          <p:cNvPicPr>
            <a:picLocks noChangeAspect="1"/>
          </p:cNvPicPr>
          <p:nvPr/>
        </p:nvPicPr>
        <p:blipFill>
          <a:blip r:embed="rId2"/>
          <a:stretch>
            <a:fillRect/>
          </a:stretch>
        </p:blipFill>
        <p:spPr>
          <a:xfrm>
            <a:off x="4812146" y="1690688"/>
            <a:ext cx="1900093" cy="1779972"/>
          </a:xfrm>
          <a:prstGeom prst="rect">
            <a:avLst/>
          </a:prstGeom>
        </p:spPr>
      </p:pic>
      <p:pic>
        <p:nvPicPr>
          <p:cNvPr id="5" name="Picture 4"/>
          <p:cNvPicPr>
            <a:picLocks noChangeAspect="1"/>
          </p:cNvPicPr>
          <p:nvPr/>
        </p:nvPicPr>
        <p:blipFill>
          <a:blip r:embed="rId3"/>
          <a:stretch>
            <a:fillRect/>
          </a:stretch>
        </p:blipFill>
        <p:spPr>
          <a:xfrm>
            <a:off x="7531389" y="1561379"/>
            <a:ext cx="2800350" cy="1638300"/>
          </a:xfrm>
          <a:prstGeom prst="rect">
            <a:avLst/>
          </a:prstGeom>
        </p:spPr>
      </p:pic>
      <p:pic>
        <p:nvPicPr>
          <p:cNvPr id="6" name="Picture 5"/>
          <p:cNvPicPr>
            <a:picLocks noChangeAspect="1"/>
          </p:cNvPicPr>
          <p:nvPr/>
        </p:nvPicPr>
        <p:blipFill>
          <a:blip r:embed="rId4"/>
          <a:stretch>
            <a:fillRect/>
          </a:stretch>
        </p:blipFill>
        <p:spPr>
          <a:xfrm>
            <a:off x="4333442" y="4189844"/>
            <a:ext cx="2857500" cy="1600200"/>
          </a:xfrm>
          <a:prstGeom prst="rect">
            <a:avLst/>
          </a:prstGeom>
        </p:spPr>
      </p:pic>
      <p:pic>
        <p:nvPicPr>
          <p:cNvPr id="7" name="Picture 6"/>
          <p:cNvPicPr>
            <a:picLocks noChangeAspect="1"/>
          </p:cNvPicPr>
          <p:nvPr/>
        </p:nvPicPr>
        <p:blipFill>
          <a:blip r:embed="rId5"/>
          <a:stretch>
            <a:fillRect/>
          </a:stretch>
        </p:blipFill>
        <p:spPr>
          <a:xfrm>
            <a:off x="7905750" y="4327957"/>
            <a:ext cx="3448050" cy="1323975"/>
          </a:xfrm>
          <a:prstGeom prst="rect">
            <a:avLst/>
          </a:prstGeom>
        </p:spPr>
      </p:pic>
    </p:spTree>
    <p:extLst>
      <p:ext uri="{BB962C8B-B14F-4D97-AF65-F5344CB8AC3E}">
        <p14:creationId xmlns:p14="http://schemas.microsoft.com/office/powerpoint/2010/main" val="4231544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2409-18C0-4820-8F03-CB3EC8C758C3}"/>
              </a:ext>
            </a:extLst>
          </p:cNvPr>
          <p:cNvSpPr>
            <a:spLocks noGrp="1"/>
          </p:cNvSpPr>
          <p:nvPr>
            <p:ph type="title"/>
          </p:nvPr>
        </p:nvSpPr>
        <p:spPr>
          <a:xfrm>
            <a:off x="727363" y="198871"/>
            <a:ext cx="10515600" cy="1325563"/>
          </a:xfrm>
        </p:spPr>
        <p:txBody>
          <a:bodyPr>
            <a:normAutofit fontScale="90000"/>
          </a:bodyPr>
          <a:lstStyle/>
          <a:p>
            <a:pPr algn="ctr"/>
            <a:br>
              <a:rPr lang="en-IN" sz="4000" dirty="0">
                <a:effectLst/>
                <a:latin typeface="Garamond" panose="02020404030301010803" pitchFamily="18" charset="0"/>
                <a:ea typeface="Times New Roman" panose="02020603050405020304" pitchFamily="18" charset="0"/>
                <a:cs typeface="Times New Roman" panose="02020603050405020304" pitchFamily="18" charset="0"/>
              </a:rPr>
            </a:br>
            <a:r>
              <a:rPr lang="en-IN" sz="4000" dirty="0">
                <a:effectLst/>
                <a:latin typeface="Garamond" panose="02020404030301010803" pitchFamily="18" charset="0"/>
                <a:ea typeface="Times New Roman" panose="02020603050405020304" pitchFamily="18" charset="0"/>
                <a:cs typeface="Times New Roman" panose="02020603050405020304" pitchFamily="18" charset="0"/>
              </a:rPr>
              <a:t>DESIGN METHODOLOGY</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055002E-8818-4B1D-9C57-2C4EFA5A2C94}"/>
              </a:ext>
            </a:extLst>
          </p:cNvPr>
          <p:cNvSpPr>
            <a:spLocks noGrp="1"/>
          </p:cNvSpPr>
          <p:nvPr>
            <p:ph idx="1"/>
          </p:nvPr>
        </p:nvSpPr>
        <p:spPr>
          <a:xfrm>
            <a:off x="92364" y="1727201"/>
            <a:ext cx="11979563" cy="4221017"/>
          </a:xfrm>
        </p:spPr>
        <p:txBody>
          <a:bodyPr>
            <a:normAutofit fontScale="92500" lnSpcReduction="10000"/>
          </a:bodyPr>
          <a:lstStyle/>
          <a:p>
            <a:r>
              <a:rPr lang="en-US" b="1" dirty="0">
                <a:latin typeface="Garamond" panose="02020404030301010803" pitchFamily="18" charset="0"/>
              </a:rPr>
              <a:t>Objective Definition:</a:t>
            </a:r>
            <a:r>
              <a:rPr lang="en-US" dirty="0">
                <a:latin typeface="Garamond" panose="02020404030301010803" pitchFamily="18" charset="0"/>
              </a:rPr>
              <a:t> Clearly define objectives and scope.</a:t>
            </a:r>
          </a:p>
          <a:p>
            <a:r>
              <a:rPr lang="en-US" b="1" dirty="0">
                <a:latin typeface="Garamond" panose="02020404030301010803" pitchFamily="18" charset="0"/>
              </a:rPr>
              <a:t>Data Collection and Preprocessing:</a:t>
            </a:r>
            <a:r>
              <a:rPr lang="en-US" dirty="0">
                <a:latin typeface="Garamond" panose="02020404030301010803" pitchFamily="18" charset="0"/>
              </a:rPr>
              <a:t> Gather and clean relevant data.</a:t>
            </a:r>
          </a:p>
          <a:p>
            <a:r>
              <a:rPr lang="en-US" b="1" dirty="0">
                <a:latin typeface="Garamond" panose="02020404030301010803" pitchFamily="18" charset="0"/>
              </a:rPr>
              <a:t>Exploratory Data Analysis (EDA):</a:t>
            </a:r>
            <a:r>
              <a:rPr lang="en-US" dirty="0">
                <a:latin typeface="Garamond" panose="02020404030301010803" pitchFamily="18" charset="0"/>
              </a:rPr>
              <a:t> Gain insights and visualize key metrics.</a:t>
            </a:r>
          </a:p>
          <a:p>
            <a:r>
              <a:rPr lang="en-US" b="1" dirty="0">
                <a:latin typeface="Garamond" panose="02020404030301010803" pitchFamily="18" charset="0"/>
              </a:rPr>
              <a:t>Feature Selection:</a:t>
            </a:r>
            <a:r>
              <a:rPr lang="en-US" dirty="0">
                <a:latin typeface="Garamond" panose="02020404030301010803" pitchFamily="18" charset="0"/>
              </a:rPr>
              <a:t> Select relevant features.</a:t>
            </a:r>
          </a:p>
          <a:p>
            <a:r>
              <a:rPr lang="en-US" b="1" dirty="0">
                <a:latin typeface="Garamond" panose="02020404030301010803" pitchFamily="18" charset="0"/>
              </a:rPr>
              <a:t>Model Selection and Training:</a:t>
            </a:r>
            <a:r>
              <a:rPr lang="en-US" dirty="0">
                <a:latin typeface="Garamond" panose="02020404030301010803" pitchFamily="18" charset="0"/>
              </a:rPr>
              <a:t> Choose models, train, and optimize.</a:t>
            </a:r>
          </a:p>
          <a:p>
            <a:r>
              <a:rPr lang="en-US" b="1" dirty="0">
                <a:latin typeface="Garamond" panose="02020404030301010803" pitchFamily="18" charset="0"/>
              </a:rPr>
              <a:t>Model Evaluation:</a:t>
            </a:r>
            <a:r>
              <a:rPr lang="en-US" dirty="0">
                <a:latin typeface="Garamond" panose="02020404030301010803" pitchFamily="18" charset="0"/>
              </a:rPr>
              <a:t> Assess performance using appropriate metrics.</a:t>
            </a:r>
          </a:p>
          <a:p>
            <a:r>
              <a:rPr lang="en-US" b="1" dirty="0">
                <a:latin typeface="Garamond" panose="02020404030301010803" pitchFamily="18" charset="0"/>
              </a:rPr>
              <a:t>Interpretation and Insights:</a:t>
            </a:r>
            <a:r>
              <a:rPr lang="en-US" dirty="0">
                <a:latin typeface="Garamond" panose="02020404030301010803" pitchFamily="18" charset="0"/>
              </a:rPr>
              <a:t> Extract actionable insights.</a:t>
            </a:r>
          </a:p>
          <a:p>
            <a:r>
              <a:rPr lang="en-US" b="1" dirty="0">
                <a:latin typeface="Garamond" panose="02020404030301010803" pitchFamily="18" charset="0"/>
              </a:rPr>
              <a:t>Deployment and Monitoring:</a:t>
            </a:r>
            <a:r>
              <a:rPr lang="en-US" dirty="0">
                <a:latin typeface="Garamond" panose="02020404030301010803" pitchFamily="18" charset="0"/>
              </a:rPr>
              <a:t> Deploy and monitor model performance.</a:t>
            </a:r>
          </a:p>
          <a:p>
            <a:r>
              <a:rPr lang="en-US" b="1" dirty="0">
                <a:latin typeface="Garamond" panose="02020404030301010803" pitchFamily="18" charset="0"/>
              </a:rPr>
              <a:t>Documentation and Reporting:</a:t>
            </a:r>
            <a:r>
              <a:rPr lang="en-US" dirty="0">
                <a:latin typeface="Garamond" panose="02020404030301010803" pitchFamily="18" charset="0"/>
              </a:rPr>
              <a:t> Summarize findings and recommendations.</a:t>
            </a:r>
          </a:p>
        </p:txBody>
      </p:sp>
    </p:spTree>
    <p:extLst>
      <p:ext uri="{BB962C8B-B14F-4D97-AF65-F5344CB8AC3E}">
        <p14:creationId xmlns:p14="http://schemas.microsoft.com/office/powerpoint/2010/main" val="2007934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759</TotalTime>
  <Words>1537</Words>
  <Application>Microsoft Office PowerPoint</Application>
  <PresentationFormat>Widescreen</PresentationFormat>
  <Paragraphs>108</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Garamond</vt:lpstr>
      <vt:lpstr>Times New Roman</vt:lpstr>
      <vt:lpstr>Office Theme</vt:lpstr>
      <vt:lpstr>Major Project: Student Dropout Analysis</vt:lpstr>
      <vt:lpstr>DESCRIPTION OF THE TOPIC</vt:lpstr>
      <vt:lpstr>FEASIBILITY STUDY</vt:lpstr>
      <vt:lpstr>EXISTING SOLUTIONS</vt:lpstr>
      <vt:lpstr>GAPS IN EXISTING SOLUTION</vt:lpstr>
      <vt:lpstr>PROBLEM STATEMENT</vt:lpstr>
      <vt:lpstr>OBJECTIVE</vt:lpstr>
      <vt:lpstr>TOOLS/PLATFORM USED</vt:lpstr>
      <vt:lpstr> DESIGN METHODOLOGY </vt:lpstr>
      <vt:lpstr>CHALLENGES AND ISSUES IDENTIFIED</vt:lpstr>
      <vt:lpstr>Methodology &amp;Implementation/ Interface and Design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 SELECTION</vt:lpstr>
      <vt:lpstr>PowerPoint Presentation</vt:lpstr>
      <vt:lpstr>PowerPoint Presentation</vt:lpstr>
      <vt:lpstr>PowerPoint Presentation</vt:lpstr>
      <vt:lpstr>PowerPoint Presentation</vt:lpstr>
      <vt:lpstr>PowerPoint Presentation</vt:lpstr>
      <vt:lpstr>Testing and Performance Evaluation</vt:lpstr>
      <vt:lpstr>PowerPoint Presentation</vt:lpstr>
      <vt:lpstr>PowerPoint Presentation</vt:lpstr>
      <vt:lpstr>PowerPoint Presentation</vt:lpstr>
      <vt:lpstr>Final Demonstration Screen shot with Explanation/Research Conclusion</vt:lpstr>
      <vt:lpstr>PowerPoint Presentation</vt:lpstr>
      <vt:lpstr>PowerPoint Presentation</vt:lpstr>
      <vt:lpstr>PowerPoint Presentation</vt:lpstr>
      <vt:lpstr>EXPECTED OUTCOME OF PROJECT</vt:lpstr>
      <vt:lpstr>CONCLUSION AND FUTURE SCOPE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aditya20csu003</cp:lastModifiedBy>
  <cp:revision>43</cp:revision>
  <dcterms:created xsi:type="dcterms:W3CDTF">2021-08-06T15:24:41Z</dcterms:created>
  <dcterms:modified xsi:type="dcterms:W3CDTF">2024-07-26T15:08:41Z</dcterms:modified>
</cp:coreProperties>
</file>