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33D360-CFE8-408F-A2D9-BD6427C82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75" d="100"/>
          <a:sy n="75" d="100"/>
        </p:scale>
        <p:origin x="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8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8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5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6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29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73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59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019" y="908430"/>
            <a:ext cx="983996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Proprietary content. ©Great Learning. All Rights </a:t>
            </a:r>
            <a:r>
              <a:rPr dirty="0"/>
              <a:t>Reserved. </a:t>
            </a:r>
            <a:r>
              <a:rPr spc="-5" dirty="0"/>
              <a:t>Unauthorized </a:t>
            </a:r>
            <a:r>
              <a:rPr dirty="0"/>
              <a:t>use or </a:t>
            </a:r>
            <a:r>
              <a:rPr spc="-5" dirty="0"/>
              <a:t>distribution</a:t>
            </a:r>
            <a:r>
              <a:rPr spc="-30" dirty="0"/>
              <a:t> </a:t>
            </a:r>
            <a:r>
              <a:rPr spc="-5" dirty="0"/>
              <a:t>prohibited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1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4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6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6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spc="-5"/>
              <a:t>Proprietary content. ©Great Learning. All Rights </a:t>
            </a:r>
            <a:r>
              <a:rPr lang="en-US"/>
              <a:t>Reserved. </a:t>
            </a:r>
            <a:r>
              <a:rPr lang="en-US" spc="-5"/>
              <a:t>Unauthorized </a:t>
            </a:r>
            <a:r>
              <a:rPr lang="en-US"/>
              <a:t>use or </a:t>
            </a:r>
            <a:r>
              <a:rPr lang="en-US" spc="-5"/>
              <a:t>distribution</a:t>
            </a:r>
            <a:r>
              <a:rPr lang="en-US" spc="-30"/>
              <a:t> </a:t>
            </a:r>
            <a:r>
              <a:rPr lang="en-US" spc="-5"/>
              <a:t>prohibited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jp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jpg"/><Relationship Id="rId4" Type="http://schemas.openxmlformats.org/officeDocument/2006/relationships/image" Target="../media/image51.jp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xfrm>
            <a:off x="1751012" y="1751999"/>
            <a:ext cx="8689976" cy="2057999"/>
          </a:xfrm>
          <a:prstGeom prst="rect">
            <a:avLst/>
          </a:prstGeom>
          <a:effectLst/>
        </p:spPr>
        <p:txBody>
          <a:bodyPr vert="horz" wrap="square" lIns="0" tIns="180975" rIns="0" bIns="0" rtlCol="0">
            <a:spAutoFit/>
          </a:bodyPr>
          <a:lstStyle/>
          <a:p>
            <a:pPr marL="12065" marR="6985" indent="15875" algn="ctr">
              <a:lnSpc>
                <a:spcPts val="7340"/>
              </a:lnSpc>
              <a:spcBef>
                <a:spcPts val="1425"/>
              </a:spcBef>
            </a:pPr>
            <a:r>
              <a:rPr lang="en-US" sz="7200" u="none" spc="-320" dirty="0">
                <a:solidFill>
                  <a:srgbClr val="25252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Natural language processing (NLP)</a:t>
            </a:r>
            <a:endParaRPr sz="72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EEE5680-84ED-4210-89B6-03CA8FAC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0" y="3886200"/>
            <a:ext cx="2439988" cy="19050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/>
              <a:t>By: Aditya Agrawal</a:t>
            </a:r>
          </a:p>
          <a:p>
            <a:pPr algn="r"/>
            <a:r>
              <a:rPr lang="en-IN" dirty="0" err="1"/>
              <a:t>Jatin</a:t>
            </a:r>
            <a:r>
              <a:rPr lang="en-IN" dirty="0"/>
              <a:t> Kumar</a:t>
            </a:r>
          </a:p>
          <a:p>
            <a:pPr algn="r"/>
            <a:r>
              <a:rPr lang="en-IN" dirty="0"/>
              <a:t>Satyam </a:t>
            </a:r>
            <a:r>
              <a:rPr lang="en-IN" dirty="0" err="1"/>
              <a:t>sHivankur</a:t>
            </a:r>
            <a:endParaRPr lang="en-IN" dirty="0"/>
          </a:p>
          <a:p>
            <a:pPr algn="r"/>
            <a:r>
              <a:rPr lang="en-IN" dirty="0"/>
              <a:t>Vikash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1440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326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 English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Raw</a:t>
            </a:r>
            <a:r>
              <a:rPr sz="2400" spc="-9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3101" y="3254161"/>
            <a:ext cx="4637929" cy="212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019" y="2590800"/>
            <a:ext cx="9115031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73" y="91440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3386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German Raw</a:t>
            </a:r>
            <a:r>
              <a:rPr sz="2400" spc="-135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73" y="3379049"/>
            <a:ext cx="4447811" cy="212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667000"/>
            <a:ext cx="8810231" cy="56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323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 French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Raw</a:t>
            </a:r>
            <a:r>
              <a:rPr sz="2400" spc="-9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8725" y="3440452"/>
            <a:ext cx="4276360" cy="2124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1419" y="2606531"/>
            <a:ext cx="8924544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334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 Spanish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Raw</a:t>
            </a:r>
            <a:r>
              <a:rPr sz="2400" spc="-9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8730" y="3355076"/>
            <a:ext cx="4257675" cy="2123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4119" y="2726640"/>
            <a:ext cx="9191244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3364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 Chinese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Raw</a:t>
            </a:r>
            <a:r>
              <a:rPr sz="2400" spc="-9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573" y="3406559"/>
            <a:ext cx="6267081" cy="2124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619" y="2743200"/>
            <a:ext cx="8162544" cy="54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60" y="1822361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Data</a:t>
            </a:r>
            <a:r>
              <a:rPr sz="2400" spc="-7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Pre-Processing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3160" y="2617176"/>
            <a:ext cx="7990332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019" y="3523912"/>
            <a:ext cx="6895376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56716" y="3965447"/>
            <a:ext cx="10477500" cy="2192020"/>
            <a:chOff x="1156716" y="3965447"/>
            <a:chExt cx="10477500" cy="2192020"/>
          </a:xfrm>
        </p:grpSpPr>
        <p:sp>
          <p:nvSpPr>
            <p:cNvPr id="7" name="object 7"/>
            <p:cNvSpPr/>
            <p:nvPr/>
          </p:nvSpPr>
          <p:spPr>
            <a:xfrm>
              <a:off x="1156716" y="3965447"/>
              <a:ext cx="5407139" cy="2191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6428" y="3965447"/>
              <a:ext cx="5257787" cy="2191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60" y="1822361"/>
            <a:ext cx="248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Data</a:t>
            </a:r>
            <a:r>
              <a:rPr sz="2400" spc="-7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Pre-Processing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019" y="2613263"/>
            <a:ext cx="7991856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3561484"/>
            <a:ext cx="6896823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60526" y="4114800"/>
            <a:ext cx="10354310" cy="1998345"/>
            <a:chOff x="1165860" y="3902964"/>
            <a:chExt cx="10354310" cy="1998345"/>
          </a:xfrm>
        </p:grpSpPr>
        <p:sp>
          <p:nvSpPr>
            <p:cNvPr id="7" name="object 7"/>
            <p:cNvSpPr/>
            <p:nvPr/>
          </p:nvSpPr>
          <p:spPr>
            <a:xfrm>
              <a:off x="1165860" y="3910584"/>
              <a:ext cx="5201412" cy="1990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7272" y="3902964"/>
              <a:ext cx="5152644" cy="1981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22361"/>
            <a:ext cx="248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Data</a:t>
            </a:r>
            <a:r>
              <a:rPr sz="2400" spc="-6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Pre-Processing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580" y="2673349"/>
            <a:ext cx="7991856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019" y="3656012"/>
            <a:ext cx="6896823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580" y="4038600"/>
            <a:ext cx="5544312" cy="2276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3343312"/>
            <a:ext cx="460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Data Before and After</a:t>
            </a:r>
            <a:r>
              <a:rPr sz="2400" spc="-155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AB610E"/>
                </a:solidFill>
                <a:latin typeface="Carlito"/>
                <a:cs typeface="Carlito"/>
              </a:rPr>
              <a:t>Pre-Processing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71" y="1922130"/>
            <a:ext cx="8782812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9761" y="2876550"/>
            <a:ext cx="1161710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796" y="5248263"/>
            <a:ext cx="4800222" cy="1048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7796" y="3818255"/>
            <a:ext cx="4848967" cy="914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42877" y="4191000"/>
            <a:ext cx="4228465" cy="2139315"/>
            <a:chOff x="1278636" y="3938408"/>
            <a:chExt cx="4228465" cy="2139315"/>
          </a:xfrm>
        </p:grpSpPr>
        <p:sp>
          <p:nvSpPr>
            <p:cNvPr id="9" name="object 9"/>
            <p:cNvSpPr/>
            <p:nvPr/>
          </p:nvSpPr>
          <p:spPr>
            <a:xfrm>
              <a:off x="1363980" y="5029962"/>
              <a:ext cx="4076319" cy="1047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8636" y="3938408"/>
              <a:ext cx="4228341" cy="105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60" y="1822361"/>
            <a:ext cx="460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Data </a:t>
            </a:r>
            <a:r>
              <a:rPr sz="2400" spc="-20" dirty="0">
                <a:solidFill>
                  <a:srgbClr val="AB610E"/>
                </a:solidFill>
                <a:latin typeface="Carlito"/>
                <a:cs typeface="Carlito"/>
              </a:rPr>
              <a:t>Before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After</a:t>
            </a:r>
            <a:r>
              <a:rPr sz="2400" spc="-45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Pre-Processing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4540" y="2507742"/>
            <a:ext cx="4800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2055" y="3514691"/>
            <a:ext cx="4924046" cy="1037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41364" y="4637569"/>
            <a:ext cx="4371340" cy="1057910"/>
            <a:chOff x="6341364" y="4637569"/>
            <a:chExt cx="4371340" cy="1057910"/>
          </a:xfrm>
        </p:grpSpPr>
        <p:sp>
          <p:nvSpPr>
            <p:cNvPr id="7" name="object 7"/>
            <p:cNvSpPr/>
            <p:nvPr/>
          </p:nvSpPr>
          <p:spPr>
            <a:xfrm>
              <a:off x="6348996" y="4637569"/>
              <a:ext cx="4334243" cy="638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1364" y="5266943"/>
              <a:ext cx="4370832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95070" y="3733800"/>
            <a:ext cx="4310380" cy="2115820"/>
            <a:chOff x="1176527" y="3513963"/>
            <a:chExt cx="4310380" cy="2115820"/>
          </a:xfrm>
        </p:grpSpPr>
        <p:sp>
          <p:nvSpPr>
            <p:cNvPr id="10" name="object 10"/>
            <p:cNvSpPr/>
            <p:nvPr/>
          </p:nvSpPr>
          <p:spPr>
            <a:xfrm>
              <a:off x="1176527" y="4590694"/>
              <a:ext cx="4266441" cy="6385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1780" y="5219700"/>
              <a:ext cx="4294619" cy="4099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13963"/>
              <a:ext cx="3924300" cy="10382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66850" y="2561057"/>
            <a:ext cx="4038600" cy="914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spc="-300" dirty="0"/>
              <a:t>Outline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2590800" y="1981200"/>
            <a:ext cx="6538595" cy="20542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Basics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Text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Pre-processing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&amp;</a:t>
            </a:r>
            <a:r>
              <a:rPr sz="24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Vectorization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Steps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build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Language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detection model using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Questions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&amp;</a:t>
            </a:r>
            <a:r>
              <a:rPr sz="24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Answers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60" y="1822361"/>
            <a:ext cx="551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Splitting </a:t>
            </a: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Data into </a:t>
            </a:r>
            <a:r>
              <a:rPr sz="2400" spc="-40" dirty="0">
                <a:solidFill>
                  <a:srgbClr val="AB610E"/>
                </a:solidFill>
                <a:latin typeface="Carlito"/>
                <a:cs typeface="Carlito"/>
              </a:rPr>
              <a:t>Train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and </a:t>
            </a:r>
            <a:r>
              <a:rPr sz="2400" spc="-65" dirty="0">
                <a:solidFill>
                  <a:srgbClr val="AB610E"/>
                </a:solidFill>
                <a:latin typeface="Carlito"/>
                <a:cs typeface="Carlito"/>
              </a:rPr>
              <a:t>Test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sets</a:t>
            </a:r>
            <a:r>
              <a:rPr sz="2400" spc="8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(80:20)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1260" y="2649121"/>
            <a:ext cx="74676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260" y="4908942"/>
            <a:ext cx="943573" cy="89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285" dirty="0"/>
              <a:t>Build </a:t>
            </a:r>
            <a:r>
              <a:rPr sz="4800" u="none" spc="-305" dirty="0"/>
              <a:t>Language </a:t>
            </a:r>
            <a:r>
              <a:rPr sz="4800" u="none" spc="-310" dirty="0"/>
              <a:t>Detection</a:t>
            </a:r>
            <a:r>
              <a:rPr sz="4800" u="none" spc="-1185" dirty="0"/>
              <a:t> </a:t>
            </a:r>
            <a:r>
              <a:rPr sz="4800" u="none" spc="-140" dirty="0"/>
              <a:t>Model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53160" y="1822361"/>
            <a:ext cx="454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AB610E"/>
                </a:solidFill>
                <a:latin typeface="Carlito"/>
                <a:cs typeface="Carlito"/>
              </a:rPr>
              <a:t>Vectorizer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Model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fitting</a:t>
            </a:r>
            <a:r>
              <a:rPr sz="2400" spc="-5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Pipeline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160" y="4248569"/>
            <a:ext cx="168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Model</a:t>
            </a:r>
            <a:r>
              <a:rPr sz="2400" spc="-6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Fitting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7760" y="2592146"/>
            <a:ext cx="9886188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6019" y="5091709"/>
            <a:ext cx="3771887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280" y="901826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285" dirty="0"/>
              <a:t>Build </a:t>
            </a:r>
            <a:r>
              <a:rPr sz="4800" u="none" spc="-305" dirty="0"/>
              <a:t>Language </a:t>
            </a:r>
            <a:r>
              <a:rPr sz="4800" u="none" spc="-310" dirty="0"/>
              <a:t>Detection</a:t>
            </a:r>
            <a:r>
              <a:rPr sz="4800" u="none" spc="-1185" dirty="0"/>
              <a:t> </a:t>
            </a:r>
            <a:r>
              <a:rPr sz="4800" u="none" spc="-140" dirty="0"/>
              <a:t>Model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1084580" y="1822361"/>
            <a:ext cx="2183765" cy="24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Model</a:t>
            </a:r>
            <a:r>
              <a:rPr sz="2400" spc="-85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Prediction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n-IN" sz="2400" spc="-5" dirty="0" smtClean="0">
              <a:solidFill>
                <a:srgbClr val="AB610E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AB610E"/>
                </a:solidFill>
                <a:latin typeface="Carlito"/>
                <a:cs typeface="Carlito"/>
              </a:rPr>
              <a:t>Model</a:t>
            </a:r>
            <a:r>
              <a:rPr sz="2400" spc="-80" dirty="0" smtClean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Evaluation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4580" y="2571971"/>
            <a:ext cx="4619231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580" y="3043508"/>
            <a:ext cx="6391656" cy="47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1664" y="4277687"/>
            <a:ext cx="1981200" cy="133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84580" y="4501897"/>
            <a:ext cx="6205855" cy="2025650"/>
            <a:chOff x="1072896" y="4253484"/>
            <a:chExt cx="6205855" cy="2025650"/>
          </a:xfrm>
        </p:grpSpPr>
        <p:sp>
          <p:nvSpPr>
            <p:cNvPr id="11" name="object 11"/>
            <p:cNvSpPr/>
            <p:nvPr/>
          </p:nvSpPr>
          <p:spPr>
            <a:xfrm>
              <a:off x="1097280" y="4253484"/>
              <a:ext cx="6181344" cy="5623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2896" y="4774692"/>
              <a:ext cx="3220212" cy="1504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160" y="1822361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Confusion</a:t>
            </a:r>
            <a:r>
              <a:rPr sz="2400" spc="-5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Matrix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332" y="2218819"/>
            <a:ext cx="4797274" cy="395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285" dirty="0"/>
              <a:t>Build </a:t>
            </a:r>
            <a:r>
              <a:rPr sz="4800" u="none" spc="-305" dirty="0"/>
              <a:t>Language </a:t>
            </a:r>
            <a:r>
              <a:rPr sz="4800" u="none" spc="-310" dirty="0"/>
              <a:t>Detection</a:t>
            </a:r>
            <a:r>
              <a:rPr sz="4800" u="none" spc="-1185" dirty="0"/>
              <a:t> </a:t>
            </a:r>
            <a:r>
              <a:rPr sz="4800" u="none" spc="-140" dirty="0"/>
              <a:t>Model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1163236" y="1822361"/>
            <a:ext cx="168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Model</a:t>
            </a:r>
            <a:r>
              <a:rPr sz="2400" spc="-7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610E"/>
                </a:solidFill>
                <a:latin typeface="Carlito"/>
                <a:cs typeface="Carlito"/>
              </a:rPr>
              <a:t>Saving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236" y="3686212"/>
            <a:ext cx="186499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5" dirty="0" smtClean="0">
              <a:solidFill>
                <a:srgbClr val="AB610E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solidFill>
                  <a:srgbClr val="AB610E"/>
                </a:solidFill>
                <a:latin typeface="Carlito"/>
                <a:cs typeface="Carlito"/>
              </a:rPr>
              <a:t>Model</a:t>
            </a:r>
            <a:r>
              <a:rPr sz="2400" spc="-70" dirty="0" smtClean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Loading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836" y="2656731"/>
            <a:ext cx="6915911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7836" y="4934367"/>
            <a:ext cx="5515355" cy="111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6019" y="2667000"/>
            <a:ext cx="7258811" cy="396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19" y="1852295"/>
            <a:ext cx="771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Method Definition </a:t>
            </a:r>
            <a:r>
              <a:rPr sz="2400" spc="-15" dirty="0">
                <a:solidFill>
                  <a:srgbClr val="AB610E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call </a:t>
            </a:r>
            <a:r>
              <a:rPr sz="2400" spc="-30" dirty="0">
                <a:solidFill>
                  <a:srgbClr val="AB610E"/>
                </a:solidFill>
                <a:latin typeface="Carlito"/>
                <a:cs typeface="Carlito"/>
              </a:rPr>
              <a:t>Trained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Model and </a:t>
            </a:r>
            <a:r>
              <a:rPr sz="2400" spc="-20" dirty="0">
                <a:solidFill>
                  <a:srgbClr val="AB610E"/>
                </a:solidFill>
                <a:latin typeface="Carlito"/>
                <a:cs typeface="Carlito"/>
              </a:rPr>
              <a:t>Make</a:t>
            </a:r>
            <a:r>
              <a:rPr sz="2400" spc="-40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B610E"/>
                </a:solidFill>
                <a:latin typeface="Carlito"/>
                <a:cs typeface="Carlito"/>
              </a:rPr>
              <a:t>Predictions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43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6628" y="2500683"/>
            <a:ext cx="7210044" cy="3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602" y="2844854"/>
            <a:ext cx="923914" cy="181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2916" y="3188207"/>
            <a:ext cx="9095219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543" y="3636381"/>
            <a:ext cx="808706" cy="13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76019" y="3976507"/>
            <a:ext cx="9095740" cy="658495"/>
            <a:chOff x="1232916" y="3968496"/>
            <a:chExt cx="9095740" cy="658495"/>
          </a:xfrm>
        </p:grpSpPr>
        <p:sp>
          <p:nvSpPr>
            <p:cNvPr id="8" name="object 8"/>
            <p:cNvSpPr/>
            <p:nvPr/>
          </p:nvSpPr>
          <p:spPr>
            <a:xfrm>
              <a:off x="1260360" y="3968496"/>
              <a:ext cx="9067787" cy="352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916" y="4293108"/>
              <a:ext cx="932687" cy="3337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260347" y="4735067"/>
            <a:ext cx="9154668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6628" y="5211796"/>
            <a:ext cx="924573" cy="181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0360" y="5457444"/>
            <a:ext cx="5295887" cy="3718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638" y="5953361"/>
            <a:ext cx="2458502" cy="181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6800" y="1847862"/>
            <a:ext cx="151764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 smtClean="0">
                <a:solidFill>
                  <a:srgbClr val="AB610E"/>
                </a:solidFill>
                <a:latin typeface="Carlito"/>
                <a:cs typeface="Carlito"/>
              </a:rPr>
              <a:t>P</a:t>
            </a:r>
            <a:r>
              <a:rPr sz="2400" spc="-35" dirty="0" err="1" smtClean="0">
                <a:solidFill>
                  <a:srgbClr val="AB610E"/>
                </a:solidFill>
                <a:latin typeface="Carlito"/>
                <a:cs typeface="Carlito"/>
              </a:rPr>
              <a:t>r</a:t>
            </a:r>
            <a:r>
              <a:rPr sz="2400" spc="5" dirty="0" err="1" smtClean="0">
                <a:solidFill>
                  <a:srgbClr val="AB610E"/>
                </a:solidFill>
                <a:latin typeface="Carlito"/>
                <a:cs typeface="Carlito"/>
              </a:rPr>
              <a:t>e</a:t>
            </a:r>
            <a:r>
              <a:rPr sz="2400" spc="-5" dirty="0" err="1" smtClean="0">
                <a:solidFill>
                  <a:srgbClr val="AB610E"/>
                </a:solidFill>
                <a:latin typeface="Carlito"/>
                <a:cs typeface="Carlito"/>
              </a:rPr>
              <a:t>d</a:t>
            </a:r>
            <a:r>
              <a:rPr sz="2400" dirty="0" err="1" smtClean="0">
                <a:solidFill>
                  <a:srgbClr val="AB610E"/>
                </a:solidFill>
                <a:latin typeface="Carlito"/>
                <a:cs typeface="Carlito"/>
              </a:rPr>
              <a:t>i</a:t>
            </a:r>
            <a:r>
              <a:rPr sz="2400" spc="5" dirty="0" err="1" smtClean="0">
                <a:solidFill>
                  <a:srgbClr val="AB610E"/>
                </a:solidFill>
                <a:latin typeface="Carlito"/>
                <a:cs typeface="Carlito"/>
              </a:rPr>
              <a:t>c</a:t>
            </a:r>
            <a:r>
              <a:rPr sz="2400" dirty="0" err="1" smtClean="0">
                <a:solidFill>
                  <a:srgbClr val="AB610E"/>
                </a:solidFill>
                <a:latin typeface="Carlito"/>
                <a:cs typeface="Carlito"/>
              </a:rPr>
              <a:t>ti</a:t>
            </a:r>
            <a:r>
              <a:rPr sz="2400" spc="-10" dirty="0" err="1" smtClean="0">
                <a:solidFill>
                  <a:srgbClr val="AB610E"/>
                </a:solidFill>
                <a:latin typeface="Carlito"/>
                <a:cs typeface="Carlito"/>
              </a:rPr>
              <a:t>o</a:t>
            </a:r>
            <a:r>
              <a:rPr lang="en-IN" sz="2400" spc="-10" dirty="0" smtClean="0">
                <a:solidFill>
                  <a:srgbClr val="AB610E"/>
                </a:solidFill>
                <a:latin typeface="Carlito"/>
                <a:cs typeface="Carlito"/>
              </a:rPr>
              <a:t>n</a:t>
            </a:r>
            <a:r>
              <a:rPr sz="2400" spc="-5" dirty="0" smtClean="0">
                <a:solidFill>
                  <a:srgbClr val="AB610E"/>
                </a:solidFill>
                <a:latin typeface="Carlito"/>
                <a:cs typeface="Carlito"/>
              </a:rPr>
              <a:t>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719" y="2364740"/>
            <a:ext cx="8818562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1" u="none" spc="25" dirty="0">
                <a:solidFill>
                  <a:srgbClr val="AB610E"/>
                </a:solidFill>
                <a:latin typeface="Carlito"/>
                <a:cs typeface="Carlito"/>
              </a:rPr>
              <a:t>Thank </a:t>
            </a:r>
            <a:r>
              <a:rPr sz="13800" b="1" u="none" spc="-330" dirty="0">
                <a:solidFill>
                  <a:srgbClr val="AB610E"/>
                </a:solidFill>
                <a:latin typeface="Carlito"/>
                <a:cs typeface="Carlito"/>
              </a:rPr>
              <a:t>You</a:t>
            </a:r>
            <a:endParaRPr sz="13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4771" y="881418"/>
            <a:ext cx="3121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229" dirty="0"/>
              <a:t>What is</a:t>
            </a:r>
            <a:r>
              <a:rPr sz="4800" u="none" spc="-935" dirty="0"/>
              <a:t> </a:t>
            </a:r>
            <a:r>
              <a:rPr sz="4800" u="none" spc="-120" dirty="0"/>
              <a:t>NLP?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2292959" y="1802257"/>
            <a:ext cx="7338695" cy="3762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(Natural Language Processing)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analysis or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generation 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natural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language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text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computers.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rlito"/>
                <a:cs typeface="Carlito"/>
              </a:rPr>
              <a:t>Example: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Language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 Detection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Machine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Translation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Word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Prediction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Automated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query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answering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Speech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Parsing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048" y="969010"/>
            <a:ext cx="10153903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  <a:tabLst>
                <a:tab pos="2385060" algn="l"/>
                <a:tab pos="10140315" algn="l"/>
              </a:tabLst>
            </a:pPr>
            <a:r>
              <a:rPr sz="4800" spc="-365" dirty="0"/>
              <a:t> 	</a:t>
            </a:r>
            <a:r>
              <a:rPr sz="4800" spc="-229" dirty="0"/>
              <a:t>What</a:t>
            </a:r>
            <a:r>
              <a:rPr sz="4800" spc="-575" dirty="0"/>
              <a:t> </a:t>
            </a:r>
            <a:r>
              <a:rPr sz="4800" spc="-229" dirty="0"/>
              <a:t>is</a:t>
            </a:r>
            <a:r>
              <a:rPr sz="4800" spc="-555" dirty="0"/>
              <a:t> </a:t>
            </a:r>
            <a:r>
              <a:rPr sz="4800" spc="-280" dirty="0"/>
              <a:t>NLP</a:t>
            </a:r>
            <a:r>
              <a:rPr sz="4800" spc="-590" dirty="0"/>
              <a:t> </a:t>
            </a:r>
            <a:r>
              <a:rPr sz="4800" spc="-254" dirty="0"/>
              <a:t>Based</a:t>
            </a:r>
            <a:r>
              <a:rPr sz="4800" spc="-580" dirty="0"/>
              <a:t> </a:t>
            </a:r>
            <a:r>
              <a:rPr sz="4800" spc="30" dirty="0"/>
              <a:t>on?	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3300768" y="1841500"/>
            <a:ext cx="4498975" cy="25615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primarily based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Probability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Statistics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Machine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Learning/Deep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Linguistics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Common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sense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200" y="891260"/>
            <a:ext cx="254198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0" dirty="0"/>
              <a:t>Why</a:t>
            </a:r>
            <a:r>
              <a:rPr sz="4800" spc="-630" dirty="0"/>
              <a:t> </a:t>
            </a:r>
            <a:r>
              <a:rPr sz="4800" spc="-120" dirty="0"/>
              <a:t>NLP?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2869374" y="1802257"/>
            <a:ext cx="6418580" cy="34074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172720" indent="-9144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Language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one of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defining characteristics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species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Wingdings"/>
              <a:buChar char=""/>
            </a:pPr>
            <a:endParaRPr sz="2000">
              <a:latin typeface="Carlito"/>
              <a:cs typeface="Carlito"/>
            </a:endParaRPr>
          </a:p>
          <a:p>
            <a:pPr marL="103505" marR="372745" indent="-91440">
              <a:lnSpc>
                <a:spcPts val="2590"/>
              </a:lnSpc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 helps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resolve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ambiguity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language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and  adds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useful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numeric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structure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/>
              <a:buChar char="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38312"/>
              </a:buClr>
              <a:buFont typeface="Wingdings"/>
              <a:buChar char=""/>
            </a:pPr>
            <a:endParaRPr sz="2000">
              <a:latin typeface="Carlito"/>
              <a:cs typeface="Carlito"/>
            </a:endParaRPr>
          </a:p>
          <a:p>
            <a:pPr marL="103505" marR="5080" indent="-91440">
              <a:lnSpc>
                <a:spcPts val="2590"/>
              </a:lnSpc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corpus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knowledge can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organized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easily accessed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NLP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582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95"/>
              </a:spcBef>
              <a:tabLst>
                <a:tab pos="2150745" algn="l"/>
                <a:tab pos="10140315" algn="l"/>
              </a:tabLst>
            </a:pPr>
            <a:r>
              <a:rPr spc="-325" dirty="0"/>
              <a:t> 	</a:t>
            </a:r>
            <a:r>
              <a:rPr spc="-340" dirty="0"/>
              <a:t>Types</a:t>
            </a:r>
            <a:r>
              <a:rPr spc="-509" dirty="0"/>
              <a:t> </a:t>
            </a:r>
            <a:r>
              <a:rPr spc="-229" dirty="0"/>
              <a:t>of</a:t>
            </a:r>
            <a:r>
              <a:rPr spc="-490" dirty="0"/>
              <a:t> </a:t>
            </a:r>
            <a:r>
              <a:rPr spc="-254" dirty="0"/>
              <a:t>use-cases</a:t>
            </a:r>
            <a:r>
              <a:rPr spc="-520" dirty="0"/>
              <a:t> </a:t>
            </a:r>
            <a:r>
              <a:rPr spc="-235" dirty="0"/>
              <a:t>in</a:t>
            </a:r>
            <a:r>
              <a:rPr spc="-505" dirty="0"/>
              <a:t> </a:t>
            </a:r>
            <a:r>
              <a:rPr spc="-260" dirty="0"/>
              <a:t>NLP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28251" y="1841500"/>
            <a:ext cx="3453129" cy="25615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Text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Classification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Named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Entity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Recognition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Text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Parsing</a:t>
            </a:r>
            <a:endParaRPr sz="2400" dirty="0">
              <a:latin typeface="Carlito"/>
              <a:cs typeface="Carlito"/>
            </a:endParaRPr>
          </a:p>
          <a:p>
            <a:pPr marL="152400" indent="-14033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Wingdings"/>
              <a:buChar char=""/>
              <a:tabLst>
                <a:tab pos="153035" algn="l"/>
              </a:tabLst>
            </a:pP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Text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Synthesis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Reasoning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0591" y="933538"/>
            <a:ext cx="9992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1600" algn="l"/>
                <a:tab pos="9979025" algn="l"/>
              </a:tabLst>
            </a:pPr>
            <a:r>
              <a:rPr sz="4800" spc="-365" dirty="0"/>
              <a:t> 	</a:t>
            </a:r>
            <a:r>
              <a:rPr sz="4800" spc="-545" dirty="0"/>
              <a:t>Text</a:t>
            </a:r>
            <a:r>
              <a:rPr sz="4800" spc="-620" dirty="0"/>
              <a:t> </a:t>
            </a:r>
            <a:r>
              <a:rPr sz="4800" spc="-305" dirty="0"/>
              <a:t>Pre-Processing	</a:t>
            </a:r>
            <a:endParaRPr sz="4800" dirty="0"/>
          </a:p>
        </p:txBody>
      </p:sp>
      <p:sp>
        <p:nvSpPr>
          <p:cNvPr id="14" name="object 14"/>
          <p:cNvSpPr txBox="1"/>
          <p:nvPr/>
        </p:nvSpPr>
        <p:spPr>
          <a:xfrm>
            <a:off x="3018586" y="1600200"/>
            <a:ext cx="5584521" cy="4608313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Tokenization</a:t>
            </a:r>
            <a:endParaRPr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Stop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words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Removal</a:t>
            </a:r>
            <a:endParaRPr lang="en-IN" sz="2400" spc="-1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0" dirty="0">
                <a:solidFill>
                  <a:srgbClr val="404040"/>
                </a:solidFill>
                <a:latin typeface="Carlito"/>
                <a:cs typeface="Carlito"/>
              </a:rPr>
              <a:t>Lower case</a:t>
            </a:r>
            <a:r>
              <a:rPr lang="en-IN"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conversion</a:t>
            </a: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Removing numeric/digits</a:t>
            </a: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Removing Punctuations/Special Characters</a:t>
            </a: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Removing characters (for foreign languages)</a:t>
            </a: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Normalization</a:t>
            </a:r>
          </a:p>
          <a:p>
            <a:pPr marL="220979" indent="-208915"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r>
              <a:rPr lang="en-IN" sz="2400" spc="-15" dirty="0">
                <a:solidFill>
                  <a:srgbClr val="404040"/>
                </a:solidFill>
                <a:latin typeface="Carlito"/>
                <a:cs typeface="Carlito"/>
              </a:rPr>
              <a:t>Stemming &amp; Lemmatization</a:t>
            </a:r>
            <a:endParaRPr lang="en-IN" sz="2400" dirty="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Font typeface="Wingdings"/>
              <a:buChar char=""/>
              <a:tabLst>
                <a:tab pos="221615" algn="l"/>
              </a:tabLst>
            </a:pPr>
            <a:endParaRPr lang="en-IN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7436" y="1836058"/>
            <a:ext cx="7180580" cy="10572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345"/>
              </a:spcBef>
              <a:buClr>
                <a:srgbClr val="E38312"/>
              </a:buClr>
              <a:buSzPct val="92307"/>
              <a:buFont typeface="Wingdings"/>
              <a:buChar char=""/>
              <a:tabLst>
                <a:tab pos="221615" algn="l"/>
              </a:tabLst>
            </a:pPr>
            <a:r>
              <a:rPr sz="2600" spc="-15" dirty="0">
                <a:solidFill>
                  <a:srgbClr val="404040"/>
                </a:solidFill>
                <a:latin typeface="Carlito"/>
                <a:cs typeface="Carlito"/>
              </a:rPr>
              <a:t>Bag-of-Words </a:t>
            </a:r>
            <a:r>
              <a:rPr sz="2600" spc="-5" dirty="0">
                <a:solidFill>
                  <a:srgbClr val="404040"/>
                </a:solidFill>
                <a:latin typeface="Carlito"/>
                <a:cs typeface="Carlito"/>
              </a:rPr>
              <a:t>(Count</a:t>
            </a: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rlito"/>
                <a:cs typeface="Carlito"/>
              </a:rPr>
              <a:t>Vectorizer)</a:t>
            </a:r>
            <a:endParaRPr sz="2600" dirty="0">
              <a:latin typeface="Carlito"/>
              <a:cs typeface="Carlito"/>
            </a:endParaRPr>
          </a:p>
          <a:p>
            <a:pPr marL="304800" marR="5080">
              <a:lnSpc>
                <a:spcPts val="2160"/>
              </a:lnSpc>
              <a:spcBef>
                <a:spcPts val="46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Bag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Words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converts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text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set 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count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word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document.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436" y="3052622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312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7860" y="2999232"/>
            <a:ext cx="8179434" cy="12395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320"/>
              </a:spcBef>
            </a:pPr>
            <a:r>
              <a:rPr sz="2600" dirty="0">
                <a:solidFill>
                  <a:srgbClr val="404040"/>
                </a:solidFill>
                <a:latin typeface="Carlito"/>
                <a:cs typeface="Carlito"/>
              </a:rPr>
              <a:t>TF-IDF</a:t>
            </a:r>
            <a:endParaRPr sz="2600" dirty="0">
              <a:latin typeface="Carlito"/>
              <a:cs typeface="Carlito"/>
            </a:endParaRPr>
          </a:p>
          <a:p>
            <a:pPr marL="114300" marR="199390">
              <a:lnSpc>
                <a:spcPts val="2270"/>
              </a:lnSpc>
              <a:spcBef>
                <a:spcPts val="459"/>
              </a:spcBef>
            </a:pPr>
            <a:r>
              <a:rPr sz="2100" spc="-5" dirty="0">
                <a:solidFill>
                  <a:srgbClr val="404040"/>
                </a:solidFill>
                <a:latin typeface="Carlito"/>
                <a:cs typeface="Carlito"/>
              </a:rPr>
              <a:t>TF-IDF </a:t>
            </a:r>
            <a:r>
              <a:rPr sz="2100" spc="-15" dirty="0">
                <a:solidFill>
                  <a:srgbClr val="404040"/>
                </a:solidFill>
                <a:latin typeface="Carlito"/>
                <a:cs typeface="Carlito"/>
              </a:rPr>
              <a:t>creates vectors from text </a:t>
            </a:r>
            <a:r>
              <a:rPr sz="2100" spc="-5" dirty="0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sz="2100" spc="-10" dirty="0">
                <a:solidFill>
                  <a:srgbClr val="404040"/>
                </a:solidFill>
                <a:latin typeface="Carlito"/>
                <a:cs typeface="Carlito"/>
              </a:rPr>
              <a:t>contains </a:t>
            </a:r>
            <a:r>
              <a:rPr sz="2100" spc="-15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1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1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100" spc="-10" dirty="0">
                <a:solidFill>
                  <a:srgbClr val="404040"/>
                </a:solidFill>
                <a:latin typeface="Carlito"/>
                <a:cs typeface="Carlito"/>
              </a:rPr>
              <a:t>more  important </a:t>
            </a:r>
            <a:r>
              <a:rPr sz="2100" spc="-15" dirty="0">
                <a:solidFill>
                  <a:srgbClr val="404040"/>
                </a:solidFill>
                <a:latin typeface="Carlito"/>
                <a:cs typeface="Carlito"/>
              </a:rPr>
              <a:t>words </a:t>
            </a:r>
            <a:r>
              <a:rPr sz="2100" dirty="0">
                <a:solidFill>
                  <a:srgbClr val="404040"/>
                </a:solidFill>
                <a:latin typeface="Carlito"/>
                <a:cs typeface="Carlito"/>
              </a:rPr>
              <a:t>and the </a:t>
            </a:r>
            <a:r>
              <a:rPr sz="2100" spc="-5" dirty="0">
                <a:solidFill>
                  <a:srgbClr val="404040"/>
                </a:solidFill>
                <a:latin typeface="Carlito"/>
                <a:cs typeface="Carlito"/>
              </a:rPr>
              <a:t>less </a:t>
            </a:r>
            <a:r>
              <a:rPr sz="2100" spc="-10" dirty="0">
                <a:solidFill>
                  <a:srgbClr val="404040"/>
                </a:solidFill>
                <a:latin typeface="Carlito"/>
                <a:cs typeface="Carlito"/>
              </a:rPr>
              <a:t>important </a:t>
            </a:r>
            <a:r>
              <a:rPr sz="2100" spc="-5" dirty="0">
                <a:solidFill>
                  <a:srgbClr val="404040"/>
                </a:solidFill>
                <a:latin typeface="Carlito"/>
                <a:cs typeface="Carlito"/>
              </a:rPr>
              <a:t>ones </a:t>
            </a:r>
            <a:r>
              <a:rPr sz="21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1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436" y="4179513"/>
            <a:ext cx="9043670" cy="16090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SzPct val="92307"/>
              <a:buFont typeface="Wingdings"/>
              <a:buChar char=""/>
              <a:tabLst>
                <a:tab pos="221615" algn="l"/>
              </a:tabLst>
            </a:pPr>
            <a:r>
              <a:rPr sz="2600" spc="-35" dirty="0">
                <a:solidFill>
                  <a:srgbClr val="404040"/>
                </a:solidFill>
                <a:latin typeface="Carlito"/>
                <a:cs typeface="Carlito"/>
              </a:rPr>
              <a:t>Word2Vec</a:t>
            </a:r>
            <a:endParaRPr sz="2600" dirty="0">
              <a:latin typeface="Carlito"/>
              <a:cs typeface="Carlito"/>
            </a:endParaRPr>
          </a:p>
          <a:p>
            <a:pPr marL="304800" marR="5080">
              <a:lnSpc>
                <a:spcPts val="2160"/>
              </a:lnSpc>
              <a:spcBef>
                <a:spcPts val="47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Word2vec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creates vectors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numerical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representations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word features,  features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such as 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individual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words.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purpose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usefulness of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Word2vec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group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vectors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similar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words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together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vector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space.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is, it  detects similarities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mathematically.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8600" y="838200"/>
            <a:ext cx="3515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u="none" spc="-365" dirty="0"/>
              <a:t>Vectorization</a:t>
            </a:r>
            <a:endParaRPr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2867" y="566380"/>
            <a:ext cx="763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4800" spc="-305" dirty="0">
                <a:solidFill>
                  <a:srgbClr val="404040"/>
                </a:solidFill>
                <a:latin typeface="Trebuchet MS"/>
                <a:cs typeface="Trebuchet MS"/>
              </a:rPr>
              <a:t>Language </a:t>
            </a:r>
            <a:r>
              <a:rPr sz="4800" spc="-31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4800" spc="-1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2361"/>
            <a:ext cx="245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Importing</a:t>
            </a:r>
            <a:r>
              <a:rPr sz="2400" spc="-95" dirty="0">
                <a:solidFill>
                  <a:srgbClr val="AB610E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AB610E"/>
                </a:solidFill>
                <a:latin typeface="Carlito"/>
                <a:cs typeface="Carlito"/>
              </a:rPr>
              <a:t>Libraries: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0619" y="2712582"/>
            <a:ext cx="6409944" cy="28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413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Carlito</vt:lpstr>
      <vt:lpstr>Trebuchet MS</vt:lpstr>
      <vt:lpstr>Tw Cen MT</vt:lpstr>
      <vt:lpstr>Wingdings</vt:lpstr>
      <vt:lpstr>Droplet</vt:lpstr>
      <vt:lpstr>Natural language processing (NLP)</vt:lpstr>
      <vt:lpstr>Outline</vt:lpstr>
      <vt:lpstr>What is NLP?</vt:lpstr>
      <vt:lpstr>  What is NLP Based on? </vt:lpstr>
      <vt:lpstr>Why NLP?</vt:lpstr>
      <vt:lpstr>  Types of use-cases in NLP </vt:lpstr>
      <vt:lpstr>  Text Pre-Processing </vt:lpstr>
      <vt:lpstr>Vectorization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Language Detection Model</vt:lpstr>
      <vt:lpstr>Build Language Detection Model</vt:lpstr>
      <vt:lpstr>PowerPoint Presentation</vt:lpstr>
      <vt:lpstr>Build Language Detection Model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Language Detection Model using NLP</dc:title>
  <dc:creator>Sravan Malla</dc:creator>
  <cp:lastModifiedBy>aditya agrawal</cp:lastModifiedBy>
  <cp:revision>6</cp:revision>
  <dcterms:created xsi:type="dcterms:W3CDTF">2020-11-09T16:12:20Z</dcterms:created>
  <dcterms:modified xsi:type="dcterms:W3CDTF">2020-11-09T17:51:05Z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2020-07-07T00:00:00Z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2020-11-09T00:00:00Z</vt:filetime>
  </property>
</Properties>
</file>