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DM Sans Bold" panose="020B0604020202020204" charset="0"/>
      <p:regular r:id="rId12"/>
    </p:embeddedFont>
    <p:embeddedFont>
      <p:font typeface="DM San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110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github.com/AdityaAjithKumar/Genesis_Personalised_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95600" y="1499571"/>
            <a:ext cx="13258800" cy="8572027"/>
          </a:xfrm>
          <a:prstGeom prst="rect">
            <a:avLst/>
          </a:prstGeom>
        </p:spPr>
        <p:txBody>
          <a:bodyPr wrap="square" lIns="0" tIns="0" rIns="0" bIns="0" rtlCol="0" anchor="t">
            <a:spAutoFit/>
          </a:bodyPr>
          <a:lstStyle/>
          <a:p>
            <a:pPr>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TITLE : Develop an AI bot with a Voice assistant that listens to end-user questions/queries and replies back with a proper response(S2S) system. The challenge here would be that the end user can speak in any language and the bot should be able to respond in the same language. The AI bot should have a character and a back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story.</a:t>
            </a:r>
          </a:p>
          <a:p>
            <a:pPr>
              <a:lnSpc>
                <a:spcPts val="4847"/>
              </a:lnSpc>
              <a:spcBef>
                <a:spcPct val="0"/>
              </a:spcBef>
            </a:pPr>
            <a:endParaRPr lang="en-US" sz="3600" dirty="0">
              <a:solidFill>
                <a:srgbClr val="000000"/>
              </a:solidFill>
              <a:latin typeface="Times New Roman" panose="02020603050405020304" pitchFamily="18" charset="0"/>
              <a:ea typeface="DM Sans"/>
              <a:cs typeface="Times New Roman" panose="02020603050405020304" pitchFamily="18" charset="0"/>
              <a:sym typeface="DM Sans"/>
            </a:endParaRP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TEAM NAME: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Team Genesis</a:t>
            </a:r>
            <a:endParaRPr lang="en-US" sz="3600" dirty="0">
              <a:solidFill>
                <a:srgbClr val="000000"/>
              </a:solidFill>
              <a:latin typeface="Times New Roman" panose="02020603050405020304" pitchFamily="18" charset="0"/>
              <a:ea typeface="DM Sans"/>
              <a:cs typeface="Times New Roman" panose="02020603050405020304" pitchFamily="18" charset="0"/>
              <a:sym typeface="DM Sans"/>
            </a:endParaRPr>
          </a:p>
          <a:p>
            <a:pPr algn="l">
              <a:lnSpc>
                <a:spcPts val="4847"/>
              </a:lnSpc>
              <a:spcBef>
                <a:spcPct val="0"/>
              </a:spcBef>
            </a:pPr>
            <a:endParaRPr lang="en-US" sz="3600" dirty="0">
              <a:solidFill>
                <a:srgbClr val="000000"/>
              </a:solidFill>
              <a:latin typeface="Times New Roman" panose="02020603050405020304" pitchFamily="18" charset="0"/>
              <a:ea typeface="DM Sans"/>
              <a:cs typeface="Times New Roman" panose="02020603050405020304" pitchFamily="18" charset="0"/>
              <a:sym typeface="DM Sans"/>
            </a:endParaRP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TEAM MEMBERS</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Aditya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Ajith</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Kumar – 1BG22CS007</a:t>
            </a: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Dumpa</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Revanth</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Venkata</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Sai – 1BG22CS043</a:t>
            </a: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Hanoch</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Yedidya</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Karkada</a:t>
            </a: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1BG22CS054</a:t>
            </a:r>
          </a:p>
          <a:p>
            <a:pPr algn="l">
              <a:lnSpc>
                <a:spcPts val="4847"/>
              </a:lnSpc>
              <a:spcBef>
                <a:spcPct val="0"/>
              </a:spcBef>
            </a:pPr>
            <a:r>
              <a:rPr lang="en-US" sz="3600"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Harshitha</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a:t>
            </a:r>
            <a:r>
              <a:rPr lang="en-US" sz="3600" dirty="0" err="1" smtClean="0">
                <a:solidFill>
                  <a:srgbClr val="000000"/>
                </a:solidFill>
                <a:latin typeface="Times New Roman" panose="02020603050405020304" pitchFamily="18" charset="0"/>
                <a:ea typeface="DM Sans"/>
                <a:cs typeface="Times New Roman" panose="02020603050405020304" pitchFamily="18" charset="0"/>
                <a:sym typeface="DM Sans"/>
              </a:rPr>
              <a:t>Sanjana</a:t>
            </a:r>
            <a:r>
              <a:rPr lang="en-US" sz="3600" dirty="0" smtClean="0">
                <a:solidFill>
                  <a:srgbClr val="000000"/>
                </a:solidFill>
                <a:latin typeface="Times New Roman" panose="02020603050405020304" pitchFamily="18" charset="0"/>
                <a:ea typeface="DM Sans"/>
                <a:cs typeface="Times New Roman" panose="02020603050405020304" pitchFamily="18" charset="0"/>
                <a:sym typeface="DM Sans"/>
              </a:rPr>
              <a:t> R – 1BG22CS057</a:t>
            </a:r>
            <a:endParaRPr lang="en-US" sz="3600" dirty="0">
              <a:solidFill>
                <a:srgbClr val="000000"/>
              </a:solidFill>
              <a:latin typeface="Times New Roman" panose="02020603050405020304" pitchFamily="18" charset="0"/>
              <a:ea typeface="DM Sans"/>
              <a:cs typeface="Times New Roman" panose="02020603050405020304" pitchFamily="18" charset="0"/>
              <a:sym typeface="DM Sans"/>
            </a:endParaRPr>
          </a:p>
          <a:p>
            <a:pPr algn="l">
              <a:lnSpc>
                <a:spcPts val="4847"/>
              </a:lnSpc>
              <a:spcBef>
                <a:spcPct val="0"/>
              </a:spcBef>
            </a:pPr>
            <a:endParaRPr lang="en-US" sz="3600" dirty="0">
              <a:solidFill>
                <a:srgbClr val="000000"/>
              </a:solidFill>
              <a:latin typeface="Times New Roman" panose="02020603050405020304" pitchFamily="18" charset="0"/>
              <a:ea typeface="DM Sans"/>
              <a:cs typeface="Times New Roman" panose="02020603050405020304" pitchFamily="18" charset="0"/>
              <a:sym typeface="DM Sans"/>
            </a:endParaRPr>
          </a:p>
        </p:txBody>
      </p:sp>
      <p:sp>
        <p:nvSpPr>
          <p:cNvPr id="3" name="Freeform 3"/>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6052998" y="322670"/>
            <a:ext cx="6367601" cy="1748702"/>
          </a:xfrm>
          <a:prstGeom prst="rect">
            <a:avLst/>
          </a:prstGeom>
        </p:spPr>
        <p:txBody>
          <a:bodyPr wrap="square" lIns="0" tIns="0" rIns="0" bIns="0" rtlCol="0" anchor="t">
            <a:spAutoFit/>
          </a:bodyPr>
          <a:lstStyle/>
          <a:p>
            <a:pPr algn="ctr">
              <a:lnSpc>
                <a:spcPts val="7039"/>
              </a:lnSpc>
              <a:spcBef>
                <a:spcPct val="0"/>
              </a:spcBef>
            </a:pPr>
            <a:r>
              <a:rPr lang="en-US" sz="5028" b="1" dirty="0">
                <a:solidFill>
                  <a:srgbClr val="000000"/>
                </a:solidFill>
                <a:latin typeface="DM Sans Bold"/>
                <a:ea typeface="DM Sans Bold"/>
                <a:cs typeface="DM Sans Bold"/>
                <a:sym typeface="DM Sans Bold"/>
              </a:rPr>
              <a:t>AI - VERSE 2025</a:t>
            </a:r>
          </a:p>
          <a:p>
            <a:pPr algn="ctr">
              <a:lnSpc>
                <a:spcPts val="7039"/>
              </a:lnSpc>
              <a:spcBef>
                <a:spcPct val="0"/>
              </a:spcBef>
            </a:pPr>
            <a:endParaRPr lang="en-US" sz="5028" b="1" dirty="0">
              <a:solidFill>
                <a:srgbClr val="000000"/>
              </a:solidFill>
              <a:latin typeface="DM Sans Bold"/>
              <a:ea typeface="DM Sans Bold"/>
              <a:cs typeface="DM Sans Bold"/>
              <a:sym typeface="DM Sans Bold"/>
            </a:endParaRPr>
          </a:p>
        </p:txBody>
      </p:sp>
      <p:sp>
        <p:nvSpPr>
          <p:cNvPr id="5" name="Freeform 5"/>
          <p:cNvSpPr/>
          <p:nvPr/>
        </p:nvSpPr>
        <p:spPr>
          <a:xfrm>
            <a:off x="-3430849" y="2071372"/>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5C93850C-7FF9-47E3-9386-E70C42E746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430849" y="2071372"/>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6024403" y="412313"/>
            <a:ext cx="6239194" cy="2076451"/>
          </a:xfrm>
          <a:prstGeom prst="rect">
            <a:avLst/>
          </a:prstGeom>
        </p:spPr>
        <p:txBody>
          <a:bodyPr lIns="0" tIns="0" rIns="0" bIns="0" rtlCol="0" anchor="t">
            <a:spAutoFit/>
          </a:bodyPr>
          <a:lstStyle/>
          <a:p>
            <a:pPr algn="ctr">
              <a:lnSpc>
                <a:spcPts val="8399"/>
              </a:lnSpc>
              <a:spcBef>
                <a:spcPct val="0"/>
              </a:spcBef>
            </a:pPr>
            <a:r>
              <a:rPr lang="en-US" sz="5999" b="1">
                <a:solidFill>
                  <a:srgbClr val="000000"/>
                </a:solidFill>
                <a:latin typeface="DM Sans Bold"/>
                <a:ea typeface="DM Sans Bold"/>
                <a:cs typeface="DM Sans Bold"/>
                <a:sym typeface="DM Sans Bold"/>
              </a:rPr>
              <a:t>IDEA TITLE</a:t>
            </a:r>
          </a:p>
          <a:p>
            <a:pPr algn="ctr">
              <a:lnSpc>
                <a:spcPts val="8399"/>
              </a:lnSpc>
              <a:spcBef>
                <a:spcPct val="0"/>
              </a:spcBef>
            </a:pPr>
            <a:endParaRPr lang="en-US" sz="5999" b="1">
              <a:solidFill>
                <a:srgbClr val="000000"/>
              </a:solidFill>
              <a:latin typeface="DM Sans Bold"/>
              <a:ea typeface="DM Sans Bold"/>
              <a:cs typeface="DM Sans Bold"/>
              <a:sym typeface="DM Sans Bold"/>
            </a:endParaRPr>
          </a:p>
        </p:txBody>
      </p:sp>
      <p:sp>
        <p:nvSpPr>
          <p:cNvPr id="5" name="TextBox 5"/>
          <p:cNvSpPr txBox="1"/>
          <p:nvPr/>
        </p:nvSpPr>
        <p:spPr>
          <a:xfrm>
            <a:off x="3657601" y="1790700"/>
            <a:ext cx="11506200" cy="8065413"/>
          </a:xfrm>
          <a:prstGeom prst="rect">
            <a:avLst/>
          </a:prstGeom>
        </p:spPr>
        <p:txBody>
          <a:bodyPr wrap="square" lIns="0" tIns="0" rIns="0" bIns="0" rtlCol="0" anchor="t">
            <a:spAutoFit/>
          </a:bodyPr>
          <a:lstStyle/>
          <a:p>
            <a:pPr algn="ctr">
              <a:lnSpc>
                <a:spcPts val="4200"/>
              </a:lnSpc>
              <a:spcBef>
                <a:spcPct val="0"/>
              </a:spcBef>
            </a:pPr>
            <a:r>
              <a:rPr lang="en-US" sz="3000" b="1" dirty="0">
                <a:solidFill>
                  <a:srgbClr val="000000"/>
                </a:solidFill>
                <a:latin typeface="Times New Roman" panose="02020603050405020304" pitchFamily="18" charset="0"/>
                <a:ea typeface="DM Sans Bold"/>
                <a:cs typeface="Times New Roman" panose="02020603050405020304" pitchFamily="18" charset="0"/>
                <a:sym typeface="DM Sans Bold"/>
              </a:rPr>
              <a:t>PROPOSED </a:t>
            </a:r>
            <a:r>
              <a:rPr lang="en-US" sz="3000" b="1" dirty="0" smtClean="0">
                <a:solidFill>
                  <a:srgbClr val="000000"/>
                </a:solidFill>
                <a:latin typeface="Times New Roman" panose="02020603050405020304" pitchFamily="18" charset="0"/>
                <a:ea typeface="DM Sans Bold"/>
                <a:cs typeface="Times New Roman" panose="02020603050405020304" pitchFamily="18" charset="0"/>
                <a:sym typeface="DM Sans Bold"/>
              </a:rPr>
              <a:t>SOLUTION</a:t>
            </a:r>
            <a:endParaRPr lang="en-US" sz="3000" b="1" dirty="0">
              <a:solidFill>
                <a:srgbClr val="000000"/>
              </a:solidFill>
              <a:latin typeface="Times New Roman" panose="02020603050405020304" pitchFamily="18" charset="0"/>
              <a:ea typeface="DM Sans Bold"/>
              <a:cs typeface="Times New Roman" panose="02020603050405020304" pitchFamily="18" charset="0"/>
              <a:sym typeface="DM Sans Bold"/>
            </a:endParaRPr>
          </a:p>
          <a:p>
            <a:pPr algn="ctr">
              <a:lnSpc>
                <a:spcPts val="4200"/>
              </a:lnSpc>
              <a:spcBef>
                <a:spcPct val="0"/>
              </a:spcBef>
            </a:pPr>
            <a:endParaRPr lang="en-US" sz="3000" b="1" dirty="0" smtClean="0">
              <a:solidFill>
                <a:srgbClr val="000000"/>
              </a:solidFill>
              <a:latin typeface="Times New Roman" panose="02020603050405020304" pitchFamily="18" charset="0"/>
              <a:ea typeface="DM Sans Bold"/>
              <a:cs typeface="Times New Roman" panose="02020603050405020304" pitchFamily="18" charset="0"/>
              <a:sym typeface="DM Sans Bold"/>
            </a:endParaRPr>
          </a:p>
          <a:p>
            <a:pPr lvl="0" eaLnBrk="0" fontAlgn="base" hangingPunct="0">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Objective:</a:t>
            </a:r>
            <a:r>
              <a:rPr lang="en-US" altLang="en-US" sz="3200" dirty="0">
                <a:latin typeface="Times New Roman" panose="02020603050405020304" pitchFamily="18" charset="0"/>
                <a:cs typeface="Times New Roman" panose="02020603050405020304" pitchFamily="18" charset="0"/>
              </a:rPr>
              <a:t> Develop an AI voice assistant that: </a:t>
            </a:r>
          </a:p>
          <a:p>
            <a:pPr lvl="1" eaLnBrk="0" fontAlgn="base" hangingPunct="0">
              <a:spcBef>
                <a:spcPct val="0"/>
              </a:spcBef>
              <a:spcAft>
                <a:spcPct val="0"/>
              </a:spcAft>
              <a:buFontTx/>
              <a:buChar char="•"/>
            </a:pPr>
            <a:r>
              <a:rPr lang="en-US" altLang="en-US" sz="3200" dirty="0">
                <a:latin typeface="Times New Roman" panose="02020603050405020304" pitchFamily="18" charset="0"/>
                <a:cs typeface="Times New Roman" panose="02020603050405020304" pitchFamily="18" charset="0"/>
              </a:rPr>
              <a:t>Listens to user queries in any language. </a:t>
            </a:r>
          </a:p>
          <a:p>
            <a:pPr lvl="1" eaLnBrk="0" fontAlgn="base" hangingPunct="0">
              <a:spcBef>
                <a:spcPct val="0"/>
              </a:spcBef>
              <a:spcAft>
                <a:spcPct val="0"/>
              </a:spcAft>
              <a:buFontTx/>
              <a:buChar char="•"/>
            </a:pPr>
            <a:r>
              <a:rPr lang="en-US" altLang="en-US" sz="3200" dirty="0">
                <a:latin typeface="Times New Roman" panose="02020603050405020304" pitchFamily="18" charset="0"/>
                <a:cs typeface="Times New Roman" panose="02020603050405020304" pitchFamily="18" charset="0"/>
              </a:rPr>
              <a:t>Responds in the same language with a consistent character and backstory. </a:t>
            </a:r>
          </a:p>
          <a:p>
            <a:pPr lvl="0" eaLnBrk="0" fontAlgn="base" hangingPunct="0">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Character Example:</a:t>
            </a:r>
            <a:r>
              <a:rPr lang="en-US" altLang="en-US" sz="3200" dirty="0">
                <a:latin typeface="Times New Roman" panose="02020603050405020304" pitchFamily="18" charset="0"/>
                <a:cs typeface="Times New Roman" panose="02020603050405020304" pitchFamily="18" charset="0"/>
              </a:rPr>
              <a:t> </a:t>
            </a:r>
          </a:p>
          <a:p>
            <a:pPr marL="914400" lvl="1" indent="-457200" eaLnBrk="0" fontAlgn="base" hangingPunct="0">
              <a:spcBef>
                <a:spcPct val="0"/>
              </a:spcBef>
              <a:spcAft>
                <a:spcPct val="0"/>
              </a:spcAft>
              <a:buFont typeface="Courier New" panose="02070309020205020404" pitchFamily="49" charset="0"/>
              <a:buChar char="o"/>
            </a:pPr>
            <a:r>
              <a:rPr lang="en-US" altLang="en-US" sz="3200" b="1" dirty="0">
                <a:latin typeface="Times New Roman" panose="02020603050405020304" pitchFamily="18" charset="0"/>
                <a:cs typeface="Times New Roman" panose="02020603050405020304" pitchFamily="18" charset="0"/>
              </a:rPr>
              <a:t>Name:</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Victor </a:t>
            </a:r>
            <a:endParaRPr lang="en-US" altLang="en-US" sz="3200" dirty="0">
              <a:latin typeface="Times New Roman" panose="02020603050405020304" pitchFamily="18" charset="0"/>
              <a:cs typeface="Times New Roman" panose="02020603050405020304" pitchFamily="18" charset="0"/>
            </a:endParaRPr>
          </a:p>
          <a:p>
            <a:pPr marL="914400" lvl="1" indent="-457200" eaLnBrk="0" fontAlgn="base" hangingPunct="0">
              <a:spcBef>
                <a:spcPct val="0"/>
              </a:spcBef>
              <a:spcAft>
                <a:spcPct val="0"/>
              </a:spcAft>
              <a:buFont typeface="Courier New" panose="02070309020205020404" pitchFamily="49" charset="0"/>
              <a:buChar char="o"/>
            </a:pPr>
            <a:r>
              <a:rPr lang="en-US" altLang="en-US" sz="3200" b="1" dirty="0">
                <a:latin typeface="Times New Roman" panose="02020603050405020304" pitchFamily="18" charset="0"/>
                <a:cs typeface="Times New Roman" panose="02020603050405020304" pitchFamily="18" charset="0"/>
              </a:rPr>
              <a:t>Persona:</a:t>
            </a:r>
            <a:r>
              <a:rPr lang="en-US" altLang="en-US" sz="3200" dirty="0">
                <a:latin typeface="Times New Roman" panose="02020603050405020304" pitchFamily="18" charset="0"/>
                <a:cs typeface="Times New Roman" panose="02020603050405020304" pitchFamily="18" charset="0"/>
              </a:rPr>
              <a:t> Rude, sarcastic banker with 20 years of experience. </a:t>
            </a:r>
          </a:p>
          <a:p>
            <a:pPr marL="914400" lvl="1" indent="-457200" eaLnBrk="0" fontAlgn="base" hangingPunct="0">
              <a:spcBef>
                <a:spcPct val="0"/>
              </a:spcBef>
              <a:spcAft>
                <a:spcPct val="0"/>
              </a:spcAft>
              <a:buFont typeface="Courier New" panose="02070309020205020404" pitchFamily="49" charset="0"/>
              <a:buChar char="o"/>
            </a:pPr>
            <a:r>
              <a:rPr lang="en-US" altLang="en-US" sz="3200" b="1" dirty="0">
                <a:latin typeface="Times New Roman" panose="02020603050405020304" pitchFamily="18" charset="0"/>
                <a:cs typeface="Times New Roman" panose="02020603050405020304" pitchFamily="18" charset="0"/>
              </a:rPr>
              <a:t>Backstory:</a:t>
            </a:r>
            <a:r>
              <a:rPr lang="en-US" altLang="en-US" sz="3200" dirty="0">
                <a:latin typeface="Times New Roman" panose="02020603050405020304" pitchFamily="18" charset="0"/>
                <a:cs typeface="Times New Roman" panose="02020603050405020304" pitchFamily="18" charset="0"/>
              </a:rPr>
              <a:t> Worked in a high-pressure financial firm, dislikes trivial questions, grumbles but eventually helps. </a:t>
            </a:r>
          </a:p>
          <a:p>
            <a:pPr lvl="0" eaLnBrk="0" fontAlgn="base" hangingPunct="0">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Core Feature:</a:t>
            </a:r>
            <a:r>
              <a:rPr lang="en-US" altLang="en-US" sz="3200" dirty="0">
                <a:latin typeface="Times New Roman" panose="02020603050405020304" pitchFamily="18" charset="0"/>
                <a:cs typeface="Times New Roman" panose="02020603050405020304" pitchFamily="18" charset="0"/>
              </a:rPr>
              <a:t> Speech-to-Speech (S2S) system with real-time language detection and response generation</a:t>
            </a:r>
            <a:endParaRPr lang="en-US" sz="3000" b="1" dirty="0">
              <a:solidFill>
                <a:srgbClr val="000000"/>
              </a:solidFill>
              <a:latin typeface="Times New Roman" panose="02020603050405020304" pitchFamily="18" charset="0"/>
              <a:ea typeface="DM Sans Bold"/>
              <a:cs typeface="Times New Roman" panose="02020603050405020304" pitchFamily="18" charset="0"/>
              <a:sym typeface="DM Sans Bold"/>
            </a:endParaRPr>
          </a:p>
          <a:p>
            <a:pPr algn="ctr">
              <a:lnSpc>
                <a:spcPts val="4200"/>
              </a:lnSpc>
              <a:spcBef>
                <a:spcPct val="0"/>
              </a:spcBef>
            </a:pPr>
            <a:endParaRPr lang="en-US" sz="3000" b="1" dirty="0" smtClean="0">
              <a:solidFill>
                <a:srgbClr val="000000"/>
              </a:solidFill>
              <a:latin typeface="Times New Roman" panose="02020603050405020304" pitchFamily="18" charset="0"/>
              <a:ea typeface="DM Sans Bold"/>
              <a:cs typeface="Times New Roman" panose="02020603050405020304" pitchFamily="18" charset="0"/>
              <a:sym typeface="DM Sans Bold"/>
            </a:endParaRPr>
          </a:p>
          <a:p>
            <a:pPr algn="ctr">
              <a:lnSpc>
                <a:spcPts val="4200"/>
              </a:lnSpc>
              <a:spcBef>
                <a:spcPct val="0"/>
              </a:spcBef>
            </a:pPr>
            <a:endParaRPr lang="en-US" sz="3000" b="1" dirty="0">
              <a:solidFill>
                <a:srgbClr val="000000"/>
              </a:solidFill>
              <a:latin typeface="Times New Roman" panose="02020603050405020304" pitchFamily="18" charset="0"/>
              <a:ea typeface="DM Sans Bold"/>
              <a:cs typeface="Times New Roman" panose="02020603050405020304" pitchFamily="18" charset="0"/>
              <a:sym typeface="DM Sans Bold"/>
            </a:endParaRPr>
          </a:p>
          <a:p>
            <a:pPr algn="ctr">
              <a:lnSpc>
                <a:spcPts val="4200"/>
              </a:lnSpc>
              <a:spcBef>
                <a:spcPct val="0"/>
              </a:spcBef>
            </a:pPr>
            <a:endParaRPr lang="en-US" sz="3000" b="1" dirty="0">
              <a:solidFill>
                <a:srgbClr val="000000"/>
              </a:solidFill>
              <a:latin typeface="Times New Roman" panose="02020603050405020304" pitchFamily="18" charset="0"/>
              <a:ea typeface="DM Sans Bold"/>
              <a:cs typeface="Times New Roman" panose="02020603050405020304" pitchFamily="18" charset="0"/>
              <a:sym typeface="DM Sans Bold"/>
            </a:endParaRPr>
          </a:p>
        </p:txBody>
      </p:sp>
      <p:pic>
        <p:nvPicPr>
          <p:cNvPr id="6" name="Picture 5">
            <a:extLst>
              <a:ext uri="{FF2B5EF4-FFF2-40B4-BE49-F238E27FC236}">
                <a16:creationId xmlns:a16="http://schemas.microsoft.com/office/drawing/2014/main" id="{32045D46-B6C2-00E9-9469-FB82852EE9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sp>
        <p:nvSpPr>
          <p:cNvPr id="9" name="Rectangle 3"/>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112822" y="19050"/>
            <a:ext cx="8608338" cy="2105025"/>
          </a:xfrm>
          <a:prstGeom prst="rect">
            <a:avLst/>
          </a:prstGeom>
        </p:spPr>
        <p:txBody>
          <a:bodyPr lIns="0" tIns="0" rIns="0" bIns="0" rtlCol="0" anchor="t">
            <a:spAutoFit/>
          </a:bodyPr>
          <a:lstStyle/>
          <a:p>
            <a:pPr algn="ctr">
              <a:lnSpc>
                <a:spcPts val="8400"/>
              </a:lnSpc>
              <a:spcBef>
                <a:spcPct val="0"/>
              </a:spcBef>
            </a:pPr>
            <a:r>
              <a:rPr lang="en-US" sz="6000" b="1" dirty="0">
                <a:solidFill>
                  <a:srgbClr val="000000"/>
                </a:solidFill>
                <a:latin typeface="DM Sans Bold"/>
                <a:ea typeface="DM Sans Bold"/>
                <a:cs typeface="DM Sans Bold"/>
                <a:sym typeface="DM Sans Bold"/>
              </a:rPr>
              <a:t>TECHNICAL APPROACH</a:t>
            </a:r>
          </a:p>
          <a:p>
            <a:pPr algn="ctr">
              <a:lnSpc>
                <a:spcPts val="8400"/>
              </a:lnSpc>
              <a:spcBef>
                <a:spcPct val="0"/>
              </a:spcBef>
            </a:pPr>
            <a:endParaRPr lang="en-US" sz="6000" b="1" dirty="0">
              <a:solidFill>
                <a:srgbClr val="000000"/>
              </a:solidFill>
              <a:latin typeface="DM Sans Bold"/>
              <a:ea typeface="DM Sans Bold"/>
              <a:cs typeface="DM Sans Bold"/>
              <a:sym typeface="DM Sans Bold"/>
            </a:endParaRPr>
          </a:p>
        </p:txBody>
      </p:sp>
      <p:pic>
        <p:nvPicPr>
          <p:cNvPr id="5" name="Picture 4">
            <a:extLst>
              <a:ext uri="{FF2B5EF4-FFF2-40B4-BE49-F238E27FC236}">
                <a16:creationId xmlns:a16="http://schemas.microsoft.com/office/drawing/2014/main" id="{56C96ED7-9AF2-6BC2-779D-FC43A5D927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8400" y="0"/>
            <a:ext cx="5932702" cy="10287000"/>
          </a:xfrm>
          <a:prstGeom prst="rect">
            <a:avLst/>
          </a:prstGeom>
        </p:spPr>
      </p:pic>
      <p:sp>
        <p:nvSpPr>
          <p:cNvPr id="8" name="Rectangle 7"/>
          <p:cNvSpPr/>
          <p:nvPr/>
        </p:nvSpPr>
        <p:spPr>
          <a:xfrm>
            <a:off x="1112822" y="1638300"/>
            <a:ext cx="7848600" cy="5509200"/>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flowchart outlines how a speech-based AI system processes user input.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starts by capturing spoken words, converting them to text, and detecting the language.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needed, the system translates the text before understanding the meaning using NLP.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After </a:t>
            </a:r>
            <a:r>
              <a:rPr lang="en-US" sz="3200" dirty="0">
                <a:latin typeface="Times New Roman" panose="02020603050405020304" pitchFamily="18" charset="0"/>
                <a:cs typeface="Times New Roman" panose="02020603050405020304" pitchFamily="18" charset="0"/>
              </a:rPr>
              <a:t>filtering and generating a response, it converts the text back into speech and delivers the final output.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430849" y="2071372"/>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4419941" y="363070"/>
            <a:ext cx="9765863" cy="2105025"/>
          </a:xfrm>
          <a:prstGeom prst="rect">
            <a:avLst/>
          </a:prstGeom>
        </p:spPr>
        <p:txBody>
          <a:bodyPr lIns="0" tIns="0" rIns="0" bIns="0" rtlCol="0" anchor="t">
            <a:spAutoFit/>
          </a:bodyPr>
          <a:lstStyle/>
          <a:p>
            <a:pPr algn="ctr">
              <a:lnSpc>
                <a:spcPts val="8400"/>
              </a:lnSpc>
              <a:spcBef>
                <a:spcPct val="0"/>
              </a:spcBef>
            </a:pPr>
            <a:r>
              <a:rPr lang="en-US" sz="6000" b="1" dirty="0">
                <a:solidFill>
                  <a:srgbClr val="000000"/>
                </a:solidFill>
                <a:latin typeface="DM Sans Bold"/>
                <a:ea typeface="DM Sans Bold"/>
                <a:cs typeface="DM Sans Bold"/>
                <a:sym typeface="DM Sans Bold"/>
              </a:rPr>
              <a:t>FEASIBILITY AND VIABILITY</a:t>
            </a:r>
          </a:p>
          <a:p>
            <a:pPr algn="ctr">
              <a:lnSpc>
                <a:spcPts val="8400"/>
              </a:lnSpc>
              <a:spcBef>
                <a:spcPct val="0"/>
              </a:spcBef>
            </a:pPr>
            <a:endParaRPr lang="en-US" sz="6000" b="1" dirty="0">
              <a:solidFill>
                <a:srgbClr val="000000"/>
              </a:solidFill>
              <a:latin typeface="DM Sans Bold"/>
              <a:ea typeface="DM Sans Bold"/>
              <a:cs typeface="DM Sans Bold"/>
              <a:sym typeface="DM Sans Bold"/>
            </a:endParaRPr>
          </a:p>
        </p:txBody>
      </p:sp>
      <p:pic>
        <p:nvPicPr>
          <p:cNvPr id="5" name="Picture 4">
            <a:extLst>
              <a:ext uri="{FF2B5EF4-FFF2-40B4-BE49-F238E27FC236}">
                <a16:creationId xmlns:a16="http://schemas.microsoft.com/office/drawing/2014/main" id="{B54702B8-1723-07F1-B444-38E975BE4E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sp>
        <p:nvSpPr>
          <p:cNvPr id="6"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024142" y="2079482"/>
            <a:ext cx="11161662"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eaLnBrk="0" fontAlgn="base" hangingPunct="0">
              <a:spcBef>
                <a:spcPct val="0"/>
              </a:spcBef>
              <a:spcAft>
                <a:spcPct val="0"/>
              </a:spcAft>
            </a:pPr>
            <a:r>
              <a:rPr lang="en-US" altLang="en-US" sz="3200" b="1" dirty="0" smtClean="0">
                <a:latin typeface="Times New Roman" panose="02020603050405020304" pitchFamily="18" charset="0"/>
                <a:cs typeface="Times New Roman" panose="02020603050405020304" pitchFamily="18" charset="0"/>
              </a:rPr>
              <a:t>TECH AVAILABILITY</a:t>
            </a:r>
          </a:p>
          <a:p>
            <a:pPr eaLnBrk="0" fontAlgn="base" hangingPunct="0">
              <a:spcBef>
                <a:spcPct val="0"/>
              </a:spcBef>
              <a:spcAft>
                <a:spcPct val="0"/>
              </a:spcAft>
            </a:pPr>
            <a:r>
              <a:rPr lang="en-US" altLang="en-US" sz="3200" dirty="0" smtClean="0">
                <a:latin typeface="Times New Roman" panose="02020603050405020304" pitchFamily="18" charset="0"/>
                <a:cs typeface="Times New Roman" panose="02020603050405020304" pitchFamily="18" charset="0"/>
              </a:rPr>
              <a:t>Existing </a:t>
            </a:r>
            <a:r>
              <a:rPr lang="en-US" altLang="en-US" sz="3200" dirty="0">
                <a:latin typeface="Times New Roman" panose="02020603050405020304" pitchFamily="18" charset="0"/>
                <a:cs typeface="Times New Roman" panose="02020603050405020304" pitchFamily="18" charset="0"/>
              </a:rPr>
              <a:t>ASR, NLP, APIs </a:t>
            </a:r>
            <a:r>
              <a:rPr lang="en-US" altLang="en-US" sz="3200" dirty="0" smtClean="0">
                <a:latin typeface="Times New Roman" panose="02020603050405020304" pitchFamily="18" charset="0"/>
                <a:cs typeface="Times New Roman" panose="02020603050405020304" pitchFamily="18" charset="0"/>
              </a:rPr>
              <a:t>and </a:t>
            </a:r>
            <a:r>
              <a:rPr lang="en-US" altLang="en-US" sz="3200" dirty="0">
                <a:latin typeface="Times New Roman" panose="02020603050405020304" pitchFamily="18" charset="0"/>
                <a:cs typeface="Times New Roman" panose="02020603050405020304" pitchFamily="18" charset="0"/>
              </a:rPr>
              <a:t>TTS tools support multilingual capabilities</a:t>
            </a:r>
            <a:r>
              <a:rPr lang="en-US" altLang="en-US" sz="3200" dirty="0" smtClean="0">
                <a:latin typeface="Times New Roman" panose="02020603050405020304" pitchFamily="18" charset="0"/>
                <a:cs typeface="Times New Roman" panose="02020603050405020304" pitchFamily="18" charset="0"/>
              </a:rPr>
              <a:t>.</a:t>
            </a:r>
          </a:p>
        </p:txBody>
      </p:sp>
      <p:sp>
        <p:nvSpPr>
          <p:cNvPr id="8" name="Rectangle 7"/>
          <p:cNvSpPr/>
          <p:nvPr/>
        </p:nvSpPr>
        <p:spPr>
          <a:xfrm>
            <a:off x="3024140" y="7012855"/>
            <a:ext cx="11161663" cy="255454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eaLnBrk="0" fontAlgn="base" hangingPunct="0">
              <a:spcBef>
                <a:spcPct val="0"/>
              </a:spcBef>
              <a:spcAft>
                <a:spcPct val="0"/>
              </a:spcAft>
            </a:pPr>
            <a:r>
              <a:rPr lang="en-US" altLang="en-US" sz="3200" b="1" dirty="0" smtClean="0">
                <a:latin typeface="Times New Roman" panose="02020603050405020304" pitchFamily="18" charset="0"/>
                <a:cs typeface="Times New Roman" panose="02020603050405020304" pitchFamily="18" charset="0"/>
              </a:rPr>
              <a:t>VIABILITY</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smtClean="0">
                <a:latin typeface="Times New Roman" panose="02020603050405020304" pitchFamily="18" charset="0"/>
                <a:cs typeface="Times New Roman" panose="02020603050405020304" pitchFamily="18" charset="0"/>
              </a:rPr>
              <a:t>Scalability</a:t>
            </a:r>
            <a:r>
              <a:rPr lang="en-US" altLang="en-US" sz="3200" dirty="0">
                <a:latin typeface="Times New Roman" panose="02020603050405020304" pitchFamily="18" charset="0"/>
                <a:cs typeface="Times New Roman" panose="02020603050405020304" pitchFamily="18" charset="0"/>
              </a:rPr>
              <a:t>: Cloud-based APIs (e.g., Google Cloud, AWS) ensure global language support. </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Cost: Initial development moderate; ongoing costs depend on API usage. </a:t>
            </a:r>
          </a:p>
        </p:txBody>
      </p:sp>
      <p:sp>
        <p:nvSpPr>
          <p:cNvPr id="9" name="Rectangle 8"/>
          <p:cNvSpPr/>
          <p:nvPr/>
        </p:nvSpPr>
        <p:spPr>
          <a:xfrm>
            <a:off x="3024141" y="4168235"/>
            <a:ext cx="11130967" cy="255454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eaLnBrk="0" fontAlgn="base" hangingPunct="0">
              <a:spcBef>
                <a:spcPct val="0"/>
              </a:spcBef>
              <a:spcAft>
                <a:spcPct val="0"/>
              </a:spcAft>
            </a:pPr>
            <a:r>
              <a:rPr lang="en-US" altLang="en-US" sz="3200" b="1" dirty="0" smtClean="0">
                <a:latin typeface="Times New Roman" panose="02020603050405020304" pitchFamily="18" charset="0"/>
                <a:cs typeface="Times New Roman" panose="02020603050405020304" pitchFamily="18" charset="0"/>
              </a:rPr>
              <a:t>CHALLENGES</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smtClean="0">
                <a:latin typeface="Times New Roman" panose="02020603050405020304" pitchFamily="18" charset="0"/>
                <a:cs typeface="Times New Roman" panose="02020603050405020304" pitchFamily="18" charset="0"/>
              </a:rPr>
              <a:t>Real-time </a:t>
            </a:r>
            <a:r>
              <a:rPr lang="en-US" altLang="en-US" sz="3200" dirty="0">
                <a:latin typeface="Times New Roman" panose="02020603050405020304" pitchFamily="18" charset="0"/>
                <a:cs typeface="Times New Roman" panose="02020603050405020304" pitchFamily="18" charset="0"/>
              </a:rPr>
              <a:t>language switching and maintaining character consistency across languages. </a:t>
            </a:r>
            <a:endParaRPr lang="en-US" altLang="en-US" sz="3200" dirty="0" smtClean="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Within the given timeframe, we made our best effort to implement the solution using multiple approaches.</a:t>
            </a:r>
            <a:endParaRPr lang="en-US" altLang="en-US" sz="3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430849" y="2071372"/>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5100105" y="204197"/>
            <a:ext cx="8763000" cy="2105025"/>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DM Sans Bold"/>
                <a:ea typeface="DM Sans Bold"/>
                <a:cs typeface="DM Sans Bold"/>
                <a:sym typeface="DM Sans Bold"/>
              </a:rPr>
              <a:t>IMPACTS AND BENEFITS</a:t>
            </a:r>
          </a:p>
          <a:p>
            <a:pPr algn="ctr">
              <a:lnSpc>
                <a:spcPts val="8400"/>
              </a:lnSpc>
              <a:spcBef>
                <a:spcPct val="0"/>
              </a:spcBef>
            </a:pPr>
            <a:endParaRPr lang="en-US" sz="6000" b="1">
              <a:solidFill>
                <a:srgbClr val="000000"/>
              </a:solidFill>
              <a:latin typeface="DM Sans Bold"/>
              <a:ea typeface="DM Sans Bold"/>
              <a:cs typeface="DM Sans Bold"/>
              <a:sym typeface="DM Sans Bold"/>
            </a:endParaRPr>
          </a:p>
        </p:txBody>
      </p:sp>
      <p:pic>
        <p:nvPicPr>
          <p:cNvPr id="5" name="Picture 4">
            <a:extLst>
              <a:ext uri="{FF2B5EF4-FFF2-40B4-BE49-F238E27FC236}">
                <a16:creationId xmlns:a16="http://schemas.microsoft.com/office/drawing/2014/main" id="{46E4A886-5B48-3B5E-92E0-A7F8CF2FC3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sp>
        <p:nvSpPr>
          <p:cNvPr id="6" name="Rectangle 5"/>
          <p:cNvSpPr/>
          <p:nvPr/>
        </p:nvSpPr>
        <p:spPr>
          <a:xfrm>
            <a:off x="3352799" y="1714500"/>
            <a:ext cx="11059975"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sz="3200" b="1" dirty="0" smtClean="0">
                <a:latin typeface="Times New Roman" panose="02020603050405020304" pitchFamily="18" charset="0"/>
                <a:cs typeface="Times New Roman" panose="02020603050405020304" pitchFamily="18" charset="0"/>
              </a:rPr>
              <a:t>IMPACT</a:t>
            </a:r>
            <a:endParaRPr lang="en-US" sz="32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Unique </a:t>
            </a:r>
            <a:r>
              <a:rPr lang="en-US" sz="3200" dirty="0">
                <a:latin typeface="Times New Roman" panose="02020603050405020304" pitchFamily="18" charset="0"/>
                <a:cs typeface="Times New Roman" panose="02020603050405020304" pitchFamily="18" charset="0"/>
              </a:rPr>
              <a:t>user experience with a memorable, engaging persona.</a:t>
            </a:r>
          </a:p>
          <a:p>
            <a:pPr marL="571500" indent="-5715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Breaks monotony of generic AI assistants.</a:t>
            </a:r>
          </a:p>
          <a:p>
            <a:pPr marL="571500" indent="-5715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Appeals to niche markets (e.g., banking customers who enjoy quirky interactions).</a:t>
            </a:r>
          </a:p>
        </p:txBody>
      </p:sp>
      <p:sp>
        <p:nvSpPr>
          <p:cNvPr id="10" name="Rectangle 9"/>
          <p:cNvSpPr/>
          <p:nvPr/>
        </p:nvSpPr>
        <p:spPr>
          <a:xfrm>
            <a:off x="3352800" y="5219700"/>
            <a:ext cx="11059975" cy="403187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lvl="0" algn="ctr" eaLnBrk="0" fontAlgn="base" hangingPunct="0">
              <a:spcBef>
                <a:spcPct val="0"/>
              </a:spcBef>
              <a:spcAft>
                <a:spcPct val="0"/>
              </a:spcAft>
            </a:pPr>
            <a:r>
              <a:rPr lang="en-US" altLang="en-US" sz="3200" b="1" dirty="0" smtClean="0">
                <a:latin typeface="Times New Roman" panose="02020603050405020304" pitchFamily="18" charset="0"/>
                <a:cs typeface="Times New Roman" panose="02020603050405020304" pitchFamily="18" charset="0"/>
              </a:rPr>
              <a:t>BENEFITS</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smtClean="0">
                <a:latin typeface="Times New Roman" panose="02020603050405020304" pitchFamily="18" charset="0"/>
                <a:cs typeface="Times New Roman" panose="02020603050405020304" pitchFamily="18" charset="0"/>
              </a:rPr>
              <a:t>User </a:t>
            </a:r>
            <a:r>
              <a:rPr lang="en-US" altLang="en-US" sz="3200" dirty="0">
                <a:latin typeface="Times New Roman" panose="02020603050405020304" pitchFamily="18" charset="0"/>
                <a:cs typeface="Times New Roman" panose="02020603050405020304" pitchFamily="18" charset="0"/>
              </a:rPr>
              <a:t>Engagement: Character-driven responses increase retention. </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Flexibility: Multilingual support broadens audience reach. </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Brand Identity: Victor’s </a:t>
            </a:r>
            <a:r>
              <a:rPr lang="en-US" altLang="en-US" sz="3200" dirty="0" smtClean="0">
                <a:latin typeface="Times New Roman" panose="02020603050405020304" pitchFamily="18" charset="0"/>
                <a:cs typeface="Times New Roman" panose="02020603050405020304" pitchFamily="18" charset="0"/>
              </a:rPr>
              <a:t>personality along with various other personalities like Friendly Chef, Sci-Fi Robot </a:t>
            </a:r>
            <a:r>
              <a:rPr lang="en-US" altLang="en-US" sz="3200" dirty="0">
                <a:latin typeface="Times New Roman" panose="02020603050405020304" pitchFamily="18" charset="0"/>
                <a:cs typeface="Times New Roman" panose="02020603050405020304" pitchFamily="18" charset="0"/>
              </a:rPr>
              <a:t>can align with a company’s edgy or bold image. </a:t>
            </a:r>
          </a:p>
          <a:p>
            <a:pPr marL="457200" lvl="0" indent="-457200" eaLnBrk="0" fontAlgn="base" hangingPunct="0">
              <a:spcBef>
                <a:spcPct val="0"/>
              </a:spcBef>
              <a:spcAft>
                <a:spcPct val="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Practicality: Provides </a:t>
            </a:r>
            <a:r>
              <a:rPr lang="en-US" altLang="en-US" sz="3200" dirty="0" smtClean="0">
                <a:latin typeface="Times New Roman" panose="02020603050405020304" pitchFamily="18" charset="0"/>
                <a:cs typeface="Times New Roman" panose="02020603050405020304" pitchFamily="18" charset="0"/>
              </a:rPr>
              <a:t>accurate answers </a:t>
            </a:r>
            <a:r>
              <a:rPr lang="en-US" altLang="en-US" sz="3200" dirty="0">
                <a:latin typeface="Times New Roman" panose="02020603050405020304" pitchFamily="18" charset="0"/>
                <a:cs typeface="Times New Roman" panose="02020603050405020304" pitchFamily="18" charset="0"/>
              </a:rPr>
              <a:t>despite the attitude.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31775" y="6722780"/>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430849" y="2071372"/>
            <a:ext cx="6171764" cy="5487630"/>
          </a:xfrm>
          <a:custGeom>
            <a:avLst/>
            <a:gdLst/>
            <a:ahLst/>
            <a:cxnLst/>
            <a:rect l="l" t="t" r="r" b="b"/>
            <a:pathLst>
              <a:path w="6171764" h="5487630">
                <a:moveTo>
                  <a:pt x="0" y="0"/>
                </a:moveTo>
                <a:lnTo>
                  <a:pt x="6171764" y="0"/>
                </a:lnTo>
                <a:lnTo>
                  <a:pt x="6171764" y="5487630"/>
                </a:lnTo>
                <a:lnTo>
                  <a:pt x="0" y="548763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2740915" y="2857500"/>
            <a:ext cx="14173200" cy="3182218"/>
          </a:xfrm>
          <a:prstGeom prst="rect">
            <a:avLst/>
          </a:prstGeom>
        </p:spPr>
        <p:txBody>
          <a:bodyPr wrap="square" lIns="0" tIns="0" rIns="0" bIns="0" rtlCol="0" anchor="t">
            <a:spAutoFit/>
          </a:bodyPr>
          <a:lstStyle/>
          <a:p>
            <a:pPr algn="ctr">
              <a:lnSpc>
                <a:spcPts val="8400"/>
              </a:lnSpc>
              <a:spcBef>
                <a:spcPct val="0"/>
              </a:spcBef>
            </a:pPr>
            <a:r>
              <a:rPr lang="en-US" sz="6000" b="1" dirty="0" smtClean="0">
                <a:solidFill>
                  <a:srgbClr val="000000"/>
                </a:solidFill>
                <a:latin typeface="DM Sans Bold"/>
                <a:ea typeface="DM Sans Bold"/>
                <a:cs typeface="DM Sans Bold"/>
                <a:sym typeface="DM Sans Bold"/>
              </a:rPr>
              <a:t>GITHUB REPO LINK</a:t>
            </a:r>
            <a:endParaRPr lang="en-US" sz="6000" b="1" dirty="0" smtClean="0">
              <a:solidFill>
                <a:srgbClr val="000000"/>
              </a:solidFill>
              <a:latin typeface="DM Sans Bold"/>
              <a:ea typeface="DM Sans Bold"/>
              <a:cs typeface="DM Sans Bold"/>
              <a:sym typeface="DM Sans Bold"/>
              <a:hlinkClick r:id="rId4"/>
            </a:endParaRPr>
          </a:p>
          <a:p>
            <a:pPr algn="ctr">
              <a:lnSpc>
                <a:spcPts val="8400"/>
              </a:lnSpc>
              <a:spcBef>
                <a:spcPct val="0"/>
              </a:spcBef>
            </a:pPr>
            <a:r>
              <a:rPr lang="en-US" sz="6000" b="1" dirty="0" smtClean="0">
                <a:solidFill>
                  <a:srgbClr val="000000"/>
                </a:solidFill>
                <a:latin typeface="DM Sans Bold"/>
                <a:ea typeface="DM Sans Bold"/>
                <a:cs typeface="DM Sans Bold"/>
                <a:sym typeface="DM Sans Bold"/>
                <a:hlinkClick r:id="rId4"/>
              </a:rPr>
              <a:t>https://github.com/AdityaAjithKumar/Genesis_Personalised_AI </a:t>
            </a:r>
            <a:endParaRPr lang="en-US" sz="6000" b="1" dirty="0">
              <a:solidFill>
                <a:srgbClr val="000000"/>
              </a:solidFill>
              <a:latin typeface="DM Sans Bold"/>
              <a:ea typeface="DM Sans Bold"/>
              <a:cs typeface="DM Sans Bold"/>
              <a:sym typeface="DM Sans Bold"/>
            </a:endParaRPr>
          </a:p>
        </p:txBody>
      </p:sp>
      <p:pic>
        <p:nvPicPr>
          <p:cNvPr id="5" name="Picture 4">
            <a:extLst>
              <a:ext uri="{FF2B5EF4-FFF2-40B4-BE49-F238E27FC236}">
                <a16:creationId xmlns:a16="http://schemas.microsoft.com/office/drawing/2014/main" id="{F90280A8-ACF2-8902-A10D-59D65E4655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8919" y="190500"/>
            <a:ext cx="1497475" cy="17487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398</Words>
  <Application>Microsoft Office PowerPoint</Application>
  <PresentationFormat>Custom</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DM Sans Bold</vt:lpstr>
      <vt:lpstr>Times New Roman</vt:lpstr>
      <vt:lpstr>Arial</vt:lpstr>
      <vt:lpstr>Courier New</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Brown Illustration Business Report Presentation</dc:title>
  <cp:lastModifiedBy>admin</cp:lastModifiedBy>
  <cp:revision>10</cp:revision>
  <dcterms:created xsi:type="dcterms:W3CDTF">2006-08-16T00:00:00Z</dcterms:created>
  <dcterms:modified xsi:type="dcterms:W3CDTF">2025-03-22T04:21:48Z</dcterms:modified>
  <dc:identifier>DAGiVI1rcE4</dc:identifier>
</cp:coreProperties>
</file>