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68B4CA-B626-44A6-B79E-D41088C279CB}">
  <a:tblStyle styleId="{CE68B4CA-B626-44A6-B79E-D41088C279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7C0FE3A-ED5A-436D-B993-412632F353E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1e7af27c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1e7af27c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1e7af27c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1e7af27c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c731c1e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c731c1e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26c62f18b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26c62f18b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26c62f18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26c62f18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26c62f18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26c62f18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26c62f18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26c62f18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1e7af27c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1e7af27c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bacde0c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bacde0c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1e7af27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1e7af27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1e7af27c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1e7af27c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1e7af27c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1e7af27c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imaginenext.ingrammicro.com/data-center/the-top-six-challenges-of-healthcare-data-management" TargetMode="External"/><Relationship Id="rId4" Type="http://schemas.openxmlformats.org/officeDocument/2006/relationships/hyperlink" Target="https://healthitanalytics.com/news/how-big-data-analytics-underpins-every-healthcare-trend" TargetMode="External"/><Relationship Id="rId10" Type="http://schemas.openxmlformats.org/officeDocument/2006/relationships/hyperlink" Target="https://lucidchart.com/" TargetMode="External"/><Relationship Id="rId9" Type="http://schemas.openxmlformats.org/officeDocument/2006/relationships/hyperlink" Target="https://kindgeek.com/blog/post/how-to-develop-a-hospital-management-system" TargetMode="External"/><Relationship Id="rId5" Type="http://schemas.openxmlformats.org/officeDocument/2006/relationships/hyperlink" Target="https://www.mediquant.com/health-care-data-management-5-ways-to-overcome-its-major-challenges/" TargetMode="External"/><Relationship Id="rId6" Type="http://schemas.openxmlformats.org/officeDocument/2006/relationships/hyperlink" Target="https://www.clicdata.com/blog/data-management-in-healthcare-challenges-and-opportunities/" TargetMode="External"/><Relationship Id="rId7" Type="http://schemas.openxmlformats.org/officeDocument/2006/relationships/hyperlink" Target="https://www.hipaajournal.com/what-are-the-penalties-for-hipaa-violations-7096/" TargetMode="External"/><Relationship Id="rId8" Type="http://schemas.openxmlformats.org/officeDocument/2006/relationships/hyperlink" Target="https://www.capterra.com/hospital-management-softwar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Medalitics</a:t>
            </a:r>
            <a:endParaRPr sz="5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020"/>
              <a:t>Thomas Kennedy</a:t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020"/>
              <a:t>Aditya Ambre</a:t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020"/>
              <a:t>Jose Barria</a:t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020"/>
              <a:t>Chad Woodard</a:t>
            </a:r>
            <a:endParaRPr sz="20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311700" y="200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with Populated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Appointment</a:t>
            </a:r>
            <a:endParaRPr sz="2244"/>
          </a:p>
        </p:txBody>
      </p:sp>
      <p:graphicFrame>
        <p:nvGraphicFramePr>
          <p:cNvPr id="205" name="Google Shape;205;p22"/>
          <p:cNvGraphicFramePr/>
          <p:nvPr/>
        </p:nvGraphicFramePr>
        <p:xfrm>
          <a:off x="4655350" y="18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{C7C0FE3A-ED5A-436D-B993-412632F353E4}</a:tableStyleId>
              </a:tblPr>
              <a:tblGrid>
                <a:gridCol w="571500"/>
                <a:gridCol w="800100"/>
                <a:gridCol w="781050"/>
                <a:gridCol w="990600"/>
                <a:gridCol w="542925"/>
                <a:gridCol w="6667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aDescription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aTime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Physical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1/26/2022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9:25:00 AM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719C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Physical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12/13/2021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1:00:00 PM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337I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9351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Surgery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12/14/2021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11:55:00 AM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188E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Routine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1/27/2022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4:55:00 PM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422M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6269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Physical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1/12/2022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11:20:00 AM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680V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Routine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1/25/2022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1:45:00 PM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 work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1/21/2022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9:10:00 AM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922S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 work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1/13/2022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11:15:00 AM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337I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Surgery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1/6/2022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2:50:00 PM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483J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2570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Routine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1/14/2022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10:40:00 AM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422M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2571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Routine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1/3/2022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1:30:00 PM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2572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Physical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1/11/2022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1:55:00 PM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938F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5530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2573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x-Ray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12/22/2021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2:15:00 PM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430A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2574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Routine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1/20/2022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3:40:00 PM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680V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x-Ray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12/21/2021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9:50:00 AM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899O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2576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 work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1/5/2022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5:00:00 PM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35U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9351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2577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Surgery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12/15/2021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9:15:00 AM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888P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6269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2578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x-Ray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12/31/2021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4:30:00 PM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2579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 work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1/7/2022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4:50:00 PM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621K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2580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x-Ray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12/24/2021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12:40:00 PM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249G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3749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with Populated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Records</a:t>
            </a:r>
            <a:endParaRPr sz="2022"/>
          </a:p>
        </p:txBody>
      </p:sp>
      <p:graphicFrame>
        <p:nvGraphicFramePr>
          <p:cNvPr id="211" name="Google Shape;211;p23"/>
          <p:cNvGraphicFramePr/>
          <p:nvPr/>
        </p:nvGraphicFramePr>
        <p:xfrm>
          <a:off x="1560925" y="142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{C7C0FE3A-ED5A-436D-B993-412632F353E4}</a:tableStyleId>
              </a:tblPr>
              <a:tblGrid>
                <a:gridCol w="533400"/>
                <a:gridCol w="1847850"/>
                <a:gridCol w="733425"/>
                <a:gridCol w="733425"/>
                <a:gridCol w="866775"/>
                <a:gridCol w="371475"/>
                <a:gridCol w="3333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diagnosis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examDate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examCost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famHistory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21985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Nondisplaced fracture of neck of other metacarpal bone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10/13/2020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$ 4,277.45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Osteoporosis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249G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21986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Placenta previa with hemorrhage, second trimester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10/16/2020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$ 1,023.34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689N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21987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Laceration with foreign body of right ring finger with damage to nail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10/21/2020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$ 1,197.89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483J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21988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 spotted fevers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10/22/2020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$ 6,719.26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922S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21989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Altered mental status, unspecified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10/29/2020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$ 4,300.41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Depression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836B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21990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Traumatic rupture of unspecified ligament of right little finger at metacarpophalangeal and interphalangeal joint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11/2/2020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$ 4,584.85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Diabetes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412T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Commands with Screenshot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562575" y="1428400"/>
            <a:ext cx="769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VIEWS: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1297500" y="1181800"/>
            <a:ext cx="7038900" cy="3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“The Top Six Challenges of Healthcare Data Management.” Ingrammicro.Com,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https://imaginenext.ingrammicro.com/data-center/the-top-six-challenges-of-healthcare-data-management</a:t>
            </a:r>
            <a:r>
              <a:rPr lang="en"/>
              <a:t>. Accessed 20 Oct. 2021.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Amaechi James C., Agbasonu Valerian C., and Nwawudu Sixtus E. “Design and Implementation of a Hospital Database Management System (HDMS) for Medical Doctors.” International Journal of Computer Theory and Engineering, vol. 10, no. 1, Feb. 2018, doi:10.7763.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Bresnick, Jennifer. “How Big Data Analytics Underpins Every Healthcare Trend.” Healthitanalytics.com, 31 July 2017,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https://healthitanalytics.com/news/how-big-data-analytics-underpins-every-healthcare-trend</a:t>
            </a:r>
            <a:r>
              <a:rPr lang="en"/>
              <a:t>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MediQuant. “Health Care Data Management: 5 Ways to Overcome Its Major Challenges.” Mediquant.Com, 22 Jan. 2021,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https://www.mediquant.com/health-care-data-management-5-ways-to-overcome-its-major-challenges/</a:t>
            </a:r>
            <a:r>
              <a:rPr lang="en"/>
              <a:t>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“Data Management in Healthcare: Challenges and Opportunities.” Clicdata.Com, 3 July 2019,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https://www.clicdata.com/blog/data-management-in-healthcare-challenges-and-opportunities/</a:t>
            </a:r>
            <a:r>
              <a:rPr lang="en"/>
              <a:t>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HIPAA Journal. “What Are the Penalties for HIPAA Violations?” Hipaajournal.Com, 15 Jan. 2021,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https://www.hipaajournal.com/what-are-the-penalties-for-hipaa-violations-7096/</a:t>
            </a:r>
            <a:r>
              <a:rPr lang="en"/>
              <a:t>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“Best Hospital Management Software.” Capterra.com, </a:t>
            </a: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https://www.capterra.com/hospital-management-software/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Bogdan, Mykhailo. “How to Develop a Hospital Management System.” Kindgeek.Com, 12 Dec. 2019,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https://kindgeek.com/blog/post/how-to-develop-a-hospital-management-system</a:t>
            </a:r>
            <a:r>
              <a:rPr lang="en"/>
              <a:t>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LucidChart. </a:t>
            </a:r>
            <a:r>
              <a:rPr lang="en" u="sng">
                <a:solidFill>
                  <a:schemeClr val="hlink"/>
                </a:solidFill>
                <a:hlinkClick r:id="rId10"/>
              </a:rPr>
              <a:t>https://lucidchart.com/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16150"/>
            <a:ext cx="7383600" cy="30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Create a responsive, secure, hospital patient DBMS to consolidate patient information into customizable views for providers in order to make data-driven decisions about patient care and operational effectiveness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Motivation: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Since the passage of the Health Information Technology for Economic and Clinical Health (HITECH) Act in 2009, nearly every healthcare organization now uses a digital patient data management system.</a:t>
            </a:r>
            <a:r>
              <a:rPr baseline="30000" lang="en" sz="1200">
                <a:latin typeface="Arial"/>
                <a:ea typeface="Arial"/>
                <a:cs typeface="Arial"/>
                <a:sym typeface="Arial"/>
              </a:rPr>
              <a:t>1 </a:t>
            </a:r>
            <a:endParaRPr baseline="3000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Goals: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Doctors and hospitals can access patient records to increase </a:t>
            </a:r>
            <a:r>
              <a:rPr lang="en" sz="1200" u="sng">
                <a:latin typeface="Arial"/>
                <a:ea typeface="Arial"/>
                <a:cs typeface="Arial"/>
                <a:sym typeface="Arial"/>
              </a:rPr>
              <a:t>efficiency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200" u="sng">
                <a:latin typeface="Arial"/>
                <a:ea typeface="Arial"/>
                <a:cs typeface="Arial"/>
                <a:sym typeface="Arial"/>
              </a:rPr>
              <a:t>effectiveness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lang="en" sz="1200" u="sng">
                <a:latin typeface="Arial"/>
                <a:ea typeface="Arial"/>
                <a:cs typeface="Arial"/>
                <a:sym typeface="Arial"/>
              </a:rPr>
              <a:t>reducing redundancy</a:t>
            </a:r>
            <a:endParaRPr sz="1200" u="sng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Database is </a:t>
            </a:r>
            <a:r>
              <a:rPr lang="en" sz="1200" u="sng">
                <a:latin typeface="Arial"/>
                <a:ea typeface="Arial"/>
                <a:cs typeface="Arial"/>
                <a:sym typeface="Arial"/>
              </a:rPr>
              <a:t>scalable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200" u="sng">
                <a:latin typeface="Arial"/>
                <a:ea typeface="Arial"/>
                <a:cs typeface="Arial"/>
                <a:sym typeface="Arial"/>
              </a:rPr>
              <a:t>expandable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to include additional hospitals, additional services such as insurance and finance information, and features such as lab results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Enable the use </a:t>
            </a:r>
            <a:r>
              <a:rPr lang="en" sz="1200" u="sng">
                <a:latin typeface="Arial"/>
                <a:ea typeface="Arial"/>
                <a:cs typeface="Arial"/>
                <a:sym typeface="Arial"/>
              </a:rPr>
              <a:t>analytics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to look for trends among demographics, regions, and certain diseases to make treatments more effective, available, and affordable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Healthcare DBMS Problems from Literature Review</a:t>
            </a:r>
            <a:endParaRPr/>
          </a:p>
        </p:txBody>
      </p:sp>
      <p:graphicFrame>
        <p:nvGraphicFramePr>
          <p:cNvPr id="147" name="Google Shape;147;p15"/>
          <p:cNvGraphicFramePr/>
          <p:nvPr/>
        </p:nvGraphicFramePr>
        <p:xfrm>
          <a:off x="1864213" y="145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{CE68B4CA-B626-44A6-B79E-D41088C279CB}</a:tableStyleId>
              </a:tblPr>
              <a:tblGrid>
                <a:gridCol w="3276600"/>
                <a:gridCol w="525775"/>
                <a:gridCol w="525775"/>
                <a:gridCol w="525775"/>
                <a:gridCol w="525775"/>
                <a:gridCol w="525775"/>
              </a:tblGrid>
              <a:tr h="18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7A5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Source References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7A5"/>
                    </a:solidFill>
                  </a:tcPr>
                </a:tc>
                <a:tc hMerge="1"/>
                <a:tc hMerge="1"/>
                <a:tc hMerge="1"/>
                <a:tc hMerge="1"/>
              </a:tr>
              <a:tr h="27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Issue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C7A5"/>
                    </a:solidFill>
                  </a:tcPr>
                </a:tc>
              </a:tr>
              <a:tr h="14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Security and Regulatory Compliance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Predictive Analytics and Workflow Integration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Data Silos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File Updating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Operational Analytics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Staffing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Data Growth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File Retrieval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Mobile Computing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F</a:t>
            </a:r>
            <a:r>
              <a:rPr lang="en"/>
              <a:t>eatures in HMS</a:t>
            </a:r>
            <a:r>
              <a:rPr baseline="30000" lang="en"/>
              <a:t>8</a:t>
            </a:r>
            <a:endParaRPr baseline="30000"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3102" l="0" r="0" t="2886"/>
          <a:stretch/>
        </p:blipFill>
        <p:spPr>
          <a:xfrm>
            <a:off x="1563925" y="893425"/>
            <a:ext cx="4796400" cy="41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/>
          <p:nvPr/>
        </p:nvSpPr>
        <p:spPr>
          <a:xfrm>
            <a:off x="1787950" y="1485355"/>
            <a:ext cx="1360500" cy="821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3268233" y="1485355"/>
            <a:ext cx="1360500" cy="821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4748516" y="1485355"/>
            <a:ext cx="1360500" cy="821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3268233" y="2408805"/>
            <a:ext cx="1360500" cy="821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8157275" y="1237475"/>
            <a:ext cx="479400" cy="165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6534850" y="893425"/>
            <a:ext cx="2183100" cy="83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Legend</a:t>
            </a:r>
            <a:endParaRPr b="1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Medalitics </a:t>
            </a:r>
            <a:r>
              <a:rPr lang="en">
                <a:solidFill>
                  <a:schemeClr val="lt1"/>
                </a:solidFill>
              </a:rPr>
              <a:t>Phase 1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Medalitics </a:t>
            </a:r>
            <a:r>
              <a:rPr lang="en">
                <a:solidFill>
                  <a:schemeClr val="lt1"/>
                </a:solidFill>
              </a:rPr>
              <a:t>Phase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1787938" y="2408805"/>
            <a:ext cx="1360500" cy="8214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4748504" y="2408805"/>
            <a:ext cx="1360500" cy="8214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1787938" y="3332255"/>
            <a:ext cx="1360500" cy="8214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8157275" y="1468164"/>
            <a:ext cx="479400" cy="165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25" y="0"/>
            <a:ext cx="8478550" cy="50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311700" y="1152475"/>
            <a:ext cx="8558400" cy="12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preservation property enables us to enforce a constraint on the original relation by enforcing some constraint on each of the smaller relations. </a:t>
            </a:r>
            <a:endParaRPr sz="2500"/>
          </a:p>
        </p:txBody>
      </p:sp>
      <p:graphicFrame>
        <p:nvGraphicFramePr>
          <p:cNvPr id="175" name="Google Shape;175;p18"/>
          <p:cNvGraphicFramePr/>
          <p:nvPr/>
        </p:nvGraphicFramePr>
        <p:xfrm>
          <a:off x="1352550" y="226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{CE68B4CA-B626-44A6-B79E-D41088C279CB}</a:tableStyleId>
              </a:tblPr>
              <a:tblGrid>
                <a:gridCol w="1428750"/>
                <a:gridCol w="400050"/>
                <a:gridCol w="4610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Determinant</a:t>
                      </a:r>
                      <a:endParaRPr b="1"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→</a:t>
                      </a:r>
                      <a:endParaRPr b="1"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Functional Dependency</a:t>
                      </a:r>
                      <a:endParaRPr b="1"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HospitalID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→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(Hospital) Name, Capacity, Address, City, State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DoctorID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→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(Doctor) Name, Address, PagerNo, PhoneNo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AppointmentID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→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Description, ApptDate, ApptTime, PatientID, DoctorID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PatientID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→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(Patient) Name, Address, DOB, Blood Type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RecordID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→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Diagnosis, ExamDate, ExamCost, FamilyHistory, PatientID, HospitalID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Relationships that are 1..* both ways for hospital, patient, and doctor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Functional dependencies when going to first normal form to second normal 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transitive dependencies so nothing is </a:t>
            </a:r>
            <a:r>
              <a:rPr lang="en"/>
              <a:t>changed</a:t>
            </a:r>
            <a:r>
              <a:rPr lang="en"/>
              <a:t> from second to third normal 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additional tables were added: Patient-Hospital, Doctor-Hospital, and Patient-Doctor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End </a:t>
            </a:r>
            <a:r>
              <a:rPr lang="en"/>
              <a:t>result of 8 normalized tables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447750" y="217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with Populated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Hospital, Patient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20"/>
          <p:cNvGraphicFramePr/>
          <p:nvPr/>
        </p:nvGraphicFramePr>
        <p:xfrm>
          <a:off x="225975" y="194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{C7C0FE3A-ED5A-436D-B993-412632F353E4}</a:tableStyleId>
              </a:tblPr>
              <a:tblGrid>
                <a:gridCol w="361950"/>
                <a:gridCol w="990600"/>
                <a:gridCol w="628650"/>
                <a:gridCol w="952500"/>
                <a:gridCol w="781050"/>
                <a:gridCol w="4381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hCapacity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hAddress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hCity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hState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 Mary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2nd 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Birmingham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 Jude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1st 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Anaheim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4th Ave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 Sands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Med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218 St 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Albany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Second Med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480 N Chandler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Atlanta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Urgent Care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 Main 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Paso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 Med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 West Blvd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TriCare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Alamo Way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Dallas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TriCare South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323 Park Pl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Houston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TX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Northwest Med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512 Glacier Rd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Spokane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20"/>
          <p:cNvSpPr txBox="1"/>
          <p:nvPr/>
        </p:nvSpPr>
        <p:spPr>
          <a:xfrm>
            <a:off x="1841700" y="1510825"/>
            <a:ext cx="109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89" name="Google Shape;189;p20"/>
          <p:cNvGraphicFramePr/>
          <p:nvPr/>
        </p:nvGraphicFramePr>
        <p:xfrm>
          <a:off x="4572000" y="55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{C7C0FE3A-ED5A-436D-B993-412632F353E4}</a:tableStyleId>
              </a:tblPr>
              <a:tblGrid>
                <a:gridCol w="571500"/>
                <a:gridCol w="781050"/>
                <a:gridCol w="1562100"/>
                <a:gridCol w="790575"/>
                <a:gridCol w="7524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pAddress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pDOB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pBloodType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603L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Jimenez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989 Elmwood St.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4/5/1998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422M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Giles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929 Creekside St.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10/9/1980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O+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Eaton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7781 Gregory Ave.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8/23/1985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B+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938F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Yates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9350 Van Dyke St.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12/28/1995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A+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430A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Mooney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 Pawnee Street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4/28/2000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680V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163 E. Plymouth Lane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10/24/1984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899O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Harmon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Randall Mill St.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3/11/1994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AB+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35U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Mccullough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8016 W. Greenrose Ave.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4/27/1973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888P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Miller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542 Armstrong St.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3/29/1984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8348 Beechwood Ave.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1/1/1979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O+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621K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 Purple Finch St.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5/31/1971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B+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249G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Baxter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St Margarets Street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5/8/1995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A+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689N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Heath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 North Pin Oak St.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3/14/1975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483J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Buchanan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 Queen St.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7/27/1980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922S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Peck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413 Clay Lane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1/6/1975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AB+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836B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Barrett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 University Street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11/7/1990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412T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Burgess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 King Court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6/6/1994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719C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Mccoy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 SW. Bay St.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11/24/1991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O+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337I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Rodriguez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611 Manhattan Street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12/25/2000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B+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188E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Campbell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9921 South Sunnyslope Ave.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8/28/1999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A+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61675" y="190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Tables with Populated Data: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8"/>
              <a:t>Doctor, Doctor-Hospital, Patient-Hospital, Patient-Doctor</a:t>
            </a:r>
            <a:endParaRPr sz="1388"/>
          </a:p>
        </p:txBody>
      </p:sp>
      <p:graphicFrame>
        <p:nvGraphicFramePr>
          <p:cNvPr id="195" name="Google Shape;195;p21"/>
          <p:cNvGraphicFramePr/>
          <p:nvPr/>
        </p:nvGraphicFramePr>
        <p:xfrm>
          <a:off x="161675" y="144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{C7C0FE3A-ED5A-436D-B993-412632F353E4}</a:tableStyleId>
              </a:tblPr>
              <a:tblGrid>
                <a:gridCol w="571500"/>
                <a:gridCol w="742950"/>
                <a:gridCol w="1657350"/>
                <a:gridCol w="1104900"/>
                <a:gridCol w="942975"/>
              </a:tblGrid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dAddress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pagerNo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phoneNo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Novak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9050 Westminster St.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(404) 408-9963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(866) 779-7571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Bowers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9398 Main Dr.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(859) 709-6828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(845) 533-8450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Christian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513 Cedar Swamp St.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(642) 211-1114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(663) 438-5332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5530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Shepherd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 North Briarwood Ave.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(493) 739-0738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(573) 342-2112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Dunlap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186 Crescent Drive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(622) 842-6754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(593) 215-6192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6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Oneill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7564 Sutor Street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(696) 519-7680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(714) 575-1641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Mueller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7640 Trout Dr.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(223) 529-6831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(992) 979-9452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9351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Mcintyre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 Queen St.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(478) 715-6391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(555) 558-6488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6269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Johnson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7294 King St.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(334) 470-0929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(485) 410-2836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Gregory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 Marsh Rd.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(731) 345-6827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(823) 494-0243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Goodwin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168 Brandywine St.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(636) 342-4676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(571) 793-8499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3749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Ryan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338 Trusel Rd.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(573) 458-4699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(374) 315-7029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21"/>
          <p:cNvSpPr txBox="1"/>
          <p:nvPr/>
        </p:nvSpPr>
        <p:spPr>
          <a:xfrm>
            <a:off x="2409038" y="1017725"/>
            <a:ext cx="82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97" name="Google Shape;197;p21"/>
          <p:cNvGraphicFramePr/>
          <p:nvPr/>
        </p:nvGraphicFramePr>
        <p:xfrm>
          <a:off x="5309000" y="57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{C7C0FE3A-ED5A-436D-B993-412632F353E4}</a:tableStyleId>
              </a:tblPr>
              <a:tblGrid>
                <a:gridCol w="571500"/>
                <a:gridCol w="5715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5530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9351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6269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3749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5530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9351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6269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21"/>
          <p:cNvGraphicFramePr/>
          <p:nvPr/>
        </p:nvGraphicFramePr>
        <p:xfrm>
          <a:off x="65796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{C7C0FE3A-ED5A-436D-B993-412632F353E4}</a:tableStyleId>
              </a:tblPr>
              <a:tblGrid>
                <a:gridCol w="534000"/>
                <a:gridCol w="534000"/>
              </a:tblGrid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603L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422M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938F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430A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680V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899O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35U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888P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621K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249G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689N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483J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922S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836B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412T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719C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337I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188E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422M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680V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922S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337I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483J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9" name="Google Shape;199;p21"/>
          <p:cNvGraphicFramePr/>
          <p:nvPr/>
        </p:nvGraphicFramePr>
        <p:xfrm>
          <a:off x="78212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{C7C0FE3A-ED5A-436D-B993-412632F353E4}</a:tableStyleId>
              </a:tblPr>
              <a:tblGrid>
                <a:gridCol w="571500"/>
                <a:gridCol w="571500"/>
              </a:tblGrid>
              <a:tr h="18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603L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422M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938F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5530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430A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680V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899O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35U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9351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888P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6269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621K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249G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3749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689N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483J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922S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836B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5530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412T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719C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337I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9351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188E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422M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6269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680V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922S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337I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483J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