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592" r:id="rId3"/>
    <p:sldId id="297" r:id="rId4"/>
    <p:sldId id="340" r:id="rId5"/>
    <p:sldId id="305" r:id="rId6"/>
    <p:sldId id="567" r:id="rId7"/>
    <p:sldId id="402" r:id="rId8"/>
    <p:sldId id="406" r:id="rId9"/>
    <p:sldId id="405" r:id="rId10"/>
    <p:sldId id="404" r:id="rId11"/>
    <p:sldId id="380" r:id="rId12"/>
    <p:sldId id="383" r:id="rId13"/>
    <p:sldId id="569" r:id="rId14"/>
    <p:sldId id="588" r:id="rId15"/>
    <p:sldId id="258" r:id="rId16"/>
    <p:sldId id="570" r:id="rId17"/>
    <p:sldId id="261" r:id="rId18"/>
    <p:sldId id="572" r:id="rId19"/>
    <p:sldId id="263" r:id="rId20"/>
    <p:sldId id="264" r:id="rId21"/>
    <p:sldId id="265" r:id="rId22"/>
    <p:sldId id="267" r:id="rId23"/>
    <p:sldId id="571" r:id="rId24"/>
    <p:sldId id="271" r:id="rId25"/>
    <p:sldId id="272" r:id="rId26"/>
    <p:sldId id="273" r:id="rId27"/>
    <p:sldId id="268" r:id="rId28"/>
    <p:sldId id="269" r:id="rId29"/>
    <p:sldId id="595" r:id="rId30"/>
    <p:sldId id="596" r:id="rId31"/>
    <p:sldId id="491" r:id="rId32"/>
    <p:sldId id="591" r:id="rId33"/>
    <p:sldId id="589" r:id="rId34"/>
    <p:sldId id="594" r:id="rId35"/>
    <p:sldId id="590" r:id="rId36"/>
    <p:sldId id="593" r:id="rId37"/>
    <p:sldId id="289" r:id="rId38"/>
    <p:sldId id="282" r:id="rId39"/>
    <p:sldId id="582" r:id="rId40"/>
    <p:sldId id="486" r:id="rId41"/>
    <p:sldId id="460" r:id="rId42"/>
    <p:sldId id="484" r:id="rId43"/>
    <p:sldId id="4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455D54-6272-4B64-99D7-D3D4F1A2C182}">
          <p14:sldIdLst>
            <p14:sldId id="256"/>
            <p14:sldId id="592"/>
            <p14:sldId id="297"/>
            <p14:sldId id="340"/>
            <p14:sldId id="305"/>
            <p14:sldId id="567"/>
            <p14:sldId id="402"/>
            <p14:sldId id="406"/>
            <p14:sldId id="405"/>
            <p14:sldId id="404"/>
            <p14:sldId id="380"/>
            <p14:sldId id="383"/>
            <p14:sldId id="569"/>
            <p14:sldId id="588"/>
            <p14:sldId id="258"/>
            <p14:sldId id="570"/>
            <p14:sldId id="261"/>
            <p14:sldId id="572"/>
            <p14:sldId id="263"/>
            <p14:sldId id="264"/>
            <p14:sldId id="265"/>
            <p14:sldId id="267"/>
            <p14:sldId id="571"/>
            <p14:sldId id="271"/>
            <p14:sldId id="272"/>
            <p14:sldId id="273"/>
            <p14:sldId id="268"/>
            <p14:sldId id="269"/>
            <p14:sldId id="595"/>
            <p14:sldId id="596"/>
            <p14:sldId id="491"/>
            <p14:sldId id="591"/>
            <p14:sldId id="589"/>
            <p14:sldId id="594"/>
            <p14:sldId id="590"/>
            <p14:sldId id="593"/>
            <p14:sldId id="289"/>
            <p14:sldId id="282"/>
            <p14:sldId id="582"/>
            <p14:sldId id="486"/>
            <p14:sldId id="460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ROSSBACH" initials="CR" lastIdx="3" clrIdx="0">
    <p:extLst>
      <p:ext uri="{19B8F6BF-5375-455C-9EA6-DF929625EA0E}">
        <p15:presenceInfo xmlns:p15="http://schemas.microsoft.com/office/powerpoint/2012/main" userId="8c2027a066548e8e" providerId="Windows Live"/>
      </p:ext>
    </p:extLst>
  </p:cmAuthor>
  <p:cmAuthor id="2" name="Tewari, Aditya A" initials="TA" lastIdx="4" clrIdx="1">
    <p:extLst>
      <p:ext uri="{19B8F6BF-5375-455C-9EA6-DF929625EA0E}">
        <p15:presenceInfo xmlns:p15="http://schemas.microsoft.com/office/powerpoint/2012/main" userId="S::adityaatewari@austin.utexas.edu::d3af7c7c-fa1a-4b21-af5e-2136d67788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/>
    <p:restoredTop sz="96381" autoAdjust="0"/>
  </p:normalViewPr>
  <p:slideViewPr>
    <p:cSldViewPr snapToGrid="0">
      <p:cViewPr varScale="1">
        <p:scale>
          <a:sx n="98" d="100"/>
          <a:sy n="98" d="100"/>
        </p:scale>
        <p:origin x="6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6T12:18:55.612" idx="2">
    <p:pos x="10" y="10"/>
    <p:text>Need a picture of a map from global to local id space</p:text>
    <p:extLst>
      <p:ext uri="{C676402C-5697-4E1C-873F-D02D1690AC5C}">
        <p15:threadingInfo xmlns:p15="http://schemas.microsoft.com/office/powerpoint/2012/main" timeZoneBias="360"/>
      </p:ext>
    </p:extLst>
  </p:cm>
  <p:cm authorId="2" dt="2022-12-06T15:30:25.473" idx="1">
    <p:pos x="10" y="106"/>
    <p:text>I added something here but I think you want something more?
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6T12:08:49.997" idx="1">
    <p:pos x="10" y="10"/>
    <p:text>Need an illustration of CSR before/after</p:text>
    <p:extLst>
      <p:ext uri="{C676402C-5697-4E1C-873F-D02D1690AC5C}">
        <p15:threadingInfo xmlns:p15="http://schemas.microsoft.com/office/powerpoint/2012/main" timeZoneBias="360"/>
      </p:ext>
    </p:extLst>
  </p:cm>
  <p:cm authorId="2" dt="2022-12-06T15:30:47.146" idx="2">
    <p:pos x="10" y="106"/>
    <p:text>This is done with the more complex case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6T12:22:27.958" idx="3">
    <p:pos x="10" y="10"/>
    <p:text>This does not show the difficult case</p:text>
    <p:extLst>
      <p:ext uri="{C676402C-5697-4E1C-873F-D02D1690AC5C}">
        <p15:threadingInfo xmlns:p15="http://schemas.microsoft.com/office/powerpoint/2012/main" timeZoneBias="360"/>
      </p:ext>
    </p:extLst>
  </p:cm>
  <p:cm authorId="2" dt="2022-12-06T15:31:02.693" idx="3">
    <p:pos x="10" y="106"/>
    <p:text>Arrow went the wrong way, I fixed it.
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  <p:cm authorId="2" dt="2022-12-06T15:31:08.709" idx="4">
    <p:pos x="10" y="202"/>
    <p:text>my bad.
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17EF6-FDB4-1740-A3F0-09ACDA6716D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76601-3FDE-3644-9FF5-608E1559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25869E0-B697-DE22-958B-AE8BCAABAA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1EB466-AE45-4CEC-A510-BF969A3A0E28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90213-8AA6-7F03-E016-CE304E261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BB258D33-3294-0161-3D28-EAAC24504B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423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d03654d2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d03654d2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all blue things to grey (you think it is green)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d03654d24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d03654d24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d03654d2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d03654d2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Re-label the edges to make this hard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d03654d2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d03654d2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Re-label the edges to make this hard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70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5d03654d24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5d03654d24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156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d03654d24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d03654d24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put a tombstone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34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5d03654d24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5d03654d24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443d434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a443d434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443d434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a443d434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E06DD026-E36A-6B78-9F29-3D82A862CB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83E0FA-4E84-4496-A34F-7816E725CDCC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CB2D2-AB3C-96F7-45E7-8493FE033A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1A954F5A-BE91-1328-82E7-E05AB9AB8C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346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DBEAD9-EA6C-4E57-BB38-D033D0D5D4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45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4825F434-061E-075A-22A2-93EDF65D5B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DC120C-6391-4EC1-BD89-BC38D22AF5A5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5BB67-A934-F6B0-B7E3-78577ED226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614E7718-4010-7EBE-7CD0-8C88F57653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412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B12787FA-9A8D-5F96-63A0-67D37DFA7C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8383BC-4798-4984-B347-3E17CA9F64B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C6DB5-64C4-D096-E351-8A7F48833B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7E82E902-4E09-A7AB-A6A2-F372162C21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361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ECC9FABC-7B8C-A44B-06A9-A02E3E31E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E13C12-86B3-410E-B941-EAB94999CBEC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51E25-6F1D-5284-B033-D31E26CD99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83C0645E-7863-AA94-19F5-D42C9044BA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513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E495883C-E22E-9009-89BC-6E22A79E70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1AB042-45FD-498D-B29F-DFA2908C8EFA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A9352-0CFE-41E5-2821-DBAF653DF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4B13D82F-A95B-5EF4-A9B8-B24860EBD4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8628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99766F1-BCF8-7722-B600-A628423884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3C74C1-60B6-4C07-A04F-3E73A59F1CF9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BE3-5E2D-0D01-C33E-1D567AE994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DE693B74-B9DE-7F36-0C87-0C9EC55B84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9289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5947CADE-8249-4B44-B9C9-6D84E8E546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6EE0C5-DF96-4FC3-A54B-EBC03911F5A9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80C0E-CE84-3654-0AAB-CFCD419DA8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EEB1330D-9597-19E0-BB46-645EA08D00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US" sz="264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878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302A-C8B3-1D49-8C40-20575528F0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Animation in the code.</a:t>
            </a:r>
          </a:p>
          <a:p>
            <a:r>
              <a:rPr lang="en-US" dirty="0"/>
              <a:t>Include </a:t>
            </a:r>
            <a:r>
              <a:rPr lang="en-US" dirty="0" err="1"/>
              <a:t>do_all</a:t>
            </a:r>
            <a:r>
              <a:rPr lang="en-US" dirty="0"/>
              <a:t> </a:t>
            </a:r>
          </a:p>
          <a:p>
            <a:r>
              <a:rPr lang="en-US" dirty="0"/>
              <a:t>And node attributes</a:t>
            </a:r>
          </a:p>
          <a:p>
            <a:r>
              <a:rPr lang="en-US" dirty="0"/>
              <a:t>Just this much code….. Simple code + compiler will handle everything</a:t>
            </a:r>
          </a:p>
          <a:p>
            <a:endParaRPr lang="en-US" dirty="0"/>
          </a:p>
          <a:p>
            <a:r>
              <a:rPr lang="en-US" dirty="0"/>
              <a:t>nothing distributed , nothing device specific;… don’t read the code + this is all the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302A-C8B3-1D49-8C40-20575528F0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0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302A-C8B3-1D49-8C40-20575528F0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6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302A-C8B3-1D49-8C40-20575528F0C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A02F0-E285-4087-94E4-8086722C18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06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46F96-AE88-4403-BB41-FBB976B2D9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Consistency vs isolation</a:t>
            </a:r>
          </a:p>
        </p:txBody>
      </p:sp>
    </p:spTree>
    <p:extLst>
      <p:ext uri="{BB962C8B-B14F-4D97-AF65-F5344CB8AC3E}">
        <p14:creationId xmlns:p14="http://schemas.microsoft.com/office/powerpoint/2010/main" val="23962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Host-to-device and inter-host communication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and plugin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9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53ab29bb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53ab29bb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text for what is what; add animations if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66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53ab29bb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53ab29bb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text for what is what; add animations if time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d03654d2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d03654d2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AC04-1364-C141-88DA-3C9BA206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9243-0760-F724-16D6-25597C45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E805-E881-D051-92B2-AD413A0F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B1C-7DAF-5E01-BECC-884721D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68D4-FA1E-4C32-0FBB-D47ACE7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59ED-A296-AAA3-044D-7065864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48EF5-BA95-4748-E895-6B06FB1E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4FDF-3091-F59C-09B3-476E106B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7C00-2BE4-9385-2C83-3C13102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C625-0D46-66C3-E220-83FB42DF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8D7E0-35B5-8564-3F86-5EDF3177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4BFE6-3D63-2DD6-648A-D7AAD90F0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DD49-E95A-CC62-B3D1-71ADE3B2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FBBC-3F11-379F-CEC7-0FBC5E7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6597-BCB3-A948-AFE8-ED7A0DF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3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7809-A8A0-CDD4-712B-BF02467F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8548-25DE-0A4D-74EF-5B723531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EC1-DD99-D02C-7704-C086DA0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7062-CAB1-3A93-BD2B-D8206A17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B5B3-E2DC-0B95-677A-33285E32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77EC-146C-F0F2-DBFE-7F84EA2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C80E-2011-5799-1E81-FDE776BF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5737-1FB4-FABD-607A-BE325755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0BF8-9B0E-8166-B42E-1D048EB4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B72D-D982-E578-719E-14F0DDB0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9A6D-167E-3F84-AFE9-63BE5079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08ED-5CDB-4E0C-5366-E571CB52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1CF59-9285-6ED5-834B-4953731C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F6F4-2D12-DB73-F7D3-E11896E9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B5C6-0A24-522F-FCFD-588CC049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976E-F3EC-7B1A-D1B2-BDCFA252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4D9E-8C5B-5EBC-47BD-70FC03DB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A3D8-7ECF-47B5-EA43-25771870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C67D4-1514-785F-973D-CF45D5A2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9CCF2-75BF-36DA-A08B-D3F05172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04E1C-28C9-23A1-0CA0-122490E1A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25A57-7DB1-4C00-C7C2-18FA6422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0817-5C4E-D5A9-3E18-2753EA2F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B287D-6401-B30F-3B4B-1EBA6228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BB6D-D32D-ED3D-17CA-19465162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EE399-7B8E-A04E-BABC-93CDBB68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0C8E3-7265-19DC-9DC3-10F54CF5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DDA67-FF75-7B7F-B323-31C4DCD2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AC60-3306-34F1-589A-5E946236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653B-3BB5-7C5F-42DE-5E8A5E28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70D6-35E3-D035-E378-F2AA18D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CD4F-D720-7A18-3216-4E4CECF5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FB64-BD71-D8CD-4010-B73C8E76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20CD7-2DC1-9E79-D917-719BEC9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A6F8-E92D-73B6-907D-CFAE6C4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8086-668C-F71E-9C14-B14F13A2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8102-DA57-1F4A-DEFD-72D67B78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BC86-184F-AEC4-239B-28851DE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2F964-5818-436D-BAAF-7BC22CCC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F318-7606-1FBC-CA37-5A047EAA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B843-4531-C56C-A6D4-EB5FBB46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E80E-9D4A-2139-3A77-D5BB465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50FF-1367-0066-7815-FE7BEA30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B94D1-6283-A8E5-22F9-6CF075E0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6038-EC43-0641-F36F-10A11D0C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8B10-C1DC-324A-5DDA-88E73E09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6115-9D91-184D-9BBE-C2092296BAE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68C5-5D8A-950C-F667-F95BD2291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38B9-F1D4-BD4D-E69D-A7A573DAA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280F-ED62-F94E-88DC-4A2D67F4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910A-3D87-3C9E-2DBB-8FF085563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 Runtime/Systems</a:t>
            </a:r>
            <a:br>
              <a:rPr lang="en-US" dirty="0"/>
            </a:br>
            <a:r>
              <a:rPr lang="en-US" dirty="0"/>
              <a:t>PANDO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528D-DBE4-398F-29F9-7409248CC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2A2-56BD-42A4-91CF-97F8D723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Partitioning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AE8547-3746-4D63-B8DF-D8677B4DAA24}"/>
              </a:ext>
            </a:extLst>
          </p:cNvPr>
          <p:cNvSpPr/>
          <p:nvPr/>
        </p:nvSpPr>
        <p:spPr>
          <a:xfrm>
            <a:off x="415602" y="303846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B029C-19DB-4671-90B0-DB6D92A5FE0D}"/>
              </a:ext>
            </a:extLst>
          </p:cNvPr>
          <p:cNvSpPr/>
          <p:nvPr/>
        </p:nvSpPr>
        <p:spPr>
          <a:xfrm>
            <a:off x="113749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74A4-72C0-4034-ACA9-1CEF1EA6422E}"/>
              </a:ext>
            </a:extLst>
          </p:cNvPr>
          <p:cNvSpPr/>
          <p:nvPr/>
        </p:nvSpPr>
        <p:spPr>
          <a:xfrm>
            <a:off x="206125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B7249-A182-4131-A87E-39CC3989E066}"/>
              </a:ext>
            </a:extLst>
          </p:cNvPr>
          <p:cNvSpPr/>
          <p:nvPr/>
        </p:nvSpPr>
        <p:spPr>
          <a:xfrm>
            <a:off x="2787312" y="302409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E269-1A30-480F-8C88-F43CA99BFA8F}"/>
              </a:ext>
            </a:extLst>
          </p:cNvPr>
          <p:cNvSpPr/>
          <p:nvPr/>
        </p:nvSpPr>
        <p:spPr>
          <a:xfrm>
            <a:off x="113749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35E01-35C1-4E32-9443-A2AEA3D0474A}"/>
              </a:ext>
            </a:extLst>
          </p:cNvPr>
          <p:cNvSpPr/>
          <p:nvPr/>
        </p:nvSpPr>
        <p:spPr>
          <a:xfrm>
            <a:off x="206125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DC3B9-DC3F-4BA3-A3FB-D4FDDE730425}"/>
              </a:ext>
            </a:extLst>
          </p:cNvPr>
          <p:cNvSpPr/>
          <p:nvPr/>
        </p:nvSpPr>
        <p:spPr>
          <a:xfrm>
            <a:off x="1138504" y="43881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B0745-C076-410B-AD07-80C70B686D9A}"/>
              </a:ext>
            </a:extLst>
          </p:cNvPr>
          <p:cNvSpPr/>
          <p:nvPr/>
        </p:nvSpPr>
        <p:spPr>
          <a:xfrm>
            <a:off x="2048139" y="43894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C7D97-9681-4A27-B363-4F9A6ABB1BAE}"/>
              </a:ext>
            </a:extLst>
          </p:cNvPr>
          <p:cNvSpPr/>
          <p:nvPr/>
        </p:nvSpPr>
        <p:spPr>
          <a:xfrm>
            <a:off x="415600" y="390741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18E21-9EC6-49A9-8998-8F656DFA09F5}"/>
              </a:ext>
            </a:extLst>
          </p:cNvPr>
          <p:cNvSpPr/>
          <p:nvPr/>
        </p:nvSpPr>
        <p:spPr>
          <a:xfrm>
            <a:off x="2798096" y="390741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871ED9-B11B-4B71-AFC5-8A7D7C4BAED5}"/>
              </a:ext>
            </a:extLst>
          </p:cNvPr>
          <p:cNvCxnSpPr/>
          <p:nvPr/>
        </p:nvCxnSpPr>
        <p:spPr>
          <a:xfrm>
            <a:off x="701602" y="3320203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E5A2A-AA17-4DA5-A568-D4A647BE3549}"/>
              </a:ext>
            </a:extLst>
          </p:cNvPr>
          <p:cNvCxnSpPr>
            <a:cxnSpLocks/>
          </p:cNvCxnSpPr>
          <p:nvPr/>
        </p:nvCxnSpPr>
        <p:spPr>
          <a:xfrm flipV="1">
            <a:off x="683629" y="2789145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4CCB0-7F9D-46C0-A3F1-7D2BFA208917}"/>
              </a:ext>
            </a:extLst>
          </p:cNvPr>
          <p:cNvCxnSpPr>
            <a:cxnSpLocks/>
          </p:cNvCxnSpPr>
          <p:nvPr/>
        </p:nvCxnSpPr>
        <p:spPr>
          <a:xfrm>
            <a:off x="701602" y="4186439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031FC-2028-4427-B713-8FEDCAAAA3FF}"/>
              </a:ext>
            </a:extLst>
          </p:cNvPr>
          <p:cNvCxnSpPr>
            <a:cxnSpLocks/>
          </p:cNvCxnSpPr>
          <p:nvPr/>
        </p:nvCxnSpPr>
        <p:spPr>
          <a:xfrm flipH="1">
            <a:off x="719724" y="3740740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A0418-9FDA-48F4-B8AA-3D87276B911F}"/>
              </a:ext>
            </a:extLst>
          </p:cNvPr>
          <p:cNvCxnSpPr>
            <a:cxnSpLocks/>
          </p:cNvCxnSpPr>
          <p:nvPr/>
        </p:nvCxnSpPr>
        <p:spPr>
          <a:xfrm flipH="1">
            <a:off x="644239" y="287091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6FF6F8-DA5C-4D2A-AC24-8EA53F58E675}"/>
              </a:ext>
            </a:extLst>
          </p:cNvPr>
          <p:cNvCxnSpPr>
            <a:cxnSpLocks/>
          </p:cNvCxnSpPr>
          <p:nvPr/>
        </p:nvCxnSpPr>
        <p:spPr>
          <a:xfrm flipV="1">
            <a:off x="1431249" y="2850252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9D45B-A012-44C0-9441-610B4C172FCB}"/>
              </a:ext>
            </a:extLst>
          </p:cNvPr>
          <p:cNvCxnSpPr>
            <a:cxnSpLocks/>
          </p:cNvCxnSpPr>
          <p:nvPr/>
        </p:nvCxnSpPr>
        <p:spPr>
          <a:xfrm>
            <a:off x="1416875" y="282418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30AFA-0901-44AB-ABD5-E798E4E5F007}"/>
              </a:ext>
            </a:extLst>
          </p:cNvPr>
          <p:cNvCxnSpPr>
            <a:cxnSpLocks/>
          </p:cNvCxnSpPr>
          <p:nvPr/>
        </p:nvCxnSpPr>
        <p:spPr>
          <a:xfrm flipV="1">
            <a:off x="1445628" y="377399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A3910-0DF1-4E6F-A268-10DDB9671593}"/>
              </a:ext>
            </a:extLst>
          </p:cNvPr>
          <p:cNvCxnSpPr>
            <a:cxnSpLocks/>
          </p:cNvCxnSpPr>
          <p:nvPr/>
        </p:nvCxnSpPr>
        <p:spPr>
          <a:xfrm flipH="1" flipV="1">
            <a:off x="1421457" y="374523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4F5EC-2FBF-4AC8-958F-262712AA1849}"/>
              </a:ext>
            </a:extLst>
          </p:cNvPr>
          <p:cNvCxnSpPr>
            <a:cxnSpLocks/>
          </p:cNvCxnSpPr>
          <p:nvPr/>
        </p:nvCxnSpPr>
        <p:spPr>
          <a:xfrm flipV="1">
            <a:off x="1474383" y="4546779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7FCA54-C772-4147-B65E-A80A6C43370B}"/>
              </a:ext>
            </a:extLst>
          </p:cNvPr>
          <p:cNvCxnSpPr>
            <a:cxnSpLocks/>
          </p:cNvCxnSpPr>
          <p:nvPr/>
        </p:nvCxnSpPr>
        <p:spPr>
          <a:xfrm flipV="1">
            <a:off x="1485164" y="2713667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293C9-F9E9-41A1-B3C3-E4D506B87B04}"/>
              </a:ext>
            </a:extLst>
          </p:cNvPr>
          <p:cNvCxnSpPr>
            <a:cxnSpLocks/>
          </p:cNvCxnSpPr>
          <p:nvPr/>
        </p:nvCxnSpPr>
        <p:spPr>
          <a:xfrm flipH="1">
            <a:off x="1474534" y="2633681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631309-008F-433D-B8FC-684EE0EDF176}"/>
              </a:ext>
            </a:extLst>
          </p:cNvPr>
          <p:cNvCxnSpPr>
            <a:cxnSpLocks/>
          </p:cNvCxnSpPr>
          <p:nvPr/>
        </p:nvCxnSpPr>
        <p:spPr>
          <a:xfrm flipH="1">
            <a:off x="2376473" y="330582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CF929-9DB0-4D03-96D8-3EA8E79A6240}"/>
              </a:ext>
            </a:extLst>
          </p:cNvPr>
          <p:cNvCxnSpPr>
            <a:cxnSpLocks/>
          </p:cNvCxnSpPr>
          <p:nvPr/>
        </p:nvCxnSpPr>
        <p:spPr>
          <a:xfrm flipH="1">
            <a:off x="2362092" y="4186439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12C8-826C-4E48-A18A-877ABBAAF4BC}"/>
              </a:ext>
            </a:extLst>
          </p:cNvPr>
          <p:cNvCxnSpPr>
            <a:cxnSpLocks/>
          </p:cNvCxnSpPr>
          <p:nvPr/>
        </p:nvCxnSpPr>
        <p:spPr>
          <a:xfrm>
            <a:off x="2361945" y="2813403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39A51-3A26-42A2-841B-2D74767E74AB}"/>
              </a:ext>
            </a:extLst>
          </p:cNvPr>
          <p:cNvCxnSpPr>
            <a:cxnSpLocks/>
          </p:cNvCxnSpPr>
          <p:nvPr/>
        </p:nvCxnSpPr>
        <p:spPr>
          <a:xfrm>
            <a:off x="2951416" y="3348960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575C9A-EEB5-46B0-8B67-7778E3659956}"/>
              </a:ext>
            </a:extLst>
          </p:cNvPr>
          <p:cNvCxnSpPr>
            <a:cxnSpLocks/>
          </p:cNvCxnSpPr>
          <p:nvPr/>
        </p:nvCxnSpPr>
        <p:spPr>
          <a:xfrm>
            <a:off x="2214581" y="2881694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8312CB-BA23-4A63-BD70-EA6C88A7F7E6}"/>
              </a:ext>
            </a:extLst>
          </p:cNvPr>
          <p:cNvCxnSpPr>
            <a:cxnSpLocks/>
          </p:cNvCxnSpPr>
          <p:nvPr/>
        </p:nvCxnSpPr>
        <p:spPr>
          <a:xfrm flipH="1" flipV="1">
            <a:off x="2208619" y="3820721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1260-E32F-48A0-B4A5-0D8E0F93EA7A}"/>
              </a:ext>
            </a:extLst>
          </p:cNvPr>
          <p:cNvCxnSpPr>
            <a:cxnSpLocks/>
          </p:cNvCxnSpPr>
          <p:nvPr/>
        </p:nvCxnSpPr>
        <p:spPr>
          <a:xfrm flipH="1" flipV="1">
            <a:off x="2359580" y="3752427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9545F-B565-4755-B3C1-5A81F558B474}"/>
              </a:ext>
            </a:extLst>
          </p:cNvPr>
          <p:cNvCxnSpPr>
            <a:cxnSpLocks/>
          </p:cNvCxnSpPr>
          <p:nvPr/>
        </p:nvCxnSpPr>
        <p:spPr>
          <a:xfrm flipH="1" flipV="1">
            <a:off x="1487234" y="3648195"/>
            <a:ext cx="553735" cy="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68C366-A687-4553-89FF-61CA12DF9C97}"/>
              </a:ext>
            </a:extLst>
          </p:cNvPr>
          <p:cNvSpPr txBox="1"/>
          <p:nvPr/>
        </p:nvSpPr>
        <p:spPr>
          <a:xfrm>
            <a:off x="415599" y="5681548"/>
            <a:ext cx="2719383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Original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D7E9-8EC8-416F-B7F5-809258DD017D}"/>
              </a:ext>
            </a:extLst>
          </p:cNvPr>
          <p:cNvSpPr txBox="1"/>
          <p:nvPr/>
        </p:nvSpPr>
        <p:spPr>
          <a:xfrm>
            <a:off x="3363618" y="5674712"/>
            <a:ext cx="5887455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Partitions of the graph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A002A4-BA10-40BB-9878-88BDA98B59D3}"/>
              </a:ext>
            </a:extLst>
          </p:cNvPr>
          <p:cNvSpPr/>
          <p:nvPr/>
        </p:nvSpPr>
        <p:spPr>
          <a:xfrm>
            <a:off x="3867154" y="2920478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9E4AFC-F8D6-426E-A51F-57A34512B4F2}"/>
              </a:ext>
            </a:extLst>
          </p:cNvPr>
          <p:cNvSpPr/>
          <p:nvPr/>
        </p:nvSpPr>
        <p:spPr>
          <a:xfrm>
            <a:off x="4589047" y="2439214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AEE005-B4D2-4C6C-92EC-26B2AABA3E7E}"/>
              </a:ext>
            </a:extLst>
          </p:cNvPr>
          <p:cNvSpPr/>
          <p:nvPr/>
        </p:nvSpPr>
        <p:spPr>
          <a:xfrm>
            <a:off x="4589047" y="3361635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40E3B6-B2CD-4153-B801-03D1993BDCB6}"/>
              </a:ext>
            </a:extLst>
          </p:cNvPr>
          <p:cNvSpPr/>
          <p:nvPr/>
        </p:nvSpPr>
        <p:spPr>
          <a:xfrm>
            <a:off x="4590059" y="4270121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7AA0B4-9053-46AA-AE76-2DC44758FB0C}"/>
              </a:ext>
            </a:extLst>
          </p:cNvPr>
          <p:cNvSpPr/>
          <p:nvPr/>
        </p:nvSpPr>
        <p:spPr>
          <a:xfrm>
            <a:off x="3867154" y="3789429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20D488-CD65-4CE0-B6EE-AA9E9BA22887}"/>
              </a:ext>
            </a:extLst>
          </p:cNvPr>
          <p:cNvCxnSpPr>
            <a:cxnSpLocks/>
          </p:cNvCxnSpPr>
          <p:nvPr/>
        </p:nvCxnSpPr>
        <p:spPr>
          <a:xfrm>
            <a:off x="4153154" y="3202214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1276E8-6427-4906-BBBA-7C756F8F546A}"/>
              </a:ext>
            </a:extLst>
          </p:cNvPr>
          <p:cNvCxnSpPr>
            <a:cxnSpLocks/>
          </p:cNvCxnSpPr>
          <p:nvPr/>
        </p:nvCxnSpPr>
        <p:spPr>
          <a:xfrm flipV="1">
            <a:off x="4135184" y="2671156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972AFC-65AA-4106-9AA9-A60C727C513E}"/>
              </a:ext>
            </a:extLst>
          </p:cNvPr>
          <p:cNvCxnSpPr>
            <a:cxnSpLocks/>
          </p:cNvCxnSpPr>
          <p:nvPr/>
        </p:nvCxnSpPr>
        <p:spPr>
          <a:xfrm>
            <a:off x="4153154" y="4068451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73A8C2-02DC-44EE-B0DE-567AA9568477}"/>
              </a:ext>
            </a:extLst>
          </p:cNvPr>
          <p:cNvCxnSpPr>
            <a:cxnSpLocks/>
          </p:cNvCxnSpPr>
          <p:nvPr/>
        </p:nvCxnSpPr>
        <p:spPr>
          <a:xfrm flipH="1">
            <a:off x="4171277" y="3622752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9C5406-FCCA-46F2-A496-C95CEFBBFDCB}"/>
              </a:ext>
            </a:extLst>
          </p:cNvPr>
          <p:cNvCxnSpPr>
            <a:cxnSpLocks/>
          </p:cNvCxnSpPr>
          <p:nvPr/>
        </p:nvCxnSpPr>
        <p:spPr>
          <a:xfrm flipH="1">
            <a:off x="4095794" y="275292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CE6F5D-A24D-42B5-988F-4BAA3CA3F7E4}"/>
              </a:ext>
            </a:extLst>
          </p:cNvPr>
          <p:cNvCxnSpPr>
            <a:cxnSpLocks/>
          </p:cNvCxnSpPr>
          <p:nvPr/>
        </p:nvCxnSpPr>
        <p:spPr>
          <a:xfrm flipV="1">
            <a:off x="4882807" y="2732261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6E268E-8BFA-44CC-9F78-3334598B21FB}"/>
              </a:ext>
            </a:extLst>
          </p:cNvPr>
          <p:cNvCxnSpPr>
            <a:cxnSpLocks/>
          </p:cNvCxnSpPr>
          <p:nvPr/>
        </p:nvCxnSpPr>
        <p:spPr>
          <a:xfrm>
            <a:off x="4868427" y="270619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89B590-43D9-4B1A-ACEA-047144FD8496}"/>
              </a:ext>
            </a:extLst>
          </p:cNvPr>
          <p:cNvCxnSpPr>
            <a:cxnSpLocks/>
          </p:cNvCxnSpPr>
          <p:nvPr/>
        </p:nvCxnSpPr>
        <p:spPr>
          <a:xfrm flipV="1">
            <a:off x="4897182" y="365600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B59E4D-142C-4094-8532-E35DA840FB77}"/>
              </a:ext>
            </a:extLst>
          </p:cNvPr>
          <p:cNvCxnSpPr>
            <a:cxnSpLocks/>
          </p:cNvCxnSpPr>
          <p:nvPr/>
        </p:nvCxnSpPr>
        <p:spPr>
          <a:xfrm flipV="1">
            <a:off x="4925936" y="4428790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45E36D-C7C2-44E1-81F6-9B1E2D9F7975}"/>
              </a:ext>
            </a:extLst>
          </p:cNvPr>
          <p:cNvCxnSpPr>
            <a:cxnSpLocks/>
          </p:cNvCxnSpPr>
          <p:nvPr/>
        </p:nvCxnSpPr>
        <p:spPr>
          <a:xfrm flipV="1">
            <a:off x="4936720" y="2595678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9D6CAB5-1A2A-42E5-9DC8-39B3A8D86DBF}"/>
              </a:ext>
            </a:extLst>
          </p:cNvPr>
          <p:cNvSpPr/>
          <p:nvPr/>
        </p:nvSpPr>
        <p:spPr>
          <a:xfrm>
            <a:off x="7625656" y="2429310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B24B4B-28E9-4E9F-8DE3-3CC086FCB437}"/>
              </a:ext>
            </a:extLst>
          </p:cNvPr>
          <p:cNvSpPr/>
          <p:nvPr/>
        </p:nvSpPr>
        <p:spPr>
          <a:xfrm>
            <a:off x="8351708" y="2896194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CA6061-B6A3-4834-ADDA-7028F4C85D79}"/>
              </a:ext>
            </a:extLst>
          </p:cNvPr>
          <p:cNvSpPr/>
          <p:nvPr/>
        </p:nvSpPr>
        <p:spPr>
          <a:xfrm>
            <a:off x="7625656" y="3351730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433D52-1E08-44F7-BCEA-DC395C10F09E}"/>
              </a:ext>
            </a:extLst>
          </p:cNvPr>
          <p:cNvSpPr/>
          <p:nvPr/>
        </p:nvSpPr>
        <p:spPr>
          <a:xfrm>
            <a:off x="7612538" y="4261542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96BCCA4-ADAA-4395-B067-D5BBE4008121}"/>
              </a:ext>
            </a:extLst>
          </p:cNvPr>
          <p:cNvSpPr/>
          <p:nvPr/>
        </p:nvSpPr>
        <p:spPr>
          <a:xfrm>
            <a:off x="8362492" y="3779522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8A9BF0-7C10-414C-B58F-F98F6EC8A437}"/>
              </a:ext>
            </a:extLst>
          </p:cNvPr>
          <p:cNvCxnSpPr>
            <a:cxnSpLocks/>
          </p:cNvCxnSpPr>
          <p:nvPr/>
        </p:nvCxnSpPr>
        <p:spPr>
          <a:xfrm flipH="1" flipV="1">
            <a:off x="6985857" y="3617344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3C3878E-3A92-4686-A9EE-71C442C2F740}"/>
              </a:ext>
            </a:extLst>
          </p:cNvPr>
          <p:cNvCxnSpPr>
            <a:cxnSpLocks/>
          </p:cNvCxnSpPr>
          <p:nvPr/>
        </p:nvCxnSpPr>
        <p:spPr>
          <a:xfrm flipH="1">
            <a:off x="7038935" y="2505786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4FF3FC-0C5B-47A9-94E5-F67AB9FC7494}"/>
              </a:ext>
            </a:extLst>
          </p:cNvPr>
          <p:cNvCxnSpPr>
            <a:cxnSpLocks/>
          </p:cNvCxnSpPr>
          <p:nvPr/>
        </p:nvCxnSpPr>
        <p:spPr>
          <a:xfrm flipH="1">
            <a:off x="7940869" y="3177933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842B9AD-FEB2-4290-B39C-FB1450253A02}"/>
              </a:ext>
            </a:extLst>
          </p:cNvPr>
          <p:cNvCxnSpPr>
            <a:cxnSpLocks/>
          </p:cNvCxnSpPr>
          <p:nvPr/>
        </p:nvCxnSpPr>
        <p:spPr>
          <a:xfrm flipH="1">
            <a:off x="7926488" y="4058544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C8C9282-D0DF-481B-ACBE-868B2D280CD1}"/>
              </a:ext>
            </a:extLst>
          </p:cNvPr>
          <p:cNvCxnSpPr>
            <a:cxnSpLocks/>
          </p:cNvCxnSpPr>
          <p:nvPr/>
        </p:nvCxnSpPr>
        <p:spPr>
          <a:xfrm>
            <a:off x="7926341" y="2685509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DA4C5C4-92A8-4203-A6D0-D22B5C82C4FA}"/>
              </a:ext>
            </a:extLst>
          </p:cNvPr>
          <p:cNvCxnSpPr>
            <a:cxnSpLocks/>
          </p:cNvCxnSpPr>
          <p:nvPr/>
        </p:nvCxnSpPr>
        <p:spPr>
          <a:xfrm>
            <a:off x="8515819" y="3221065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C6946A2-D01A-4D3D-89D1-E8C4E46B9362}"/>
              </a:ext>
            </a:extLst>
          </p:cNvPr>
          <p:cNvCxnSpPr>
            <a:cxnSpLocks/>
          </p:cNvCxnSpPr>
          <p:nvPr/>
        </p:nvCxnSpPr>
        <p:spPr>
          <a:xfrm>
            <a:off x="7778976" y="2753798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45B466B-DDB0-4D74-81DF-BC3A669ED1C1}"/>
              </a:ext>
            </a:extLst>
          </p:cNvPr>
          <p:cNvCxnSpPr>
            <a:cxnSpLocks/>
          </p:cNvCxnSpPr>
          <p:nvPr/>
        </p:nvCxnSpPr>
        <p:spPr>
          <a:xfrm flipH="1" flipV="1">
            <a:off x="7773015" y="3692827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090F607-38A1-4E6D-BCD9-EF4A8D14BF8F}"/>
              </a:ext>
            </a:extLst>
          </p:cNvPr>
          <p:cNvCxnSpPr>
            <a:cxnSpLocks/>
          </p:cNvCxnSpPr>
          <p:nvPr/>
        </p:nvCxnSpPr>
        <p:spPr>
          <a:xfrm flipH="1" flipV="1">
            <a:off x="7923976" y="3624531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67A2D6-EDBC-406D-B76E-DE44947C9E06}"/>
              </a:ext>
            </a:extLst>
          </p:cNvPr>
          <p:cNvCxnSpPr>
            <a:cxnSpLocks/>
          </p:cNvCxnSpPr>
          <p:nvPr/>
        </p:nvCxnSpPr>
        <p:spPr>
          <a:xfrm flipH="1">
            <a:off x="7038935" y="3513039"/>
            <a:ext cx="579135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6E9CA992-3744-4AA6-B870-662F534F86D4}"/>
              </a:ext>
            </a:extLst>
          </p:cNvPr>
          <p:cNvSpPr/>
          <p:nvPr/>
        </p:nvSpPr>
        <p:spPr>
          <a:xfrm>
            <a:off x="5525508" y="24265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505FDB-7EBD-474C-B43C-6C62AB8C9A6A}"/>
              </a:ext>
            </a:extLst>
          </p:cNvPr>
          <p:cNvSpPr/>
          <p:nvPr/>
        </p:nvSpPr>
        <p:spPr>
          <a:xfrm>
            <a:off x="5525508" y="33489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7F919F-D246-4536-AE1A-110AC3CBEB5F}"/>
              </a:ext>
            </a:extLst>
          </p:cNvPr>
          <p:cNvSpPr/>
          <p:nvPr/>
        </p:nvSpPr>
        <p:spPr>
          <a:xfrm>
            <a:off x="5512390" y="425874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36A7F0A-9B0D-46FB-85A0-00F08BDA4F31}"/>
              </a:ext>
            </a:extLst>
          </p:cNvPr>
          <p:cNvSpPr/>
          <p:nvPr/>
        </p:nvSpPr>
        <p:spPr>
          <a:xfrm>
            <a:off x="6701892" y="242931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A76AFA-29BF-42D8-854A-C3FE68D6B52E}"/>
              </a:ext>
            </a:extLst>
          </p:cNvPr>
          <p:cNvSpPr/>
          <p:nvPr/>
        </p:nvSpPr>
        <p:spPr>
          <a:xfrm>
            <a:off x="6701892" y="335173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3860470" y="1737713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6701896" y="1749532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19F9F2E-543A-4D67-9E53-1FEF8FB2BED6}"/>
              </a:ext>
            </a:extLst>
          </p:cNvPr>
          <p:cNvSpPr/>
          <p:nvPr/>
        </p:nvSpPr>
        <p:spPr>
          <a:xfrm>
            <a:off x="6281440" y="4968861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8917388-E0A3-40B8-A03D-37AEB6C8101C}"/>
              </a:ext>
            </a:extLst>
          </p:cNvPr>
          <p:cNvSpPr/>
          <p:nvPr/>
        </p:nvSpPr>
        <p:spPr>
          <a:xfrm>
            <a:off x="6281439" y="538161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1FE12-B8D2-4CCA-B6BA-D9692A64F771}"/>
              </a:ext>
            </a:extLst>
          </p:cNvPr>
          <p:cNvSpPr txBox="1"/>
          <p:nvPr/>
        </p:nvSpPr>
        <p:spPr>
          <a:xfrm>
            <a:off x="6550477" y="4901590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Master proxy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3370A9-1669-466B-909D-234A48D454D4}"/>
              </a:ext>
            </a:extLst>
          </p:cNvPr>
          <p:cNvSpPr txBox="1"/>
          <p:nvPr/>
        </p:nvSpPr>
        <p:spPr>
          <a:xfrm>
            <a:off x="6550479" y="5339740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Mirror proxy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3609145" y="1733701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6410463" y="1745519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Shape 180">
            <a:extLst>
              <a:ext uri="{FF2B5EF4-FFF2-40B4-BE49-F238E27FC236}">
                <a16:creationId xmlns:a16="http://schemas.microsoft.com/office/drawing/2014/main" id="{DCB0C622-7600-4AE3-9520-D38926C24BAB}"/>
              </a:ext>
            </a:extLst>
          </p:cNvPr>
          <p:cNvSpPr txBox="1">
            <a:spLocks/>
          </p:cNvSpPr>
          <p:nvPr/>
        </p:nvSpPr>
        <p:spPr>
          <a:xfrm>
            <a:off x="9021264" y="1740699"/>
            <a:ext cx="2753859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Each edge is assigned to a unique host</a:t>
            </a:r>
            <a:endParaRPr lang="en-US" sz="2133">
              <a:cs typeface="Calibri"/>
            </a:endParaRPr>
          </a:p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All edges connect proxy nodes on the same host</a:t>
            </a:r>
            <a:endParaRPr lang="en-US" sz="2133">
              <a:cs typeface="Calibri"/>
            </a:endParaRPr>
          </a:p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A node can have multiple proxies: one is </a:t>
            </a:r>
            <a:r>
              <a:rPr lang="en-US" sz="2133" b="1"/>
              <a:t>master</a:t>
            </a:r>
            <a:r>
              <a:rPr lang="en-US" sz="2133"/>
              <a:t> proxy; rest are </a:t>
            </a:r>
            <a:r>
              <a:rPr lang="en-US" sz="2133" b="1"/>
              <a:t>mirror</a:t>
            </a:r>
            <a:r>
              <a:rPr lang="en-US" sz="2133"/>
              <a:t> proxies</a:t>
            </a:r>
            <a:endParaRPr lang="en-US" sz="2133">
              <a:cs typeface="Calibr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363617" y="180834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46021" y="180670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9F754BF-666A-4DB8-AA12-CB795714D8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83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7E4F-2DB5-4C96-A4E7-9380CEDB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Gluon synchronize the proxies?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449C9E-C51C-46DB-A849-BC47AC986011}"/>
              </a:ext>
            </a:extLst>
          </p:cNvPr>
          <p:cNvSpPr/>
          <p:nvPr/>
        </p:nvSpPr>
        <p:spPr>
          <a:xfrm>
            <a:off x="7705002" y="504567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2ECF279-5DBD-4A26-BD5E-B473A678A415}"/>
              </a:ext>
            </a:extLst>
          </p:cNvPr>
          <p:cNvSpPr/>
          <p:nvPr/>
        </p:nvSpPr>
        <p:spPr>
          <a:xfrm>
            <a:off x="7705002" y="5458421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865188-248D-40D7-B003-150861AD2CC8}"/>
              </a:ext>
            </a:extLst>
          </p:cNvPr>
          <p:cNvSpPr txBox="1"/>
          <p:nvPr/>
        </p:nvSpPr>
        <p:spPr>
          <a:xfrm>
            <a:off x="7974041" y="4978400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Master proxy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070969-2728-40E1-8B1F-1D386DFDB646}"/>
              </a:ext>
            </a:extLst>
          </p:cNvPr>
          <p:cNvSpPr txBox="1"/>
          <p:nvPr/>
        </p:nvSpPr>
        <p:spPr>
          <a:xfrm>
            <a:off x="7974041" y="5416551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Mirror proxy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CF7098-F2DA-40E7-A786-F9ED80819DF6}"/>
              </a:ext>
            </a:extLst>
          </p:cNvPr>
          <p:cNvSpPr txBox="1"/>
          <p:nvPr/>
        </p:nvSpPr>
        <p:spPr>
          <a:xfrm>
            <a:off x="7980968" y="5809653"/>
            <a:ext cx="314316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distance (label) from source 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5887452" y="1823453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9261123" y="1823453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0A002A4-BA10-40BB-9878-88BDA98B59D3}"/>
              </a:ext>
            </a:extLst>
          </p:cNvPr>
          <p:cNvSpPr/>
          <p:nvPr/>
        </p:nvSpPr>
        <p:spPr>
          <a:xfrm>
            <a:off x="6145460" y="3010230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E9E4AFC-F8D6-426E-A51F-57A34512B4F2}"/>
              </a:ext>
            </a:extLst>
          </p:cNvPr>
          <p:cNvSpPr/>
          <p:nvPr/>
        </p:nvSpPr>
        <p:spPr>
          <a:xfrm>
            <a:off x="6867354" y="2528966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5AEE005-B4D2-4C6C-92EC-26B2AABA3E7E}"/>
              </a:ext>
            </a:extLst>
          </p:cNvPr>
          <p:cNvSpPr/>
          <p:nvPr/>
        </p:nvSpPr>
        <p:spPr>
          <a:xfrm>
            <a:off x="6867354" y="3451387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540E3B6-B2CD-4153-B801-03D1993BDCB6}"/>
              </a:ext>
            </a:extLst>
          </p:cNvPr>
          <p:cNvSpPr/>
          <p:nvPr/>
        </p:nvSpPr>
        <p:spPr>
          <a:xfrm>
            <a:off x="6868366" y="4359873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27AA0B4-9053-46AA-AE76-2DC44758FB0C}"/>
              </a:ext>
            </a:extLst>
          </p:cNvPr>
          <p:cNvSpPr/>
          <p:nvPr/>
        </p:nvSpPr>
        <p:spPr>
          <a:xfrm>
            <a:off x="6145460" y="3879181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20D488-CD65-4CE0-B6EE-AA9E9BA22887}"/>
              </a:ext>
            </a:extLst>
          </p:cNvPr>
          <p:cNvCxnSpPr>
            <a:cxnSpLocks/>
          </p:cNvCxnSpPr>
          <p:nvPr/>
        </p:nvCxnSpPr>
        <p:spPr>
          <a:xfrm>
            <a:off x="6431461" y="3291966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1276E8-6427-4906-BBBA-7C756F8F546A}"/>
              </a:ext>
            </a:extLst>
          </p:cNvPr>
          <p:cNvCxnSpPr>
            <a:cxnSpLocks/>
          </p:cNvCxnSpPr>
          <p:nvPr/>
        </p:nvCxnSpPr>
        <p:spPr>
          <a:xfrm flipV="1">
            <a:off x="6413490" y="2760908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972AFC-65AA-4106-9AA9-A60C727C513E}"/>
              </a:ext>
            </a:extLst>
          </p:cNvPr>
          <p:cNvCxnSpPr>
            <a:cxnSpLocks/>
          </p:cNvCxnSpPr>
          <p:nvPr/>
        </p:nvCxnSpPr>
        <p:spPr>
          <a:xfrm>
            <a:off x="6431461" y="4158203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473A8C2-02DC-44EE-B0DE-567AA9568477}"/>
              </a:ext>
            </a:extLst>
          </p:cNvPr>
          <p:cNvCxnSpPr>
            <a:cxnSpLocks/>
          </p:cNvCxnSpPr>
          <p:nvPr/>
        </p:nvCxnSpPr>
        <p:spPr>
          <a:xfrm flipH="1">
            <a:off x="6449584" y="3712504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9C5406-FCCA-46F2-A496-C95CEFBBFDCB}"/>
              </a:ext>
            </a:extLst>
          </p:cNvPr>
          <p:cNvCxnSpPr>
            <a:cxnSpLocks/>
          </p:cNvCxnSpPr>
          <p:nvPr/>
        </p:nvCxnSpPr>
        <p:spPr>
          <a:xfrm flipH="1">
            <a:off x="6374101" y="2842676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2CE6F5D-A24D-42B5-988F-4BAA3CA3F7E4}"/>
              </a:ext>
            </a:extLst>
          </p:cNvPr>
          <p:cNvCxnSpPr>
            <a:cxnSpLocks/>
          </p:cNvCxnSpPr>
          <p:nvPr/>
        </p:nvCxnSpPr>
        <p:spPr>
          <a:xfrm flipV="1">
            <a:off x="7161113" y="2822013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F6E268E-8BFA-44CC-9F78-3334598B21FB}"/>
              </a:ext>
            </a:extLst>
          </p:cNvPr>
          <p:cNvCxnSpPr>
            <a:cxnSpLocks/>
          </p:cNvCxnSpPr>
          <p:nvPr/>
        </p:nvCxnSpPr>
        <p:spPr>
          <a:xfrm>
            <a:off x="7146733" y="2795950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C89B590-43D9-4B1A-ACEA-047144FD8496}"/>
              </a:ext>
            </a:extLst>
          </p:cNvPr>
          <p:cNvCxnSpPr>
            <a:cxnSpLocks/>
          </p:cNvCxnSpPr>
          <p:nvPr/>
        </p:nvCxnSpPr>
        <p:spPr>
          <a:xfrm flipV="1">
            <a:off x="7175489" y="3745757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B59E4D-142C-4094-8532-E35DA840FB77}"/>
              </a:ext>
            </a:extLst>
          </p:cNvPr>
          <p:cNvCxnSpPr>
            <a:cxnSpLocks/>
          </p:cNvCxnSpPr>
          <p:nvPr/>
        </p:nvCxnSpPr>
        <p:spPr>
          <a:xfrm flipV="1">
            <a:off x="7204243" y="4518542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245E36D-C7C2-44E1-81F6-9B1E2D9F7975}"/>
              </a:ext>
            </a:extLst>
          </p:cNvPr>
          <p:cNvCxnSpPr>
            <a:cxnSpLocks/>
          </p:cNvCxnSpPr>
          <p:nvPr/>
        </p:nvCxnSpPr>
        <p:spPr>
          <a:xfrm flipV="1">
            <a:off x="7215027" y="2685430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9D6CAB5-1A2A-42E5-9DC8-39B3A8D86DBF}"/>
              </a:ext>
            </a:extLst>
          </p:cNvPr>
          <p:cNvSpPr/>
          <p:nvPr/>
        </p:nvSpPr>
        <p:spPr>
          <a:xfrm>
            <a:off x="10476316" y="2507243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B24B4B-28E9-4E9F-8DE3-3CC086FCB437}"/>
              </a:ext>
            </a:extLst>
          </p:cNvPr>
          <p:cNvSpPr/>
          <p:nvPr/>
        </p:nvSpPr>
        <p:spPr>
          <a:xfrm>
            <a:off x="11202368" y="2974127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CA6061-B6A3-4834-ADDA-7028F4C85D79}"/>
              </a:ext>
            </a:extLst>
          </p:cNvPr>
          <p:cNvSpPr/>
          <p:nvPr/>
        </p:nvSpPr>
        <p:spPr>
          <a:xfrm>
            <a:off x="10476316" y="3429663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5433D52-1E08-44F7-BCEA-DC395C10F09E}"/>
              </a:ext>
            </a:extLst>
          </p:cNvPr>
          <p:cNvSpPr/>
          <p:nvPr/>
        </p:nvSpPr>
        <p:spPr>
          <a:xfrm>
            <a:off x="10463198" y="4339475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96BCCA4-ADAA-4395-B067-D5BBE4008121}"/>
              </a:ext>
            </a:extLst>
          </p:cNvPr>
          <p:cNvSpPr/>
          <p:nvPr/>
        </p:nvSpPr>
        <p:spPr>
          <a:xfrm>
            <a:off x="11213152" y="3857455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B8A9BF0-7C10-414C-B58F-F98F6EC8A437}"/>
              </a:ext>
            </a:extLst>
          </p:cNvPr>
          <p:cNvCxnSpPr>
            <a:cxnSpLocks/>
          </p:cNvCxnSpPr>
          <p:nvPr/>
        </p:nvCxnSpPr>
        <p:spPr>
          <a:xfrm flipH="1" flipV="1">
            <a:off x="9836517" y="369527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C3878E-3A92-4686-A9EE-71C442C2F740}"/>
              </a:ext>
            </a:extLst>
          </p:cNvPr>
          <p:cNvCxnSpPr>
            <a:cxnSpLocks/>
          </p:cNvCxnSpPr>
          <p:nvPr/>
        </p:nvCxnSpPr>
        <p:spPr>
          <a:xfrm flipH="1">
            <a:off x="9889595" y="2583719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54FF3FC-0C5B-47A9-94E5-F67AB9FC7494}"/>
              </a:ext>
            </a:extLst>
          </p:cNvPr>
          <p:cNvCxnSpPr>
            <a:cxnSpLocks/>
          </p:cNvCxnSpPr>
          <p:nvPr/>
        </p:nvCxnSpPr>
        <p:spPr>
          <a:xfrm flipH="1">
            <a:off x="10791529" y="325586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842B9AD-FEB2-4290-B39C-FB1450253A02}"/>
              </a:ext>
            </a:extLst>
          </p:cNvPr>
          <p:cNvCxnSpPr>
            <a:cxnSpLocks/>
          </p:cNvCxnSpPr>
          <p:nvPr/>
        </p:nvCxnSpPr>
        <p:spPr>
          <a:xfrm flipH="1">
            <a:off x="10777148" y="4136477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C8C9282-D0DF-481B-ACBE-868B2D280CD1}"/>
              </a:ext>
            </a:extLst>
          </p:cNvPr>
          <p:cNvCxnSpPr>
            <a:cxnSpLocks/>
          </p:cNvCxnSpPr>
          <p:nvPr/>
        </p:nvCxnSpPr>
        <p:spPr>
          <a:xfrm>
            <a:off x="10777001" y="2763442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DA4C5C4-92A8-4203-A6D0-D22B5C82C4FA}"/>
              </a:ext>
            </a:extLst>
          </p:cNvPr>
          <p:cNvCxnSpPr>
            <a:cxnSpLocks/>
          </p:cNvCxnSpPr>
          <p:nvPr/>
        </p:nvCxnSpPr>
        <p:spPr>
          <a:xfrm>
            <a:off x="11366479" y="3298998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6946A2-D01A-4D3D-89D1-E8C4E46B9362}"/>
              </a:ext>
            </a:extLst>
          </p:cNvPr>
          <p:cNvCxnSpPr>
            <a:cxnSpLocks/>
          </p:cNvCxnSpPr>
          <p:nvPr/>
        </p:nvCxnSpPr>
        <p:spPr>
          <a:xfrm>
            <a:off x="10629636" y="2831732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5B466B-DDB0-4D74-81DF-BC3A669ED1C1}"/>
              </a:ext>
            </a:extLst>
          </p:cNvPr>
          <p:cNvCxnSpPr>
            <a:cxnSpLocks/>
          </p:cNvCxnSpPr>
          <p:nvPr/>
        </p:nvCxnSpPr>
        <p:spPr>
          <a:xfrm flipH="1" flipV="1">
            <a:off x="10623675" y="3770760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090F607-38A1-4E6D-BCD9-EF4A8D14BF8F}"/>
              </a:ext>
            </a:extLst>
          </p:cNvPr>
          <p:cNvCxnSpPr>
            <a:cxnSpLocks/>
          </p:cNvCxnSpPr>
          <p:nvPr/>
        </p:nvCxnSpPr>
        <p:spPr>
          <a:xfrm flipH="1" flipV="1">
            <a:off x="10774636" y="3702464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67A2D6-EDBC-406D-B76E-DE44947C9E06}"/>
              </a:ext>
            </a:extLst>
          </p:cNvPr>
          <p:cNvCxnSpPr>
            <a:cxnSpLocks/>
          </p:cNvCxnSpPr>
          <p:nvPr/>
        </p:nvCxnSpPr>
        <p:spPr>
          <a:xfrm flipH="1">
            <a:off x="9889595" y="3590973"/>
            <a:ext cx="579135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6E9CA992-3744-4AA6-B870-662F534F86D4}"/>
              </a:ext>
            </a:extLst>
          </p:cNvPr>
          <p:cNvSpPr/>
          <p:nvPr/>
        </p:nvSpPr>
        <p:spPr>
          <a:xfrm>
            <a:off x="7803815" y="251626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9505FDB-7EBD-474C-B43C-6C62AB8C9A6A}"/>
              </a:ext>
            </a:extLst>
          </p:cNvPr>
          <p:cNvSpPr/>
          <p:nvPr/>
        </p:nvSpPr>
        <p:spPr>
          <a:xfrm>
            <a:off x="7803815" y="343868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17F919F-D246-4536-AE1A-110AC3CBEB5F}"/>
              </a:ext>
            </a:extLst>
          </p:cNvPr>
          <p:cNvSpPr/>
          <p:nvPr/>
        </p:nvSpPr>
        <p:spPr>
          <a:xfrm>
            <a:off x="7790696" y="434849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36A7F0A-9B0D-46FB-85A0-00F08BDA4F31}"/>
              </a:ext>
            </a:extLst>
          </p:cNvPr>
          <p:cNvSpPr/>
          <p:nvPr/>
        </p:nvSpPr>
        <p:spPr>
          <a:xfrm>
            <a:off x="9552552" y="250724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0A76AFA-29BF-42D8-854A-C3FE68D6B52E}"/>
              </a:ext>
            </a:extLst>
          </p:cNvPr>
          <p:cNvSpPr/>
          <p:nvPr/>
        </p:nvSpPr>
        <p:spPr>
          <a:xfrm>
            <a:off x="9552552" y="342966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6138776" y="1827465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9552556" y="1827465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748502" y="5886327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6036110" y="2700092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9509055" y="2896460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7160406" y="2239673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7245511" y="3648809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9509055" y="3816188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Shape 180">
            <a:extLst>
              <a:ext uri="{FF2B5EF4-FFF2-40B4-BE49-F238E27FC236}">
                <a16:creationId xmlns:a16="http://schemas.microsoft.com/office/drawing/2014/main" id="{DCB0C622-7600-4AE3-9520-D38926C24BAB}"/>
              </a:ext>
            </a:extLst>
          </p:cNvPr>
          <p:cNvSpPr txBox="1">
            <a:spLocks/>
          </p:cNvSpPr>
          <p:nvPr/>
        </p:nvSpPr>
        <p:spPr>
          <a:xfrm>
            <a:off x="412553" y="1703980"/>
            <a:ext cx="5436799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400">
                <a:cs typeface="Calibri"/>
              </a:rPr>
              <a:t>Exploit domain knowledge</a:t>
            </a:r>
          </a:p>
          <a:p>
            <a:pPr marL="901677" lvl="1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133">
                <a:cs typeface="Calibri"/>
              </a:rPr>
              <a:t>Cached copies can be stale as long as they are eventually synchronized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248712" y="3644885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163528" y="2236556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7A737-DBBD-4D69-8F69-206FA5914E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2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58" grpId="0" animBg="1"/>
      <p:bldP spid="164" grpId="0" animBg="1"/>
      <p:bldP spid="169" grpId="0" animBg="1"/>
      <p:bldP spid="170" grpId="0" animBg="1"/>
      <p:bldP spid="171" grpId="0" animBg="1"/>
      <p:bldP spid="59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248712" y="3644885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47E4F-2DB5-4C96-A4E7-9380CEDB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Gluon synchronize the proxies?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449C9E-C51C-46DB-A849-BC47AC986011}"/>
              </a:ext>
            </a:extLst>
          </p:cNvPr>
          <p:cNvSpPr/>
          <p:nvPr/>
        </p:nvSpPr>
        <p:spPr>
          <a:xfrm>
            <a:off x="7705002" y="504567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2ECF279-5DBD-4A26-BD5E-B473A678A415}"/>
              </a:ext>
            </a:extLst>
          </p:cNvPr>
          <p:cNvSpPr/>
          <p:nvPr/>
        </p:nvSpPr>
        <p:spPr>
          <a:xfrm>
            <a:off x="7705002" y="5458421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865188-248D-40D7-B003-150861AD2CC8}"/>
              </a:ext>
            </a:extLst>
          </p:cNvPr>
          <p:cNvSpPr txBox="1"/>
          <p:nvPr/>
        </p:nvSpPr>
        <p:spPr>
          <a:xfrm>
            <a:off x="7974041" y="4978400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Master proxy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070969-2728-40E1-8B1F-1D386DFDB646}"/>
              </a:ext>
            </a:extLst>
          </p:cNvPr>
          <p:cNvSpPr txBox="1"/>
          <p:nvPr/>
        </p:nvSpPr>
        <p:spPr>
          <a:xfrm>
            <a:off x="7974041" y="5416551"/>
            <a:ext cx="1879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Mirror proxy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CF7098-F2DA-40E7-A786-F9ED80819DF6}"/>
              </a:ext>
            </a:extLst>
          </p:cNvPr>
          <p:cNvSpPr txBox="1"/>
          <p:nvPr/>
        </p:nvSpPr>
        <p:spPr>
          <a:xfrm>
            <a:off x="7980968" y="5809653"/>
            <a:ext cx="314316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: distance (label) from source 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5887452" y="1823453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9261123" y="1823453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0A002A4-BA10-40BB-9878-88BDA98B59D3}"/>
              </a:ext>
            </a:extLst>
          </p:cNvPr>
          <p:cNvSpPr/>
          <p:nvPr/>
        </p:nvSpPr>
        <p:spPr>
          <a:xfrm>
            <a:off x="6145460" y="3010230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E9E4AFC-F8D6-426E-A51F-57A34512B4F2}"/>
              </a:ext>
            </a:extLst>
          </p:cNvPr>
          <p:cNvSpPr/>
          <p:nvPr/>
        </p:nvSpPr>
        <p:spPr>
          <a:xfrm>
            <a:off x="6867354" y="2528966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5AEE005-B4D2-4C6C-92EC-26B2AABA3E7E}"/>
              </a:ext>
            </a:extLst>
          </p:cNvPr>
          <p:cNvSpPr/>
          <p:nvPr/>
        </p:nvSpPr>
        <p:spPr>
          <a:xfrm>
            <a:off x="6867354" y="3451387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540E3B6-B2CD-4153-B801-03D1993BDCB6}"/>
              </a:ext>
            </a:extLst>
          </p:cNvPr>
          <p:cNvSpPr/>
          <p:nvPr/>
        </p:nvSpPr>
        <p:spPr>
          <a:xfrm>
            <a:off x="6868366" y="4359873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27AA0B4-9053-46AA-AE76-2DC44758FB0C}"/>
              </a:ext>
            </a:extLst>
          </p:cNvPr>
          <p:cNvSpPr/>
          <p:nvPr/>
        </p:nvSpPr>
        <p:spPr>
          <a:xfrm>
            <a:off x="6145460" y="3879181"/>
            <a:ext cx="336885" cy="3235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20D488-CD65-4CE0-B6EE-AA9E9BA22887}"/>
              </a:ext>
            </a:extLst>
          </p:cNvPr>
          <p:cNvCxnSpPr>
            <a:cxnSpLocks/>
          </p:cNvCxnSpPr>
          <p:nvPr/>
        </p:nvCxnSpPr>
        <p:spPr>
          <a:xfrm>
            <a:off x="6431461" y="3291966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1276E8-6427-4906-BBBA-7C756F8F546A}"/>
              </a:ext>
            </a:extLst>
          </p:cNvPr>
          <p:cNvCxnSpPr>
            <a:cxnSpLocks/>
          </p:cNvCxnSpPr>
          <p:nvPr/>
        </p:nvCxnSpPr>
        <p:spPr>
          <a:xfrm flipV="1">
            <a:off x="6413490" y="2760908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972AFC-65AA-4106-9AA9-A60C727C513E}"/>
              </a:ext>
            </a:extLst>
          </p:cNvPr>
          <p:cNvCxnSpPr>
            <a:cxnSpLocks/>
          </p:cNvCxnSpPr>
          <p:nvPr/>
        </p:nvCxnSpPr>
        <p:spPr>
          <a:xfrm>
            <a:off x="6431461" y="4158203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473A8C2-02DC-44EE-B0DE-567AA9568477}"/>
              </a:ext>
            </a:extLst>
          </p:cNvPr>
          <p:cNvCxnSpPr>
            <a:cxnSpLocks/>
          </p:cNvCxnSpPr>
          <p:nvPr/>
        </p:nvCxnSpPr>
        <p:spPr>
          <a:xfrm flipH="1">
            <a:off x="6449584" y="3712504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9C5406-FCCA-46F2-A496-C95CEFBBFDCB}"/>
              </a:ext>
            </a:extLst>
          </p:cNvPr>
          <p:cNvCxnSpPr>
            <a:cxnSpLocks/>
          </p:cNvCxnSpPr>
          <p:nvPr/>
        </p:nvCxnSpPr>
        <p:spPr>
          <a:xfrm flipH="1">
            <a:off x="6374101" y="2842676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2CE6F5D-A24D-42B5-988F-4BAA3CA3F7E4}"/>
              </a:ext>
            </a:extLst>
          </p:cNvPr>
          <p:cNvCxnSpPr>
            <a:cxnSpLocks/>
          </p:cNvCxnSpPr>
          <p:nvPr/>
        </p:nvCxnSpPr>
        <p:spPr>
          <a:xfrm flipV="1">
            <a:off x="7161113" y="2822013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F6E268E-8BFA-44CC-9F78-3334598B21FB}"/>
              </a:ext>
            </a:extLst>
          </p:cNvPr>
          <p:cNvCxnSpPr>
            <a:cxnSpLocks/>
          </p:cNvCxnSpPr>
          <p:nvPr/>
        </p:nvCxnSpPr>
        <p:spPr>
          <a:xfrm>
            <a:off x="7146733" y="2795950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C89B590-43D9-4B1A-ACEA-047144FD8496}"/>
              </a:ext>
            </a:extLst>
          </p:cNvPr>
          <p:cNvCxnSpPr>
            <a:cxnSpLocks/>
          </p:cNvCxnSpPr>
          <p:nvPr/>
        </p:nvCxnSpPr>
        <p:spPr>
          <a:xfrm flipV="1">
            <a:off x="7175489" y="3745757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B59E4D-142C-4094-8532-E35DA840FB77}"/>
              </a:ext>
            </a:extLst>
          </p:cNvPr>
          <p:cNvCxnSpPr>
            <a:cxnSpLocks/>
          </p:cNvCxnSpPr>
          <p:nvPr/>
        </p:nvCxnSpPr>
        <p:spPr>
          <a:xfrm flipV="1">
            <a:off x="7204243" y="4518542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245E36D-C7C2-44E1-81F6-9B1E2D9F7975}"/>
              </a:ext>
            </a:extLst>
          </p:cNvPr>
          <p:cNvCxnSpPr>
            <a:cxnSpLocks/>
          </p:cNvCxnSpPr>
          <p:nvPr/>
        </p:nvCxnSpPr>
        <p:spPr>
          <a:xfrm flipV="1">
            <a:off x="7215027" y="2685430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9D6CAB5-1A2A-42E5-9DC8-39B3A8D86DBF}"/>
              </a:ext>
            </a:extLst>
          </p:cNvPr>
          <p:cNvSpPr/>
          <p:nvPr/>
        </p:nvSpPr>
        <p:spPr>
          <a:xfrm>
            <a:off x="10476316" y="2507243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B24B4B-28E9-4E9F-8DE3-3CC086FCB437}"/>
              </a:ext>
            </a:extLst>
          </p:cNvPr>
          <p:cNvSpPr/>
          <p:nvPr/>
        </p:nvSpPr>
        <p:spPr>
          <a:xfrm>
            <a:off x="11202368" y="2974127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CA6061-B6A3-4834-ADDA-7028F4C85D79}"/>
              </a:ext>
            </a:extLst>
          </p:cNvPr>
          <p:cNvSpPr/>
          <p:nvPr/>
        </p:nvSpPr>
        <p:spPr>
          <a:xfrm>
            <a:off x="10476316" y="3429663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5433D52-1E08-44F7-BCEA-DC395C10F09E}"/>
              </a:ext>
            </a:extLst>
          </p:cNvPr>
          <p:cNvSpPr/>
          <p:nvPr/>
        </p:nvSpPr>
        <p:spPr>
          <a:xfrm>
            <a:off x="10463198" y="4339475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96BCCA4-ADAA-4395-B067-D5BBE4008121}"/>
              </a:ext>
            </a:extLst>
          </p:cNvPr>
          <p:cNvSpPr/>
          <p:nvPr/>
        </p:nvSpPr>
        <p:spPr>
          <a:xfrm>
            <a:off x="11213152" y="3857455"/>
            <a:ext cx="336885" cy="3235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B8A9BF0-7C10-414C-B58F-F98F6EC8A437}"/>
              </a:ext>
            </a:extLst>
          </p:cNvPr>
          <p:cNvCxnSpPr>
            <a:cxnSpLocks/>
          </p:cNvCxnSpPr>
          <p:nvPr/>
        </p:nvCxnSpPr>
        <p:spPr>
          <a:xfrm flipH="1" flipV="1">
            <a:off x="9836517" y="369527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C3878E-3A92-4686-A9EE-71C442C2F740}"/>
              </a:ext>
            </a:extLst>
          </p:cNvPr>
          <p:cNvCxnSpPr>
            <a:cxnSpLocks/>
          </p:cNvCxnSpPr>
          <p:nvPr/>
        </p:nvCxnSpPr>
        <p:spPr>
          <a:xfrm flipH="1">
            <a:off x="9889595" y="2583719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54FF3FC-0C5B-47A9-94E5-F67AB9FC7494}"/>
              </a:ext>
            </a:extLst>
          </p:cNvPr>
          <p:cNvCxnSpPr>
            <a:cxnSpLocks/>
          </p:cNvCxnSpPr>
          <p:nvPr/>
        </p:nvCxnSpPr>
        <p:spPr>
          <a:xfrm flipH="1">
            <a:off x="10791529" y="325586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842B9AD-FEB2-4290-B39C-FB1450253A02}"/>
              </a:ext>
            </a:extLst>
          </p:cNvPr>
          <p:cNvCxnSpPr>
            <a:cxnSpLocks/>
          </p:cNvCxnSpPr>
          <p:nvPr/>
        </p:nvCxnSpPr>
        <p:spPr>
          <a:xfrm flipH="1">
            <a:off x="10777148" y="4136477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C8C9282-D0DF-481B-ACBE-868B2D280CD1}"/>
              </a:ext>
            </a:extLst>
          </p:cNvPr>
          <p:cNvCxnSpPr>
            <a:cxnSpLocks/>
          </p:cNvCxnSpPr>
          <p:nvPr/>
        </p:nvCxnSpPr>
        <p:spPr>
          <a:xfrm>
            <a:off x="10777001" y="2763442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DA4C5C4-92A8-4203-A6D0-D22B5C82C4FA}"/>
              </a:ext>
            </a:extLst>
          </p:cNvPr>
          <p:cNvCxnSpPr>
            <a:cxnSpLocks/>
          </p:cNvCxnSpPr>
          <p:nvPr/>
        </p:nvCxnSpPr>
        <p:spPr>
          <a:xfrm>
            <a:off x="11366479" y="3298998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6946A2-D01A-4D3D-89D1-E8C4E46B9362}"/>
              </a:ext>
            </a:extLst>
          </p:cNvPr>
          <p:cNvCxnSpPr>
            <a:cxnSpLocks/>
          </p:cNvCxnSpPr>
          <p:nvPr/>
        </p:nvCxnSpPr>
        <p:spPr>
          <a:xfrm>
            <a:off x="10629636" y="2831732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5B466B-DDB0-4D74-81DF-BC3A669ED1C1}"/>
              </a:ext>
            </a:extLst>
          </p:cNvPr>
          <p:cNvCxnSpPr>
            <a:cxnSpLocks/>
          </p:cNvCxnSpPr>
          <p:nvPr/>
        </p:nvCxnSpPr>
        <p:spPr>
          <a:xfrm flipH="1" flipV="1">
            <a:off x="10623675" y="3770760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090F607-38A1-4E6D-BCD9-EF4A8D14BF8F}"/>
              </a:ext>
            </a:extLst>
          </p:cNvPr>
          <p:cNvCxnSpPr>
            <a:cxnSpLocks/>
          </p:cNvCxnSpPr>
          <p:nvPr/>
        </p:nvCxnSpPr>
        <p:spPr>
          <a:xfrm flipH="1" flipV="1">
            <a:off x="10774636" y="3702464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67A2D6-EDBC-406D-B76E-DE44947C9E06}"/>
              </a:ext>
            </a:extLst>
          </p:cNvPr>
          <p:cNvCxnSpPr>
            <a:cxnSpLocks/>
          </p:cNvCxnSpPr>
          <p:nvPr/>
        </p:nvCxnSpPr>
        <p:spPr>
          <a:xfrm flipH="1">
            <a:off x="9889595" y="3590973"/>
            <a:ext cx="579135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6E9CA992-3744-4AA6-B870-662F534F86D4}"/>
              </a:ext>
            </a:extLst>
          </p:cNvPr>
          <p:cNvSpPr/>
          <p:nvPr/>
        </p:nvSpPr>
        <p:spPr>
          <a:xfrm>
            <a:off x="7803815" y="251626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9505FDB-7EBD-474C-B43C-6C62AB8C9A6A}"/>
              </a:ext>
            </a:extLst>
          </p:cNvPr>
          <p:cNvSpPr/>
          <p:nvPr/>
        </p:nvSpPr>
        <p:spPr>
          <a:xfrm>
            <a:off x="7803815" y="343868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17F919F-D246-4536-AE1A-110AC3CBEB5F}"/>
              </a:ext>
            </a:extLst>
          </p:cNvPr>
          <p:cNvSpPr/>
          <p:nvPr/>
        </p:nvSpPr>
        <p:spPr>
          <a:xfrm>
            <a:off x="7790696" y="434849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36A7F0A-9B0D-46FB-85A0-00F08BDA4F31}"/>
              </a:ext>
            </a:extLst>
          </p:cNvPr>
          <p:cNvSpPr/>
          <p:nvPr/>
        </p:nvSpPr>
        <p:spPr>
          <a:xfrm>
            <a:off x="9552552" y="250724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0A76AFA-29BF-42D8-854A-C3FE68D6B52E}"/>
              </a:ext>
            </a:extLst>
          </p:cNvPr>
          <p:cNvSpPr/>
          <p:nvPr/>
        </p:nvSpPr>
        <p:spPr>
          <a:xfrm>
            <a:off x="9552552" y="342966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6138776" y="1827465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9552556" y="1827465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748502" y="5886327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6036110" y="2700092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9509055" y="2896460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 rot="16200000">
            <a:off x="9509055" y="3816188"/>
            <a:ext cx="237605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7163528" y="2236556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Shape 180">
            <a:extLst>
              <a:ext uri="{FF2B5EF4-FFF2-40B4-BE49-F238E27FC236}">
                <a16:creationId xmlns:a16="http://schemas.microsoft.com/office/drawing/2014/main" id="{DCB0C622-7600-4AE3-9520-D38926C24BAB}"/>
              </a:ext>
            </a:extLst>
          </p:cNvPr>
          <p:cNvSpPr txBox="1">
            <a:spLocks/>
          </p:cNvSpPr>
          <p:nvPr/>
        </p:nvSpPr>
        <p:spPr>
          <a:xfrm>
            <a:off x="412553" y="1703980"/>
            <a:ext cx="5436799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400" dirty="0">
                <a:cs typeface="Calibri"/>
              </a:rPr>
              <a:t>Exploit domain knowledge</a:t>
            </a:r>
          </a:p>
          <a:p>
            <a:pPr marL="901677" lvl="1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133" dirty="0">
                <a:cs typeface="Calibri"/>
              </a:rPr>
              <a:t>Cached copies can be stale as long as they are eventually synchronized</a:t>
            </a:r>
          </a:p>
          <a:p>
            <a:pPr marL="609585" indent="-457189">
              <a:lnSpc>
                <a:spcPct val="114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400" dirty="0">
                <a:cs typeface="Calibri"/>
              </a:rPr>
              <a:t>Use all-reduce:</a:t>
            </a:r>
          </a:p>
          <a:p>
            <a:pPr marL="901677" lvl="1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133" dirty="0"/>
              <a:t>Reduce</a:t>
            </a:r>
            <a:r>
              <a:rPr lang="en-US" sz="2133" dirty="0">
                <a:solidFill>
                  <a:srgbClr val="404040"/>
                </a:solidFill>
                <a:cs typeface="Calibri"/>
              </a:rPr>
              <a:t>: mirror proxies to master proxy</a:t>
            </a:r>
            <a:endParaRPr lang="en-US" sz="2133" dirty="0">
              <a:solidFill>
                <a:schemeClr val="tx1"/>
              </a:solidFill>
              <a:cs typeface="Calibri"/>
            </a:endParaRPr>
          </a:p>
          <a:p>
            <a:pPr marL="901677" lvl="1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133" dirty="0"/>
              <a:t>Broadcast: master to</a:t>
            </a:r>
            <a:r>
              <a:rPr lang="en-US" sz="2133" dirty="0">
                <a:cs typeface="Calibri"/>
              </a:rPr>
              <a:t> mirror proxies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9513666" y="3814227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49B6D1-8605-4663-913E-FD7F9DE52366}"/>
              </a:ext>
            </a:extLst>
          </p:cNvPr>
          <p:cNvSpPr/>
          <p:nvPr/>
        </p:nvSpPr>
        <p:spPr>
          <a:xfrm>
            <a:off x="9512177" y="2905228"/>
            <a:ext cx="237601" cy="243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E3B15-2E56-44BF-A3D3-9F315F44DF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9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9B9-2B5F-428F-A1F9-359E4781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Gluon Distributed Execution Model</a:t>
            </a:r>
            <a:endParaRPr lang="en-US"/>
          </a:p>
        </p:txBody>
      </p:sp>
      <p:sp>
        <p:nvSpPr>
          <p:cNvPr id="33" name="Shape 185">
            <a:extLst>
              <a:ext uri="{FF2B5EF4-FFF2-40B4-BE49-F238E27FC236}">
                <a16:creationId xmlns:a16="http://schemas.microsoft.com/office/drawing/2014/main" id="{5FBF4FEC-5D94-4762-9A73-F04EAF29A184}"/>
              </a:ext>
            </a:extLst>
          </p:cNvPr>
          <p:cNvSpPr/>
          <p:nvPr/>
        </p:nvSpPr>
        <p:spPr>
          <a:xfrm>
            <a:off x="6734621" y="1824528"/>
            <a:ext cx="3580800" cy="43758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Host h2</a:t>
            </a:r>
            <a:endParaRPr sz="2400"/>
          </a:p>
        </p:txBody>
      </p:sp>
      <p:sp>
        <p:nvSpPr>
          <p:cNvPr id="35" name="Shape 186">
            <a:extLst>
              <a:ext uri="{FF2B5EF4-FFF2-40B4-BE49-F238E27FC236}">
                <a16:creationId xmlns:a16="http://schemas.microsoft.com/office/drawing/2014/main" id="{A67B4E19-72BF-41E8-885F-B18740EE5E72}"/>
              </a:ext>
            </a:extLst>
          </p:cNvPr>
          <p:cNvSpPr/>
          <p:nvPr/>
        </p:nvSpPr>
        <p:spPr>
          <a:xfrm>
            <a:off x="2250925" y="1824528"/>
            <a:ext cx="3166380" cy="43758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Host h1</a:t>
            </a:r>
            <a:endParaRPr sz="2400"/>
          </a:p>
        </p:txBody>
      </p:sp>
      <p:sp>
        <p:nvSpPr>
          <p:cNvPr id="37" name="Shape 187">
            <a:extLst>
              <a:ext uri="{FF2B5EF4-FFF2-40B4-BE49-F238E27FC236}">
                <a16:creationId xmlns:a16="http://schemas.microsoft.com/office/drawing/2014/main" id="{671CF201-3BAE-4DD2-9E59-116C25C33562}"/>
              </a:ext>
            </a:extLst>
          </p:cNvPr>
          <p:cNvSpPr/>
          <p:nvPr/>
        </p:nvSpPr>
        <p:spPr>
          <a:xfrm>
            <a:off x="2485625" y="3209737"/>
            <a:ext cx="1555700" cy="2724081"/>
          </a:xfrm>
          <a:custGeom>
            <a:avLst/>
            <a:gdLst/>
            <a:ahLst/>
            <a:cxnLst/>
            <a:rect l="0" t="0" r="0" b="0"/>
            <a:pathLst>
              <a:path w="46671" h="108256" extrusionOk="0">
                <a:moveTo>
                  <a:pt x="45843" y="98314"/>
                </a:moveTo>
                <a:lnTo>
                  <a:pt x="45843" y="108256"/>
                </a:lnTo>
                <a:lnTo>
                  <a:pt x="0" y="108256"/>
                </a:lnTo>
                <a:lnTo>
                  <a:pt x="276" y="0"/>
                </a:lnTo>
                <a:lnTo>
                  <a:pt x="37006" y="0"/>
                </a:lnTo>
                <a:lnTo>
                  <a:pt x="46671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188">
            <a:extLst>
              <a:ext uri="{FF2B5EF4-FFF2-40B4-BE49-F238E27FC236}">
                <a16:creationId xmlns:a16="http://schemas.microsoft.com/office/drawing/2014/main" id="{743BC1F4-EADC-4C03-8B8E-0815CDF5D69A}"/>
              </a:ext>
            </a:extLst>
          </p:cNvPr>
          <p:cNvSpPr/>
          <p:nvPr/>
        </p:nvSpPr>
        <p:spPr>
          <a:xfrm>
            <a:off x="6935395" y="3209737"/>
            <a:ext cx="1587436" cy="2724081"/>
          </a:xfrm>
          <a:custGeom>
            <a:avLst/>
            <a:gdLst/>
            <a:ahLst/>
            <a:cxnLst/>
            <a:rect l="0" t="0" r="0" b="0"/>
            <a:pathLst>
              <a:path w="46671" h="108256" extrusionOk="0">
                <a:moveTo>
                  <a:pt x="45843" y="98314"/>
                </a:moveTo>
                <a:lnTo>
                  <a:pt x="45843" y="108256"/>
                </a:lnTo>
                <a:lnTo>
                  <a:pt x="0" y="108256"/>
                </a:lnTo>
                <a:lnTo>
                  <a:pt x="276" y="0"/>
                </a:lnTo>
                <a:lnTo>
                  <a:pt x="37006" y="0"/>
                </a:lnTo>
                <a:lnTo>
                  <a:pt x="46671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190">
            <a:extLst>
              <a:ext uri="{FF2B5EF4-FFF2-40B4-BE49-F238E27FC236}">
                <a16:creationId xmlns:a16="http://schemas.microsoft.com/office/drawing/2014/main" id="{D7E8F36D-05FE-4DB3-BF3D-2BA30904B240}"/>
              </a:ext>
            </a:extLst>
          </p:cNvPr>
          <p:cNvSpPr/>
          <p:nvPr/>
        </p:nvSpPr>
        <p:spPr>
          <a:xfrm>
            <a:off x="2960324" y="3531603"/>
            <a:ext cx="2102800" cy="9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Galois/CPU IrGL/CUDA on GPU</a:t>
            </a:r>
          </a:p>
        </p:txBody>
      </p:sp>
      <p:sp>
        <p:nvSpPr>
          <p:cNvPr id="43" name="Shape 191">
            <a:extLst>
              <a:ext uri="{FF2B5EF4-FFF2-40B4-BE49-F238E27FC236}">
                <a16:creationId xmlns:a16="http://schemas.microsoft.com/office/drawing/2014/main" id="{9CDFCE71-C61C-440B-BE24-4ED9697A7BBF}"/>
              </a:ext>
            </a:extLst>
          </p:cNvPr>
          <p:cNvSpPr/>
          <p:nvPr/>
        </p:nvSpPr>
        <p:spPr>
          <a:xfrm>
            <a:off x="2960324" y="5089869"/>
            <a:ext cx="1456547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Gluon comm. runtime</a:t>
            </a:r>
            <a:endParaRPr sz="1600">
              <a:solidFill>
                <a:srgbClr val="0000FF"/>
              </a:solidFill>
            </a:endParaRPr>
          </a:p>
        </p:txBody>
      </p:sp>
      <p:cxnSp>
        <p:nvCxnSpPr>
          <p:cNvPr id="45" name="Shape 192">
            <a:extLst>
              <a:ext uri="{FF2B5EF4-FFF2-40B4-BE49-F238E27FC236}">
                <a16:creationId xmlns:a16="http://schemas.microsoft.com/office/drawing/2014/main" id="{BA537A01-1A12-41DF-A944-8542BDA6CA19}"/>
              </a:ext>
            </a:extLst>
          </p:cNvPr>
          <p:cNvCxnSpPr>
            <a:cxnSpLocks/>
          </p:cNvCxnSpPr>
          <p:nvPr/>
        </p:nvCxnSpPr>
        <p:spPr>
          <a:xfrm>
            <a:off x="4011724" y="4474803"/>
            <a:ext cx="0" cy="6150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Shape 193">
            <a:extLst>
              <a:ext uri="{FF2B5EF4-FFF2-40B4-BE49-F238E27FC236}">
                <a16:creationId xmlns:a16="http://schemas.microsoft.com/office/drawing/2014/main" id="{2F3DD327-7A70-425C-AF31-725FF26942C5}"/>
              </a:ext>
            </a:extLst>
          </p:cNvPr>
          <p:cNvCxnSpPr/>
          <p:nvPr/>
        </p:nvCxnSpPr>
        <p:spPr>
          <a:xfrm>
            <a:off x="4037772" y="3129525"/>
            <a:ext cx="4400" cy="3930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Shape 194">
            <a:extLst>
              <a:ext uri="{FF2B5EF4-FFF2-40B4-BE49-F238E27FC236}">
                <a16:creationId xmlns:a16="http://schemas.microsoft.com/office/drawing/2014/main" id="{88FA868F-F961-4439-BE17-3DBCC68D0765}"/>
              </a:ext>
            </a:extLst>
          </p:cNvPr>
          <p:cNvSpPr/>
          <p:nvPr/>
        </p:nvSpPr>
        <p:spPr>
          <a:xfrm>
            <a:off x="7503225" y="3531603"/>
            <a:ext cx="2102800" cy="9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Galois/CPU</a:t>
            </a:r>
          </a:p>
          <a:p>
            <a:pPr algn="ctr"/>
            <a:r>
              <a:rPr lang="en" sz="1600" dirty="0"/>
              <a:t>IrGL/CUDA on GPU</a:t>
            </a:r>
          </a:p>
        </p:txBody>
      </p:sp>
      <p:cxnSp>
        <p:nvCxnSpPr>
          <p:cNvPr id="53" name="Shape 196">
            <a:extLst>
              <a:ext uri="{FF2B5EF4-FFF2-40B4-BE49-F238E27FC236}">
                <a16:creationId xmlns:a16="http://schemas.microsoft.com/office/drawing/2014/main" id="{0D65C01B-38DE-41DE-A0B3-6F7342D3502E}"/>
              </a:ext>
            </a:extLst>
          </p:cNvPr>
          <p:cNvCxnSpPr/>
          <p:nvPr/>
        </p:nvCxnSpPr>
        <p:spPr>
          <a:xfrm>
            <a:off x="8554627" y="4474803"/>
            <a:ext cx="0" cy="6150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197">
            <a:extLst>
              <a:ext uri="{FF2B5EF4-FFF2-40B4-BE49-F238E27FC236}">
                <a16:creationId xmlns:a16="http://schemas.microsoft.com/office/drawing/2014/main" id="{BCBD9A5B-D03D-4503-92FB-166B61430116}"/>
              </a:ext>
            </a:extLst>
          </p:cNvPr>
          <p:cNvCxnSpPr/>
          <p:nvPr/>
        </p:nvCxnSpPr>
        <p:spPr>
          <a:xfrm>
            <a:off x="8521475" y="3129528"/>
            <a:ext cx="4400" cy="39300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Shape 199">
            <a:extLst>
              <a:ext uri="{FF2B5EF4-FFF2-40B4-BE49-F238E27FC236}">
                <a16:creationId xmlns:a16="http://schemas.microsoft.com/office/drawing/2014/main" id="{185C8E39-67EB-4C71-91E8-BEBEB11A3ADF}"/>
              </a:ext>
            </a:extLst>
          </p:cNvPr>
          <p:cNvCxnSpPr>
            <a:cxnSpLocks/>
          </p:cNvCxnSpPr>
          <p:nvPr/>
        </p:nvCxnSpPr>
        <p:spPr>
          <a:xfrm flipH="1">
            <a:off x="5063225" y="5387320"/>
            <a:ext cx="2427399" cy="634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0" name="Shape 191">
            <a:extLst>
              <a:ext uri="{FF2B5EF4-FFF2-40B4-BE49-F238E27FC236}">
                <a16:creationId xmlns:a16="http://schemas.microsoft.com/office/drawing/2014/main" id="{8F27C039-F408-4980-9640-67D39F046E51}"/>
              </a:ext>
            </a:extLst>
          </p:cNvPr>
          <p:cNvSpPr/>
          <p:nvPr/>
        </p:nvSpPr>
        <p:spPr>
          <a:xfrm>
            <a:off x="2960324" y="2523132"/>
            <a:ext cx="2102800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Gluon </a:t>
            </a:r>
            <a:r>
              <a:rPr lang="en" sz="1600" err="1">
                <a:solidFill>
                  <a:srgbClr val="0000FF"/>
                </a:solidFill>
              </a:rPr>
              <a:t>partitioner</a:t>
            </a:r>
            <a:endParaRPr sz="1600" err="1">
              <a:solidFill>
                <a:srgbClr val="0000FF"/>
              </a:solidFill>
            </a:endParaRPr>
          </a:p>
        </p:txBody>
      </p:sp>
      <p:sp>
        <p:nvSpPr>
          <p:cNvPr id="61" name="Shape 191">
            <a:extLst>
              <a:ext uri="{FF2B5EF4-FFF2-40B4-BE49-F238E27FC236}">
                <a16:creationId xmlns:a16="http://schemas.microsoft.com/office/drawing/2014/main" id="{75C60290-8C41-4630-9907-CBCC9927C05F}"/>
              </a:ext>
            </a:extLst>
          </p:cNvPr>
          <p:cNvSpPr/>
          <p:nvPr/>
        </p:nvSpPr>
        <p:spPr>
          <a:xfrm>
            <a:off x="7492217" y="2523132"/>
            <a:ext cx="2102800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Gluon </a:t>
            </a:r>
            <a:r>
              <a:rPr lang="en" sz="1600" err="1">
                <a:solidFill>
                  <a:srgbClr val="0000FF"/>
                </a:solidFill>
              </a:rPr>
              <a:t>partitioner</a:t>
            </a:r>
            <a:endParaRPr lang="en-US" sz="2400" err="1"/>
          </a:p>
        </p:txBody>
      </p:sp>
      <p:sp>
        <p:nvSpPr>
          <p:cNvPr id="18" name="Shape 191">
            <a:extLst>
              <a:ext uri="{FF2B5EF4-FFF2-40B4-BE49-F238E27FC236}">
                <a16:creationId xmlns:a16="http://schemas.microsoft.com/office/drawing/2014/main" id="{C92F9AEB-42BD-4D7B-BF42-623660470002}"/>
              </a:ext>
            </a:extLst>
          </p:cNvPr>
          <p:cNvSpPr/>
          <p:nvPr/>
        </p:nvSpPr>
        <p:spPr>
          <a:xfrm>
            <a:off x="8149640" y="5089868"/>
            <a:ext cx="1456547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Gluon comm. runtime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9" name="Shape 191">
            <a:extLst>
              <a:ext uri="{FF2B5EF4-FFF2-40B4-BE49-F238E27FC236}">
                <a16:creationId xmlns:a16="http://schemas.microsoft.com/office/drawing/2014/main" id="{38C59FB5-2859-4323-B5F8-11DA19B24ED7}"/>
              </a:ext>
            </a:extLst>
          </p:cNvPr>
          <p:cNvSpPr/>
          <p:nvPr/>
        </p:nvSpPr>
        <p:spPr>
          <a:xfrm>
            <a:off x="4416804" y="5089869"/>
            <a:ext cx="646320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MPI/LCI</a:t>
            </a:r>
            <a:endParaRPr lang="en-US" sz="2400"/>
          </a:p>
        </p:txBody>
      </p:sp>
      <p:sp>
        <p:nvSpPr>
          <p:cNvPr id="20" name="Shape 191">
            <a:extLst>
              <a:ext uri="{FF2B5EF4-FFF2-40B4-BE49-F238E27FC236}">
                <a16:creationId xmlns:a16="http://schemas.microsoft.com/office/drawing/2014/main" id="{A37457C7-B796-4E89-89FA-2A0344EBFE8C}"/>
              </a:ext>
            </a:extLst>
          </p:cNvPr>
          <p:cNvSpPr/>
          <p:nvPr/>
        </p:nvSpPr>
        <p:spPr>
          <a:xfrm>
            <a:off x="7493740" y="5089869"/>
            <a:ext cx="646320" cy="6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rgbClr val="0000FF"/>
                </a:solidFill>
              </a:rPr>
              <a:t>MPI/LCI</a:t>
            </a:r>
            <a:endParaRPr lang="en-US" sz="2400"/>
          </a:p>
        </p:txBody>
      </p:sp>
      <p:sp>
        <p:nvSpPr>
          <p:cNvPr id="21" name="Shape 88">
            <a:extLst>
              <a:ext uri="{FF2B5EF4-FFF2-40B4-BE49-F238E27FC236}">
                <a16:creationId xmlns:a16="http://schemas.microsoft.com/office/drawing/2014/main" id="{9C25E41C-E236-4129-AC1F-0F6A526B47C2}"/>
              </a:ext>
            </a:extLst>
          </p:cNvPr>
          <p:cNvSpPr txBox="1">
            <a:spLocks/>
          </p:cNvSpPr>
          <p:nvPr/>
        </p:nvSpPr>
        <p:spPr>
          <a:xfrm>
            <a:off x="10162800" y="5024896"/>
            <a:ext cx="2112515" cy="11754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>
                <a:cs typeface="Calibri"/>
              </a:rPr>
              <a:t>Galois [SoSP’13]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 err="1">
                <a:cs typeface="Calibri"/>
              </a:rPr>
              <a:t>Ligra</a:t>
            </a:r>
            <a:r>
              <a:rPr lang="en-US" sz="1867" dirty="0">
                <a:cs typeface="Calibri"/>
              </a:rPr>
              <a:t> [PPoPP’13]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 err="1">
                <a:cs typeface="Calibri"/>
              </a:rPr>
              <a:t>IrGL</a:t>
            </a:r>
            <a:r>
              <a:rPr lang="en-US" sz="1867" dirty="0">
                <a:cs typeface="Calibri"/>
              </a:rPr>
              <a:t> [OOPSLA’16]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>
                <a:cs typeface="Calibri"/>
              </a:rPr>
              <a:t>LCI [IPDPS’18]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13AA8-1687-4962-AE6F-4E606FE9ED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92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ECE7-CC4B-EEBB-7FE4-5F482FC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7829F-08D0-52CF-A62D-CE981AAFA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overlapping partitions for PANDO?</a:t>
            </a:r>
          </a:p>
          <a:p>
            <a:r>
              <a:rPr lang="en-US" dirty="0"/>
              <a:t>PGAS address space</a:t>
            </a:r>
          </a:p>
          <a:p>
            <a:r>
              <a:rPr lang="en-US" dirty="0"/>
              <a:t>Hide latency with Massive MT</a:t>
            </a:r>
          </a:p>
          <a:p>
            <a:r>
              <a:rPr lang="en-US" dirty="0"/>
              <a:t>Proxies will still have benefit:</a:t>
            </a:r>
          </a:p>
          <a:p>
            <a:pPr lvl="1"/>
            <a:r>
              <a:rPr lang="en-US" dirty="0"/>
              <a:t>Locality </a:t>
            </a:r>
            <a:r>
              <a:rPr lang="en-US" dirty="0">
                <a:sym typeface="Wingdings" panose="05000000000000000000" pitchFamily="2" charset="2"/>
              </a:rPr>
              <a:t> lower latency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Batched communication</a:t>
            </a:r>
          </a:p>
          <a:p>
            <a:endParaRPr lang="en-US" dirty="0"/>
          </a:p>
          <a:p>
            <a:r>
              <a:rPr lang="en-US" dirty="0"/>
              <a:t>Are the benefits worth it?</a:t>
            </a:r>
          </a:p>
          <a:p>
            <a:pPr lvl="1"/>
            <a:r>
              <a:rPr lang="en-US" i="1" dirty="0"/>
              <a:t>Performance modeling to the rescue?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88EF6-0AF3-1DCB-24A7-302FBE8F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41" y="2562276"/>
            <a:ext cx="4481884" cy="33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3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2EE3-07B0-86A2-0D6F-0284EEF7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Structured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7999-23A1-721F-BEB8-D7EDFE8C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ideas</a:t>
            </a:r>
          </a:p>
          <a:p>
            <a:r>
              <a:rPr lang="en-US" dirty="0"/>
              <a:t>CSR: great read performance, poor write performance</a:t>
            </a:r>
          </a:p>
          <a:p>
            <a:r>
              <a:rPr lang="en-US" dirty="0"/>
              <a:t>Log-structure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dirty="0"/>
              <a:t>preserves read locality for evolving CSR</a:t>
            </a:r>
          </a:p>
          <a:p>
            <a:pPr lvl="1"/>
            <a:r>
              <a:rPr lang="en-US" dirty="0"/>
              <a:t>Append-only writes </a:t>
            </a:r>
            <a:r>
              <a:rPr lang="en-US" dirty="0">
                <a:sym typeface="Wingdings" panose="05000000000000000000" pitchFamily="2" charset="2"/>
              </a:rPr>
              <a:t> better write performance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Key questions</a:t>
            </a:r>
          </a:p>
          <a:p>
            <a:r>
              <a:rPr lang="en-US" dirty="0">
                <a:sym typeface="Wingdings" panose="05000000000000000000" pitchFamily="2" charset="2"/>
              </a:rPr>
              <a:t>Representation for topology</a:t>
            </a:r>
          </a:p>
          <a:p>
            <a:r>
              <a:rPr lang="en-US" dirty="0">
                <a:sym typeface="Wingdings" panose="05000000000000000000" pitchFamily="2" charset="2"/>
              </a:rPr>
              <a:t>Representation for properties</a:t>
            </a:r>
          </a:p>
          <a:p>
            <a:r>
              <a:rPr lang="en-US" dirty="0">
                <a:sym typeface="Wingdings" panose="05000000000000000000" pitchFamily="2" charset="2"/>
              </a:rPr>
              <a:t>Synchronization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Background: LPGs</a:t>
            </a:r>
            <a:endParaRPr dirty="0"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730000" y="1707551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-US" sz="2133" dirty="0"/>
              <a:t>TBD</a:t>
            </a:r>
            <a:endParaRPr sz="2133" dirty="0"/>
          </a:p>
        </p:txBody>
      </p:sp>
      <p:sp>
        <p:nvSpPr>
          <p:cNvPr id="200" name="Google Shape;200;p18"/>
          <p:cNvSpPr txBox="1"/>
          <p:nvPr/>
        </p:nvSpPr>
        <p:spPr>
          <a:xfrm>
            <a:off x="8740433" y="597101"/>
            <a:ext cx="2758800" cy="47194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Labeled property graphs</a:t>
            </a:r>
            <a:endParaRPr sz="1467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92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Background: CSR</a:t>
            </a:r>
            <a:endParaRPr dirty="0"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730000" y="1707551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 dirty="0"/>
              <a:t>Represents topology only</a:t>
            </a:r>
          </a:p>
          <a:p>
            <a:pPr indent="-440256">
              <a:buSzPts val="1600"/>
            </a:pPr>
            <a:r>
              <a:rPr lang="en" sz="2133" dirty="0"/>
              <a:t>Compressed Sparse Row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Vertex Array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Edge Array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Goals: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Increase cache-ability of graph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Represent sparse data efficiently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We need to cover adding properties</a:t>
            </a:r>
            <a:endParaRPr sz="2133" dirty="0"/>
          </a:p>
        </p:txBody>
      </p:sp>
      <p:sp>
        <p:nvSpPr>
          <p:cNvPr id="182" name="Google Shape;182;p18"/>
          <p:cNvSpPr/>
          <p:nvPr/>
        </p:nvSpPr>
        <p:spPr>
          <a:xfrm>
            <a:off x="2285517" y="5089200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0</a:t>
            </a:r>
            <a:endParaRPr sz="2400"/>
          </a:p>
        </p:txBody>
      </p:sp>
      <p:sp>
        <p:nvSpPr>
          <p:cNvPr id="183" name="Google Shape;183;p18"/>
          <p:cNvSpPr/>
          <p:nvPr/>
        </p:nvSpPr>
        <p:spPr>
          <a:xfrm>
            <a:off x="1524000" y="6227600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2</a:t>
            </a:r>
            <a:endParaRPr sz="2400"/>
          </a:p>
        </p:txBody>
      </p:sp>
      <p:sp>
        <p:nvSpPr>
          <p:cNvPr id="184" name="Google Shape;184;p18"/>
          <p:cNvSpPr/>
          <p:nvPr/>
        </p:nvSpPr>
        <p:spPr>
          <a:xfrm>
            <a:off x="3047033" y="6227600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1</a:t>
            </a:r>
            <a:endParaRPr sz="2400"/>
          </a:p>
        </p:txBody>
      </p:sp>
      <p:cxnSp>
        <p:nvCxnSpPr>
          <p:cNvPr id="185" name="Google Shape;185;p18"/>
          <p:cNvCxnSpPr>
            <a:endCxn id="184" idx="1"/>
          </p:cNvCxnSpPr>
          <p:nvPr/>
        </p:nvCxnSpPr>
        <p:spPr>
          <a:xfrm>
            <a:off x="2784647" y="5616320"/>
            <a:ext cx="349200" cy="703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8"/>
          <p:cNvCxnSpPr>
            <a:stCxn id="184" idx="2"/>
            <a:endCxn id="183" idx="6"/>
          </p:cNvCxnSpPr>
          <p:nvPr/>
        </p:nvCxnSpPr>
        <p:spPr>
          <a:xfrm rot="10800000">
            <a:off x="2116633" y="6542800"/>
            <a:ext cx="93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8"/>
          <p:cNvCxnSpPr>
            <a:stCxn id="183" idx="0"/>
            <a:endCxn id="182" idx="3"/>
          </p:cNvCxnSpPr>
          <p:nvPr/>
        </p:nvCxnSpPr>
        <p:spPr>
          <a:xfrm rot="10800000" flipH="1">
            <a:off x="1820400" y="5627200"/>
            <a:ext cx="552000" cy="6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18"/>
          <p:cNvSpPr txBox="1"/>
          <p:nvPr/>
        </p:nvSpPr>
        <p:spPr>
          <a:xfrm>
            <a:off x="2116667" y="5907867"/>
            <a:ext cx="128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09-15;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2,000,000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424233" y="5455633"/>
            <a:ext cx="2243600" cy="102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CSR</a:t>
            </a:r>
            <a:endParaRPr sz="2400"/>
          </a:p>
        </p:txBody>
      </p:sp>
      <p:sp>
        <p:nvSpPr>
          <p:cNvPr id="190" name="Google Shape;190;p18"/>
          <p:cNvSpPr/>
          <p:nvPr/>
        </p:nvSpPr>
        <p:spPr>
          <a:xfrm>
            <a:off x="7192767" y="5455633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191" name="Google Shape;191;p18"/>
          <p:cNvSpPr/>
          <p:nvPr/>
        </p:nvSpPr>
        <p:spPr>
          <a:xfrm>
            <a:off x="7581967" y="5455633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192" name="Google Shape;192;p18"/>
          <p:cNvSpPr/>
          <p:nvPr/>
        </p:nvSpPr>
        <p:spPr>
          <a:xfrm>
            <a:off x="7958233" y="5455633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193" name="Google Shape;193;p18"/>
          <p:cNvSpPr/>
          <p:nvPr/>
        </p:nvSpPr>
        <p:spPr>
          <a:xfrm>
            <a:off x="8347433" y="5455633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94" name="Google Shape;194;p18"/>
          <p:cNvSpPr/>
          <p:nvPr/>
        </p:nvSpPr>
        <p:spPr>
          <a:xfrm>
            <a:off x="7192767" y="6388200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195" name="Google Shape;195;p18"/>
          <p:cNvSpPr/>
          <p:nvPr/>
        </p:nvSpPr>
        <p:spPr>
          <a:xfrm>
            <a:off x="7581967" y="6388200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196" name="Google Shape;196;p18"/>
          <p:cNvSpPr/>
          <p:nvPr/>
        </p:nvSpPr>
        <p:spPr>
          <a:xfrm>
            <a:off x="7958233" y="6388200"/>
            <a:ext cx="389200" cy="309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197" name="Google Shape;197;p18"/>
          <p:cNvCxnSpPr>
            <a:stCxn id="190" idx="2"/>
            <a:endCxn id="194" idx="0"/>
          </p:cNvCxnSpPr>
          <p:nvPr/>
        </p:nvCxnSpPr>
        <p:spPr>
          <a:xfrm>
            <a:off x="7387367" y="5764833"/>
            <a:ext cx="0" cy="6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8"/>
          <p:cNvCxnSpPr>
            <a:stCxn id="191" idx="2"/>
            <a:endCxn id="195" idx="0"/>
          </p:cNvCxnSpPr>
          <p:nvPr/>
        </p:nvCxnSpPr>
        <p:spPr>
          <a:xfrm>
            <a:off x="7776567" y="5764833"/>
            <a:ext cx="0" cy="6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18"/>
          <p:cNvCxnSpPr>
            <a:stCxn id="192" idx="2"/>
            <a:endCxn id="196" idx="0"/>
          </p:cNvCxnSpPr>
          <p:nvPr/>
        </p:nvCxnSpPr>
        <p:spPr>
          <a:xfrm>
            <a:off x="8152833" y="5764833"/>
            <a:ext cx="0" cy="6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18"/>
          <p:cNvSpPr txBox="1"/>
          <p:nvPr/>
        </p:nvSpPr>
        <p:spPr>
          <a:xfrm>
            <a:off x="8740433" y="597101"/>
            <a:ext cx="2758800" cy="9234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CSR is an efficient way to represent sparse graphs</a:t>
            </a:r>
          </a:p>
          <a:p>
            <a:r>
              <a:rPr lang="en-US" sz="1467" dirty="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467" dirty="0" err="1">
                <a:latin typeface="Lato"/>
                <a:ea typeface="Lato"/>
                <a:cs typeface="Lato"/>
                <a:sym typeface="Lato"/>
              </a:rPr>
              <a:t>ut</a:t>
            </a:r>
            <a:r>
              <a:rPr lang="en" sz="1467" dirty="0">
                <a:latin typeface="Lato"/>
                <a:ea typeface="Lato"/>
                <a:cs typeface="Lato"/>
                <a:sym typeface="Lato"/>
              </a:rPr>
              <a:t> not efficiently updateable</a:t>
            </a:r>
            <a:endParaRPr sz="1467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13BF-844B-E593-B283-2521A5EE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F3EC-1977-5709-D24F-3B2BFED33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Edgelist</a:t>
            </a:r>
            <a:endParaRPr lang="en-US" dirty="0"/>
          </a:p>
          <a:p>
            <a:r>
              <a:rPr lang="en-US" dirty="0"/>
              <a:t>Efficiently updatable</a:t>
            </a:r>
          </a:p>
          <a:p>
            <a:r>
              <a:rPr lang="en-US" dirty="0"/>
              <a:t>Poor locality for read-dominated workloads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Morph Graph: a fast EL variant</a:t>
            </a:r>
          </a:p>
          <a:p>
            <a:pPr lvl="1"/>
            <a:r>
              <a:rPr lang="en-US" dirty="0"/>
              <a:t>Exponential growth of edge list arrays instead of linked lists</a:t>
            </a:r>
          </a:p>
          <a:p>
            <a:pPr lvl="1"/>
            <a:r>
              <a:rPr lang="en-US" dirty="0"/>
              <a:t>Trade memory for locality, amortize allocation overheads</a:t>
            </a:r>
          </a:p>
        </p:txBody>
      </p:sp>
    </p:spTree>
    <p:extLst>
      <p:ext uri="{BB962C8B-B14F-4D97-AF65-F5344CB8AC3E}">
        <p14:creationId xmlns:p14="http://schemas.microsoft.com/office/powerpoint/2010/main" val="231169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Ingesting Updates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 dirty="0"/>
              <a:t>Evolving graphs evolve</a:t>
            </a:r>
            <a:endParaRPr sz="933" dirty="0"/>
          </a:p>
          <a:p>
            <a:pPr indent="-440256">
              <a:buSzPts val="1600"/>
            </a:pPr>
            <a:r>
              <a:rPr lang="en" sz="2133" dirty="0"/>
              <a:t>So our structure needs to accommodate these changes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Changes to Understand: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Adding a Node</a:t>
            </a:r>
            <a:endParaRPr sz="2133" dirty="0"/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Adding an Edge</a:t>
            </a:r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Batch additions</a:t>
            </a:r>
          </a:p>
          <a:p>
            <a:pPr lvl="1" indent="-440256">
              <a:spcBef>
                <a:spcPts val="0"/>
              </a:spcBef>
              <a:buSzPts val="1600"/>
            </a:pPr>
            <a:r>
              <a:rPr lang="en" sz="2133" dirty="0"/>
              <a:t>Topology updates: </a:t>
            </a:r>
            <a:r>
              <a:rPr lang="en" sz="2133" i="1" dirty="0"/>
              <a:t>additions only</a:t>
            </a:r>
          </a:p>
          <a:p>
            <a:pPr lvl="2" indent="-440256">
              <a:spcBef>
                <a:spcPts val="0"/>
              </a:spcBef>
              <a:buSzPts val="1600"/>
            </a:pPr>
            <a:r>
              <a:rPr lang="en" sz="1733" dirty="0"/>
              <a:t>Deletions are trivial to support but not needed</a:t>
            </a:r>
          </a:p>
          <a:p>
            <a:pPr lvl="2" indent="-440256">
              <a:spcBef>
                <a:spcPts val="0"/>
              </a:spcBef>
              <a:buSzPts val="1600"/>
            </a:pPr>
            <a:r>
              <a:rPr lang="en-US" sz="1733" dirty="0"/>
              <a:t>U</a:t>
            </a:r>
            <a:r>
              <a:rPr lang="en" sz="1733" dirty="0" err="1"/>
              <a:t>pdates</a:t>
            </a:r>
            <a:r>
              <a:rPr lang="en" sz="1733" dirty="0"/>
              <a:t>: delete </a:t>
            </a:r>
            <a:r>
              <a:rPr lang="en" sz="1733" dirty="0">
                <a:sym typeface="Wingdings" pitchFamily="2" charset="2"/>
              </a:rPr>
              <a:t> add, but also not needed</a:t>
            </a:r>
            <a:endParaRPr lang="en" sz="1733" dirty="0"/>
          </a:p>
          <a:p>
            <a:pPr lvl="1" indent="-440256">
              <a:spcBef>
                <a:spcPts val="0"/>
              </a:spcBef>
              <a:buSzPts val="1600"/>
            </a:pPr>
            <a:endParaRPr sz="21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A1DE38FB-81FE-0705-811D-61BE3420BF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Outline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0C2CDB32-53D1-6893-6C3B-EBBE10EC46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Background on Galois and Gluon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Update on runtime progress with Log-structured CSR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Compiler toolchain background and vision 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Abelian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 err="1"/>
              <a:t>IrGL</a:t>
            </a:r>
            <a:endParaRPr lang="en-US" dirty="0"/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8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Adding a Node</a:t>
            </a:r>
            <a:endParaRPr dirty="0"/>
          </a:p>
        </p:txBody>
      </p:sp>
      <p:sp>
        <p:nvSpPr>
          <p:cNvPr id="244" name="Google Shape;244;p21"/>
          <p:cNvSpPr/>
          <p:nvPr/>
        </p:nvSpPr>
        <p:spPr>
          <a:xfrm>
            <a:off x="1199817" y="2865867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45" name="Google Shape;245;p21"/>
          <p:cNvSpPr/>
          <p:nvPr/>
        </p:nvSpPr>
        <p:spPr>
          <a:xfrm>
            <a:off x="438300" y="3732833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246" name="Google Shape;246;p21"/>
          <p:cNvSpPr/>
          <p:nvPr/>
        </p:nvSpPr>
        <p:spPr>
          <a:xfrm>
            <a:off x="1961333" y="3732833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47" name="Google Shape;247;p21"/>
          <p:cNvSpPr/>
          <p:nvPr/>
        </p:nvSpPr>
        <p:spPr>
          <a:xfrm>
            <a:off x="1199900" y="4526100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248" name="Google Shape;248;p21"/>
          <p:cNvCxnSpPr>
            <a:stCxn id="245" idx="0"/>
            <a:endCxn id="244" idx="3"/>
          </p:cNvCxnSpPr>
          <p:nvPr/>
        </p:nvCxnSpPr>
        <p:spPr>
          <a:xfrm rot="10800000" flipH="1">
            <a:off x="734700" y="3404033"/>
            <a:ext cx="552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1"/>
          <p:cNvCxnSpPr>
            <a:stCxn id="245" idx="6"/>
            <a:endCxn id="246" idx="2"/>
          </p:cNvCxnSpPr>
          <p:nvPr/>
        </p:nvCxnSpPr>
        <p:spPr>
          <a:xfrm>
            <a:off x="1031100" y="4048033"/>
            <a:ext cx="930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1"/>
          <p:cNvCxnSpPr>
            <a:stCxn id="244" idx="4"/>
            <a:endCxn id="247" idx="0"/>
          </p:cNvCxnSpPr>
          <p:nvPr/>
        </p:nvCxnSpPr>
        <p:spPr>
          <a:xfrm>
            <a:off x="1496217" y="34962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1" name="Google Shape;251;p21"/>
          <p:cNvCxnSpPr>
            <a:stCxn id="247" idx="2"/>
            <a:endCxn id="245" idx="4"/>
          </p:cNvCxnSpPr>
          <p:nvPr/>
        </p:nvCxnSpPr>
        <p:spPr>
          <a:xfrm rot="10800000">
            <a:off x="734700" y="4363300"/>
            <a:ext cx="4652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1"/>
          <p:cNvCxnSpPr>
            <a:stCxn id="246" idx="0"/>
            <a:endCxn id="244" idx="5"/>
          </p:cNvCxnSpPr>
          <p:nvPr/>
        </p:nvCxnSpPr>
        <p:spPr>
          <a:xfrm rot="10800000">
            <a:off x="1705733" y="3404033"/>
            <a:ext cx="552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1"/>
          <p:cNvSpPr/>
          <p:nvPr/>
        </p:nvSpPr>
        <p:spPr>
          <a:xfrm>
            <a:off x="2932367" y="3533033"/>
            <a:ext cx="37808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21"/>
          <p:cNvSpPr/>
          <p:nvPr/>
        </p:nvSpPr>
        <p:spPr>
          <a:xfrm>
            <a:off x="7627067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55" name="Google Shape;255;p21"/>
          <p:cNvSpPr/>
          <p:nvPr/>
        </p:nvSpPr>
        <p:spPr>
          <a:xfrm>
            <a:off x="7627067" y="29314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256" name="Google Shape;256;p21"/>
          <p:cNvSpPr/>
          <p:nvPr/>
        </p:nvSpPr>
        <p:spPr>
          <a:xfrm>
            <a:off x="8025067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57" name="Google Shape;257;p21"/>
          <p:cNvSpPr/>
          <p:nvPr/>
        </p:nvSpPr>
        <p:spPr>
          <a:xfrm>
            <a:off x="8025067" y="29314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58" name="Google Shape;258;p21"/>
          <p:cNvSpPr/>
          <p:nvPr/>
        </p:nvSpPr>
        <p:spPr>
          <a:xfrm>
            <a:off x="8423067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59" name="Google Shape;259;p21"/>
          <p:cNvSpPr/>
          <p:nvPr/>
        </p:nvSpPr>
        <p:spPr>
          <a:xfrm>
            <a:off x="8423067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260" name="Google Shape;260;p21"/>
          <p:cNvSpPr/>
          <p:nvPr/>
        </p:nvSpPr>
        <p:spPr>
          <a:xfrm>
            <a:off x="8821067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61" name="Google Shape;261;p21"/>
          <p:cNvSpPr/>
          <p:nvPr/>
        </p:nvSpPr>
        <p:spPr>
          <a:xfrm>
            <a:off x="9219067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62" name="Google Shape;262;p21"/>
          <p:cNvSpPr/>
          <p:nvPr/>
        </p:nvSpPr>
        <p:spPr>
          <a:xfrm>
            <a:off x="8821067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</a:t>
            </a:r>
            <a:endParaRPr sz="2400"/>
          </a:p>
        </p:txBody>
      </p:sp>
      <p:sp>
        <p:nvSpPr>
          <p:cNvPr id="263" name="Google Shape;263;p21"/>
          <p:cNvSpPr/>
          <p:nvPr/>
        </p:nvSpPr>
        <p:spPr>
          <a:xfrm>
            <a:off x="9617067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cxnSp>
        <p:nvCxnSpPr>
          <p:cNvPr id="264" name="Google Shape;264;p21"/>
          <p:cNvCxnSpPr>
            <a:stCxn id="254" idx="2"/>
            <a:endCxn id="255" idx="0"/>
          </p:cNvCxnSpPr>
          <p:nvPr/>
        </p:nvCxnSpPr>
        <p:spPr>
          <a:xfrm>
            <a:off x="7826067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>
            <a:stCxn id="256" idx="2"/>
            <a:endCxn id="257" idx="0"/>
          </p:cNvCxnSpPr>
          <p:nvPr/>
        </p:nvCxnSpPr>
        <p:spPr>
          <a:xfrm>
            <a:off x="8224067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1"/>
          <p:cNvCxnSpPr>
            <a:stCxn id="259" idx="2"/>
            <a:endCxn id="258" idx="0"/>
          </p:cNvCxnSpPr>
          <p:nvPr/>
        </p:nvCxnSpPr>
        <p:spPr>
          <a:xfrm>
            <a:off x="8622067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1"/>
          <p:cNvCxnSpPr>
            <a:stCxn id="262" idx="2"/>
            <a:endCxn id="261" idx="0"/>
          </p:cNvCxnSpPr>
          <p:nvPr/>
        </p:nvCxnSpPr>
        <p:spPr>
          <a:xfrm>
            <a:off x="9020067" y="2319767"/>
            <a:ext cx="39800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21"/>
          <p:cNvSpPr/>
          <p:nvPr/>
        </p:nvSpPr>
        <p:spPr>
          <a:xfrm>
            <a:off x="1961333" y="5778800"/>
            <a:ext cx="592800" cy="630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</a:t>
            </a:r>
            <a:endParaRPr sz="2400"/>
          </a:p>
        </p:txBody>
      </p:sp>
      <p:cxnSp>
        <p:nvCxnSpPr>
          <p:cNvPr id="269" name="Google Shape;269;p21"/>
          <p:cNvCxnSpPr>
            <a:stCxn id="268" idx="2"/>
            <a:endCxn id="247" idx="4"/>
          </p:cNvCxnSpPr>
          <p:nvPr/>
        </p:nvCxnSpPr>
        <p:spPr>
          <a:xfrm rot="10800000">
            <a:off x="1496133" y="5156400"/>
            <a:ext cx="465200" cy="937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1"/>
          <p:cNvSpPr/>
          <p:nvPr/>
        </p:nvSpPr>
        <p:spPr>
          <a:xfrm>
            <a:off x="8149300" y="3507333"/>
            <a:ext cx="1058400" cy="1749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21"/>
          <p:cNvSpPr/>
          <p:nvPr/>
        </p:nvSpPr>
        <p:spPr>
          <a:xfrm>
            <a:off x="7428067" y="54402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72" name="Google Shape;272;p21"/>
          <p:cNvSpPr/>
          <p:nvPr/>
        </p:nvSpPr>
        <p:spPr>
          <a:xfrm>
            <a:off x="7428067" y="63555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273" name="Google Shape;273;p21"/>
          <p:cNvSpPr/>
          <p:nvPr/>
        </p:nvSpPr>
        <p:spPr>
          <a:xfrm>
            <a:off x="7826067" y="54402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74" name="Google Shape;274;p21"/>
          <p:cNvSpPr/>
          <p:nvPr/>
        </p:nvSpPr>
        <p:spPr>
          <a:xfrm>
            <a:off x="7826067" y="63555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75" name="Google Shape;275;p21"/>
          <p:cNvSpPr/>
          <p:nvPr/>
        </p:nvSpPr>
        <p:spPr>
          <a:xfrm>
            <a:off x="8224067" y="63556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76" name="Google Shape;276;p21"/>
          <p:cNvSpPr/>
          <p:nvPr/>
        </p:nvSpPr>
        <p:spPr>
          <a:xfrm>
            <a:off x="8224067" y="54402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277" name="Google Shape;277;p21"/>
          <p:cNvSpPr/>
          <p:nvPr/>
        </p:nvSpPr>
        <p:spPr>
          <a:xfrm>
            <a:off x="8622067" y="63556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78" name="Google Shape;278;p21"/>
          <p:cNvSpPr/>
          <p:nvPr/>
        </p:nvSpPr>
        <p:spPr>
          <a:xfrm>
            <a:off x="9020067" y="63556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79" name="Google Shape;279;p21"/>
          <p:cNvSpPr/>
          <p:nvPr/>
        </p:nvSpPr>
        <p:spPr>
          <a:xfrm>
            <a:off x="8622067" y="54402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</a:t>
            </a:r>
            <a:endParaRPr sz="2400"/>
          </a:p>
        </p:txBody>
      </p:sp>
      <p:sp>
        <p:nvSpPr>
          <p:cNvPr id="280" name="Google Shape;280;p21"/>
          <p:cNvSpPr/>
          <p:nvPr/>
        </p:nvSpPr>
        <p:spPr>
          <a:xfrm>
            <a:off x="9418067" y="63556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281" name="Google Shape;281;p21"/>
          <p:cNvSpPr/>
          <p:nvPr/>
        </p:nvSpPr>
        <p:spPr>
          <a:xfrm>
            <a:off x="9020067" y="5440267"/>
            <a:ext cx="398000" cy="303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6</a:t>
            </a:r>
            <a:endParaRPr sz="2400"/>
          </a:p>
        </p:txBody>
      </p:sp>
      <p:cxnSp>
        <p:nvCxnSpPr>
          <p:cNvPr id="282" name="Google Shape;282;p21"/>
          <p:cNvCxnSpPr>
            <a:stCxn id="271" idx="2"/>
            <a:endCxn id="272" idx="0"/>
          </p:cNvCxnSpPr>
          <p:nvPr/>
        </p:nvCxnSpPr>
        <p:spPr>
          <a:xfrm>
            <a:off x="7627067" y="57438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1"/>
          <p:cNvCxnSpPr>
            <a:stCxn id="273" idx="2"/>
            <a:endCxn id="274" idx="0"/>
          </p:cNvCxnSpPr>
          <p:nvPr/>
        </p:nvCxnSpPr>
        <p:spPr>
          <a:xfrm>
            <a:off x="8025067" y="57438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1"/>
          <p:cNvCxnSpPr>
            <a:stCxn id="276" idx="2"/>
            <a:endCxn id="275" idx="0"/>
          </p:cNvCxnSpPr>
          <p:nvPr/>
        </p:nvCxnSpPr>
        <p:spPr>
          <a:xfrm>
            <a:off x="8423067" y="57438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1"/>
          <p:cNvCxnSpPr>
            <a:stCxn id="279" idx="2"/>
            <a:endCxn id="278" idx="0"/>
          </p:cNvCxnSpPr>
          <p:nvPr/>
        </p:nvCxnSpPr>
        <p:spPr>
          <a:xfrm>
            <a:off x="8821067" y="5743867"/>
            <a:ext cx="39800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1"/>
          <p:cNvSpPr/>
          <p:nvPr/>
        </p:nvSpPr>
        <p:spPr>
          <a:xfrm>
            <a:off x="9219067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6</a:t>
            </a:r>
            <a:endParaRPr sz="2400"/>
          </a:p>
        </p:txBody>
      </p:sp>
      <p:sp>
        <p:nvSpPr>
          <p:cNvPr id="287" name="Google Shape;287;p21"/>
          <p:cNvSpPr/>
          <p:nvPr/>
        </p:nvSpPr>
        <p:spPr>
          <a:xfrm>
            <a:off x="9418067" y="54402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7</a:t>
            </a:r>
            <a:endParaRPr sz="2400"/>
          </a:p>
        </p:txBody>
      </p:sp>
      <p:sp>
        <p:nvSpPr>
          <p:cNvPr id="288" name="Google Shape;288;p21"/>
          <p:cNvSpPr/>
          <p:nvPr/>
        </p:nvSpPr>
        <p:spPr>
          <a:xfrm>
            <a:off x="9816067" y="63556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289" name="Google Shape;289;p21"/>
          <p:cNvCxnSpPr>
            <a:stCxn id="281" idx="2"/>
            <a:endCxn id="288" idx="0"/>
          </p:cNvCxnSpPr>
          <p:nvPr/>
        </p:nvCxnSpPr>
        <p:spPr>
          <a:xfrm>
            <a:off x="9219067" y="5743867"/>
            <a:ext cx="796000" cy="611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21"/>
          <p:cNvSpPr txBox="1"/>
          <p:nvPr/>
        </p:nvSpPr>
        <p:spPr>
          <a:xfrm>
            <a:off x="8821067" y="325727"/>
            <a:ext cx="2758800" cy="1149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Vertex Addition is fast:</a:t>
            </a:r>
          </a:p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append to the Vertex Array</a:t>
            </a:r>
          </a:p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(vertex ids implicit)</a:t>
            </a:r>
          </a:p>
          <a:p>
            <a:r>
              <a:rPr lang="en" sz="1467" dirty="0">
                <a:latin typeface="Lato"/>
                <a:ea typeface="Lato"/>
                <a:cs typeface="Lato"/>
                <a:sym typeface="Lato"/>
              </a:rPr>
              <a:t>(already fast with CSR)</a:t>
            </a:r>
            <a:endParaRPr sz="1467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236F05-8A69-F407-A23F-76FFC8E1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1880"/>
              </p:ext>
            </p:extLst>
          </p:nvPr>
        </p:nvGraphicFramePr>
        <p:xfrm>
          <a:off x="4521261" y="1589322"/>
          <a:ext cx="2254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3560385444"/>
                    </a:ext>
                  </a:extLst>
                </a:gridCol>
                <a:gridCol w="1022083">
                  <a:extLst>
                    <a:ext uri="{9D8B030D-6E8A-4147-A177-3AD203B41FA5}">
                      <a16:colId xmlns:a16="http://schemas.microsoft.com/office/drawing/2014/main" val="320690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0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805674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8596874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5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789565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56444564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87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42F19-C6A8-DEA8-C63A-A8FD0A620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15112"/>
              </p:ext>
            </p:extLst>
          </p:nvPr>
        </p:nvGraphicFramePr>
        <p:xfrm>
          <a:off x="4388937" y="4550628"/>
          <a:ext cx="225405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3560385444"/>
                    </a:ext>
                  </a:extLst>
                </a:gridCol>
                <a:gridCol w="1022083">
                  <a:extLst>
                    <a:ext uri="{9D8B030D-6E8A-4147-A177-3AD203B41FA5}">
                      <a16:colId xmlns:a16="http://schemas.microsoft.com/office/drawing/2014/main" val="320690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0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805674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8596874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5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789565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56444564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8783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r>
                        <a:rPr lang="en-US" dirty="0"/>
                        <a:t>56465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Adding an Edge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Adding to the edge array usually requires shifting</a:t>
            </a:r>
            <a:endParaRPr sz="2133"/>
          </a:p>
          <a:p>
            <a:pPr indent="-440256">
              <a:buSzPts val="1600"/>
            </a:pPr>
            <a:r>
              <a:rPr lang="en" sz="2133"/>
              <a:t>Worst case copies the entire edge array</a:t>
            </a:r>
            <a:endParaRPr sz="2133"/>
          </a:p>
        </p:txBody>
      </p:sp>
      <p:sp>
        <p:nvSpPr>
          <p:cNvPr id="2" name="Google Shape;302;p23">
            <a:extLst>
              <a:ext uri="{FF2B5EF4-FFF2-40B4-BE49-F238E27FC236}">
                <a16:creationId xmlns:a16="http://schemas.microsoft.com/office/drawing/2014/main" id="{B6B14B7D-E725-EE7E-B1FD-46EBEB4DD2A4}"/>
              </a:ext>
            </a:extLst>
          </p:cNvPr>
          <p:cNvSpPr/>
          <p:nvPr/>
        </p:nvSpPr>
        <p:spPr>
          <a:xfrm>
            <a:off x="1199817" y="2865867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" name="Google Shape;303;p23">
            <a:extLst>
              <a:ext uri="{FF2B5EF4-FFF2-40B4-BE49-F238E27FC236}">
                <a16:creationId xmlns:a16="http://schemas.microsoft.com/office/drawing/2014/main" id="{CA77054B-8334-A688-E48C-FF3BF7547142}"/>
              </a:ext>
            </a:extLst>
          </p:cNvPr>
          <p:cNvSpPr/>
          <p:nvPr/>
        </p:nvSpPr>
        <p:spPr>
          <a:xfrm>
            <a:off x="438300" y="3732833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" name="Google Shape;304;p23">
            <a:extLst>
              <a:ext uri="{FF2B5EF4-FFF2-40B4-BE49-F238E27FC236}">
                <a16:creationId xmlns:a16="http://schemas.microsoft.com/office/drawing/2014/main" id="{5F74E7E8-2E79-6727-AA9C-C4E0FE74584D}"/>
              </a:ext>
            </a:extLst>
          </p:cNvPr>
          <p:cNvSpPr/>
          <p:nvPr/>
        </p:nvSpPr>
        <p:spPr>
          <a:xfrm>
            <a:off x="1961333" y="3732833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5" name="Google Shape;305;p23">
            <a:extLst>
              <a:ext uri="{FF2B5EF4-FFF2-40B4-BE49-F238E27FC236}">
                <a16:creationId xmlns:a16="http://schemas.microsoft.com/office/drawing/2014/main" id="{93D81470-F89A-5948-6A93-FA27ADBBA9D1}"/>
              </a:ext>
            </a:extLst>
          </p:cNvPr>
          <p:cNvSpPr/>
          <p:nvPr/>
        </p:nvSpPr>
        <p:spPr>
          <a:xfrm>
            <a:off x="1199900" y="4526100"/>
            <a:ext cx="5928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6" name="Google Shape;306;p23">
            <a:extLst>
              <a:ext uri="{FF2B5EF4-FFF2-40B4-BE49-F238E27FC236}">
                <a16:creationId xmlns:a16="http://schemas.microsoft.com/office/drawing/2014/main" id="{8FDE423C-2C5C-C8A6-04DE-BD5315925B5F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10800000" flipH="1">
            <a:off x="734700" y="3404033"/>
            <a:ext cx="552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07;p23">
            <a:extLst>
              <a:ext uri="{FF2B5EF4-FFF2-40B4-BE49-F238E27FC236}">
                <a16:creationId xmlns:a16="http://schemas.microsoft.com/office/drawing/2014/main" id="{B91B9206-10A7-E47A-77FA-0E54214FEB5F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031100" y="4048033"/>
            <a:ext cx="930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08;p23">
            <a:extLst>
              <a:ext uri="{FF2B5EF4-FFF2-40B4-BE49-F238E27FC236}">
                <a16:creationId xmlns:a16="http://schemas.microsoft.com/office/drawing/2014/main" id="{86D37DDC-1EEE-0B91-01CE-BEC9EB96C92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1496217" y="34962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" name="Google Shape;309;p23">
            <a:extLst>
              <a:ext uri="{FF2B5EF4-FFF2-40B4-BE49-F238E27FC236}">
                <a16:creationId xmlns:a16="http://schemas.microsoft.com/office/drawing/2014/main" id="{3A38928B-9EEF-D216-1D34-44801748727B}"/>
              </a:ext>
            </a:extLst>
          </p:cNvPr>
          <p:cNvCxnSpPr>
            <a:stCxn id="5" idx="2"/>
            <a:endCxn id="3" idx="4"/>
          </p:cNvCxnSpPr>
          <p:nvPr/>
        </p:nvCxnSpPr>
        <p:spPr>
          <a:xfrm rot="10800000">
            <a:off x="734700" y="4363300"/>
            <a:ext cx="4652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310;p23">
            <a:extLst>
              <a:ext uri="{FF2B5EF4-FFF2-40B4-BE49-F238E27FC236}">
                <a16:creationId xmlns:a16="http://schemas.microsoft.com/office/drawing/2014/main" id="{065122FD-9B04-4412-DF3F-8856F15D9191}"/>
              </a:ext>
            </a:extLst>
          </p:cNvPr>
          <p:cNvCxnSpPr>
            <a:stCxn id="4" idx="0"/>
            <a:endCxn id="2" idx="5"/>
          </p:cNvCxnSpPr>
          <p:nvPr/>
        </p:nvCxnSpPr>
        <p:spPr>
          <a:xfrm rot="10800000">
            <a:off x="1705733" y="3404033"/>
            <a:ext cx="552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11;p23">
            <a:extLst>
              <a:ext uri="{FF2B5EF4-FFF2-40B4-BE49-F238E27FC236}">
                <a16:creationId xmlns:a16="http://schemas.microsoft.com/office/drawing/2014/main" id="{BACAD7D0-8781-F91C-FBF7-ACB0C3C809D7}"/>
              </a:ext>
            </a:extLst>
          </p:cNvPr>
          <p:cNvSpPr/>
          <p:nvPr/>
        </p:nvSpPr>
        <p:spPr>
          <a:xfrm>
            <a:off x="3179984" y="3496267"/>
            <a:ext cx="37808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" name="Google Shape;312;p23">
            <a:extLst>
              <a:ext uri="{FF2B5EF4-FFF2-40B4-BE49-F238E27FC236}">
                <a16:creationId xmlns:a16="http://schemas.microsoft.com/office/drawing/2014/main" id="{263E6BED-9AF8-DB2E-0100-4F9D8949919C}"/>
              </a:ext>
            </a:extLst>
          </p:cNvPr>
          <p:cNvCxnSpPr>
            <a:stCxn id="5" idx="6"/>
            <a:endCxn id="4" idx="4"/>
          </p:cNvCxnSpPr>
          <p:nvPr/>
        </p:nvCxnSpPr>
        <p:spPr>
          <a:xfrm flipH="1">
            <a:off x="1783361" y="4371323"/>
            <a:ext cx="497565" cy="47564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13;p23">
            <a:extLst>
              <a:ext uri="{FF2B5EF4-FFF2-40B4-BE49-F238E27FC236}">
                <a16:creationId xmlns:a16="http://schemas.microsoft.com/office/drawing/2014/main" id="{06B143FD-69AB-5997-FB1D-297107249C2D}"/>
              </a:ext>
            </a:extLst>
          </p:cNvPr>
          <p:cNvSpPr/>
          <p:nvPr/>
        </p:nvSpPr>
        <p:spPr>
          <a:xfrm>
            <a:off x="7650000" y="3076167"/>
            <a:ext cx="3528504" cy="2325168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Requires Recreating the CSR</a:t>
            </a:r>
            <a:endParaRPr sz="2400"/>
          </a:p>
        </p:txBody>
      </p:sp>
      <p:sp>
        <p:nvSpPr>
          <p:cNvPr id="15" name="Google Shape;254;p21">
            <a:extLst>
              <a:ext uri="{FF2B5EF4-FFF2-40B4-BE49-F238E27FC236}">
                <a16:creationId xmlns:a16="http://schemas.microsoft.com/office/drawing/2014/main" id="{C3C1726B-6ED7-1F84-23C0-F2CD8904E073}"/>
              </a:ext>
            </a:extLst>
          </p:cNvPr>
          <p:cNvSpPr/>
          <p:nvPr/>
        </p:nvSpPr>
        <p:spPr>
          <a:xfrm>
            <a:off x="8439259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17" name="Google Shape;255;p21">
            <a:extLst>
              <a:ext uri="{FF2B5EF4-FFF2-40B4-BE49-F238E27FC236}">
                <a16:creationId xmlns:a16="http://schemas.microsoft.com/office/drawing/2014/main" id="{C19D370F-92F4-7CC7-99ED-389B874A9B8E}"/>
              </a:ext>
            </a:extLst>
          </p:cNvPr>
          <p:cNvSpPr/>
          <p:nvPr/>
        </p:nvSpPr>
        <p:spPr>
          <a:xfrm>
            <a:off x="8439259" y="29314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9" name="Google Shape;256;p21">
            <a:extLst>
              <a:ext uri="{FF2B5EF4-FFF2-40B4-BE49-F238E27FC236}">
                <a16:creationId xmlns:a16="http://schemas.microsoft.com/office/drawing/2014/main" id="{50D7D99F-E663-B518-B712-07E7861E6C24}"/>
              </a:ext>
            </a:extLst>
          </p:cNvPr>
          <p:cNvSpPr/>
          <p:nvPr/>
        </p:nvSpPr>
        <p:spPr>
          <a:xfrm>
            <a:off x="8837259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1" name="Google Shape;257;p21">
            <a:extLst>
              <a:ext uri="{FF2B5EF4-FFF2-40B4-BE49-F238E27FC236}">
                <a16:creationId xmlns:a16="http://schemas.microsoft.com/office/drawing/2014/main" id="{07A32621-F4DE-CC14-522D-1D33073B69D8}"/>
              </a:ext>
            </a:extLst>
          </p:cNvPr>
          <p:cNvSpPr/>
          <p:nvPr/>
        </p:nvSpPr>
        <p:spPr>
          <a:xfrm>
            <a:off x="8837259" y="2931485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3" name="Google Shape;258;p21">
            <a:extLst>
              <a:ext uri="{FF2B5EF4-FFF2-40B4-BE49-F238E27FC236}">
                <a16:creationId xmlns:a16="http://schemas.microsoft.com/office/drawing/2014/main" id="{FEE74C00-E174-6509-64ED-86B3CF2F71FC}"/>
              </a:ext>
            </a:extLst>
          </p:cNvPr>
          <p:cNvSpPr/>
          <p:nvPr/>
        </p:nvSpPr>
        <p:spPr>
          <a:xfrm>
            <a:off x="9235259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25" name="Google Shape;259;p21">
            <a:extLst>
              <a:ext uri="{FF2B5EF4-FFF2-40B4-BE49-F238E27FC236}">
                <a16:creationId xmlns:a16="http://schemas.microsoft.com/office/drawing/2014/main" id="{0BA36356-0511-47E4-D7D8-638A16474C0A}"/>
              </a:ext>
            </a:extLst>
          </p:cNvPr>
          <p:cNvSpPr/>
          <p:nvPr/>
        </p:nvSpPr>
        <p:spPr>
          <a:xfrm>
            <a:off x="9235259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27" name="Google Shape;260;p21">
            <a:extLst>
              <a:ext uri="{FF2B5EF4-FFF2-40B4-BE49-F238E27FC236}">
                <a16:creationId xmlns:a16="http://schemas.microsoft.com/office/drawing/2014/main" id="{25805342-C1F9-0215-D6C7-CD2C631F2399}"/>
              </a:ext>
            </a:extLst>
          </p:cNvPr>
          <p:cNvSpPr/>
          <p:nvPr/>
        </p:nvSpPr>
        <p:spPr>
          <a:xfrm>
            <a:off x="9633259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29" name="Google Shape;261;p21">
            <a:extLst>
              <a:ext uri="{FF2B5EF4-FFF2-40B4-BE49-F238E27FC236}">
                <a16:creationId xmlns:a16="http://schemas.microsoft.com/office/drawing/2014/main" id="{0F8A339A-EE85-2B3C-A67F-8D93E045B700}"/>
              </a:ext>
            </a:extLst>
          </p:cNvPr>
          <p:cNvSpPr/>
          <p:nvPr/>
        </p:nvSpPr>
        <p:spPr>
          <a:xfrm>
            <a:off x="10031259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1" name="Google Shape;262;p21">
            <a:extLst>
              <a:ext uri="{FF2B5EF4-FFF2-40B4-BE49-F238E27FC236}">
                <a16:creationId xmlns:a16="http://schemas.microsoft.com/office/drawing/2014/main" id="{4D15E207-1E9B-4EA4-0F56-FEE6F9F8B29F}"/>
              </a:ext>
            </a:extLst>
          </p:cNvPr>
          <p:cNvSpPr/>
          <p:nvPr/>
        </p:nvSpPr>
        <p:spPr>
          <a:xfrm>
            <a:off x="9633259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</a:t>
            </a:r>
            <a:endParaRPr sz="2400"/>
          </a:p>
        </p:txBody>
      </p:sp>
      <p:sp>
        <p:nvSpPr>
          <p:cNvPr id="33" name="Google Shape;263;p21">
            <a:extLst>
              <a:ext uri="{FF2B5EF4-FFF2-40B4-BE49-F238E27FC236}">
                <a16:creationId xmlns:a16="http://schemas.microsoft.com/office/drawing/2014/main" id="{AE3A9F66-C4C7-5939-C999-08F9A8614B15}"/>
              </a:ext>
            </a:extLst>
          </p:cNvPr>
          <p:cNvSpPr/>
          <p:nvPr/>
        </p:nvSpPr>
        <p:spPr>
          <a:xfrm>
            <a:off x="10429259" y="2931500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cxnSp>
        <p:nvCxnSpPr>
          <p:cNvPr id="35" name="Google Shape;264;p21">
            <a:extLst>
              <a:ext uri="{FF2B5EF4-FFF2-40B4-BE49-F238E27FC236}">
                <a16:creationId xmlns:a16="http://schemas.microsoft.com/office/drawing/2014/main" id="{5564CF98-AC4B-BEC3-E8EA-A36CF882ACFD}"/>
              </a:ext>
            </a:extLst>
          </p:cNvPr>
          <p:cNvCxnSpPr/>
          <p:nvPr/>
        </p:nvCxnSpPr>
        <p:spPr>
          <a:xfrm>
            <a:off x="8638259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265;p21">
            <a:extLst>
              <a:ext uri="{FF2B5EF4-FFF2-40B4-BE49-F238E27FC236}">
                <a16:creationId xmlns:a16="http://schemas.microsoft.com/office/drawing/2014/main" id="{CDE25FB7-CAF3-575A-AF78-2F0D9E173AE6}"/>
              </a:ext>
            </a:extLst>
          </p:cNvPr>
          <p:cNvCxnSpPr/>
          <p:nvPr/>
        </p:nvCxnSpPr>
        <p:spPr>
          <a:xfrm>
            <a:off x="9036259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266;p21">
            <a:extLst>
              <a:ext uri="{FF2B5EF4-FFF2-40B4-BE49-F238E27FC236}">
                <a16:creationId xmlns:a16="http://schemas.microsoft.com/office/drawing/2014/main" id="{D999D7F5-5D71-7DF8-23AA-D9B593760D9E}"/>
              </a:ext>
            </a:extLst>
          </p:cNvPr>
          <p:cNvCxnSpPr/>
          <p:nvPr/>
        </p:nvCxnSpPr>
        <p:spPr>
          <a:xfrm>
            <a:off x="9434259" y="2319767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267;p21">
            <a:extLst>
              <a:ext uri="{FF2B5EF4-FFF2-40B4-BE49-F238E27FC236}">
                <a16:creationId xmlns:a16="http://schemas.microsoft.com/office/drawing/2014/main" id="{D07C56CC-3FC1-C94B-043C-9A141A5BEEA3}"/>
              </a:ext>
            </a:extLst>
          </p:cNvPr>
          <p:cNvCxnSpPr/>
          <p:nvPr/>
        </p:nvCxnSpPr>
        <p:spPr>
          <a:xfrm>
            <a:off x="9832259" y="2319767"/>
            <a:ext cx="39800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86;p21">
            <a:extLst>
              <a:ext uri="{FF2B5EF4-FFF2-40B4-BE49-F238E27FC236}">
                <a16:creationId xmlns:a16="http://schemas.microsoft.com/office/drawing/2014/main" id="{F0B6347C-0C73-DF65-45CA-A27A491C4A6B}"/>
              </a:ext>
            </a:extLst>
          </p:cNvPr>
          <p:cNvSpPr/>
          <p:nvPr/>
        </p:nvSpPr>
        <p:spPr>
          <a:xfrm>
            <a:off x="10031259" y="2016167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6</a:t>
            </a:r>
            <a:endParaRPr sz="2400"/>
          </a:p>
        </p:txBody>
      </p:sp>
      <p:sp>
        <p:nvSpPr>
          <p:cNvPr id="45" name="Google Shape;254;p21">
            <a:extLst>
              <a:ext uri="{FF2B5EF4-FFF2-40B4-BE49-F238E27FC236}">
                <a16:creationId xmlns:a16="http://schemas.microsoft.com/office/drawing/2014/main" id="{995C34D0-282D-45F6-2479-12A92E2D9333}"/>
              </a:ext>
            </a:extLst>
          </p:cNvPr>
          <p:cNvSpPr/>
          <p:nvPr/>
        </p:nvSpPr>
        <p:spPr>
          <a:xfrm>
            <a:off x="8375378" y="5483951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7" name="Google Shape;255;p21">
            <a:extLst>
              <a:ext uri="{FF2B5EF4-FFF2-40B4-BE49-F238E27FC236}">
                <a16:creationId xmlns:a16="http://schemas.microsoft.com/office/drawing/2014/main" id="{232CD940-2D2B-C3BD-423D-76661689B722}"/>
              </a:ext>
            </a:extLst>
          </p:cNvPr>
          <p:cNvSpPr/>
          <p:nvPr/>
        </p:nvSpPr>
        <p:spPr>
          <a:xfrm>
            <a:off x="8375378" y="6399269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49" name="Google Shape;256;p21">
            <a:extLst>
              <a:ext uri="{FF2B5EF4-FFF2-40B4-BE49-F238E27FC236}">
                <a16:creationId xmlns:a16="http://schemas.microsoft.com/office/drawing/2014/main" id="{C646CE8F-B382-1690-FA69-1BFEDAC4E73D}"/>
              </a:ext>
            </a:extLst>
          </p:cNvPr>
          <p:cNvSpPr/>
          <p:nvPr/>
        </p:nvSpPr>
        <p:spPr>
          <a:xfrm>
            <a:off x="8773378" y="5483951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51" name="Google Shape;257;p21">
            <a:extLst>
              <a:ext uri="{FF2B5EF4-FFF2-40B4-BE49-F238E27FC236}">
                <a16:creationId xmlns:a16="http://schemas.microsoft.com/office/drawing/2014/main" id="{D22B62AB-274B-C244-807E-30E0DF31CC4A}"/>
              </a:ext>
            </a:extLst>
          </p:cNvPr>
          <p:cNvSpPr/>
          <p:nvPr/>
        </p:nvSpPr>
        <p:spPr>
          <a:xfrm>
            <a:off x="8773378" y="6399269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55" name="Google Shape;259;p21">
            <a:extLst>
              <a:ext uri="{FF2B5EF4-FFF2-40B4-BE49-F238E27FC236}">
                <a16:creationId xmlns:a16="http://schemas.microsoft.com/office/drawing/2014/main" id="{EA46D664-1E22-7C92-7A6A-8B60293E5A30}"/>
              </a:ext>
            </a:extLst>
          </p:cNvPr>
          <p:cNvSpPr/>
          <p:nvPr/>
        </p:nvSpPr>
        <p:spPr>
          <a:xfrm>
            <a:off x="9171378" y="5483951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cs typeface="Calibri"/>
              </a:rPr>
              <a:t>3</a:t>
            </a:r>
          </a:p>
        </p:txBody>
      </p:sp>
      <p:sp>
        <p:nvSpPr>
          <p:cNvPr id="61" name="Google Shape;262;p21">
            <a:extLst>
              <a:ext uri="{FF2B5EF4-FFF2-40B4-BE49-F238E27FC236}">
                <a16:creationId xmlns:a16="http://schemas.microsoft.com/office/drawing/2014/main" id="{0B6CABC1-A995-AD51-AF37-D08E2031D77F}"/>
              </a:ext>
            </a:extLst>
          </p:cNvPr>
          <p:cNvSpPr/>
          <p:nvPr/>
        </p:nvSpPr>
        <p:spPr>
          <a:xfrm>
            <a:off x="9569378" y="5483951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5</a:t>
            </a:r>
            <a:endParaRPr lang="en" sz="2400" dirty="0">
              <a:cs typeface="Calibri"/>
            </a:endParaRPr>
          </a:p>
        </p:txBody>
      </p:sp>
      <p:cxnSp>
        <p:nvCxnSpPr>
          <p:cNvPr id="257" name="Google Shape;264;p21">
            <a:extLst>
              <a:ext uri="{FF2B5EF4-FFF2-40B4-BE49-F238E27FC236}">
                <a16:creationId xmlns:a16="http://schemas.microsoft.com/office/drawing/2014/main" id="{A3BB1DCC-313D-BBDE-D048-EDEEB62C135B}"/>
              </a:ext>
            </a:extLst>
          </p:cNvPr>
          <p:cNvCxnSpPr/>
          <p:nvPr/>
        </p:nvCxnSpPr>
        <p:spPr>
          <a:xfrm>
            <a:off x="8574378" y="5787551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65;p21">
            <a:extLst>
              <a:ext uri="{FF2B5EF4-FFF2-40B4-BE49-F238E27FC236}">
                <a16:creationId xmlns:a16="http://schemas.microsoft.com/office/drawing/2014/main" id="{BE9F4ECE-1061-603C-B81A-597B5A6C73BD}"/>
              </a:ext>
            </a:extLst>
          </p:cNvPr>
          <p:cNvCxnSpPr/>
          <p:nvPr/>
        </p:nvCxnSpPr>
        <p:spPr>
          <a:xfrm>
            <a:off x="8972378" y="5787551"/>
            <a:ext cx="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86;p21">
            <a:extLst>
              <a:ext uri="{FF2B5EF4-FFF2-40B4-BE49-F238E27FC236}">
                <a16:creationId xmlns:a16="http://schemas.microsoft.com/office/drawing/2014/main" id="{2D4ADAAD-9723-DB50-8B91-1F8DD7F20C32}"/>
              </a:ext>
            </a:extLst>
          </p:cNvPr>
          <p:cNvSpPr/>
          <p:nvPr/>
        </p:nvSpPr>
        <p:spPr>
          <a:xfrm>
            <a:off x="9967378" y="5483951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7</a:t>
            </a:r>
            <a:endParaRPr lang="en" sz="2400" dirty="0">
              <a:cs typeface="Calibri"/>
            </a:endParaRPr>
          </a:p>
        </p:txBody>
      </p:sp>
      <p:sp>
        <p:nvSpPr>
          <p:cNvPr id="267" name="Google Shape;263;p21">
            <a:extLst>
              <a:ext uri="{FF2B5EF4-FFF2-40B4-BE49-F238E27FC236}">
                <a16:creationId xmlns:a16="http://schemas.microsoft.com/office/drawing/2014/main" id="{470F7A5F-A689-C357-6591-60E608C5DA5F}"/>
              </a:ext>
            </a:extLst>
          </p:cNvPr>
          <p:cNvSpPr/>
          <p:nvPr/>
        </p:nvSpPr>
        <p:spPr>
          <a:xfrm>
            <a:off x="9169904" y="6399284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2</a:t>
            </a:r>
          </a:p>
        </p:txBody>
      </p:sp>
      <p:sp>
        <p:nvSpPr>
          <p:cNvPr id="53" name="Google Shape;258;p21">
            <a:extLst>
              <a:ext uri="{FF2B5EF4-FFF2-40B4-BE49-F238E27FC236}">
                <a16:creationId xmlns:a16="http://schemas.microsoft.com/office/drawing/2014/main" id="{DAE0FAFC-DEAB-0AFB-6CBA-4CF89B5C5325}"/>
              </a:ext>
            </a:extLst>
          </p:cNvPr>
          <p:cNvSpPr/>
          <p:nvPr/>
        </p:nvSpPr>
        <p:spPr>
          <a:xfrm>
            <a:off x="9563785" y="6399284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57" name="Google Shape;260;p21">
            <a:extLst>
              <a:ext uri="{FF2B5EF4-FFF2-40B4-BE49-F238E27FC236}">
                <a16:creationId xmlns:a16="http://schemas.microsoft.com/office/drawing/2014/main" id="{0475BE92-6585-2463-9B8E-2BD37E4BEABC}"/>
              </a:ext>
            </a:extLst>
          </p:cNvPr>
          <p:cNvSpPr/>
          <p:nvPr/>
        </p:nvSpPr>
        <p:spPr>
          <a:xfrm>
            <a:off x="9961785" y="6399284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59" name="Google Shape;261;p21">
            <a:extLst>
              <a:ext uri="{FF2B5EF4-FFF2-40B4-BE49-F238E27FC236}">
                <a16:creationId xmlns:a16="http://schemas.microsoft.com/office/drawing/2014/main" id="{0A903334-EAEF-029F-D762-8D90BCBD1684}"/>
              </a:ext>
            </a:extLst>
          </p:cNvPr>
          <p:cNvSpPr/>
          <p:nvPr/>
        </p:nvSpPr>
        <p:spPr>
          <a:xfrm>
            <a:off x="10368911" y="6399284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63" name="Google Shape;263;p21">
            <a:extLst>
              <a:ext uri="{FF2B5EF4-FFF2-40B4-BE49-F238E27FC236}">
                <a16:creationId xmlns:a16="http://schemas.microsoft.com/office/drawing/2014/main" id="{FA610132-17C9-73DF-C706-50A16C1CBE11}"/>
              </a:ext>
            </a:extLst>
          </p:cNvPr>
          <p:cNvSpPr/>
          <p:nvPr/>
        </p:nvSpPr>
        <p:spPr>
          <a:xfrm>
            <a:off x="10757785" y="6399284"/>
            <a:ext cx="398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cxnSp>
        <p:nvCxnSpPr>
          <p:cNvPr id="263" name="Google Shape;267;p21">
            <a:extLst>
              <a:ext uri="{FF2B5EF4-FFF2-40B4-BE49-F238E27FC236}">
                <a16:creationId xmlns:a16="http://schemas.microsoft.com/office/drawing/2014/main" id="{CB854A71-24C4-8986-85A7-420625275FD0}"/>
              </a:ext>
            </a:extLst>
          </p:cNvPr>
          <p:cNvCxnSpPr/>
          <p:nvPr/>
        </p:nvCxnSpPr>
        <p:spPr>
          <a:xfrm>
            <a:off x="9768378" y="5787551"/>
            <a:ext cx="398000" cy="6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6;p21">
            <a:extLst>
              <a:ext uri="{FF2B5EF4-FFF2-40B4-BE49-F238E27FC236}">
                <a16:creationId xmlns:a16="http://schemas.microsoft.com/office/drawing/2014/main" id="{22791A7C-A450-7A8C-F5F4-3B9DC6DB2891}"/>
              </a:ext>
            </a:extLst>
          </p:cNvPr>
          <p:cNvCxnSpPr/>
          <p:nvPr/>
        </p:nvCxnSpPr>
        <p:spPr>
          <a:xfrm>
            <a:off x="9379503" y="5792113"/>
            <a:ext cx="406096" cy="6024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Log Structured CSR</a:t>
            </a:r>
            <a:endParaRPr dirty="0"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1730000" y="1387400"/>
            <a:ext cx="9385200" cy="1900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30096">
              <a:buSzPct val="100000"/>
            </a:pPr>
            <a:r>
              <a:rPr lang="en" sz="2500" dirty="0"/>
              <a:t>Idea: turn all updates into appends</a:t>
            </a:r>
          </a:p>
          <a:p>
            <a:pPr indent="-430096">
              <a:buSzPct val="100000"/>
            </a:pPr>
            <a:r>
              <a:rPr lang="en-US" sz="2500" dirty="0"/>
              <a:t>Implementation:</a:t>
            </a:r>
          </a:p>
          <a:p>
            <a:pPr lvl="1" indent="-430096">
              <a:spcBef>
                <a:spcPts val="0"/>
              </a:spcBef>
              <a:buSzPct val="100000"/>
            </a:pPr>
            <a:r>
              <a:rPr lang="en-US" sz="2500" dirty="0"/>
              <a:t>Add edge </a:t>
            </a:r>
            <a:r>
              <a:rPr lang="en-US" sz="2500" dirty="0">
                <a:sym typeface="Wingdings" pitchFamily="2" charset="2"/>
              </a:rPr>
              <a:t></a:t>
            </a:r>
            <a:r>
              <a:rPr lang="en-US" sz="2500" dirty="0"/>
              <a:t> copy updated edge list to end of edge array</a:t>
            </a:r>
          </a:p>
          <a:p>
            <a:pPr lvl="1" indent="-430096">
              <a:spcBef>
                <a:spcPts val="0"/>
              </a:spcBef>
              <a:buSzPct val="100000"/>
            </a:pPr>
            <a:r>
              <a:rPr lang="en-US" sz="2500" dirty="0"/>
              <a:t>Previous Edges are tomb-stoned </a:t>
            </a:r>
          </a:p>
          <a:p>
            <a:pPr indent="-430096">
              <a:buSzPct val="100000"/>
            </a:pPr>
            <a:r>
              <a:rPr lang="en" sz="2533" dirty="0"/>
              <a:t>Problem: edge lists / neighbor vertices no longer contiguous</a:t>
            </a:r>
            <a:r>
              <a:rPr lang="en" sz="2133" dirty="0"/>
              <a:t> </a:t>
            </a:r>
          </a:p>
          <a:p>
            <a:pPr indent="-430096">
              <a:buSzPct val="100000"/>
            </a:pPr>
            <a:r>
              <a:rPr lang="en" sz="2533" dirty="0"/>
              <a:t>Solution: Store edge start/end in a vertex entry</a:t>
            </a:r>
            <a:endParaRPr sz="2533" dirty="0"/>
          </a:p>
          <a:p>
            <a:pPr indent="-430096">
              <a:buSzPct val="100000"/>
            </a:pPr>
            <a:endParaRPr sz="2133" dirty="0"/>
          </a:p>
        </p:txBody>
      </p:sp>
      <p:sp>
        <p:nvSpPr>
          <p:cNvPr id="320" name="Google Shape;320;p24"/>
          <p:cNvSpPr/>
          <p:nvPr/>
        </p:nvSpPr>
        <p:spPr>
          <a:xfrm>
            <a:off x="1437429" y="3495167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626233" y="43621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2248625" y="43621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1437519" y="5155400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324" name="Google Shape;324;p24"/>
          <p:cNvCxnSpPr>
            <a:stCxn id="321" idx="0"/>
            <a:endCxn id="320" idx="3"/>
          </p:cNvCxnSpPr>
          <p:nvPr/>
        </p:nvCxnSpPr>
        <p:spPr>
          <a:xfrm rot="10800000" flipH="1">
            <a:off x="942033" y="40333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4"/>
          <p:cNvCxnSpPr>
            <a:stCxn id="321" idx="6"/>
            <a:endCxn id="322" idx="2"/>
          </p:cNvCxnSpPr>
          <p:nvPr/>
        </p:nvCxnSpPr>
        <p:spPr>
          <a:xfrm>
            <a:off x="1257833" y="4677333"/>
            <a:ext cx="990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4"/>
          <p:cNvCxnSpPr>
            <a:stCxn id="320" idx="4"/>
            <a:endCxn id="323" idx="0"/>
          </p:cNvCxnSpPr>
          <p:nvPr/>
        </p:nvCxnSpPr>
        <p:spPr>
          <a:xfrm>
            <a:off x="1753229" y="41255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7" name="Google Shape;327;p24"/>
          <p:cNvCxnSpPr>
            <a:stCxn id="323" idx="2"/>
            <a:endCxn id="321" idx="4"/>
          </p:cNvCxnSpPr>
          <p:nvPr/>
        </p:nvCxnSpPr>
        <p:spPr>
          <a:xfrm rot="10800000">
            <a:off x="941919" y="4992600"/>
            <a:ext cx="4956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4"/>
          <p:cNvCxnSpPr>
            <a:stCxn id="322" idx="0"/>
            <a:endCxn id="320" idx="5"/>
          </p:cNvCxnSpPr>
          <p:nvPr/>
        </p:nvCxnSpPr>
        <p:spPr>
          <a:xfrm rot="10800000">
            <a:off x="1976425" y="40333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4"/>
          <p:cNvSpPr/>
          <p:nvPr/>
        </p:nvSpPr>
        <p:spPr>
          <a:xfrm>
            <a:off x="3283007" y="4162333"/>
            <a:ext cx="40276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Google Shape;330;p24"/>
          <p:cNvSpPr/>
          <p:nvPr/>
        </p:nvSpPr>
        <p:spPr>
          <a:xfrm>
            <a:off x="7975567" y="4057229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331" name="Google Shape;331;p24"/>
          <p:cNvSpPr/>
          <p:nvPr/>
        </p:nvSpPr>
        <p:spPr>
          <a:xfrm>
            <a:off x="8399544" y="4994281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2" name="Google Shape;332;p24"/>
          <p:cNvSpPr/>
          <p:nvPr/>
        </p:nvSpPr>
        <p:spPr>
          <a:xfrm>
            <a:off x="8823508" y="4994296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3" name="Google Shape;333;p24"/>
          <p:cNvSpPr/>
          <p:nvPr/>
        </p:nvSpPr>
        <p:spPr>
          <a:xfrm>
            <a:off x="9247473" y="4994296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334" name="Google Shape;334;p24"/>
          <p:cNvSpPr/>
          <p:nvPr/>
        </p:nvSpPr>
        <p:spPr>
          <a:xfrm>
            <a:off x="9671437" y="4994296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5" name="Google Shape;335;p24"/>
          <p:cNvSpPr/>
          <p:nvPr/>
        </p:nvSpPr>
        <p:spPr>
          <a:xfrm>
            <a:off x="10095403" y="4994296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336" name="Google Shape;336;p24"/>
          <p:cNvSpPr/>
          <p:nvPr/>
        </p:nvSpPr>
        <p:spPr>
          <a:xfrm>
            <a:off x="8607133" y="4057096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337" name="Google Shape;337;p24"/>
          <p:cNvSpPr/>
          <p:nvPr/>
        </p:nvSpPr>
        <p:spPr>
          <a:xfrm>
            <a:off x="7975577" y="4994281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338" name="Google Shape;338;p24"/>
          <p:cNvCxnSpPr>
            <a:stCxn id="330" idx="2"/>
            <a:endCxn id="337" idx="0"/>
          </p:cNvCxnSpPr>
          <p:nvPr/>
        </p:nvCxnSpPr>
        <p:spPr>
          <a:xfrm flipH="1">
            <a:off x="8187767" y="4360829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4"/>
          <p:cNvSpPr/>
          <p:nvPr/>
        </p:nvSpPr>
        <p:spPr>
          <a:xfrm>
            <a:off x="9238733" y="4057096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340" name="Google Shape;340;p24"/>
          <p:cNvSpPr/>
          <p:nvPr/>
        </p:nvSpPr>
        <p:spPr>
          <a:xfrm>
            <a:off x="9870333" y="4057096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341" name="Google Shape;341;p24"/>
          <p:cNvCxnSpPr>
            <a:stCxn id="336" idx="2"/>
            <a:endCxn id="331" idx="0"/>
          </p:cNvCxnSpPr>
          <p:nvPr/>
        </p:nvCxnSpPr>
        <p:spPr>
          <a:xfrm flipH="1">
            <a:off x="8611733" y="4360696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24"/>
          <p:cNvCxnSpPr>
            <a:stCxn id="339" idx="2"/>
            <a:endCxn id="332" idx="0"/>
          </p:cNvCxnSpPr>
          <p:nvPr/>
        </p:nvCxnSpPr>
        <p:spPr>
          <a:xfrm flipH="1">
            <a:off x="9035333" y="4360696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4"/>
          <p:cNvCxnSpPr>
            <a:stCxn id="340" idx="2"/>
            <a:endCxn id="334" idx="0"/>
          </p:cNvCxnSpPr>
          <p:nvPr/>
        </p:nvCxnSpPr>
        <p:spPr>
          <a:xfrm flipH="1">
            <a:off x="9883333" y="4360696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24"/>
          <p:cNvSpPr txBox="1"/>
          <p:nvPr/>
        </p:nvSpPr>
        <p:spPr>
          <a:xfrm>
            <a:off x="9798933" y="525001"/>
            <a:ext cx="2198000" cy="9234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latin typeface="Lato"/>
                <a:ea typeface="Lato"/>
                <a:cs typeface="Lato"/>
                <a:sym typeface="Lato"/>
              </a:rPr>
              <a:t>Edge Addition is easier with an explicit edge list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Log Structured CSR</a:t>
            </a:r>
            <a:endParaRPr dirty="0"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1730000" y="1387400"/>
            <a:ext cx="9385200" cy="1900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30096">
              <a:buSzPct val="100000"/>
            </a:pPr>
            <a:r>
              <a:rPr lang="en" sz="2500" dirty="0"/>
              <a:t>Idea: turn all updates into appends</a:t>
            </a:r>
          </a:p>
          <a:p>
            <a:pPr indent="-430096">
              <a:buSzPct val="100000"/>
            </a:pPr>
            <a:r>
              <a:rPr lang="en-US" sz="2500" dirty="0"/>
              <a:t>Implementation:</a:t>
            </a:r>
          </a:p>
          <a:p>
            <a:pPr lvl="1" indent="-430096">
              <a:spcBef>
                <a:spcPts val="0"/>
              </a:spcBef>
              <a:buSzPct val="100000"/>
            </a:pPr>
            <a:r>
              <a:rPr lang="en-US" sz="2500" dirty="0"/>
              <a:t>Add edge </a:t>
            </a:r>
            <a:r>
              <a:rPr lang="en-US" sz="2500" dirty="0">
                <a:sym typeface="Wingdings" pitchFamily="2" charset="2"/>
              </a:rPr>
              <a:t></a:t>
            </a:r>
            <a:r>
              <a:rPr lang="en-US" sz="2500" dirty="0"/>
              <a:t> copy updated edge list to end of edge array</a:t>
            </a:r>
          </a:p>
          <a:p>
            <a:pPr lvl="1" indent="-430096">
              <a:spcBef>
                <a:spcPts val="0"/>
              </a:spcBef>
              <a:buSzPct val="100000"/>
            </a:pPr>
            <a:r>
              <a:rPr lang="en-US" sz="2500" dirty="0"/>
              <a:t>Previous Edges are tomb-stoned </a:t>
            </a:r>
          </a:p>
          <a:p>
            <a:pPr indent="-430096">
              <a:buSzPct val="100000"/>
            </a:pPr>
            <a:r>
              <a:rPr lang="en" sz="2533" dirty="0"/>
              <a:t>Problem: edge lists / neighbor vertices no longer contiguous</a:t>
            </a:r>
            <a:r>
              <a:rPr lang="en" sz="2133" dirty="0"/>
              <a:t> </a:t>
            </a:r>
          </a:p>
          <a:p>
            <a:pPr indent="-430096">
              <a:buSzPct val="100000"/>
            </a:pPr>
            <a:r>
              <a:rPr lang="en" sz="2533" dirty="0"/>
              <a:t>Solution: Store edge start/end in a vertex entry</a:t>
            </a:r>
            <a:endParaRPr sz="2533" dirty="0"/>
          </a:p>
          <a:p>
            <a:pPr indent="-430096">
              <a:buSzPct val="100000"/>
            </a:pPr>
            <a:endParaRPr sz="2133" dirty="0"/>
          </a:p>
        </p:txBody>
      </p:sp>
      <p:sp>
        <p:nvSpPr>
          <p:cNvPr id="320" name="Google Shape;320;p24"/>
          <p:cNvSpPr/>
          <p:nvPr/>
        </p:nvSpPr>
        <p:spPr>
          <a:xfrm>
            <a:off x="1437429" y="3495167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626233" y="43621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2248625" y="43621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1437519" y="5155400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324" name="Google Shape;324;p24"/>
          <p:cNvCxnSpPr>
            <a:cxnSpLocks/>
            <a:stCxn id="321" idx="0"/>
            <a:endCxn id="320" idx="3"/>
          </p:cNvCxnSpPr>
          <p:nvPr/>
        </p:nvCxnSpPr>
        <p:spPr>
          <a:xfrm rot="10800000" flipH="1">
            <a:off x="942033" y="40333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4"/>
          <p:cNvCxnSpPr>
            <a:cxnSpLocks/>
            <a:stCxn id="321" idx="6"/>
            <a:endCxn id="322" idx="2"/>
          </p:cNvCxnSpPr>
          <p:nvPr/>
        </p:nvCxnSpPr>
        <p:spPr>
          <a:xfrm>
            <a:off x="1257833" y="4677333"/>
            <a:ext cx="990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4"/>
          <p:cNvCxnSpPr>
            <a:cxnSpLocks/>
            <a:stCxn id="320" idx="4"/>
            <a:endCxn id="323" idx="0"/>
          </p:cNvCxnSpPr>
          <p:nvPr/>
        </p:nvCxnSpPr>
        <p:spPr>
          <a:xfrm>
            <a:off x="1753229" y="41255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7" name="Google Shape;327;p24"/>
          <p:cNvCxnSpPr>
            <a:cxnSpLocks/>
            <a:stCxn id="323" idx="2"/>
            <a:endCxn id="321" idx="4"/>
          </p:cNvCxnSpPr>
          <p:nvPr/>
        </p:nvCxnSpPr>
        <p:spPr>
          <a:xfrm rot="10800000">
            <a:off x="941919" y="4992600"/>
            <a:ext cx="4956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4"/>
          <p:cNvCxnSpPr>
            <a:cxnSpLocks/>
            <a:stCxn id="322" idx="0"/>
            <a:endCxn id="320" idx="5"/>
          </p:cNvCxnSpPr>
          <p:nvPr/>
        </p:nvCxnSpPr>
        <p:spPr>
          <a:xfrm rot="10800000">
            <a:off x="1976425" y="40333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4"/>
          <p:cNvSpPr/>
          <p:nvPr/>
        </p:nvSpPr>
        <p:spPr>
          <a:xfrm>
            <a:off x="3283007" y="4162333"/>
            <a:ext cx="40276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Google Shape;330;p24"/>
          <p:cNvSpPr/>
          <p:nvPr/>
        </p:nvSpPr>
        <p:spPr>
          <a:xfrm>
            <a:off x="7975567" y="32878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331" name="Google Shape;331;p24"/>
          <p:cNvSpPr/>
          <p:nvPr/>
        </p:nvSpPr>
        <p:spPr>
          <a:xfrm>
            <a:off x="8399544" y="42248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2" name="Google Shape;332;p24"/>
          <p:cNvSpPr/>
          <p:nvPr/>
        </p:nvSpPr>
        <p:spPr>
          <a:xfrm>
            <a:off x="8823508" y="42248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3" name="Google Shape;333;p24"/>
          <p:cNvSpPr/>
          <p:nvPr/>
        </p:nvSpPr>
        <p:spPr>
          <a:xfrm>
            <a:off x="9247473" y="42248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334" name="Google Shape;334;p24"/>
          <p:cNvSpPr/>
          <p:nvPr/>
        </p:nvSpPr>
        <p:spPr>
          <a:xfrm>
            <a:off x="9671437" y="42248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35" name="Google Shape;335;p24"/>
          <p:cNvSpPr/>
          <p:nvPr/>
        </p:nvSpPr>
        <p:spPr>
          <a:xfrm>
            <a:off x="10095403" y="42248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336" name="Google Shape;336;p24"/>
          <p:cNvSpPr/>
          <p:nvPr/>
        </p:nvSpPr>
        <p:spPr>
          <a:xfrm>
            <a:off x="8607133" y="32876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337" name="Google Shape;337;p24"/>
          <p:cNvSpPr/>
          <p:nvPr/>
        </p:nvSpPr>
        <p:spPr>
          <a:xfrm>
            <a:off x="7975577" y="42248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338" name="Google Shape;338;p24"/>
          <p:cNvCxnSpPr>
            <a:stCxn id="330" idx="2"/>
            <a:endCxn id="337" idx="0"/>
          </p:cNvCxnSpPr>
          <p:nvPr/>
        </p:nvCxnSpPr>
        <p:spPr>
          <a:xfrm flipH="1">
            <a:off x="8187767" y="3591400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4"/>
          <p:cNvSpPr/>
          <p:nvPr/>
        </p:nvSpPr>
        <p:spPr>
          <a:xfrm>
            <a:off x="9238733" y="32876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340" name="Google Shape;340;p24"/>
          <p:cNvSpPr/>
          <p:nvPr/>
        </p:nvSpPr>
        <p:spPr>
          <a:xfrm>
            <a:off x="9870333" y="32876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341" name="Google Shape;341;p24"/>
          <p:cNvCxnSpPr>
            <a:stCxn id="336" idx="2"/>
            <a:endCxn id="331" idx="0"/>
          </p:cNvCxnSpPr>
          <p:nvPr/>
        </p:nvCxnSpPr>
        <p:spPr>
          <a:xfrm flipH="1">
            <a:off x="8611733" y="3591267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24"/>
          <p:cNvCxnSpPr>
            <a:stCxn id="339" idx="2"/>
            <a:endCxn id="332" idx="0"/>
          </p:cNvCxnSpPr>
          <p:nvPr/>
        </p:nvCxnSpPr>
        <p:spPr>
          <a:xfrm flipH="1">
            <a:off x="9035333" y="3591267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4"/>
          <p:cNvCxnSpPr>
            <a:stCxn id="340" idx="2"/>
            <a:endCxn id="334" idx="0"/>
          </p:cNvCxnSpPr>
          <p:nvPr/>
        </p:nvCxnSpPr>
        <p:spPr>
          <a:xfrm flipH="1">
            <a:off x="9883333" y="3591267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4"/>
          <p:cNvCxnSpPr>
            <a:cxnSpLocks/>
            <a:stCxn id="323" idx="6"/>
            <a:endCxn id="322" idx="4"/>
          </p:cNvCxnSpPr>
          <p:nvPr/>
        </p:nvCxnSpPr>
        <p:spPr>
          <a:xfrm flipH="1">
            <a:off x="2048714" y="5000622"/>
            <a:ext cx="517758" cy="484768"/>
          </a:xfrm>
          <a:prstGeom prst="straightConnector1">
            <a:avLst/>
          </a:prstGeom>
          <a:noFill/>
          <a:ln w="603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4"/>
          <p:cNvSpPr/>
          <p:nvPr/>
        </p:nvSpPr>
        <p:spPr>
          <a:xfrm>
            <a:off x="8023017" y="5330433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346" name="Google Shape;346;p24"/>
          <p:cNvSpPr/>
          <p:nvPr/>
        </p:nvSpPr>
        <p:spPr>
          <a:xfrm>
            <a:off x="8446993" y="6267485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47" name="Google Shape;347;p24"/>
          <p:cNvSpPr/>
          <p:nvPr/>
        </p:nvSpPr>
        <p:spPr>
          <a:xfrm>
            <a:off x="8870959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48" name="Google Shape;348;p24"/>
          <p:cNvSpPr/>
          <p:nvPr/>
        </p:nvSpPr>
        <p:spPr>
          <a:xfrm>
            <a:off x="9294923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349" name="Google Shape;349;p24"/>
          <p:cNvSpPr/>
          <p:nvPr/>
        </p:nvSpPr>
        <p:spPr>
          <a:xfrm>
            <a:off x="9718888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50" name="Google Shape;350;p24"/>
          <p:cNvSpPr/>
          <p:nvPr/>
        </p:nvSpPr>
        <p:spPr>
          <a:xfrm>
            <a:off x="10142852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351" name="Google Shape;351;p24"/>
          <p:cNvSpPr/>
          <p:nvPr/>
        </p:nvSpPr>
        <p:spPr>
          <a:xfrm>
            <a:off x="8654584" y="53303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6,8</a:t>
            </a:r>
            <a:endParaRPr sz="2400" dirty="0"/>
          </a:p>
        </p:txBody>
      </p:sp>
      <p:sp>
        <p:nvSpPr>
          <p:cNvPr id="352" name="Google Shape;352;p24"/>
          <p:cNvSpPr/>
          <p:nvPr/>
        </p:nvSpPr>
        <p:spPr>
          <a:xfrm>
            <a:off x="8023027" y="6267485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353" name="Google Shape;353;p24"/>
          <p:cNvCxnSpPr>
            <a:stCxn id="345" idx="2"/>
            <a:endCxn id="352" idx="0"/>
          </p:cNvCxnSpPr>
          <p:nvPr/>
        </p:nvCxnSpPr>
        <p:spPr>
          <a:xfrm flipH="1">
            <a:off x="8235217" y="5634033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24"/>
          <p:cNvSpPr/>
          <p:nvPr/>
        </p:nvSpPr>
        <p:spPr>
          <a:xfrm>
            <a:off x="9286184" y="53303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355" name="Google Shape;355;p24"/>
          <p:cNvSpPr/>
          <p:nvPr/>
        </p:nvSpPr>
        <p:spPr>
          <a:xfrm>
            <a:off x="9917784" y="53303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4,6</a:t>
            </a:r>
            <a:endParaRPr lang="en" sz="2400" dirty="0">
              <a:cs typeface="Calibri"/>
            </a:endParaRPr>
          </a:p>
        </p:txBody>
      </p:sp>
      <p:cxnSp>
        <p:nvCxnSpPr>
          <p:cNvPr id="356" name="Google Shape;356;p24"/>
          <p:cNvCxnSpPr>
            <a:stCxn id="351" idx="2"/>
            <a:endCxn id="346" idx="0"/>
          </p:cNvCxnSpPr>
          <p:nvPr/>
        </p:nvCxnSpPr>
        <p:spPr>
          <a:xfrm>
            <a:off x="8965821" y="5638462"/>
            <a:ext cx="1828788" cy="6107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4"/>
          <p:cNvCxnSpPr>
            <a:stCxn id="354" idx="2"/>
            <a:endCxn id="347" idx="0"/>
          </p:cNvCxnSpPr>
          <p:nvPr/>
        </p:nvCxnSpPr>
        <p:spPr>
          <a:xfrm flipH="1">
            <a:off x="9082784" y="5633900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4"/>
          <p:cNvCxnSpPr>
            <a:stCxn id="355" idx="2"/>
            <a:endCxn id="359" idx="0"/>
          </p:cNvCxnSpPr>
          <p:nvPr/>
        </p:nvCxnSpPr>
        <p:spPr>
          <a:xfrm flipH="1">
            <a:off x="9925690" y="5633900"/>
            <a:ext cx="312456" cy="6153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4"/>
          <p:cNvSpPr/>
          <p:nvPr/>
        </p:nvSpPr>
        <p:spPr>
          <a:xfrm>
            <a:off x="10562392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360" name="Google Shape;360;p24"/>
          <p:cNvSpPr/>
          <p:nvPr/>
        </p:nvSpPr>
        <p:spPr>
          <a:xfrm>
            <a:off x="10986356" y="6267500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cs typeface="Calibri"/>
              </a:rPr>
              <a:t>3</a:t>
            </a:r>
          </a:p>
        </p:txBody>
      </p:sp>
      <p:sp>
        <p:nvSpPr>
          <p:cNvPr id="362" name="Google Shape;362;p24"/>
          <p:cNvSpPr txBox="1"/>
          <p:nvPr/>
        </p:nvSpPr>
        <p:spPr>
          <a:xfrm>
            <a:off x="9798933" y="525001"/>
            <a:ext cx="2198000" cy="9234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latin typeface="Lato"/>
                <a:ea typeface="Lato"/>
                <a:cs typeface="Lato"/>
                <a:sym typeface="Lato"/>
              </a:rPr>
              <a:t>Edge Addition is easier with an explicit edge list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099D006B-88E5-725D-6CF4-6F0B75FE8F78}"/>
              </a:ext>
            </a:extLst>
          </p:cNvPr>
          <p:cNvSpPr/>
          <p:nvPr/>
        </p:nvSpPr>
        <p:spPr>
          <a:xfrm>
            <a:off x="7411881" y="3341888"/>
            <a:ext cx="3702204" cy="113421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5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Deleting an Edge</a:t>
            </a:r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5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Idea: Steal a bit to Tombstone in the Edge (Shown by black interior)</a:t>
            </a:r>
            <a:endParaRPr sz="2133"/>
          </a:p>
        </p:txBody>
      </p:sp>
      <p:sp>
        <p:nvSpPr>
          <p:cNvPr id="430" name="Google Shape;430;p28"/>
          <p:cNvSpPr/>
          <p:nvPr/>
        </p:nvSpPr>
        <p:spPr>
          <a:xfrm>
            <a:off x="1539029" y="2885567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31" name="Google Shape;431;p28"/>
          <p:cNvSpPr/>
          <p:nvPr/>
        </p:nvSpPr>
        <p:spPr>
          <a:xfrm>
            <a:off x="727833" y="37525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32" name="Google Shape;432;p28"/>
          <p:cNvSpPr/>
          <p:nvPr/>
        </p:nvSpPr>
        <p:spPr>
          <a:xfrm>
            <a:off x="2350225" y="37525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433" name="Google Shape;433;p28"/>
          <p:cNvSpPr/>
          <p:nvPr/>
        </p:nvSpPr>
        <p:spPr>
          <a:xfrm>
            <a:off x="1539119" y="4545800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434" name="Google Shape;434;p28"/>
          <p:cNvCxnSpPr>
            <a:stCxn id="431" idx="0"/>
            <a:endCxn id="430" idx="3"/>
          </p:cNvCxnSpPr>
          <p:nvPr/>
        </p:nvCxnSpPr>
        <p:spPr>
          <a:xfrm rot="10800000" flipH="1">
            <a:off x="1043633" y="34237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28"/>
          <p:cNvCxnSpPr>
            <a:stCxn id="431" idx="6"/>
            <a:endCxn id="432" idx="2"/>
          </p:cNvCxnSpPr>
          <p:nvPr/>
        </p:nvCxnSpPr>
        <p:spPr>
          <a:xfrm>
            <a:off x="1359433" y="4067733"/>
            <a:ext cx="990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28"/>
          <p:cNvCxnSpPr>
            <a:stCxn id="430" idx="4"/>
            <a:endCxn id="433" idx="0"/>
          </p:cNvCxnSpPr>
          <p:nvPr/>
        </p:nvCxnSpPr>
        <p:spPr>
          <a:xfrm>
            <a:off x="1854829" y="35159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" name="Google Shape;437;p28"/>
          <p:cNvCxnSpPr>
            <a:stCxn id="433" idx="2"/>
            <a:endCxn id="431" idx="4"/>
          </p:cNvCxnSpPr>
          <p:nvPr/>
        </p:nvCxnSpPr>
        <p:spPr>
          <a:xfrm rot="10800000">
            <a:off x="1043519" y="4383000"/>
            <a:ext cx="4956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28"/>
          <p:cNvCxnSpPr>
            <a:stCxn id="432" idx="0"/>
            <a:endCxn id="430" idx="5"/>
          </p:cNvCxnSpPr>
          <p:nvPr/>
        </p:nvCxnSpPr>
        <p:spPr>
          <a:xfrm rot="10800000">
            <a:off x="2078025" y="34237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28"/>
          <p:cNvSpPr/>
          <p:nvPr/>
        </p:nvSpPr>
        <p:spPr>
          <a:xfrm>
            <a:off x="3384607" y="3552733"/>
            <a:ext cx="40276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28"/>
          <p:cNvSpPr/>
          <p:nvPr/>
        </p:nvSpPr>
        <p:spPr>
          <a:xfrm>
            <a:off x="8077167" y="26782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441" name="Google Shape;441;p28"/>
          <p:cNvSpPr/>
          <p:nvPr/>
        </p:nvSpPr>
        <p:spPr>
          <a:xfrm>
            <a:off x="8501144" y="3615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42" name="Google Shape;442;p28"/>
          <p:cNvSpPr/>
          <p:nvPr/>
        </p:nvSpPr>
        <p:spPr>
          <a:xfrm>
            <a:off x="8925108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43" name="Google Shape;443;p28"/>
          <p:cNvSpPr/>
          <p:nvPr/>
        </p:nvSpPr>
        <p:spPr>
          <a:xfrm>
            <a:off x="9349073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444" name="Google Shape;444;p28"/>
          <p:cNvSpPr/>
          <p:nvPr/>
        </p:nvSpPr>
        <p:spPr>
          <a:xfrm>
            <a:off x="9773037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45" name="Google Shape;445;p28"/>
          <p:cNvSpPr/>
          <p:nvPr/>
        </p:nvSpPr>
        <p:spPr>
          <a:xfrm>
            <a:off x="10197003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46" name="Google Shape;446;p28"/>
          <p:cNvSpPr/>
          <p:nvPr/>
        </p:nvSpPr>
        <p:spPr>
          <a:xfrm>
            <a:off x="87087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447" name="Google Shape;447;p28"/>
          <p:cNvSpPr/>
          <p:nvPr/>
        </p:nvSpPr>
        <p:spPr>
          <a:xfrm>
            <a:off x="8077177" y="3615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448" name="Google Shape;448;p28"/>
          <p:cNvCxnSpPr>
            <a:stCxn id="440" idx="2"/>
            <a:endCxn id="447" idx="0"/>
          </p:cNvCxnSpPr>
          <p:nvPr/>
        </p:nvCxnSpPr>
        <p:spPr>
          <a:xfrm flipH="1">
            <a:off x="8289367" y="2981800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28"/>
          <p:cNvSpPr/>
          <p:nvPr/>
        </p:nvSpPr>
        <p:spPr>
          <a:xfrm>
            <a:off x="93403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450" name="Google Shape;450;p28"/>
          <p:cNvSpPr/>
          <p:nvPr/>
        </p:nvSpPr>
        <p:spPr>
          <a:xfrm>
            <a:off x="99719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451" name="Google Shape;451;p28"/>
          <p:cNvCxnSpPr>
            <a:stCxn id="446" idx="2"/>
            <a:endCxn id="441" idx="0"/>
          </p:cNvCxnSpPr>
          <p:nvPr/>
        </p:nvCxnSpPr>
        <p:spPr>
          <a:xfrm flipH="1">
            <a:off x="8713333" y="2981667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28"/>
          <p:cNvCxnSpPr>
            <a:stCxn id="449" idx="2"/>
            <a:endCxn id="442" idx="0"/>
          </p:cNvCxnSpPr>
          <p:nvPr/>
        </p:nvCxnSpPr>
        <p:spPr>
          <a:xfrm flipH="1">
            <a:off x="9136933" y="2981667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28"/>
          <p:cNvCxnSpPr>
            <a:stCxn id="450" idx="2"/>
            <a:endCxn id="444" idx="0"/>
          </p:cNvCxnSpPr>
          <p:nvPr/>
        </p:nvCxnSpPr>
        <p:spPr>
          <a:xfrm flipH="1">
            <a:off x="9984933" y="2981667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28"/>
          <p:cNvSpPr/>
          <p:nvPr/>
        </p:nvSpPr>
        <p:spPr>
          <a:xfrm>
            <a:off x="8124617" y="47452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455" name="Google Shape;455;p28"/>
          <p:cNvSpPr/>
          <p:nvPr/>
        </p:nvSpPr>
        <p:spPr>
          <a:xfrm>
            <a:off x="8548593" y="5682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56" name="Google Shape;456;p28"/>
          <p:cNvSpPr/>
          <p:nvPr/>
        </p:nvSpPr>
        <p:spPr>
          <a:xfrm>
            <a:off x="8972559" y="5682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57" name="Google Shape;457;p28"/>
          <p:cNvSpPr/>
          <p:nvPr/>
        </p:nvSpPr>
        <p:spPr>
          <a:xfrm>
            <a:off x="9396523" y="5682267"/>
            <a:ext cx="424000" cy="3036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lt1"/>
                </a:solidFill>
              </a:rPr>
              <a:t>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9820488" y="5682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59" name="Google Shape;459;p28"/>
          <p:cNvSpPr/>
          <p:nvPr/>
        </p:nvSpPr>
        <p:spPr>
          <a:xfrm>
            <a:off x="10244452" y="5682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60" name="Google Shape;460;p28"/>
          <p:cNvSpPr/>
          <p:nvPr/>
        </p:nvSpPr>
        <p:spPr>
          <a:xfrm>
            <a:off x="8756184" y="4745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461" name="Google Shape;461;p28"/>
          <p:cNvSpPr/>
          <p:nvPr/>
        </p:nvSpPr>
        <p:spPr>
          <a:xfrm>
            <a:off x="8124627" y="5682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462" name="Google Shape;462;p28"/>
          <p:cNvCxnSpPr>
            <a:stCxn id="454" idx="2"/>
            <a:endCxn id="461" idx="0"/>
          </p:cNvCxnSpPr>
          <p:nvPr/>
        </p:nvCxnSpPr>
        <p:spPr>
          <a:xfrm flipH="1">
            <a:off x="8336817" y="5048800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28"/>
          <p:cNvSpPr/>
          <p:nvPr/>
        </p:nvSpPr>
        <p:spPr>
          <a:xfrm>
            <a:off x="9387784" y="4745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464" name="Google Shape;464;p28"/>
          <p:cNvSpPr/>
          <p:nvPr/>
        </p:nvSpPr>
        <p:spPr>
          <a:xfrm>
            <a:off x="10019384" y="4745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465" name="Google Shape;465;p28"/>
          <p:cNvCxnSpPr>
            <a:stCxn id="460" idx="2"/>
            <a:endCxn id="455" idx="0"/>
          </p:cNvCxnSpPr>
          <p:nvPr/>
        </p:nvCxnSpPr>
        <p:spPr>
          <a:xfrm flipH="1">
            <a:off x="8760784" y="5048667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28"/>
          <p:cNvCxnSpPr>
            <a:stCxn id="463" idx="2"/>
            <a:endCxn id="456" idx="0"/>
          </p:cNvCxnSpPr>
          <p:nvPr/>
        </p:nvCxnSpPr>
        <p:spPr>
          <a:xfrm flipH="1">
            <a:off x="9184384" y="5048667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28"/>
          <p:cNvCxnSpPr>
            <a:stCxn id="464" idx="2"/>
            <a:endCxn id="458" idx="0"/>
          </p:cNvCxnSpPr>
          <p:nvPr/>
        </p:nvCxnSpPr>
        <p:spPr>
          <a:xfrm flipH="1">
            <a:off x="10032384" y="5048667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1631633" y="5540067"/>
            <a:ext cx="9385200" cy="13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The edge will still be traversed, just ignored</a:t>
            </a:r>
            <a:endParaRPr sz="2133"/>
          </a:p>
        </p:txBody>
      </p:sp>
      <p:sp>
        <p:nvSpPr>
          <p:cNvPr id="469" name="Google Shape;469;p28"/>
          <p:cNvSpPr/>
          <p:nvPr/>
        </p:nvSpPr>
        <p:spPr>
          <a:xfrm>
            <a:off x="8984167" y="4125667"/>
            <a:ext cx="672000" cy="47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907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Deleting a Node</a:t>
            </a:r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5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Idea: Steal a bit to Tombstone in the Node (Shown by black interior)</a:t>
            </a:r>
            <a:endParaRPr sz="2133"/>
          </a:p>
        </p:txBody>
      </p:sp>
      <p:sp>
        <p:nvSpPr>
          <p:cNvPr id="476" name="Google Shape;476;p29"/>
          <p:cNvSpPr/>
          <p:nvPr/>
        </p:nvSpPr>
        <p:spPr>
          <a:xfrm>
            <a:off x="1539029" y="2885567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77" name="Google Shape;477;p29"/>
          <p:cNvSpPr/>
          <p:nvPr/>
        </p:nvSpPr>
        <p:spPr>
          <a:xfrm>
            <a:off x="727833" y="3752533"/>
            <a:ext cx="631600" cy="630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78" name="Google Shape;478;p29"/>
          <p:cNvSpPr/>
          <p:nvPr/>
        </p:nvSpPr>
        <p:spPr>
          <a:xfrm>
            <a:off x="2350225" y="3752533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479" name="Google Shape;479;p29"/>
          <p:cNvSpPr/>
          <p:nvPr/>
        </p:nvSpPr>
        <p:spPr>
          <a:xfrm>
            <a:off x="1539119" y="4545800"/>
            <a:ext cx="631600" cy="6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480" name="Google Shape;480;p29"/>
          <p:cNvCxnSpPr>
            <a:stCxn id="477" idx="0"/>
            <a:endCxn id="476" idx="3"/>
          </p:cNvCxnSpPr>
          <p:nvPr/>
        </p:nvCxnSpPr>
        <p:spPr>
          <a:xfrm rot="10800000" flipH="1">
            <a:off x="1043633" y="34237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29"/>
          <p:cNvCxnSpPr>
            <a:stCxn id="477" idx="6"/>
            <a:endCxn id="478" idx="2"/>
          </p:cNvCxnSpPr>
          <p:nvPr/>
        </p:nvCxnSpPr>
        <p:spPr>
          <a:xfrm>
            <a:off x="1359433" y="4067733"/>
            <a:ext cx="9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29"/>
          <p:cNvCxnSpPr>
            <a:stCxn id="476" idx="4"/>
            <a:endCxn id="479" idx="0"/>
          </p:cNvCxnSpPr>
          <p:nvPr/>
        </p:nvCxnSpPr>
        <p:spPr>
          <a:xfrm>
            <a:off x="1854829" y="3515967"/>
            <a:ext cx="0" cy="103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29"/>
          <p:cNvCxnSpPr>
            <a:stCxn id="479" idx="2"/>
            <a:endCxn id="477" idx="4"/>
          </p:cNvCxnSpPr>
          <p:nvPr/>
        </p:nvCxnSpPr>
        <p:spPr>
          <a:xfrm rot="10800000">
            <a:off x="1043519" y="4383000"/>
            <a:ext cx="495600" cy="478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29"/>
          <p:cNvCxnSpPr>
            <a:stCxn id="478" idx="0"/>
            <a:endCxn id="476" idx="5"/>
          </p:cNvCxnSpPr>
          <p:nvPr/>
        </p:nvCxnSpPr>
        <p:spPr>
          <a:xfrm rot="10800000">
            <a:off x="2078025" y="3423733"/>
            <a:ext cx="588000" cy="32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29"/>
          <p:cNvSpPr/>
          <p:nvPr/>
        </p:nvSpPr>
        <p:spPr>
          <a:xfrm>
            <a:off x="3384607" y="3552733"/>
            <a:ext cx="4027600" cy="10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29"/>
          <p:cNvSpPr/>
          <p:nvPr/>
        </p:nvSpPr>
        <p:spPr>
          <a:xfrm>
            <a:off x="8077167" y="2678200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487" name="Google Shape;487;p29"/>
          <p:cNvSpPr/>
          <p:nvPr/>
        </p:nvSpPr>
        <p:spPr>
          <a:xfrm>
            <a:off x="8501144" y="3615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88" name="Google Shape;488;p29"/>
          <p:cNvSpPr/>
          <p:nvPr/>
        </p:nvSpPr>
        <p:spPr>
          <a:xfrm>
            <a:off x="8925108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89" name="Google Shape;489;p29"/>
          <p:cNvSpPr/>
          <p:nvPr/>
        </p:nvSpPr>
        <p:spPr>
          <a:xfrm>
            <a:off x="9349073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490" name="Google Shape;490;p29"/>
          <p:cNvSpPr/>
          <p:nvPr/>
        </p:nvSpPr>
        <p:spPr>
          <a:xfrm>
            <a:off x="9773037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491" name="Google Shape;491;p29"/>
          <p:cNvSpPr/>
          <p:nvPr/>
        </p:nvSpPr>
        <p:spPr>
          <a:xfrm>
            <a:off x="10197003" y="3615267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492" name="Google Shape;492;p29"/>
          <p:cNvSpPr/>
          <p:nvPr/>
        </p:nvSpPr>
        <p:spPr>
          <a:xfrm>
            <a:off x="87087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493" name="Google Shape;493;p29"/>
          <p:cNvSpPr/>
          <p:nvPr/>
        </p:nvSpPr>
        <p:spPr>
          <a:xfrm>
            <a:off x="8077177" y="3615252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494" name="Google Shape;494;p29"/>
          <p:cNvCxnSpPr>
            <a:stCxn id="486" idx="2"/>
            <a:endCxn id="493" idx="0"/>
          </p:cNvCxnSpPr>
          <p:nvPr/>
        </p:nvCxnSpPr>
        <p:spPr>
          <a:xfrm flipH="1">
            <a:off x="8289367" y="2981800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29"/>
          <p:cNvSpPr/>
          <p:nvPr/>
        </p:nvSpPr>
        <p:spPr>
          <a:xfrm>
            <a:off x="93403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2,4</a:t>
            </a:r>
            <a:endParaRPr sz="2400"/>
          </a:p>
        </p:txBody>
      </p:sp>
      <p:sp>
        <p:nvSpPr>
          <p:cNvPr id="496" name="Google Shape;496;p29"/>
          <p:cNvSpPr/>
          <p:nvPr/>
        </p:nvSpPr>
        <p:spPr>
          <a:xfrm>
            <a:off x="9971933" y="2678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497" name="Google Shape;497;p29"/>
          <p:cNvCxnSpPr>
            <a:stCxn id="492" idx="2"/>
            <a:endCxn id="487" idx="0"/>
          </p:cNvCxnSpPr>
          <p:nvPr/>
        </p:nvCxnSpPr>
        <p:spPr>
          <a:xfrm flipH="1">
            <a:off x="8713333" y="2981667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29"/>
          <p:cNvCxnSpPr>
            <a:stCxn id="495" idx="2"/>
            <a:endCxn id="488" idx="0"/>
          </p:cNvCxnSpPr>
          <p:nvPr/>
        </p:nvCxnSpPr>
        <p:spPr>
          <a:xfrm flipH="1">
            <a:off x="9136933" y="2981667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29"/>
          <p:cNvCxnSpPr>
            <a:stCxn id="496" idx="2"/>
            <a:endCxn id="490" idx="0"/>
          </p:cNvCxnSpPr>
          <p:nvPr/>
        </p:nvCxnSpPr>
        <p:spPr>
          <a:xfrm flipH="1">
            <a:off x="9984933" y="2981667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29"/>
          <p:cNvSpPr txBox="1">
            <a:spLocks noGrp="1"/>
          </p:cNvSpPr>
          <p:nvPr>
            <p:ph type="body" idx="1"/>
          </p:nvPr>
        </p:nvSpPr>
        <p:spPr>
          <a:xfrm>
            <a:off x="1631633" y="5540067"/>
            <a:ext cx="6940400" cy="13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Edges sourced at 2 are now unreachable</a:t>
            </a:r>
            <a:endParaRPr sz="2133"/>
          </a:p>
          <a:p>
            <a:pPr indent="-440256">
              <a:buSzPts val="1600"/>
            </a:pPr>
            <a:r>
              <a:rPr lang="en" sz="2133"/>
              <a:t>Edges traversals with a destination of 2 must check</a:t>
            </a:r>
            <a:endParaRPr sz="2133"/>
          </a:p>
        </p:txBody>
      </p:sp>
      <p:sp>
        <p:nvSpPr>
          <p:cNvPr id="501" name="Google Shape;501;p29"/>
          <p:cNvSpPr/>
          <p:nvPr/>
        </p:nvSpPr>
        <p:spPr>
          <a:xfrm>
            <a:off x="8984167" y="4125667"/>
            <a:ext cx="672000" cy="47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9"/>
          <p:cNvSpPr/>
          <p:nvPr/>
        </p:nvSpPr>
        <p:spPr>
          <a:xfrm>
            <a:off x="8048251" y="4727067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0,1</a:t>
            </a:r>
            <a:endParaRPr sz="2400"/>
          </a:p>
        </p:txBody>
      </p:sp>
      <p:sp>
        <p:nvSpPr>
          <p:cNvPr id="503" name="Google Shape;503;p29"/>
          <p:cNvSpPr/>
          <p:nvPr/>
        </p:nvSpPr>
        <p:spPr>
          <a:xfrm>
            <a:off x="8472227" y="5664119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504" name="Google Shape;504;p29"/>
          <p:cNvSpPr/>
          <p:nvPr/>
        </p:nvSpPr>
        <p:spPr>
          <a:xfrm>
            <a:off x="8896192" y="5664133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505" name="Google Shape;505;p29"/>
          <p:cNvSpPr/>
          <p:nvPr/>
        </p:nvSpPr>
        <p:spPr>
          <a:xfrm>
            <a:off x="9320156" y="5664133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</a:t>
            </a:r>
            <a:endParaRPr sz="2400"/>
          </a:p>
        </p:txBody>
      </p:sp>
      <p:sp>
        <p:nvSpPr>
          <p:cNvPr id="506" name="Google Shape;506;p29"/>
          <p:cNvSpPr/>
          <p:nvPr/>
        </p:nvSpPr>
        <p:spPr>
          <a:xfrm>
            <a:off x="9744121" y="5664133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0</a:t>
            </a:r>
            <a:endParaRPr sz="2400"/>
          </a:p>
        </p:txBody>
      </p:sp>
      <p:sp>
        <p:nvSpPr>
          <p:cNvPr id="507" name="Google Shape;507;p29"/>
          <p:cNvSpPr/>
          <p:nvPr/>
        </p:nvSpPr>
        <p:spPr>
          <a:xfrm>
            <a:off x="10168085" y="5664133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508" name="Google Shape;508;p29"/>
          <p:cNvSpPr/>
          <p:nvPr/>
        </p:nvSpPr>
        <p:spPr>
          <a:xfrm>
            <a:off x="8679817" y="4726933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1,2</a:t>
            </a:r>
            <a:endParaRPr sz="2400"/>
          </a:p>
        </p:txBody>
      </p:sp>
      <p:sp>
        <p:nvSpPr>
          <p:cNvPr id="509" name="Google Shape;509;p29"/>
          <p:cNvSpPr/>
          <p:nvPr/>
        </p:nvSpPr>
        <p:spPr>
          <a:xfrm>
            <a:off x="8048260" y="5664119"/>
            <a:ext cx="4240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cxnSp>
        <p:nvCxnSpPr>
          <p:cNvPr id="510" name="Google Shape;510;p29"/>
          <p:cNvCxnSpPr>
            <a:stCxn id="502" idx="2"/>
            <a:endCxn id="509" idx="0"/>
          </p:cNvCxnSpPr>
          <p:nvPr/>
        </p:nvCxnSpPr>
        <p:spPr>
          <a:xfrm flipH="1">
            <a:off x="8260451" y="5030667"/>
            <a:ext cx="1036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" name="Google Shape;511;p29"/>
          <p:cNvSpPr/>
          <p:nvPr/>
        </p:nvSpPr>
        <p:spPr>
          <a:xfrm>
            <a:off x="9311417" y="4726933"/>
            <a:ext cx="631600" cy="3036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lt1"/>
                </a:solidFill>
              </a:rPr>
              <a:t>2,4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9943017" y="4726933"/>
            <a:ext cx="631600" cy="3036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4,6</a:t>
            </a:r>
            <a:endParaRPr sz="2400"/>
          </a:p>
        </p:txBody>
      </p:sp>
      <p:cxnSp>
        <p:nvCxnSpPr>
          <p:cNvPr id="513" name="Google Shape;513;p29"/>
          <p:cNvCxnSpPr>
            <a:stCxn id="508" idx="2"/>
            <a:endCxn id="503" idx="0"/>
          </p:cNvCxnSpPr>
          <p:nvPr/>
        </p:nvCxnSpPr>
        <p:spPr>
          <a:xfrm flipH="1">
            <a:off x="8684417" y="5030533"/>
            <a:ext cx="311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29"/>
          <p:cNvCxnSpPr>
            <a:stCxn id="511" idx="2"/>
            <a:endCxn id="504" idx="0"/>
          </p:cNvCxnSpPr>
          <p:nvPr/>
        </p:nvCxnSpPr>
        <p:spPr>
          <a:xfrm flipH="1">
            <a:off x="9108017" y="5030533"/>
            <a:ext cx="5192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29"/>
          <p:cNvCxnSpPr>
            <a:stCxn id="512" idx="2"/>
            <a:endCxn id="506" idx="0"/>
          </p:cNvCxnSpPr>
          <p:nvPr/>
        </p:nvCxnSpPr>
        <p:spPr>
          <a:xfrm flipH="1">
            <a:off x="9956017" y="5030533"/>
            <a:ext cx="3028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4225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Labels/Properties</a:t>
            </a:r>
            <a:endParaRPr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 dirty="0"/>
              <a:t>Properties for nodes are keyed using their index in the Vertex array Properties for edges are keyed by using both the source index and destination index.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This is preserved in our semantics assuming no duplicate edges.</a:t>
            </a:r>
            <a:endParaRPr sz="2133" dirty="0"/>
          </a:p>
        </p:txBody>
      </p:sp>
      <p:sp>
        <p:nvSpPr>
          <p:cNvPr id="522" name="Google Shape;522;p30"/>
          <p:cNvSpPr txBox="1"/>
          <p:nvPr/>
        </p:nvSpPr>
        <p:spPr>
          <a:xfrm>
            <a:off x="9798933" y="525001"/>
            <a:ext cx="2198000" cy="9234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latin typeface="Lato"/>
                <a:ea typeface="Lato"/>
                <a:cs typeface="Lato"/>
                <a:sym typeface="Lato"/>
              </a:rPr>
              <a:t>CSR can easily query a labeled property Key-Value Store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Design Alternatives:</a:t>
            </a:r>
            <a:br>
              <a:rPr lang="en" dirty="0"/>
            </a:br>
            <a:r>
              <a:rPr lang="en" dirty="0"/>
              <a:t>Log Structured CSR Variants</a:t>
            </a:r>
            <a:endParaRPr dirty="0"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 dirty="0"/>
              <a:t>Vertex and Edge Handle Alternatives</a:t>
            </a:r>
            <a:endParaRPr sz="2133" dirty="0"/>
          </a:p>
          <a:p>
            <a:pPr indent="-440256">
              <a:spcBef>
                <a:spcPts val="1600"/>
              </a:spcBef>
              <a:buSzPts val="1600"/>
            </a:pPr>
            <a:r>
              <a:rPr lang="en" sz="2133" dirty="0"/>
              <a:t>LS_CSR with Out of Line Locking (separate lock array)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LS_CSR with Packed Values for Locking (locks steal bits from IDs)</a:t>
            </a:r>
            <a:endParaRPr sz="21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133" dirty="0"/>
              <a:t>Representing Properties</a:t>
            </a:r>
            <a:endParaRPr sz="2133" dirty="0"/>
          </a:p>
          <a:p>
            <a:pPr indent="-440256">
              <a:spcBef>
                <a:spcPts val="1600"/>
              </a:spcBef>
              <a:buSzPts val="1600"/>
            </a:pPr>
            <a:r>
              <a:rPr lang="en" sz="2133" dirty="0"/>
              <a:t>LS_CSR with Out of Line Properties (properties in separate arrays)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LS_CSR with Packed Edge Properties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LS_CSR with Packed Node Properties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LS_CSR with both Packed Properties </a:t>
            </a:r>
          </a:p>
          <a:p>
            <a:pPr indent="-440256">
              <a:buSzPts val="1600"/>
            </a:pPr>
            <a:r>
              <a:rPr lang="en" sz="2133" dirty="0"/>
              <a:t>PANDO: properties in DKV store (e.g. </a:t>
            </a:r>
            <a:r>
              <a:rPr lang="en-US" sz="2133" dirty="0"/>
              <a:t>M</a:t>
            </a:r>
            <a:r>
              <a:rPr lang="en" sz="2133" dirty="0" err="1"/>
              <a:t>emcached</a:t>
            </a:r>
            <a:r>
              <a:rPr lang="en" sz="2133" dirty="0"/>
              <a:t>)</a:t>
            </a:r>
          </a:p>
          <a:p>
            <a:pPr indent="-440256">
              <a:buSzPts val="1600"/>
            </a:pPr>
            <a:r>
              <a:rPr lang="en" sz="2133" i="1" dirty="0"/>
              <a:t>Hypothesis: best representation depends on level of heterogeneity</a:t>
            </a:r>
          </a:p>
        </p:txBody>
      </p:sp>
      <p:sp>
        <p:nvSpPr>
          <p:cNvPr id="369" name="Google Shape;369;p25"/>
          <p:cNvSpPr txBox="1"/>
          <p:nvPr/>
        </p:nvSpPr>
        <p:spPr>
          <a:xfrm>
            <a:off x="8739500" y="525001"/>
            <a:ext cx="2946800" cy="9234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latin typeface="Lato"/>
                <a:ea typeface="Lato"/>
                <a:cs typeface="Lato"/>
                <a:sym typeface="Lato"/>
              </a:rPr>
              <a:t>Benchmarking Variants shows how Packing Data within the CSR representation performs.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body" idx="1"/>
          </p:nvPr>
        </p:nvSpPr>
        <p:spPr>
          <a:xfrm>
            <a:off x="815600" y="1134400"/>
            <a:ext cx="5819376" cy="56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Workloads:</a:t>
            </a:r>
            <a:endParaRPr sz="2133" dirty="0"/>
          </a:p>
          <a:p>
            <a:pPr indent="-440256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" sz="2133" dirty="0"/>
              <a:t>Single-Source Shortest Path (BFS)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Jaccard Similarity</a:t>
            </a:r>
            <a:endParaRPr sz="2133" dirty="0"/>
          </a:p>
          <a:p>
            <a:pPr marL="0" indent="0">
              <a:lnSpc>
                <a:spcPct val="100000"/>
              </a:lnSpc>
              <a:spcBef>
                <a:spcPts val="533"/>
              </a:spcBef>
              <a:buNone/>
            </a:pPr>
            <a:r>
              <a:rPr lang="en" sz="2133" dirty="0"/>
              <a:t>Underlying Structure:</a:t>
            </a:r>
            <a:endParaRPr sz="2133" dirty="0"/>
          </a:p>
          <a:p>
            <a:pPr indent="-440256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" sz="2133" dirty="0"/>
              <a:t>Morph Graph (Galois’ Resident </a:t>
            </a:r>
            <a:r>
              <a:rPr lang="en" sz="2133" dirty="0" err="1"/>
              <a:t>EdgeList</a:t>
            </a:r>
            <a:r>
              <a:rPr lang="en" sz="2133" dirty="0"/>
              <a:t>)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Regular CSR -&gt; recomputed on each edit 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Log Structured CSR variants</a:t>
            </a:r>
            <a:endParaRPr sz="2133" dirty="0"/>
          </a:p>
          <a:p>
            <a:pPr marL="0" indent="0">
              <a:lnSpc>
                <a:spcPct val="100000"/>
              </a:lnSpc>
              <a:spcBef>
                <a:spcPts val="533"/>
              </a:spcBef>
              <a:buNone/>
            </a:pPr>
            <a:r>
              <a:rPr lang="en" sz="2133" dirty="0"/>
              <a:t>Update intensity:</a:t>
            </a:r>
            <a:endParaRPr sz="2133" dirty="0"/>
          </a:p>
          <a:p>
            <a:pPr indent="-440256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" sz="2133" dirty="0"/>
              <a:t>No Edits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n/8 of the Graph ingested</a:t>
            </a:r>
            <a:endParaRPr sz="2133" dirty="0"/>
          </a:p>
          <a:p>
            <a:pPr marL="0" indent="0">
              <a:lnSpc>
                <a:spcPct val="100000"/>
              </a:lnSpc>
              <a:spcBef>
                <a:spcPts val="533"/>
              </a:spcBef>
              <a:buNone/>
            </a:pPr>
            <a:r>
              <a:rPr lang="en" sz="2133" dirty="0"/>
              <a:t>Metrics of Interest:</a:t>
            </a:r>
            <a:endParaRPr sz="2133" dirty="0"/>
          </a:p>
          <a:p>
            <a:pPr indent="-440256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" sz="2133" dirty="0"/>
              <a:t>Total Cycles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Cycles spent Editing</a:t>
            </a:r>
            <a:endParaRPr sz="2133" dirty="0"/>
          </a:p>
          <a:p>
            <a:pPr indent="-440256">
              <a:lnSpc>
                <a:spcPct val="100000"/>
              </a:lnSpc>
              <a:buSzPts val="1600"/>
            </a:pPr>
            <a:r>
              <a:rPr lang="en" sz="2133" dirty="0"/>
              <a:t>Cycles spent on Workload</a:t>
            </a:r>
            <a:endParaRPr sz="2133" dirty="0"/>
          </a:p>
          <a:p>
            <a:pPr lvl="1" indent="-440256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en" sz="2133" dirty="0"/>
              <a:t>Micro-arch counters collected will be on auxiliary slides</a:t>
            </a:r>
            <a:endParaRPr sz="2133" dirty="0"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Methodology</a:t>
            </a:r>
            <a:endParaRPr dirty="0"/>
          </a:p>
        </p:txBody>
      </p:sp>
      <p:sp>
        <p:nvSpPr>
          <p:cNvPr id="2" name="Google Shape;374;p26">
            <a:extLst>
              <a:ext uri="{FF2B5EF4-FFF2-40B4-BE49-F238E27FC236}">
                <a16:creationId xmlns:a16="http://schemas.microsoft.com/office/drawing/2014/main" id="{5E744EF8-535C-9742-300D-E5D08CD56AEE}"/>
              </a:ext>
            </a:extLst>
          </p:cNvPr>
          <p:cNvSpPr txBox="1">
            <a:spLocks/>
          </p:cNvSpPr>
          <p:nvPr/>
        </p:nvSpPr>
        <p:spPr>
          <a:xfrm>
            <a:off x="6372624" y="1234615"/>
            <a:ext cx="5819376" cy="56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133" dirty="0"/>
              <a:t>Sequential only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133" dirty="0"/>
              <a:t>Hardware</a:t>
            </a:r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14 Core 2.90 GHz Intel(R) Xeon(R) CPU E5-2680 v4</a:t>
            </a:r>
            <a:endParaRPr lang="en-US" dirty="0">
              <a:ea typeface="+mn-lt"/>
              <a:cs typeface="+mn-lt"/>
            </a:endParaRPr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Frequency scaling disabled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SMT disabled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L1d 32KiB per core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L1i 32KiB per core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L2 250KiB per core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L3 35 MiB Unified</a:t>
            </a:r>
            <a:endParaRPr lang="en-US" dirty="0"/>
          </a:p>
          <a:p>
            <a:pPr marL="608965" indent="-456565">
              <a:buSzPts val="1600"/>
            </a:pPr>
            <a:r>
              <a:rPr lang="en-US" sz="2100" dirty="0">
                <a:ea typeface="+mn-lt"/>
                <a:cs typeface="+mn-lt"/>
              </a:rPr>
              <a:t>1 NUMA Node</a:t>
            </a:r>
            <a:endParaRPr lang="en-US" dirty="0"/>
          </a:p>
          <a:p>
            <a:pPr marL="608965" indent="-440055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-US" sz="2100" dirty="0">
                <a:cs typeface="Calibri"/>
              </a:rPr>
              <a:t>GCC (G++) 9.4.0</a:t>
            </a:r>
          </a:p>
          <a:p>
            <a:pPr marL="1218565" lvl="1" indent="-422910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-US" sz="1700" dirty="0">
                <a:cs typeface="Calibri"/>
              </a:rPr>
              <a:t>O3</a:t>
            </a:r>
          </a:p>
          <a:p>
            <a:pPr marL="168910" indent="0">
              <a:lnSpc>
                <a:spcPct val="100000"/>
              </a:lnSpc>
              <a:spcBef>
                <a:spcPts val="533"/>
              </a:spcBef>
              <a:buSzPts val="1600"/>
              <a:buNone/>
            </a:pPr>
            <a:r>
              <a:rPr lang="en-US" sz="2100" dirty="0"/>
              <a:t>Inputs</a:t>
            </a:r>
            <a:endParaRPr lang="en-US" sz="2100" dirty="0">
              <a:cs typeface="Calibri" panose="020F0502020204030204"/>
            </a:endParaRPr>
          </a:p>
          <a:p>
            <a:pPr marL="511810" indent="-342900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-US" sz="2100" dirty="0">
                <a:cs typeface="Calibri" panose="020F0502020204030204"/>
              </a:rPr>
              <a:t>Yelp: </a:t>
            </a:r>
            <a:r>
              <a:rPr lang="en-US" sz="2100" dirty="0">
                <a:ea typeface="+mn-lt"/>
                <a:cs typeface="+mn-lt"/>
              </a:rPr>
              <a:t>13954819 edges, 716847 nodes</a:t>
            </a:r>
          </a:p>
          <a:p>
            <a:pPr marL="511810" indent="-342900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-US" sz="2100" dirty="0" err="1">
                <a:cs typeface="Calibri" panose="020F0502020204030204"/>
              </a:rPr>
              <a:t>Citeseer</a:t>
            </a:r>
            <a:r>
              <a:rPr lang="en-US" sz="2100" dirty="0">
                <a:cs typeface="Calibri" panose="020F0502020204030204"/>
              </a:rPr>
              <a:t>: </a:t>
            </a:r>
            <a:r>
              <a:rPr lang="en-US" sz="2100" dirty="0">
                <a:ea typeface="+mn-lt"/>
                <a:cs typeface="+mn-lt"/>
              </a:rPr>
              <a:t>4676 edges, 3326 nodes</a:t>
            </a:r>
            <a:endParaRPr lang="en-US" sz="2100" dirty="0">
              <a:cs typeface="Calibri" panose="020F0502020204030204"/>
            </a:endParaRPr>
          </a:p>
          <a:p>
            <a:pPr marL="511810" indent="-342900">
              <a:lnSpc>
                <a:spcPct val="100000"/>
              </a:lnSpc>
              <a:spcBef>
                <a:spcPts val="533"/>
              </a:spcBef>
              <a:buSzPts val="1600"/>
            </a:pPr>
            <a:r>
              <a:rPr lang="en-US" sz="2100" dirty="0">
                <a:cs typeface="Calibri" panose="020F0502020204030204"/>
              </a:rPr>
              <a:t>Cora: </a:t>
            </a:r>
            <a:r>
              <a:rPr lang="en-US" sz="2100" dirty="0">
                <a:ea typeface="+mn-lt"/>
                <a:cs typeface="+mn-lt"/>
              </a:rPr>
              <a:t>5278 edges, 2708 nodes</a:t>
            </a:r>
            <a:endParaRPr lang="en-US" sz="2100" dirty="0">
              <a:cs typeface="Calibri" panose="020F0502020204030204"/>
            </a:endParaRPr>
          </a:p>
          <a:p>
            <a:pPr marL="511810" indent="-342900">
              <a:lnSpc>
                <a:spcPct val="100000"/>
              </a:lnSpc>
              <a:spcBef>
                <a:spcPts val="533"/>
              </a:spcBef>
              <a:buSzPts val="1600"/>
            </a:pPr>
            <a:endParaRPr lang="en-US" sz="21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533"/>
              </a:spcBef>
              <a:buNone/>
            </a:pPr>
            <a:endParaRPr lang="en-US" sz="2133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FB6E-DE7B-5646-6E54-5496A4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Data</a:t>
            </a:r>
            <a:br>
              <a:rPr lang="en-US" dirty="0"/>
            </a:br>
            <a:r>
              <a:rPr lang="en-US" sz="3100" i="1" dirty="0"/>
              <a:t>BFS on </a:t>
            </a:r>
            <a:r>
              <a:rPr lang="en-US" sz="3100" i="1" dirty="0" err="1"/>
              <a:t>Citeseer</a:t>
            </a:r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43C3D7-1C3F-DB04-7838-772A5D06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04" y="1601459"/>
            <a:ext cx="7200935" cy="46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4" descr="The image “http://www.isbreading.org/wp-content/uploads/2008/10/louvre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00" y="1954733"/>
            <a:ext cx="3746500" cy="42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Galois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00201" y="1752600"/>
            <a:ext cx="4740500" cy="5105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>
                <a:solidFill>
                  <a:srgbClr val="0000FF"/>
                </a:solidFill>
              </a:rPr>
              <a:t>Ubiquitous parallelism:</a:t>
            </a:r>
          </a:p>
          <a:p>
            <a:pPr lvl="1">
              <a:defRPr/>
            </a:pPr>
            <a:r>
              <a:rPr lang="en-US" dirty="0"/>
              <a:t>small number of expert programmers must support  large number of application programmers</a:t>
            </a:r>
          </a:p>
          <a:p>
            <a:pPr lvl="1">
              <a:defRPr/>
            </a:pPr>
            <a:r>
              <a:rPr lang="en-US" dirty="0"/>
              <a:t>cf. SQL</a:t>
            </a: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</a:rPr>
              <a:t>Galois system:</a:t>
            </a:r>
          </a:p>
          <a:p>
            <a:pPr lvl="1">
              <a:defRPr/>
            </a:pPr>
            <a:r>
              <a:rPr lang="en-US" dirty="0"/>
              <a:t>expert: library of concurrent data structures and runtime system</a:t>
            </a:r>
          </a:p>
          <a:p>
            <a:pPr lvl="1">
              <a:defRPr/>
            </a:pPr>
            <a:r>
              <a:rPr lang="en-US" dirty="0"/>
              <a:t>app: application code in sequential C++</a:t>
            </a:r>
          </a:p>
          <a:p>
            <a:pPr lvl="2">
              <a:defRPr/>
            </a:pPr>
            <a:r>
              <a:rPr lang="en-US" dirty="0"/>
              <a:t>Galois set iterator for highlighting opportunities for exploiting ADP</a:t>
            </a:r>
          </a:p>
        </p:txBody>
      </p:sp>
      <p:sp>
        <p:nvSpPr>
          <p:cNvPr id="38919" name="TextBox 3"/>
          <p:cNvSpPr txBox="1">
            <a:spLocks noChangeArrowheads="1"/>
          </p:cNvSpPr>
          <p:nvPr/>
        </p:nvSpPr>
        <p:spPr bwMode="auto">
          <a:xfrm>
            <a:off x="2023871" y="914401"/>
            <a:ext cx="824135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Parallel program = Operator + Schedule + Parallel 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0750" y="2667001"/>
            <a:ext cx="3337773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buFontTx/>
              <a:buNone/>
              <a:defRPr sz="3200">
                <a:latin typeface="Times New Roman" pitchFamily="18" charset="0"/>
              </a:defRPr>
            </a:lvl1pPr>
            <a:lvl2pPr marL="742950" indent="-285750" eaLnBrk="0" hangingPunct="0">
              <a:defRPr sz="2000">
                <a:latin typeface="Times New Roman" pitchFamily="18" charset="0"/>
              </a:defRPr>
            </a:lvl2pPr>
            <a:lvl3pPr marL="1143000" indent="-228600" eaLnBrk="0" hangingPunct="0">
              <a:defRPr sz="2000">
                <a:latin typeface="Times New Roman" pitchFamily="18" charset="0"/>
              </a:defRPr>
            </a:lvl3pPr>
            <a:lvl4pPr marL="1600200" indent="-228600" eaLnBrk="0" hangingPunct="0">
              <a:defRPr sz="2000">
                <a:latin typeface="Times New Roman" pitchFamily="18" charset="0"/>
              </a:defRPr>
            </a:lvl4pPr>
            <a:lvl5pPr marL="2057400" indent="-228600" eaLnBrk="0" hangingPunct="0"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app: Operator + Schedule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8016" y="4516630"/>
            <a:ext cx="3913252" cy="83099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buFontTx/>
              <a:buNone/>
              <a:defRPr sz="3200">
                <a:latin typeface="Times New Roman" pitchFamily="18" charset="0"/>
              </a:defRPr>
            </a:lvl1pPr>
            <a:lvl2pPr marL="742950" indent="-285750" eaLnBrk="0" hangingPunct="0">
              <a:defRPr sz="2000">
                <a:latin typeface="Times New Roman" pitchFamily="18" charset="0"/>
              </a:defRPr>
            </a:lvl2pPr>
            <a:lvl3pPr marL="1143000" indent="-228600" eaLnBrk="0" hangingPunct="0">
              <a:defRPr sz="2000">
                <a:latin typeface="Times New Roman" pitchFamily="18" charset="0"/>
              </a:defRPr>
            </a:lvl3pPr>
            <a:lvl4pPr marL="1600200" indent="-228600" eaLnBrk="0" hangingPunct="0">
              <a:defRPr sz="2000">
                <a:latin typeface="Times New Roman" pitchFamily="18" charset="0"/>
              </a:defRPr>
            </a:lvl4pPr>
            <a:lvl5pPr marL="2057400" indent="-228600" eaLnBrk="0" hangingPunct="0"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Times New Roman" pitchFamily="18" charset="0"/>
              </a:defRPr>
            </a:lvl9pPr>
          </a:lstStyle>
          <a:p>
            <a:pPr algn="ctr"/>
            <a:r>
              <a:rPr lang="en-US" sz="2400" dirty="0">
                <a:solidFill>
                  <a:prstClr val="black"/>
                </a:solidFill>
              </a:rPr>
              <a:t>expert: Parallel data structures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and runtime system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84243" y="2013128"/>
            <a:ext cx="44065" cy="1863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7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FB6E-DE7B-5646-6E54-5496A4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Data</a:t>
            </a:r>
            <a:br>
              <a:rPr lang="en-US" dirty="0"/>
            </a:br>
            <a:r>
              <a:rPr lang="en-US" sz="3100" i="1" dirty="0"/>
              <a:t>Jaccard on </a:t>
            </a:r>
            <a:r>
              <a:rPr lang="en-US" sz="3100" i="1" dirty="0" err="1"/>
              <a:t>Citeseer</a:t>
            </a: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929755-FFFA-0F4C-2F6B-8E3F633D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8" y="1862847"/>
            <a:ext cx="9422860" cy="47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0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12C4C-D67C-34B9-2C05-967D48AB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1690689"/>
            <a:ext cx="4880033" cy="325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73BBD-AD07-3074-21F2-F42F092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 Compiler Toolchain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791B1-71AA-7BBC-D0AD-7DD32B1C6157}"/>
              </a:ext>
            </a:extLst>
          </p:cNvPr>
          <p:cNvSpPr txBox="1"/>
          <p:nvPr/>
        </p:nvSpPr>
        <p:spPr>
          <a:xfrm>
            <a:off x="645092" y="1782078"/>
            <a:ext cx="4579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Galois programming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Parallel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Concurrent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LLVM-based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CPU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S2S </a:t>
            </a:r>
            <a:r>
              <a:rPr lang="en-US" sz="2400" dirty="0">
                <a:sym typeface="Wingdings" pitchFamily="2" charset="2"/>
              </a:rPr>
              <a:t> CUDA, </a:t>
            </a:r>
            <a:r>
              <a:rPr lang="en-US" sz="2400" dirty="0" err="1">
                <a:sym typeface="Wingdings" pitchFamily="2" charset="2"/>
              </a:rPr>
              <a:t>ROCm</a:t>
            </a:r>
            <a:r>
              <a:rPr lang="en-US" sz="2400" dirty="0">
                <a:sym typeface="Wingdings" pitchFamily="2" charset="2"/>
              </a:rPr>
              <a:t>, OpenCL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BSP+MPI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Multiple Layers of Compilers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Abelian: Galois-&gt;BSP+CUSP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IrGL</a:t>
            </a:r>
            <a:r>
              <a:rPr lang="en-US" sz="2400" dirty="0">
                <a:sym typeface="Wingdings" pitchFamily="2" charset="2"/>
              </a:rPr>
              <a:t>: Galois-&gt;Accelerators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74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E1B-2987-B1EB-55AA-2A1E6DE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 Compilation Flow 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9727-32B1-6549-C29F-3464B219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 High-level Specification</a:t>
            </a:r>
          </a:p>
          <a:p>
            <a:r>
              <a:rPr lang="en-US" dirty="0"/>
              <a:t>Abelian Compiler</a:t>
            </a:r>
          </a:p>
          <a:p>
            <a:pPr lvl="1"/>
            <a:r>
              <a:rPr lang="en-US" dirty="0"/>
              <a:t>Transforms shared memory graph algorithms </a:t>
            </a:r>
            <a:r>
              <a:rPr lang="en-US" dirty="0">
                <a:sym typeface="Wingdings" panose="05000000000000000000" pitchFamily="2" charset="2"/>
              </a:rPr>
              <a:t> distributed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Inserts communication primitives (Gluon/MPI)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RQ1: </a:t>
            </a:r>
            <a:r>
              <a:rPr lang="en-US" dirty="0">
                <a:sym typeface="Wingdings" panose="05000000000000000000" pitchFamily="2" charset="2"/>
              </a:rPr>
              <a:t>Role of vertex programs, overlapping partitions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RQ2: </a:t>
            </a:r>
            <a:r>
              <a:rPr lang="en-US" dirty="0">
                <a:sym typeface="Wingdings" panose="05000000000000000000" pitchFamily="2" charset="2"/>
              </a:rPr>
              <a:t>Adapting comm. model + Abelian to PANDO HW and lower-layer RTs</a:t>
            </a:r>
          </a:p>
          <a:p>
            <a:r>
              <a:rPr lang="en-US" dirty="0" err="1">
                <a:sym typeface="Wingdings" panose="05000000000000000000" pitchFamily="2" charset="2"/>
              </a:rPr>
              <a:t>IrGL</a:t>
            </a:r>
            <a:r>
              <a:rPr lang="en-US" dirty="0">
                <a:sym typeface="Wingdings" panose="05000000000000000000" pitchFamily="2" charset="2"/>
              </a:rPr>
              <a:t> Compiler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Compiler for *kernels*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HLL spec  Accelerator spec (e.g. CUDA/OpenCL)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RQ3: </a:t>
            </a:r>
            <a:r>
              <a:rPr lang="en-US" dirty="0">
                <a:sym typeface="Wingdings" panose="05000000000000000000" pitchFamily="2" charset="2"/>
              </a:rPr>
              <a:t>Defining primitives/interfaces for PX-* accelerators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RQ4: </a:t>
            </a:r>
            <a:r>
              <a:rPr lang="en-US" dirty="0">
                <a:sym typeface="Wingdings" panose="05000000000000000000" pitchFamily="2" charset="2"/>
              </a:rPr>
              <a:t>How to retarget </a:t>
            </a:r>
            <a:r>
              <a:rPr lang="en-US" dirty="0" err="1">
                <a:sym typeface="Wingdings" panose="05000000000000000000" pitchFamily="2" charset="2"/>
              </a:rPr>
              <a:t>IrGL</a:t>
            </a:r>
            <a:r>
              <a:rPr lang="en-US" dirty="0">
                <a:sym typeface="Wingdings" panose="05000000000000000000" pitchFamily="2" charset="2"/>
              </a:rPr>
              <a:t> to PANDO accelerators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28ADE-B0A4-E42B-9A80-BBB5215D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33" y="248186"/>
            <a:ext cx="3152126" cy="21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76C3-EAA8-2B32-3DA3-6E560566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BFD925-FA20-41F8-A33B-707F6EA83F9B}" type="slidenum">
              <a:t>33</a:t>
            </a:fld>
            <a:endParaRPr lang="en-US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73491DE3-859F-613B-4856-06E01FE26F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IrGL</a:t>
            </a:r>
            <a:r>
              <a:rPr lang="en-US" dirty="0"/>
              <a:t> Compiler Key Ideas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28AD91B4-907C-C3CD-D01E-901DE605A8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Start from a high-level description of algorithm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Use optimizing compiler to generate accelerator code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 err="1"/>
              <a:t>IrGL</a:t>
            </a:r>
            <a:r>
              <a:rPr lang="en-US" dirty="0"/>
              <a:t> targeted bottlenecks for irregular parallelism on GPUs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Atomics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Inner-loop serialization and load balance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Kernel launch overhead</a:t>
            </a:r>
          </a:p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Observations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All likely relevant on PX-vector processors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Will help with SIMD/SIMT parallelism on other PX-*, </a:t>
            </a:r>
          </a:p>
          <a:p>
            <a:pPr lvl="2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But not necessarily with graph primitives like Set operations, layout transformations, etc.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endParaRPr lang="en-US" sz="2540" dirty="0">
              <a:solidFill>
                <a:srgbClr val="333333"/>
              </a:solidFill>
              <a:latin typeface="Liberation Sans" pitchFamily="34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8064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E9470-681B-60A2-8248-141694A6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0FC91-A1E4-4F5E-899C-5B45683EFAC2}" type="slidenum">
              <a:t>34</a:t>
            </a:fld>
            <a:endParaRPr lang="en-US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B9436719-D3A9-F90C-8F79-837309A895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IrGL</a:t>
            </a:r>
            <a:r>
              <a:rPr lang="en-US" dirty="0"/>
              <a:t> on a slide</a:t>
            </a:r>
            <a:br>
              <a:rPr lang="en-US" dirty="0"/>
            </a:br>
            <a:r>
              <a:rPr lang="en-US" sz="2700" i="1" dirty="0"/>
              <a:t>Representation for irregular data-parallel algorithms</a:t>
            </a:r>
            <a:endParaRPr lang="en-US" i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466FD2-9C5A-D253-7C82-A246B01C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70759"/>
              </p:ext>
            </p:extLst>
          </p:nvPr>
        </p:nvGraphicFramePr>
        <p:xfrm>
          <a:off x="838200" y="1747654"/>
          <a:ext cx="10634397" cy="45923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44799">
                  <a:extLst>
                    <a:ext uri="{9D8B030D-6E8A-4147-A177-3AD203B41FA5}">
                      <a16:colId xmlns:a16="http://schemas.microsoft.com/office/drawing/2014/main" val="1603369987"/>
                    </a:ext>
                  </a:extLst>
                </a:gridCol>
                <a:gridCol w="3544799">
                  <a:extLst>
                    <a:ext uri="{9D8B030D-6E8A-4147-A177-3AD203B41FA5}">
                      <a16:colId xmlns:a16="http://schemas.microsoft.com/office/drawing/2014/main" val="4275607751"/>
                    </a:ext>
                  </a:extLst>
                </a:gridCol>
                <a:gridCol w="3544799">
                  <a:extLst>
                    <a:ext uri="{9D8B030D-6E8A-4147-A177-3AD203B41FA5}">
                      <a16:colId xmlns:a16="http://schemas.microsoft.com/office/drawing/2014/main" val="2980685901"/>
                    </a:ext>
                  </a:extLst>
                </a:gridCol>
              </a:tblGrid>
              <a:tr h="336724">
                <a:tc>
                  <a:txBody>
                    <a:bodyPr/>
                    <a:lstStyle/>
                    <a:p>
                      <a:r>
                        <a:rPr lang="en-US" dirty="0"/>
                        <a:t>Parallelism/Control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Worklist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28803"/>
                  </a:ext>
                </a:extLst>
              </a:tr>
              <a:tr h="422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48350"/>
                  </a:ext>
                </a:extLst>
              </a:tr>
            </a:tbl>
          </a:graphicData>
        </a:graphic>
      </p:graphicFrame>
      <p:sp>
        <p:nvSpPr>
          <p:cNvPr id="7" name=" 2">
            <a:extLst>
              <a:ext uri="{FF2B5EF4-FFF2-40B4-BE49-F238E27FC236}">
                <a16:creationId xmlns:a16="http://schemas.microsoft.com/office/drawing/2014/main" id="{BD19E796-37FD-AA86-A5F5-DE5307005777}"/>
              </a:ext>
            </a:extLst>
          </p:cNvPr>
          <p:cNvSpPr txBox="1">
            <a:spLocks/>
          </p:cNvSpPr>
          <p:nvPr/>
        </p:nvSpPr>
        <p:spPr>
          <a:xfrm>
            <a:off x="4117640" y="2237723"/>
            <a:ext cx="3583766" cy="3939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sz="2200" dirty="0"/>
              <a:t>Atomic: blocking</a:t>
            </a:r>
            <a:br>
              <a:rPr lang="en-US" dirty="0"/>
            </a:br>
            <a:br>
              <a:rPr lang="en-US" dirty="0"/>
            </a:br>
            <a:r>
              <a:rPr lang="en-US" sz="2177" b="1" dirty="0">
                <a:latin typeface="Fira Mono" pitchFamily="33"/>
              </a:rPr>
              <a:t>Atomic </a:t>
            </a:r>
            <a:r>
              <a:rPr lang="en-US" sz="2177" dirty="0">
                <a:latin typeface="Fira Mono" pitchFamily="33"/>
              </a:rPr>
              <a:t>(lock) {</a:t>
            </a:r>
            <a:br>
              <a:rPr lang="en-US" sz="2177" dirty="0">
                <a:latin typeface="Fira Mono" pitchFamily="33"/>
              </a:rPr>
            </a:br>
            <a:r>
              <a:rPr lang="en-US" sz="2177" dirty="0">
                <a:latin typeface="Fira Mono" pitchFamily="33"/>
              </a:rPr>
              <a:t>  </a:t>
            </a:r>
            <a:r>
              <a:rPr lang="en-US" sz="1900" dirty="0">
                <a:latin typeface="Fira Mono" pitchFamily="33"/>
              </a:rPr>
              <a:t>critical section</a:t>
            </a:r>
            <a:br>
              <a:rPr lang="en-US" sz="2177" dirty="0">
                <a:latin typeface="Fira Mono" pitchFamily="33"/>
              </a:rPr>
            </a:br>
            <a:r>
              <a:rPr lang="en-US" sz="2177" dirty="0">
                <a:latin typeface="Fira Mono" pitchFamily="33"/>
              </a:rPr>
              <a:t>}</a:t>
            </a:r>
          </a:p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endParaRPr lang="en-US" dirty="0"/>
          </a:p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sz="2200" dirty="0"/>
              <a:t>Exclusive: non-blocking, obtains multiple locks with priority</a:t>
            </a:r>
            <a:br>
              <a:rPr lang="en-US" dirty="0"/>
            </a:br>
            <a:br>
              <a:rPr lang="en-US" dirty="0"/>
            </a:br>
            <a:r>
              <a:rPr lang="en-US" sz="2177" b="1" dirty="0">
                <a:latin typeface="Fira Mono" pitchFamily="33"/>
              </a:rPr>
              <a:t>Exclusive</a:t>
            </a:r>
            <a:r>
              <a:rPr lang="en-US" sz="2177" dirty="0">
                <a:latin typeface="Fira Mono" pitchFamily="33"/>
              </a:rPr>
              <a:t> (locks) {</a:t>
            </a:r>
            <a:br>
              <a:rPr lang="en-US" sz="2177" dirty="0">
                <a:latin typeface="Fira Mono" pitchFamily="33"/>
              </a:rPr>
            </a:br>
            <a:r>
              <a:rPr lang="en-US" sz="2177" dirty="0">
                <a:latin typeface="Fira Mono" pitchFamily="33"/>
              </a:rPr>
              <a:t>  </a:t>
            </a:r>
            <a:r>
              <a:rPr lang="en-US" sz="1900" dirty="0">
                <a:latin typeface="Fira Mono" pitchFamily="33"/>
              </a:rPr>
              <a:t>critical section</a:t>
            </a:r>
            <a:br>
              <a:rPr lang="en-US" sz="2177" dirty="0">
                <a:latin typeface="Fira Mono" pitchFamily="33"/>
              </a:rPr>
            </a:br>
            <a:r>
              <a:rPr lang="en-US" sz="2177" dirty="0">
                <a:latin typeface="Fira Mono" pitchFamily="33"/>
              </a:rPr>
              <a:t>}	</a:t>
            </a:r>
          </a:p>
        </p:txBody>
      </p:sp>
      <p:sp>
        <p:nvSpPr>
          <p:cNvPr id="8" name=" 2">
            <a:extLst>
              <a:ext uri="{FF2B5EF4-FFF2-40B4-BE49-F238E27FC236}">
                <a16:creationId xmlns:a16="http://schemas.microsoft.com/office/drawing/2014/main" id="{4DCD00EA-C38C-FE5E-10B4-00290114D0D0}"/>
              </a:ext>
            </a:extLst>
          </p:cNvPr>
          <p:cNvSpPr txBox="1">
            <a:spLocks/>
          </p:cNvSpPr>
          <p:nvPr/>
        </p:nvSpPr>
        <p:spPr>
          <a:xfrm>
            <a:off x="7701406" y="2237723"/>
            <a:ext cx="3824642" cy="397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sz="1800" dirty="0">
                <a:latin typeface="Fira Mono" pitchFamily="33"/>
              </a:rPr>
              <a:t>Pipe: </a:t>
            </a:r>
            <a:r>
              <a:rPr lang="en-US" sz="1800" dirty="0"/>
              <a:t>kernels share worklist</a:t>
            </a:r>
          </a:p>
          <a:p>
            <a:pPr lvl="1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sz="1600" dirty="0"/>
              <a:t>Pushed items forwarded to the next (dynamic) kernel</a:t>
            </a:r>
          </a:p>
          <a:p>
            <a:pPr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sz="1800" dirty="0">
                <a:latin typeface="Fira Mono" pitchFamily="33"/>
              </a:rPr>
              <a:t>Pipe</a:t>
            </a:r>
            <a:r>
              <a:rPr lang="en-US" sz="1800" dirty="0"/>
              <a:t>: a general form of </a:t>
            </a:r>
            <a:r>
              <a:rPr lang="en-US" sz="1800" dirty="0">
                <a:latin typeface="Fira Mono" pitchFamily="33"/>
              </a:rPr>
              <a:t>Iterate</a:t>
            </a:r>
            <a:r>
              <a:rPr lang="en-US" sz="1800" dirty="0"/>
              <a:t> on worklists</a:t>
            </a:r>
            <a:endParaRPr lang="en-US" sz="2000" dirty="0"/>
          </a:p>
        </p:txBody>
      </p:sp>
      <p:sp>
        <p:nvSpPr>
          <p:cNvPr id="9" name=" 3">
            <a:extLst>
              <a:ext uri="{FF2B5EF4-FFF2-40B4-BE49-F238E27FC236}">
                <a16:creationId xmlns:a16="http://schemas.microsoft.com/office/drawing/2014/main" id="{3392B374-5F05-08C8-C206-F81C37330D5B}"/>
              </a:ext>
            </a:extLst>
          </p:cNvPr>
          <p:cNvSpPr txBox="1">
            <a:spLocks/>
          </p:cNvSpPr>
          <p:nvPr/>
        </p:nvSpPr>
        <p:spPr>
          <a:xfrm>
            <a:off x="7794659" y="4043836"/>
            <a:ext cx="3824642" cy="1897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33" b="1" dirty="0">
                <a:latin typeface="Fira Mono" pitchFamily="33"/>
              </a:rPr>
              <a:t>Pipe</a:t>
            </a:r>
            <a:r>
              <a:rPr lang="en-US" sz="1633" dirty="0">
                <a:latin typeface="Fira Mono" pitchFamily="33"/>
              </a:rPr>
              <a:t> {</a:t>
            </a:r>
            <a:br>
              <a:rPr lang="en-US" sz="1633" dirty="0">
                <a:latin typeface="Fira Mono" pitchFamily="33"/>
              </a:rPr>
            </a:br>
            <a:r>
              <a:rPr lang="en-US" sz="1633" dirty="0">
                <a:latin typeface="Fira Mono" pitchFamily="33"/>
              </a:rPr>
              <a:t>   // </a:t>
            </a:r>
            <a:r>
              <a:rPr lang="en-US" sz="1633" i="1" dirty="0">
                <a:latin typeface="Fira Mono" pitchFamily="33"/>
              </a:rPr>
              <a:t>input: bad triangles</a:t>
            </a:r>
            <a:br>
              <a:rPr lang="en-US" sz="1633" dirty="0">
                <a:latin typeface="Fira Mono" pitchFamily="33"/>
              </a:rPr>
            </a:br>
            <a:r>
              <a:rPr lang="en-US" sz="1633" dirty="0">
                <a:latin typeface="Fira Mono" pitchFamily="33"/>
              </a:rPr>
              <a:t>   // </a:t>
            </a:r>
            <a:r>
              <a:rPr lang="en-US" sz="1633" i="1" dirty="0">
                <a:latin typeface="Fira Mono" pitchFamily="33"/>
              </a:rPr>
              <a:t>output: new triangles</a:t>
            </a:r>
            <a:br>
              <a:rPr lang="en-US" sz="1633" dirty="0">
                <a:latin typeface="Fira Mono" pitchFamily="33"/>
              </a:rPr>
            </a:br>
            <a:r>
              <a:rPr lang="en-US" sz="1633" dirty="0">
                <a:latin typeface="Fira Mono" pitchFamily="33"/>
              </a:rPr>
              <a:t>   </a:t>
            </a:r>
            <a:r>
              <a:rPr lang="en-US" sz="1633" b="1" dirty="0">
                <a:latin typeface="Fira Mono" pitchFamily="33"/>
              </a:rPr>
              <a:t>Invoke</a:t>
            </a:r>
            <a:r>
              <a:rPr lang="en-US" sz="1633" dirty="0">
                <a:latin typeface="Fira Mono" pitchFamily="33"/>
              </a:rPr>
              <a:t> </a:t>
            </a:r>
            <a:r>
              <a:rPr lang="en-US" sz="1633" dirty="0" err="1">
                <a:latin typeface="Fira Mono" pitchFamily="33"/>
              </a:rPr>
              <a:t>refine_mesh</a:t>
            </a:r>
            <a:r>
              <a:rPr lang="en-US" sz="1633" dirty="0">
                <a:latin typeface="Fira Mono" pitchFamily="33"/>
              </a:rPr>
              <a:t>(...)</a:t>
            </a:r>
          </a:p>
          <a:p>
            <a:pPr marL="0" indent="0">
              <a:buNone/>
            </a:pPr>
            <a:r>
              <a:rPr lang="en-US" sz="1633" dirty="0">
                <a:latin typeface="Fira Mono" pitchFamily="33"/>
              </a:rPr>
              <a:t>   // </a:t>
            </a:r>
            <a:r>
              <a:rPr lang="en-US" sz="1633" i="1" dirty="0">
                <a:latin typeface="Fira Mono" pitchFamily="33"/>
              </a:rPr>
              <a:t>check new bad tri.</a:t>
            </a:r>
          </a:p>
          <a:p>
            <a:pPr marL="0" indent="0">
              <a:buNone/>
            </a:pPr>
            <a:r>
              <a:rPr lang="en-US" sz="1633" b="1" dirty="0">
                <a:latin typeface="Fira Mono" pitchFamily="33"/>
              </a:rPr>
              <a:t>   Invoke</a:t>
            </a:r>
            <a:r>
              <a:rPr lang="en-US" sz="1633" dirty="0">
                <a:latin typeface="Fira Mono" pitchFamily="33"/>
              </a:rPr>
              <a:t> </a:t>
            </a:r>
            <a:r>
              <a:rPr lang="en-US" sz="1633" dirty="0" err="1">
                <a:latin typeface="Fira Mono" pitchFamily="33"/>
              </a:rPr>
              <a:t>chk_bad_tri</a:t>
            </a:r>
            <a:r>
              <a:rPr lang="en-US" sz="1633" dirty="0">
                <a:latin typeface="Fira Mono" pitchFamily="33"/>
              </a:rPr>
              <a:t>(...)</a:t>
            </a:r>
            <a:br>
              <a:rPr lang="en-US" sz="1633" dirty="0">
                <a:latin typeface="Fira Mono" pitchFamily="33"/>
              </a:rPr>
            </a:br>
            <a:r>
              <a:rPr lang="en-US" sz="1633" dirty="0">
                <a:latin typeface="Fira Mono" pitchFamily="33"/>
              </a:rPr>
              <a:t>}</a:t>
            </a:r>
          </a:p>
          <a:p>
            <a:endParaRPr lang="en-US" sz="1633" dirty="0">
              <a:latin typeface="Fira Mono" pitchFamily="33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84D43E-EF5B-BC01-7211-285CFFE97AC9}"/>
              </a:ext>
            </a:extLst>
          </p:cNvPr>
          <p:cNvGrpSpPr/>
          <p:nvPr/>
        </p:nvGrpSpPr>
        <p:grpSpPr>
          <a:xfrm>
            <a:off x="8393129" y="46621"/>
            <a:ext cx="3677938" cy="2277480"/>
            <a:chOff x="7794659" y="266937"/>
            <a:chExt cx="3677938" cy="22774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F513F3-8E84-2A87-35A0-40452AB9A912}"/>
                </a:ext>
              </a:extLst>
            </p:cNvPr>
            <p:cNvSpPr/>
            <p:nvPr/>
          </p:nvSpPr>
          <p:spPr>
            <a:xfrm>
              <a:off x="7794659" y="266937"/>
              <a:ext cx="3677938" cy="2277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D0EC90-D9F5-8B64-6B52-89A46B0FE65F}"/>
                </a:ext>
              </a:extLst>
            </p:cNvPr>
            <p:cNvGrpSpPr/>
            <p:nvPr/>
          </p:nvGrpSpPr>
          <p:grpSpPr>
            <a:xfrm>
              <a:off x="8038721" y="365125"/>
              <a:ext cx="3341804" cy="2090146"/>
              <a:chOff x="5888480" y="4142737"/>
              <a:chExt cx="3341804" cy="2090146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32BE73F-43AA-74A3-A3B8-1179F06FF652}"/>
                  </a:ext>
                </a:extLst>
              </p:cNvPr>
              <p:cNvSpPr/>
              <p:nvPr/>
            </p:nvSpPr>
            <p:spPr>
              <a:xfrm>
                <a:off x="7725377" y="4479447"/>
                <a:ext cx="1493149" cy="497716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refine_mesh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7C898AD-8E75-252D-1419-BA2BF6B28C1A}"/>
                  </a:ext>
                </a:extLst>
              </p:cNvPr>
              <p:cNvSpPr/>
              <p:nvPr/>
            </p:nvSpPr>
            <p:spPr>
              <a:xfrm>
                <a:off x="7849808" y="5308974"/>
                <a:ext cx="1244290" cy="497716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chk_bad_tri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E9A413F-CD16-9FC4-CEC2-2983DAA64358}"/>
                  </a:ext>
                </a:extLst>
              </p:cNvPr>
              <p:cNvCxnSpPr>
                <a:stCxn id="12" idx="2"/>
              </p:cNvCxnSpPr>
              <p:nvPr/>
            </p:nvCxnSpPr>
            <p:spPr>
              <a:xfrm>
                <a:off x="8471953" y="5806689"/>
                <a:ext cx="758331" cy="426194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D17F76D-4739-B2A5-B880-DEA493EA9DB0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>
                <a:off x="8471953" y="4977162"/>
                <a:ext cx="0" cy="33181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2D47CEA9-D0A5-5DA8-5969-E1B79BF64BA6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 rot="5400000" flipH="1">
                <a:off x="7808331" y="5143069"/>
                <a:ext cx="1327243" cy="1"/>
              </a:xfrm>
              <a:prstGeom prst="curvedConnector5">
                <a:avLst>
                  <a:gd name="adj1" fmla="val -15625"/>
                  <a:gd name="adj2" fmla="val 105156100000"/>
                  <a:gd name="adj3" fmla="val 115625"/>
                </a:avLst>
              </a:pr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4DBBD3E-C56F-18FD-061B-DF447D929D3E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 flipH="1">
                <a:off x="8471953" y="4142737"/>
                <a:ext cx="707383" cy="33671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393983-DD6A-16ED-0466-C9FE4C4006F2}"/>
                  </a:ext>
                </a:extLst>
              </p:cNvPr>
              <p:cNvSpPr txBox="1"/>
              <p:nvPr/>
            </p:nvSpPr>
            <p:spPr>
              <a:xfrm>
                <a:off x="5888480" y="4599915"/>
                <a:ext cx="1576876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algn="ctr" hangingPunct="0"/>
                <a:r>
                  <a:rPr lang="en-US" sz="1270" dirty="0">
                    <a:latin typeface="Liberation Sans" pitchFamily="18"/>
                    <a:ea typeface="Droid Sans Fallback" pitchFamily="2"/>
                    <a:cs typeface="FreeSans" pitchFamily="2"/>
                  </a:rPr>
                  <a:t>not </a:t>
                </a:r>
                <a:r>
                  <a:rPr lang="en-US" sz="1270" dirty="0" err="1">
                    <a:latin typeface="Liberation Sans" pitchFamily="18"/>
                    <a:ea typeface="Droid Sans Fallback" pitchFamily="2"/>
                    <a:cs typeface="FreeSans" pitchFamily="2"/>
                  </a:rPr>
                  <a:t>worklist.empty</a:t>
                </a:r>
                <a:r>
                  <a:rPr lang="en-US" sz="1270" dirty="0">
                    <a:latin typeface="Liberation Sans" pitchFamily="18"/>
                    <a:ea typeface="Droid Sans Fallback" pitchFamily="2"/>
                    <a:cs typeface="FreeSans" pitchFamily="2"/>
                  </a:rPr>
                  <a:t>()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1F78D2-45BF-8FCA-5D52-8596E8EB720B}"/>
              </a:ext>
            </a:extLst>
          </p:cNvPr>
          <p:cNvSpPr txBox="1"/>
          <p:nvPr/>
        </p:nvSpPr>
        <p:spPr>
          <a:xfrm>
            <a:off x="1026841" y="2324101"/>
            <a:ext cx="2929746" cy="344073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dirty="0"/>
              <a:t>Kernel launch</a:t>
            </a:r>
            <a:endParaRPr lang="en-US" sz="1633" b="1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endParaRPr lang="en-US" sz="1633" b="1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633" b="1" dirty="0">
                <a:latin typeface="Fira Mono" pitchFamily="17"/>
                <a:ea typeface="Droid Sans Fallback" pitchFamily="2"/>
                <a:cs typeface="FreeSans" pitchFamily="2"/>
              </a:rPr>
              <a:t>Kernel/Invoke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ident(…)</a:t>
            </a:r>
          </a:p>
          <a:p>
            <a:pPr hangingPunct="0"/>
            <a:endParaRPr lang="en-US" sz="1633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dirty="0"/>
              <a:t>Parallel </a:t>
            </a:r>
            <a:r>
              <a:rPr lang="en-US" dirty="0" err="1"/>
              <a:t>forall</a:t>
            </a:r>
            <a:endParaRPr lang="en-US" b="1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endParaRPr lang="en-US" sz="1633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633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(… in Worklist)</a:t>
            </a:r>
          </a:p>
          <a:p>
            <a:pPr hangingPunct="0"/>
            <a:endParaRPr lang="en-US" sz="1633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dirty="0"/>
              <a:t>Parallel iteration</a:t>
            </a:r>
            <a:endParaRPr lang="en-US" b="1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endParaRPr lang="en-US" sz="1633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633" b="1" dirty="0">
                <a:latin typeface="Fira Mono" pitchFamily="17"/>
                <a:ea typeface="Droid Sans Fallback" pitchFamily="2"/>
                <a:cs typeface="FreeSans" pitchFamily="2"/>
              </a:rPr>
              <a:t>Iterate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ident(…) […] {</a:t>
            </a:r>
            <a:b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LEVEL++</a:t>
            </a:r>
            <a:b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1FE4D02-9510-6089-E782-2EBE3D0C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41FC9-6D99-480F-9D39-6903C45B2803}" type="slidenum">
              <a:t>35</a:t>
            </a:fld>
            <a:endParaRPr lang="en-US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35FB0352-E3F0-E481-20F2-48542B1B28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76691" y="207709"/>
            <a:ext cx="8033676" cy="1145335"/>
          </a:xfrm>
        </p:spPr>
        <p:txBody>
          <a:bodyPr/>
          <a:lstStyle/>
          <a:p>
            <a:pPr lvl="0"/>
            <a:r>
              <a:rPr lang="en-US"/>
              <a:t>Example: Level-by-Level BFS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EB50F9-FA2E-6DDC-F0FF-A8CE6AEB40E5}"/>
              </a:ext>
            </a:extLst>
          </p:cNvPr>
          <p:cNvSpPr/>
          <p:nvPr/>
        </p:nvSpPr>
        <p:spPr>
          <a:xfrm>
            <a:off x="5819426" y="1405623"/>
            <a:ext cx="395168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F4B1EF2-9088-BCFD-2DF1-4816B4DE5A09}"/>
              </a:ext>
            </a:extLst>
          </p:cNvPr>
          <p:cNvSpPr/>
          <p:nvPr/>
        </p:nvSpPr>
        <p:spPr>
          <a:xfrm>
            <a:off x="6732232" y="2305694"/>
            <a:ext cx="394515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6BE234-2F3B-9DE0-71B4-5B4AAB8EDA6A}"/>
              </a:ext>
            </a:extLst>
          </p:cNvPr>
          <p:cNvSpPr/>
          <p:nvPr/>
        </p:nvSpPr>
        <p:spPr>
          <a:xfrm>
            <a:off x="5864821" y="2317778"/>
            <a:ext cx="395168" cy="3974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D52068-6FA6-EF8C-7DAB-E39A377A99B2}"/>
              </a:ext>
            </a:extLst>
          </p:cNvPr>
          <p:cNvSpPr/>
          <p:nvPr/>
        </p:nvSpPr>
        <p:spPr>
          <a:xfrm>
            <a:off x="4996757" y="2311900"/>
            <a:ext cx="395168" cy="39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019FA-9312-0901-8C62-76B89DA7FF40}"/>
              </a:ext>
            </a:extLst>
          </p:cNvPr>
          <p:cNvSpPr/>
          <p:nvPr/>
        </p:nvSpPr>
        <p:spPr>
          <a:xfrm>
            <a:off x="5228306" y="3252792"/>
            <a:ext cx="395168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2A02130-9896-D74C-E030-D5B39B2D6E6E}"/>
              </a:ext>
            </a:extLst>
          </p:cNvPr>
          <p:cNvSpPr/>
          <p:nvPr/>
        </p:nvSpPr>
        <p:spPr>
          <a:xfrm>
            <a:off x="4722098" y="3252792"/>
            <a:ext cx="394841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1461DE-9F08-2E6D-3958-013DBE3E8235}"/>
              </a:ext>
            </a:extLst>
          </p:cNvPr>
          <p:cNvSpPr/>
          <p:nvPr/>
        </p:nvSpPr>
        <p:spPr>
          <a:xfrm>
            <a:off x="4223729" y="3252792"/>
            <a:ext cx="394841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1A73E3-5EB6-1E65-5363-325042074454}"/>
              </a:ext>
            </a:extLst>
          </p:cNvPr>
          <p:cNvSpPr/>
          <p:nvPr/>
        </p:nvSpPr>
        <p:spPr>
          <a:xfrm>
            <a:off x="7349805" y="3252792"/>
            <a:ext cx="395168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E7F4A1-0A45-04BA-BB84-0DFB7AF29411}"/>
              </a:ext>
            </a:extLst>
          </p:cNvPr>
          <p:cNvSpPr/>
          <p:nvPr/>
        </p:nvSpPr>
        <p:spPr>
          <a:xfrm>
            <a:off x="6732232" y="3252792"/>
            <a:ext cx="394515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C021068-A26F-E3E3-96E6-504FAB54AEED}"/>
              </a:ext>
            </a:extLst>
          </p:cNvPr>
          <p:cNvSpPr/>
          <p:nvPr/>
        </p:nvSpPr>
        <p:spPr>
          <a:xfrm>
            <a:off x="5894540" y="3252792"/>
            <a:ext cx="394515" cy="3971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latin typeface="Liberation Sans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322AA-76F9-8E80-ABE8-8556141B0544}"/>
              </a:ext>
            </a:extLst>
          </p:cNvPr>
          <p:cNvCxnSpPr>
            <a:stCxn id="3" idx="8"/>
            <a:endCxn id="6" idx="4"/>
          </p:cNvCxnSpPr>
          <p:nvPr/>
        </p:nvCxnSpPr>
        <p:spPr>
          <a:xfrm flipH="1">
            <a:off x="5194341" y="1802752"/>
            <a:ext cx="822669" cy="50914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613BA-AA18-1877-DAC2-A2148E5573C4}"/>
              </a:ext>
            </a:extLst>
          </p:cNvPr>
          <p:cNvCxnSpPr>
            <a:stCxn id="3" idx="8"/>
            <a:endCxn id="5" idx="4"/>
          </p:cNvCxnSpPr>
          <p:nvPr/>
        </p:nvCxnSpPr>
        <p:spPr>
          <a:xfrm>
            <a:off x="6017010" y="1802752"/>
            <a:ext cx="45395" cy="515026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67855C-73CB-A322-D259-A8FB173716BF}"/>
              </a:ext>
            </a:extLst>
          </p:cNvPr>
          <p:cNvCxnSpPr>
            <a:stCxn id="3" idx="8"/>
            <a:endCxn id="4" idx="5"/>
          </p:cNvCxnSpPr>
          <p:nvPr/>
        </p:nvCxnSpPr>
        <p:spPr>
          <a:xfrm>
            <a:off x="6017010" y="1802751"/>
            <a:ext cx="772993" cy="561096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FBFC4-126D-CC6C-0780-2E4B179ADCD7}"/>
              </a:ext>
            </a:extLst>
          </p:cNvPr>
          <p:cNvCxnSpPr>
            <a:stCxn id="6" idx="8"/>
            <a:endCxn id="8" idx="4"/>
          </p:cNvCxnSpPr>
          <p:nvPr/>
        </p:nvCxnSpPr>
        <p:spPr>
          <a:xfrm flipH="1">
            <a:off x="4919518" y="2708700"/>
            <a:ext cx="274823" cy="54409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E42A7-2A93-2F39-04EB-47E54FE5C2B6}"/>
              </a:ext>
            </a:extLst>
          </p:cNvPr>
          <p:cNvCxnSpPr>
            <a:stCxn id="6" idx="8"/>
            <a:endCxn id="7" idx="4"/>
          </p:cNvCxnSpPr>
          <p:nvPr/>
        </p:nvCxnSpPr>
        <p:spPr>
          <a:xfrm>
            <a:off x="5194341" y="2708700"/>
            <a:ext cx="231549" cy="54409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830C8C-6492-72CC-2237-56F743FE11CD}"/>
              </a:ext>
            </a:extLst>
          </p:cNvPr>
          <p:cNvCxnSpPr>
            <a:stCxn id="6" idx="8"/>
            <a:endCxn id="9" idx="4"/>
          </p:cNvCxnSpPr>
          <p:nvPr/>
        </p:nvCxnSpPr>
        <p:spPr>
          <a:xfrm flipH="1">
            <a:off x="4421148" y="2708700"/>
            <a:ext cx="773193" cy="54409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F37DAA-B328-0F2E-53C0-1D909EBD6FA6}"/>
              </a:ext>
            </a:extLst>
          </p:cNvPr>
          <p:cNvCxnSpPr>
            <a:stCxn id="5" idx="8"/>
          </p:cNvCxnSpPr>
          <p:nvPr/>
        </p:nvCxnSpPr>
        <p:spPr>
          <a:xfrm>
            <a:off x="6062405" y="2715232"/>
            <a:ext cx="29393" cy="53756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50BE5-8821-EFCA-1DB2-39B00A50D552}"/>
              </a:ext>
            </a:extLst>
          </p:cNvPr>
          <p:cNvCxnSpPr>
            <a:stCxn id="4" idx="8"/>
            <a:endCxn id="11" idx="4"/>
          </p:cNvCxnSpPr>
          <p:nvPr/>
        </p:nvCxnSpPr>
        <p:spPr>
          <a:xfrm>
            <a:off x="6929490" y="2702822"/>
            <a:ext cx="0" cy="54997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97C7-B724-D7C4-7119-277ACAD4EB05}"/>
              </a:ext>
            </a:extLst>
          </p:cNvPr>
          <p:cNvCxnSpPr>
            <a:stCxn id="4" idx="8"/>
            <a:endCxn id="10" idx="4"/>
          </p:cNvCxnSpPr>
          <p:nvPr/>
        </p:nvCxnSpPr>
        <p:spPr>
          <a:xfrm>
            <a:off x="6929490" y="2702822"/>
            <a:ext cx="617900" cy="54997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313BBA-9BEB-A5C6-FFDE-A54E3B08737B}"/>
              </a:ext>
            </a:extLst>
          </p:cNvPr>
          <p:cNvCxnSpPr>
            <a:stCxn id="5" idx="8"/>
          </p:cNvCxnSpPr>
          <p:nvPr/>
        </p:nvCxnSpPr>
        <p:spPr>
          <a:xfrm>
            <a:off x="6062405" y="2715232"/>
            <a:ext cx="867084" cy="53756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F00E43-3519-7176-1BD3-91C5B0B32698}"/>
              </a:ext>
            </a:extLst>
          </p:cNvPr>
          <p:cNvSpPr/>
          <p:nvPr/>
        </p:nvSpPr>
        <p:spPr>
          <a:xfrm>
            <a:off x="5232878" y="1327243"/>
            <a:ext cx="1618884" cy="55813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57240">
            <a:solidFill>
              <a:srgbClr val="33FF99"/>
            </a:solidFill>
            <a:prstDash val="solid"/>
          </a:ln>
        </p:spPr>
        <p:txBody>
          <a:bodyPr vert="horz" wrap="none" lIns="107447" tIns="66623" rIns="107447" bIns="666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8AAA32-F282-F7E9-861B-AA380C65AC9A}"/>
              </a:ext>
            </a:extLst>
          </p:cNvPr>
          <p:cNvSpPr/>
          <p:nvPr/>
        </p:nvSpPr>
        <p:spPr>
          <a:xfrm>
            <a:off x="4674416" y="2198900"/>
            <a:ext cx="2679960" cy="55780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57240">
            <a:solidFill>
              <a:srgbClr val="33FF99"/>
            </a:solidFill>
            <a:prstDash val="solid"/>
          </a:ln>
        </p:spPr>
        <p:txBody>
          <a:bodyPr vert="horz" wrap="none" lIns="107447" tIns="66623" rIns="107447" bIns="666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AB2-D857-228F-1D3A-B28BB381F4A1}"/>
              </a:ext>
            </a:extLst>
          </p:cNvPr>
          <p:cNvSpPr txBox="1"/>
          <p:nvPr/>
        </p:nvSpPr>
        <p:spPr>
          <a:xfrm>
            <a:off x="3557821" y="3898778"/>
            <a:ext cx="6181598" cy="273163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latin typeface="Fira Mono" pitchFamily="17"/>
                <a:ea typeface="Droid Sans Fallback" pitchFamily="2"/>
                <a:cs typeface="FreeSans" pitchFamily="2"/>
              </a:rPr>
              <a:t>Kernel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(graph, LEVEL)</a:t>
            </a:r>
          </a:p>
          <a:p>
            <a:pPr hangingPunct="0"/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</a:t>
            </a:r>
            <a:r>
              <a:rPr lang="en-US" sz="1633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(node in Worklist)</a:t>
            </a:r>
          </a:p>
          <a:p>
            <a:pPr hangingPunct="0"/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	</a:t>
            </a:r>
            <a:r>
              <a:rPr lang="en-US" sz="1633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(edge in 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graph.edges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(node))</a:t>
            </a:r>
          </a:p>
          <a:p>
            <a:pPr hangingPunct="0"/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		if(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== INF)</a:t>
            </a:r>
          </a:p>
          <a:p>
            <a:pPr hangingPunct="0"/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= LEVEL</a:t>
            </a:r>
          </a:p>
          <a:p>
            <a:pPr hangingPunct="0"/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633" b="1" dirty="0" err="1">
                <a:latin typeface="Fira Mono" pitchFamily="17"/>
                <a:ea typeface="Droid Sans Fallback" pitchFamily="2"/>
                <a:cs typeface="FreeSans" pitchFamily="2"/>
              </a:rPr>
              <a:t>Worklist.push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edge.dst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)</a:t>
            </a:r>
          </a:p>
          <a:p>
            <a:pPr hangingPunct="0"/>
            <a:endParaRPr lang="en-US" sz="1633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src.level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= 0</a:t>
            </a:r>
          </a:p>
          <a:p>
            <a:pPr hangingPunct="0"/>
            <a:r>
              <a:rPr lang="en-US" sz="1633" b="1" dirty="0">
                <a:latin typeface="Fira Mono" pitchFamily="17"/>
                <a:ea typeface="Droid Sans Fallback" pitchFamily="2"/>
                <a:cs typeface="FreeSans" pitchFamily="2"/>
              </a:rPr>
              <a:t>Iterate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(graph, LEVEL) [</a:t>
            </a:r>
            <a:r>
              <a:rPr lang="en-US" sz="1633" dirty="0" err="1">
                <a:latin typeface="Fira Mono" pitchFamily="17"/>
                <a:ea typeface="Droid Sans Fallback" pitchFamily="2"/>
                <a:cs typeface="FreeSans" pitchFamily="2"/>
              </a:rPr>
              <a:t>src</a:t>
            </a: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] {</a:t>
            </a:r>
            <a:b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	LEVEL++</a:t>
            </a:r>
            <a:b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633" dirty="0">
                <a:latin typeface="Fira Mono" pitchFamily="17"/>
                <a:ea typeface="Droid Sans Fallback" pitchFamily="2"/>
                <a:cs typeface="FreeSans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1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36B9-D31D-592D-8CC5-B0CE3CE5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964510-25E7-4381-ADAC-D0AA67D86B6C}" type="slidenum">
              <a:t>36</a:t>
            </a:fld>
            <a:endParaRPr lang="en-US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E083BBA8-4488-B68E-1E94-76DC932275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/>
              <a:t>Bottleneck #1: Atomics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80B87-BFA1-8615-BCD2-2903AF29BF28}"/>
              </a:ext>
            </a:extLst>
          </p:cNvPr>
          <p:cNvSpPr txBox="1"/>
          <p:nvPr/>
        </p:nvSpPr>
        <p:spPr>
          <a:xfrm>
            <a:off x="1475497" y="1668383"/>
            <a:ext cx="6439425" cy="30250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Kernel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(graph, LEVEL)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(node in Worklist)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(edge in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graph.edges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(node))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if(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== INF)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 LEVEL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Worklist.push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)</a:t>
            </a:r>
          </a:p>
          <a:p>
            <a:pPr hangingPunct="0"/>
            <a:endParaRPr lang="en-US" sz="1814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src.level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 0</a:t>
            </a:r>
          </a:p>
          <a:p>
            <a:pPr hangingPunct="0"/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Iterate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(graph, LEVEL) [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src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] {</a:t>
            </a:r>
            <a:b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LEVEL++</a:t>
            </a:r>
            <a:b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6EEDB-BE2B-8767-9723-8AC41B28E86C}"/>
              </a:ext>
            </a:extLst>
          </p:cNvPr>
          <p:cNvGrpSpPr/>
          <p:nvPr/>
        </p:nvGrpSpPr>
        <p:grpSpPr>
          <a:xfrm>
            <a:off x="3763244" y="3069251"/>
            <a:ext cx="5143067" cy="1824960"/>
            <a:chOff x="3763244" y="3069251"/>
            <a:chExt cx="5143067" cy="182496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CB7C5A0-4C2A-5003-0F36-221249721B30}"/>
                </a:ext>
              </a:extLst>
            </p:cNvPr>
            <p:cNvSpPr/>
            <p:nvPr/>
          </p:nvSpPr>
          <p:spPr>
            <a:xfrm>
              <a:off x="4841629" y="3069251"/>
              <a:ext cx="3649919" cy="33181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80">
              <a:solidFill>
                <a:srgbClr val="FF3333"/>
              </a:solidFill>
              <a:prstDash val="solid"/>
            </a:ln>
          </p:spPr>
          <p:txBody>
            <a:bodyPr vert="horz" wrap="none" lIns="90138" tIns="49314" rIns="90138" bIns="49314" anchor="ctr" anchorCtr="0" compatLnSpc="0">
              <a:noAutofit/>
            </a:bodyPr>
            <a:lstStyle/>
            <a:p>
              <a:pPr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A378F4-3A3C-4F4A-FAA0-55077AEEE653}"/>
                </a:ext>
              </a:extLst>
            </p:cNvPr>
            <p:cNvSpPr/>
            <p:nvPr/>
          </p:nvSpPr>
          <p:spPr>
            <a:xfrm>
              <a:off x="3763244" y="3898778"/>
              <a:ext cx="5143067" cy="995433"/>
            </a:xfrm>
            <a:custGeom>
              <a:avLst>
                <a:gd name="f0" fmla="val 6067"/>
                <a:gd name="f1" fmla="val -10831"/>
              </a:avLst>
              <a:gdLst>
                <a:gd name="f2" fmla="val 10800000"/>
                <a:gd name="f3" fmla="val 5400000"/>
                <a:gd name="f4" fmla="val 16200000"/>
                <a:gd name="f5" fmla="val w"/>
                <a:gd name="f6" fmla="val h"/>
                <a:gd name="f7" fmla="val 0"/>
                <a:gd name="f8" fmla="val 21600"/>
                <a:gd name="f9" fmla="+- 0 0 1"/>
                <a:gd name="f10" fmla="val -2147483647"/>
                <a:gd name="f11" fmla="val 2147483647"/>
                <a:gd name="f12" fmla="val 3590"/>
                <a:gd name="f13" fmla="val 8970"/>
                <a:gd name="f14" fmla="val 12630"/>
                <a:gd name="f15" fmla="val 18010"/>
                <a:gd name="f16" fmla="*/ f5 1 21600"/>
                <a:gd name="f17" fmla="*/ f6 1 21600"/>
                <a:gd name="f18" fmla="pin -2147483647 f0 2147483647"/>
                <a:gd name="f19" fmla="pin -2147483647 f1 2147483647"/>
                <a:gd name="f20" fmla="+- 0 0 f12"/>
                <a:gd name="f21" fmla="+- 3590 0 f7"/>
                <a:gd name="f22" fmla="+- 0 0 f3"/>
                <a:gd name="f23" fmla="+- 21600 0 f15"/>
                <a:gd name="f24" fmla="+- 18010 0 f8"/>
                <a:gd name="f25" fmla="+- f18 0 10800"/>
                <a:gd name="f26" fmla="+- f19 0 10800"/>
                <a:gd name="f27" fmla="+- f19 0 21600"/>
                <a:gd name="f28" fmla="+- f18 0 21600"/>
                <a:gd name="f29" fmla="*/ f18 f16 1"/>
                <a:gd name="f30" fmla="*/ f19 f17 1"/>
                <a:gd name="f31" fmla="*/ 800 f16 1"/>
                <a:gd name="f32" fmla="*/ 20800 f16 1"/>
                <a:gd name="f33" fmla="*/ 20800 f17 1"/>
                <a:gd name="f34" fmla="*/ 800 f17 1"/>
                <a:gd name="f35" fmla="abs f20"/>
                <a:gd name="f36" fmla="abs f21"/>
                <a:gd name="f37" fmla="?: f20 f22 f3"/>
                <a:gd name="f38" fmla="?: f20 f3 f22"/>
                <a:gd name="f39" fmla="?: f20 f4 f3"/>
                <a:gd name="f40" fmla="?: f20 f3 f4"/>
                <a:gd name="f41" fmla="abs f23"/>
                <a:gd name="f42" fmla="?: f21 f22 f3"/>
                <a:gd name="f43" fmla="?: f21 f3 f22"/>
                <a:gd name="f44" fmla="?: f23 0 f2"/>
                <a:gd name="f45" fmla="?: f23 f2 0"/>
                <a:gd name="f46" fmla="abs f24"/>
                <a:gd name="f47" fmla="?: f23 f22 f3"/>
                <a:gd name="f48" fmla="?: f23 f3 f22"/>
                <a:gd name="f49" fmla="?: f23 f4 f3"/>
                <a:gd name="f50" fmla="?: f23 f3 f4"/>
                <a:gd name="f51" fmla="?: f24 f22 f3"/>
                <a:gd name="f52" fmla="?: f24 f3 f22"/>
                <a:gd name="f53" fmla="?: f20 0 f2"/>
                <a:gd name="f54" fmla="?: f20 f2 0"/>
                <a:gd name="f55" fmla="abs f25"/>
                <a:gd name="f56" fmla="abs f26"/>
                <a:gd name="f57" fmla="?: f20 f40 f39"/>
                <a:gd name="f58" fmla="?: f20 f39 f40"/>
                <a:gd name="f59" fmla="?: f21 f38 f37"/>
                <a:gd name="f60" fmla="?: f21 f45 f44"/>
                <a:gd name="f61" fmla="?: f21 f44 f45"/>
                <a:gd name="f62" fmla="?: f23 f42 f43"/>
                <a:gd name="f63" fmla="?: f23 f50 f49"/>
                <a:gd name="f64" fmla="?: f23 f49 f50"/>
                <a:gd name="f65" fmla="?: f24 f48 f47"/>
                <a:gd name="f66" fmla="?: f24 f54 f53"/>
                <a:gd name="f67" fmla="?: f24 f53 f54"/>
                <a:gd name="f68" fmla="?: f20 f51 f52"/>
                <a:gd name="f69" fmla="+- f55 0 f56"/>
                <a:gd name="f70" fmla="+- f56 0 f55"/>
                <a:gd name="f71" fmla="?: f21 f58 f57"/>
                <a:gd name="f72" fmla="?: f23 f60 f61"/>
                <a:gd name="f73" fmla="?: f24 f64 f63"/>
                <a:gd name="f74" fmla="?: f20 f66 f67"/>
                <a:gd name="f75" fmla="?: f26 f9 f69"/>
                <a:gd name="f76" fmla="?: f26 f69 f9"/>
                <a:gd name="f77" fmla="?: f25 f9 f70"/>
                <a:gd name="f78" fmla="?: f25 f70 f9"/>
                <a:gd name="f79" fmla="?: f18 f9 f75"/>
                <a:gd name="f80" fmla="?: f18 f9 f76"/>
                <a:gd name="f81" fmla="?: f27 f77 f9"/>
                <a:gd name="f82" fmla="?: f27 f78 f9"/>
                <a:gd name="f83" fmla="?: f28 f76 f9"/>
                <a:gd name="f84" fmla="?: f28 f75 f9"/>
                <a:gd name="f85" fmla="?: f19 f9 f78"/>
                <a:gd name="f86" fmla="?: f19 f9 f77"/>
                <a:gd name="f87" fmla="?: f79 f18 0"/>
                <a:gd name="f88" fmla="?: f79 f19 6280"/>
                <a:gd name="f89" fmla="?: f80 f18 0"/>
                <a:gd name="f90" fmla="?: f80 f19 15320"/>
                <a:gd name="f91" fmla="?: f81 f18 6280"/>
                <a:gd name="f92" fmla="?: f81 f19 21600"/>
                <a:gd name="f93" fmla="?: f82 f18 15320"/>
                <a:gd name="f94" fmla="?: f82 f19 21600"/>
                <a:gd name="f95" fmla="?: f83 f18 21600"/>
                <a:gd name="f96" fmla="?: f83 f19 15320"/>
                <a:gd name="f97" fmla="?: f84 f18 21600"/>
                <a:gd name="f98" fmla="?: f84 f19 6280"/>
                <a:gd name="f99" fmla="?: f85 f18 15320"/>
                <a:gd name="f100" fmla="?: f85 f19 0"/>
                <a:gd name="f101" fmla="?: f86 f18 6280"/>
                <a:gd name="f102" fmla="?: f86 f19 0"/>
              </a:gdLst>
              <a:ahLst>
                <a:ahXY gdRefX="f0" minX="f10" maxX="f11" gdRefY="f1" minY="f10" maxY="f11">
                  <a:pos x="f29" y="f3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21600" h="21600">
                  <a:moveTo>
                    <a:pt x="f12" y="f7"/>
                  </a:moveTo>
                  <a:arcTo wR="f35" hR="f36" stAng="f71" swAng="f59"/>
                  <a:lnTo>
                    <a:pt x="f87" y="f88"/>
                  </a:lnTo>
                  <a:lnTo>
                    <a:pt x="f7" y="f13"/>
                  </a:lnTo>
                  <a:lnTo>
                    <a:pt x="f7" y="f14"/>
                  </a:lnTo>
                  <a:lnTo>
                    <a:pt x="f89" y="f90"/>
                  </a:lnTo>
                  <a:lnTo>
                    <a:pt x="f7" y="f15"/>
                  </a:lnTo>
                  <a:arcTo wR="f36" hR="f41" stAng="f72" swAng="f62"/>
                  <a:lnTo>
                    <a:pt x="f91" y="f92"/>
                  </a:lnTo>
                  <a:lnTo>
                    <a:pt x="f13" y="f8"/>
                  </a:lnTo>
                  <a:lnTo>
                    <a:pt x="f14" y="f8"/>
                  </a:lnTo>
                  <a:lnTo>
                    <a:pt x="f93" y="f94"/>
                  </a:lnTo>
                  <a:lnTo>
                    <a:pt x="f15" y="f8"/>
                  </a:lnTo>
                  <a:arcTo wR="f41" hR="f46" stAng="f73" swAng="f65"/>
                  <a:lnTo>
                    <a:pt x="f95" y="f96"/>
                  </a:lnTo>
                  <a:lnTo>
                    <a:pt x="f8" y="f14"/>
                  </a:lnTo>
                  <a:lnTo>
                    <a:pt x="f8" y="f13"/>
                  </a:lnTo>
                  <a:lnTo>
                    <a:pt x="f97" y="f98"/>
                  </a:lnTo>
                  <a:lnTo>
                    <a:pt x="f8" y="f12"/>
                  </a:lnTo>
                  <a:arcTo wR="f46" hR="f35" stAng="f74" swAng="f68"/>
                  <a:lnTo>
                    <a:pt x="f99" y="f100"/>
                  </a:lnTo>
                  <a:lnTo>
                    <a:pt x="f14" y="f7"/>
                  </a:lnTo>
                  <a:lnTo>
                    <a:pt x="f13" y="f7"/>
                  </a:lnTo>
                  <a:lnTo>
                    <a:pt x="f101" y="f102"/>
                  </a:lnTo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hangingPunct="0"/>
              <a:r>
                <a:rPr lang="en-US" sz="1633">
                  <a:latin typeface="Fira Mono" pitchFamily="17"/>
                  <a:ea typeface="Droid Sans Fallback" pitchFamily="2"/>
                  <a:cs typeface="FreeSans" pitchFamily="2"/>
                </a:rPr>
                <a:t>pos = atomicAdd(Worklist.length, 1)</a:t>
              </a:r>
            </a:p>
            <a:p>
              <a:pPr hangingPunct="0"/>
              <a:r>
                <a:rPr lang="en-US" sz="1633">
                  <a:latin typeface="Fira Mono" pitchFamily="17"/>
                  <a:ea typeface="Droid Sans Fallback" pitchFamily="2"/>
                  <a:cs typeface="FreeSans" pitchFamily="2"/>
                </a:rPr>
                <a:t>Worklist.items[pos] = edge.dst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B96FE6-082C-6E31-4E1E-A4DDFEFB5B6F}"/>
              </a:ext>
            </a:extLst>
          </p:cNvPr>
          <p:cNvGrpSpPr/>
          <p:nvPr/>
        </p:nvGrpSpPr>
        <p:grpSpPr>
          <a:xfrm>
            <a:off x="1475497" y="2125241"/>
            <a:ext cx="8925629" cy="3152707"/>
            <a:chOff x="1224623" y="4057803"/>
            <a:chExt cx="8925629" cy="3152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5E128-D2A4-A674-CEB1-BFFF034FFA2A}"/>
                </a:ext>
              </a:extLst>
            </p:cNvPr>
            <p:cNvSpPr txBox="1"/>
            <p:nvPr/>
          </p:nvSpPr>
          <p:spPr>
            <a:xfrm>
              <a:off x="1224623" y="4057803"/>
              <a:ext cx="8925629" cy="3152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81646" tIns="40823" rIns="81646" bIns="40823" anchorCtr="0" compatLnSpc="0">
              <a:spAutoFit/>
            </a:bodyPr>
            <a:lstStyle/>
            <a:p>
              <a:pPr hangingPunct="0"/>
              <a:r>
                <a:rPr lang="en-US" sz="1814" b="1" i="1" dirty="0">
                  <a:latin typeface="Fira Mono" pitchFamily="17"/>
                  <a:ea typeface="Droid Sans Fallback" pitchFamily="2"/>
                  <a:cs typeface="FreeSans" pitchFamily="2"/>
                </a:rPr>
                <a:t>Solution: support aggregation at warp/thread-block level:</a:t>
              </a: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</a:endParaRPr>
            </a:p>
            <a:p>
              <a:pPr hangingPunct="0"/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Kernel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bfs_kernel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(graph, ...)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ForAll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(node in Worklist)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ForAll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(edge in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graph.edges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(node))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if(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edge.dst.level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== INF)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	...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	start = 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Worklist.reserve</a:t>
              </a:r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_*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</a:t>
              </a:r>
              <a:r>
                <a:rPr lang="en-US" sz="1814" i="1" dirty="0">
                  <a:latin typeface="Fira Mono" pitchFamily="17"/>
                  <a:ea typeface="Droid Sans Fallback" pitchFamily="2"/>
                  <a:cs typeface="FreeSans" pitchFamily="2"/>
                </a:rPr>
                <a:t>X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)		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Worklist.write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(start,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edge.dst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)		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6F3784-AEAC-EE1D-4AFF-F3A24C6CF6E4}"/>
                </a:ext>
              </a:extLst>
            </p:cNvPr>
            <p:cNvSpPr/>
            <p:nvPr/>
          </p:nvSpPr>
          <p:spPr>
            <a:xfrm>
              <a:off x="5965187" y="5979362"/>
              <a:ext cx="3649919" cy="33181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>
                <a:alpha val="28000"/>
              </a:srgbClr>
            </a:solidFill>
            <a:ln w="38100">
              <a:solidFill>
                <a:srgbClr val="FF3333"/>
              </a:solidFill>
              <a:prstDash val="solid"/>
            </a:ln>
          </p:spPr>
          <p:txBody>
            <a:bodyPr vert="horz" wrap="none" lIns="90138" tIns="49314" rIns="90138" bIns="49314" anchor="ctr" anchorCtr="0" compatLnSpc="0">
              <a:noAutofit/>
            </a:bodyPr>
            <a:lstStyle/>
            <a:p>
              <a:pPr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197C-FF3E-69E8-6EEA-B996D4A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76AF64-C443-4DC8-ABAD-4D1DA3FDE056}" type="slidenum">
              <a:t>37</a:t>
            </a:fld>
            <a:endParaRPr lang="en-US" dirty="0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574F25AE-6C05-2A3B-D177-D47464AE8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Bottleneck #2: Launching Short Kernels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C408CB-349E-64B3-7E1A-C0266569F5C4}"/>
              </a:ext>
            </a:extLst>
          </p:cNvPr>
          <p:cNvGrpSpPr/>
          <p:nvPr/>
        </p:nvGrpSpPr>
        <p:grpSpPr>
          <a:xfrm>
            <a:off x="1228031" y="2225573"/>
            <a:ext cx="7147483" cy="3153412"/>
            <a:chOff x="964549" y="404568"/>
            <a:chExt cx="7147483" cy="31534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34013D-E26F-2100-BAD7-407CF9347A9E}"/>
                </a:ext>
              </a:extLst>
            </p:cNvPr>
            <p:cNvSpPr txBox="1"/>
            <p:nvPr/>
          </p:nvSpPr>
          <p:spPr>
            <a:xfrm>
              <a:off x="1047500" y="404568"/>
              <a:ext cx="7064532" cy="315341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>
              <a:spAutoFit/>
            </a:bodyPr>
            <a:lstStyle/>
            <a:p>
              <a:pPr hangingPunct="0"/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Kernel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bfs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(graph, LEVEL)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ForAll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(node in Worklist)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ForAll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(edge in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graph.edges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(node))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if(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edge.dst.level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== INF)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	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edge.dst.level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= LEVEL</a:t>
              </a:r>
            </a:p>
            <a:p>
              <a:pPr hangingPunct="0"/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			</a:t>
              </a:r>
              <a:r>
                <a:rPr lang="en-US" sz="1814" b="1" dirty="0" err="1">
                  <a:latin typeface="Fira Mono" pitchFamily="17"/>
                  <a:ea typeface="Droid Sans Fallback" pitchFamily="2"/>
                  <a:cs typeface="FreeSans" pitchFamily="2"/>
                </a:rPr>
                <a:t>Worklist.push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edge.dst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)</a:t>
              </a:r>
            </a:p>
            <a:p>
              <a:pPr hangingPunct="0"/>
              <a:endParaRPr lang="en-US" sz="1814" dirty="0">
                <a:latin typeface="Fira Mono" pitchFamily="17"/>
                <a:ea typeface="Droid Sans Fallback" pitchFamily="2"/>
                <a:cs typeface="FreeSans" pitchFamily="2"/>
              </a:endParaRPr>
            </a:p>
            <a:p>
              <a:pPr hangingPunct="0"/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src.level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= 0</a:t>
              </a:r>
            </a:p>
            <a:p>
              <a:pPr hangingPunct="0"/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Iterate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 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bfs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(graph, LEVEL) [</a:t>
              </a:r>
              <a:r>
                <a:rPr lang="en-US" sz="1814" dirty="0" err="1">
                  <a:latin typeface="Fira Mono" pitchFamily="17"/>
                  <a:ea typeface="Droid Sans Fallback" pitchFamily="2"/>
                  <a:cs typeface="FreeSans" pitchFamily="2"/>
                </a:rPr>
                <a:t>src</a:t>
              </a: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] {</a:t>
              </a:r>
              <a:b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</a:b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	LEVEL++</a:t>
              </a:r>
              <a:b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</a:br>
              <a:r>
                <a:rPr lang="en-US" sz="1814" dirty="0">
                  <a:latin typeface="Fira Mono" pitchFamily="17"/>
                  <a:ea typeface="Droid Sans Fallback" pitchFamily="2"/>
                  <a:cs typeface="FreeSans" pitchFamily="2"/>
                </a:rPr>
                <a:t>}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68E6AB6-7CEB-FF7A-7865-95F75CA35DD7}"/>
                </a:ext>
              </a:extLst>
            </p:cNvPr>
            <p:cNvSpPr/>
            <p:nvPr/>
          </p:nvSpPr>
          <p:spPr>
            <a:xfrm>
              <a:off x="964549" y="2329407"/>
              <a:ext cx="5391926" cy="9173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80">
              <a:solidFill>
                <a:srgbClr val="FF3333"/>
              </a:solidFill>
              <a:prstDash val="solid"/>
            </a:ln>
          </p:spPr>
          <p:txBody>
            <a:bodyPr vert="horz" wrap="none" lIns="90138" tIns="49314" rIns="90138" bIns="49314" anchor="ctr" anchorCtr="0" compatLnSpc="0">
              <a:noAutofit/>
            </a:bodyPr>
            <a:lstStyle/>
            <a:p>
              <a:pPr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F46A6D-EB60-486E-FB69-E963955AB255}"/>
              </a:ext>
            </a:extLst>
          </p:cNvPr>
          <p:cNvGrpSpPr/>
          <p:nvPr/>
        </p:nvGrpSpPr>
        <p:grpSpPr>
          <a:xfrm>
            <a:off x="1047500" y="1565931"/>
            <a:ext cx="10445679" cy="4827397"/>
            <a:chOff x="1047500" y="1565931"/>
            <a:chExt cx="10445679" cy="48273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0140F8-2597-8B8D-AC2F-D68DAA715AB6}"/>
                </a:ext>
              </a:extLst>
            </p:cNvPr>
            <p:cNvSpPr txBox="1"/>
            <p:nvPr/>
          </p:nvSpPr>
          <p:spPr>
            <a:xfrm>
              <a:off x="1047500" y="1565931"/>
              <a:ext cx="10445679" cy="4827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81646" tIns="40823" rIns="81646" bIns="40823" anchorCtr="0" compatLnSpc="0">
              <a:spAutoFit/>
            </a:bodyPr>
            <a:lstStyle/>
            <a:p>
              <a:pPr hangingPunct="0"/>
              <a:r>
                <a:rPr lang="en-US" sz="1814" b="1" i="1" dirty="0">
                  <a:latin typeface="Fira Mono" pitchFamily="17"/>
                  <a:ea typeface="Droid Sans Fallback" pitchFamily="2"/>
                  <a:cs typeface="FreeSans" pitchFamily="2"/>
                </a:rPr>
                <a:t>Solution: Iteration Outlining</a:t>
              </a: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</a:endParaRPr>
            </a:p>
            <a:p>
              <a:pPr hangingPunct="0"/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“Outline” Iterate to GPU</a:t>
              </a:r>
            </a:p>
            <a:p>
              <a:pPr marL="342900" indent="-342900" hangingPunct="0">
                <a:buFont typeface="Arial" panose="020B0604020202020204" pitchFamily="34" charset="0"/>
                <a:buChar char="•"/>
              </a:pPr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single control kernel</a:t>
              </a:r>
            </a:p>
            <a:p>
              <a:pPr marL="342900" indent="-342900" hangingPunct="0">
                <a:buFont typeface="Arial" panose="020B0604020202020204" pitchFamily="34" charset="0"/>
                <a:buChar char="•"/>
              </a:pPr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</a:rPr>
                <a:t>launch </a:t>
              </a:r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  <a:sym typeface="Wingdings" panose="05000000000000000000" pitchFamily="2" charset="2"/>
                </a:rPr>
                <a:t> function calls</a:t>
              </a:r>
            </a:p>
            <a:p>
              <a:pPr marL="342900" indent="-342900" hangingPunct="0">
                <a:buFont typeface="Arial" panose="020B0604020202020204" pitchFamily="34" charset="0"/>
                <a:buChar char="•"/>
              </a:pPr>
              <a:r>
                <a:rPr lang="en-US" sz="1814" b="1" dirty="0">
                  <a:latin typeface="Fira Mono" pitchFamily="17"/>
                  <a:ea typeface="Droid Sans Fallback" pitchFamily="2"/>
                  <a:cs typeface="FreeSans" pitchFamily="2"/>
                  <a:sym typeface="Wingdings" panose="05000000000000000000" pitchFamily="2" charset="2"/>
                </a:rPr>
                <a:t>Iterate  function calls</a:t>
              </a: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  <a:p>
              <a:pPr hangingPunct="0"/>
              <a:endParaRPr lang="en-US" sz="1814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8D72F5-13DF-3495-4AD7-CC77D9A062E2}"/>
                </a:ext>
              </a:extLst>
            </p:cNvPr>
            <p:cNvGrpSpPr/>
            <p:nvPr/>
          </p:nvGrpSpPr>
          <p:grpSpPr>
            <a:xfrm>
              <a:off x="5279043" y="1591635"/>
              <a:ext cx="2322676" cy="4702137"/>
              <a:chOff x="6636982" y="1583673"/>
              <a:chExt cx="2322676" cy="4702137"/>
            </a:xfrm>
          </p:grpSpPr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11041953-0931-C754-619F-6B83E374DAB3}"/>
                  </a:ext>
                </a:extLst>
              </p:cNvPr>
              <p:cNvSpPr/>
              <p:nvPr/>
            </p:nvSpPr>
            <p:spPr>
              <a:xfrm>
                <a:off x="6968793" y="1980802"/>
                <a:ext cx="0" cy="389877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  <p:txBody>
              <a:bodyPr vert="horz" wrap="none" lIns="0" tIns="0" rIns="0" bIns="0" anchor="ctr" compatLnSpc="0"/>
              <a:lstStyle/>
              <a:p>
                <a:pPr lvl="0" rtl="0" hangingPunct="0">
                  <a:buNone/>
                  <a:tabLst/>
                </a:pPr>
                <a:endParaRPr lang="en-US" sz="2177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72F93B-3ADA-757C-6A38-51C2362DA5FE}"/>
                  </a:ext>
                </a:extLst>
              </p:cNvPr>
              <p:cNvGrpSpPr/>
              <p:nvPr/>
            </p:nvGrpSpPr>
            <p:grpSpPr>
              <a:xfrm>
                <a:off x="6968794" y="2312614"/>
                <a:ext cx="1990864" cy="746573"/>
                <a:chOff x="1717920" y="2286000"/>
                <a:chExt cx="2194559" cy="822959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B29E4F4-285E-2D4E-4848-323D1385DA40}"/>
                    </a:ext>
                  </a:extLst>
                </p:cNvPr>
                <p:cNvSpPr/>
                <p:nvPr/>
              </p:nvSpPr>
              <p:spPr>
                <a:xfrm>
                  <a:off x="2723760" y="2377439"/>
                  <a:ext cx="1188719" cy="4572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vert="horz" wrap="none" lIns="81646" tIns="40823" rIns="81646" bIns="40823" anchor="ctr" anchorCtr="0" compatLnSpc="0">
                  <a:noAutofit/>
                </a:bodyPr>
                <a:lstStyle/>
                <a:p>
                  <a:pPr algn="ctr" hangingPunct="0"/>
                  <a:r>
                    <a:rPr lang="en-US" sz="1633">
                      <a:latin typeface="Liberation Sans" pitchFamily="18"/>
                      <a:ea typeface="Droid Sans Fallback" pitchFamily="2"/>
                      <a:cs typeface="FreeSans" pitchFamily="2"/>
                    </a:rPr>
                    <a:t>bfs</a:t>
                  </a:r>
                </a:p>
              </p:txBody>
            </p:sp>
            <p:sp>
              <p:nv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5F1C3E4-A361-0F37-DC70-5AE33ACCEBDD}"/>
                    </a:ext>
                  </a:extLst>
                </p:cNvPr>
                <p:cNvSpPr/>
                <p:nvPr/>
              </p:nvSpPr>
              <p:spPr>
                <a:xfrm>
                  <a:off x="1717920" y="2286000"/>
                  <a:ext cx="1005840" cy="9143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4C48964-0FDD-1E57-E2CA-4123A98C2C59}"/>
                    </a:ext>
                  </a:extLst>
                </p:cNvPr>
                <p:cNvSpPr/>
                <p:nvPr/>
              </p:nvSpPr>
              <p:spPr>
                <a:xfrm flipH="1">
                  <a:off x="1717920" y="2834640"/>
                  <a:ext cx="1005840" cy="27431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DFB6DF-ECCC-3859-A7C4-BE08AE315C40}"/>
                  </a:ext>
                </a:extLst>
              </p:cNvPr>
              <p:cNvGrpSpPr/>
              <p:nvPr/>
            </p:nvGrpSpPr>
            <p:grpSpPr>
              <a:xfrm>
                <a:off x="6968794" y="3165982"/>
                <a:ext cx="1990864" cy="746573"/>
                <a:chOff x="1717920" y="3226680"/>
                <a:chExt cx="2194559" cy="82295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9F9A3718-5D76-8E77-3413-E7978734BCA8}"/>
                    </a:ext>
                  </a:extLst>
                </p:cNvPr>
                <p:cNvSpPr/>
                <p:nvPr/>
              </p:nvSpPr>
              <p:spPr>
                <a:xfrm>
                  <a:off x="2723760" y="3318119"/>
                  <a:ext cx="1188719" cy="4572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vert="horz" wrap="none" lIns="81646" tIns="40823" rIns="81646" bIns="40823" anchor="ctr" anchorCtr="0" compatLnSpc="0">
                  <a:noAutofit/>
                </a:bodyPr>
                <a:lstStyle/>
                <a:p>
                  <a:pPr algn="ctr" hangingPunct="0"/>
                  <a:r>
                    <a:rPr lang="en-US" sz="1633">
                      <a:latin typeface="Liberation Sans" pitchFamily="18"/>
                      <a:ea typeface="Droid Sans Fallback" pitchFamily="2"/>
                      <a:cs typeface="FreeSans" pitchFamily="2"/>
                    </a:rPr>
                    <a:t>bfs</a:t>
                  </a:r>
                </a:p>
              </p:txBody>
            </p:sp>
            <p:sp>
              <p:nv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06B207-83DB-EB20-B346-36789D592B5F}"/>
                    </a:ext>
                  </a:extLst>
                </p:cNvPr>
                <p:cNvSpPr/>
                <p:nvPr/>
              </p:nvSpPr>
              <p:spPr>
                <a:xfrm>
                  <a:off x="1717920" y="3226680"/>
                  <a:ext cx="1005840" cy="9143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7D54AA7-CC89-3838-9FAA-1CA69B9B7355}"/>
                    </a:ext>
                  </a:extLst>
                </p:cNvPr>
                <p:cNvSpPr/>
                <p:nvPr/>
              </p:nvSpPr>
              <p:spPr>
                <a:xfrm flipH="1">
                  <a:off x="1717920" y="3775320"/>
                  <a:ext cx="1005840" cy="27431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FD45E0C-83FB-A437-3189-0ED3E0FDD94D}"/>
                  </a:ext>
                </a:extLst>
              </p:cNvPr>
              <p:cNvGrpSpPr/>
              <p:nvPr/>
            </p:nvGrpSpPr>
            <p:grpSpPr>
              <a:xfrm>
                <a:off x="6968794" y="3971668"/>
                <a:ext cx="1990864" cy="746574"/>
                <a:chOff x="1717920" y="4114800"/>
                <a:chExt cx="2194559" cy="822960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0B31A9E-5ABB-A6A3-208E-4D02A1D1E37C}"/>
                    </a:ext>
                  </a:extLst>
                </p:cNvPr>
                <p:cNvSpPr/>
                <p:nvPr/>
              </p:nvSpPr>
              <p:spPr>
                <a:xfrm>
                  <a:off x="2723760" y="4206240"/>
                  <a:ext cx="1188719" cy="4572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vert="horz" wrap="none" lIns="81646" tIns="40823" rIns="81646" bIns="40823" anchor="ctr" anchorCtr="0" compatLnSpc="0">
                  <a:noAutofit/>
                </a:bodyPr>
                <a:lstStyle/>
                <a:p>
                  <a:pPr algn="ctr" hangingPunct="0"/>
                  <a:r>
                    <a:rPr lang="en-US" sz="1633">
                      <a:latin typeface="Liberation Sans" pitchFamily="18"/>
                      <a:ea typeface="Droid Sans Fallback" pitchFamily="2"/>
                      <a:cs typeface="FreeSans" pitchFamily="2"/>
                    </a:rPr>
                    <a:t>bfs</a:t>
                  </a:r>
                </a:p>
              </p:txBody>
            </p:sp>
            <p:sp>
              <p:nv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4812BB4-AC9D-FEE9-F4B7-7C49025A92F6}"/>
                    </a:ext>
                  </a:extLst>
                </p:cNvPr>
                <p:cNvSpPr/>
                <p:nvPr/>
              </p:nvSpPr>
              <p:spPr>
                <a:xfrm>
                  <a:off x="1717920" y="4114800"/>
                  <a:ext cx="1005840" cy="914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6E7536B-CC00-9617-D12A-BBE8DE312F39}"/>
                    </a:ext>
                  </a:extLst>
                </p:cNvPr>
                <p:cNvSpPr/>
                <p:nvPr/>
              </p:nvSpPr>
              <p:spPr>
                <a:xfrm flipH="1">
                  <a:off x="1717920" y="4663440"/>
                  <a:ext cx="1005840" cy="2743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8C4A2BB-E36C-BCC5-39F5-C502E2B40014}"/>
                  </a:ext>
                </a:extLst>
              </p:cNvPr>
              <p:cNvGrpSpPr/>
              <p:nvPr/>
            </p:nvGrpSpPr>
            <p:grpSpPr>
              <a:xfrm>
                <a:off x="6968794" y="4801195"/>
                <a:ext cx="1990864" cy="746574"/>
                <a:chOff x="1717920" y="5029200"/>
                <a:chExt cx="2194559" cy="822960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08BAA95-B268-4F08-F5A4-6AEAC5AC8D50}"/>
                    </a:ext>
                  </a:extLst>
                </p:cNvPr>
                <p:cNvSpPr/>
                <p:nvPr/>
              </p:nvSpPr>
              <p:spPr>
                <a:xfrm>
                  <a:off x="2723760" y="5120639"/>
                  <a:ext cx="1188719" cy="45720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vert="horz" wrap="none" lIns="81646" tIns="40823" rIns="81646" bIns="40823" anchor="ctr" anchorCtr="0" compatLnSpc="0">
                  <a:noAutofit/>
                </a:bodyPr>
                <a:lstStyle/>
                <a:p>
                  <a:pPr algn="ctr" hangingPunct="0"/>
                  <a:r>
                    <a:rPr lang="en-US" sz="1633">
                      <a:latin typeface="Liberation Sans" pitchFamily="18"/>
                      <a:ea typeface="Droid Sans Fallback" pitchFamily="2"/>
                      <a:cs typeface="FreeSans" pitchFamily="2"/>
                    </a:rPr>
                    <a:t>bfs</a:t>
                  </a:r>
                </a:p>
              </p:txBody>
            </p:sp>
            <p:sp>
              <p:nv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248DB3E-65E3-A6BC-7918-2B5EE61EA3C8}"/>
                    </a:ext>
                  </a:extLst>
                </p:cNvPr>
                <p:cNvSpPr/>
                <p:nvPr/>
              </p:nvSpPr>
              <p:spPr>
                <a:xfrm>
                  <a:off x="1717920" y="5029200"/>
                  <a:ext cx="1005840" cy="9143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5FA11301-E0AC-DF9C-9927-DEE248E4B438}"/>
                    </a:ext>
                  </a:extLst>
                </p:cNvPr>
                <p:cNvSpPr/>
                <p:nvPr/>
              </p:nvSpPr>
              <p:spPr>
                <a:xfrm flipH="1">
                  <a:off x="1717920" y="5577840"/>
                  <a:ext cx="1005840" cy="2743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  <a:tailEnd type="arrow"/>
                </a:ln>
              </p:spPr>
              <p:txBody>
                <a:bodyPr vert="horz" wrap="none" lIns="0" tIns="0" rIns="0" bIns="0" anchor="ctr" compatLnSpc="0"/>
                <a:lstStyle/>
                <a:p>
                  <a:pPr lvl="0" rtl="0" hangingPunct="0">
                    <a:buNone/>
                    <a:tabLst/>
                  </a:pPr>
                  <a:endParaRPr lang="en-US" sz="2177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91BFB8-BD65-75F1-4948-E396087EB4C0}"/>
                  </a:ext>
                </a:extLst>
              </p:cNvPr>
              <p:cNvSpPr txBox="1"/>
              <p:nvPr/>
            </p:nvSpPr>
            <p:spPr>
              <a:xfrm>
                <a:off x="6636982" y="5962532"/>
                <a:ext cx="622512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Time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BD7CD4-0112-7CD0-ECE3-0E74921776F8}"/>
                  </a:ext>
                </a:extLst>
              </p:cNvPr>
              <p:cNvSpPr txBox="1"/>
              <p:nvPr/>
            </p:nvSpPr>
            <p:spPr>
              <a:xfrm>
                <a:off x="6702299" y="1583673"/>
                <a:ext cx="607059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CPU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6B6E02-2507-FBBF-E8AE-CDA7D5598239}"/>
                  </a:ext>
                </a:extLst>
              </p:cNvPr>
              <p:cNvSpPr txBox="1"/>
              <p:nvPr/>
            </p:nvSpPr>
            <p:spPr>
              <a:xfrm>
                <a:off x="8147767" y="1583673"/>
                <a:ext cx="618665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GPU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6D966-9A14-4608-08E4-DA4E1D94869C}"/>
                  </a:ext>
                </a:extLst>
              </p:cNvPr>
              <p:cNvSpPr txBox="1"/>
              <p:nvPr/>
            </p:nvSpPr>
            <p:spPr>
              <a:xfrm>
                <a:off x="7074281" y="2063755"/>
                <a:ext cx="644890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270">
                    <a:latin typeface="Liberation Sans" pitchFamily="18"/>
                    <a:ea typeface="Droid Sans Fallback" pitchFamily="2"/>
                    <a:cs typeface="FreeSans" pitchFamily="2"/>
                  </a:rPr>
                  <a:t>launch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DF56B9-C342-125B-C291-72A68F4A8568}"/>
                  </a:ext>
                </a:extLst>
              </p:cNvPr>
              <p:cNvSpPr txBox="1"/>
              <p:nvPr/>
            </p:nvSpPr>
            <p:spPr>
              <a:xfrm>
                <a:off x="8147767" y="2893281"/>
                <a:ext cx="554289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270" i="1">
                    <a:latin typeface="Liberation Sans" pitchFamily="18"/>
                    <a:ea typeface="Droid Sans Fallback" pitchFamily="2"/>
                    <a:cs typeface="FreeSans" pitchFamily="2"/>
                  </a:rPr>
                  <a:t>Idling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EB17AF-C084-4533-CB0E-03727C6469F3}"/>
                  </a:ext>
                </a:extLst>
              </p:cNvPr>
              <p:cNvSpPr txBox="1"/>
              <p:nvPr/>
            </p:nvSpPr>
            <p:spPr>
              <a:xfrm>
                <a:off x="8147767" y="3722808"/>
                <a:ext cx="554289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270" i="1">
                    <a:latin typeface="Liberation Sans" pitchFamily="18"/>
                    <a:ea typeface="Droid Sans Fallback" pitchFamily="2"/>
                    <a:cs typeface="FreeSans" pitchFamily="2"/>
                  </a:rPr>
                  <a:t>Idling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DEF129-B895-1B09-D41B-9097F14A1721}"/>
                  </a:ext>
                </a:extLst>
              </p:cNvPr>
              <p:cNvSpPr txBox="1"/>
              <p:nvPr/>
            </p:nvSpPr>
            <p:spPr>
              <a:xfrm>
                <a:off x="8147767" y="4552336"/>
                <a:ext cx="554289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270" i="1">
                    <a:latin typeface="Liberation Sans" pitchFamily="18"/>
                    <a:ea typeface="Droid Sans Fallback" pitchFamily="2"/>
                    <a:cs typeface="FreeSans" pitchFamily="2"/>
                  </a:rPr>
                  <a:t>Idling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7B69EB-5FAE-6EAE-AA24-BB4B7FBF32D8}"/>
                </a:ext>
              </a:extLst>
            </p:cNvPr>
            <p:cNvGrpSpPr/>
            <p:nvPr/>
          </p:nvGrpSpPr>
          <p:grpSpPr>
            <a:xfrm>
              <a:off x="8615235" y="1610926"/>
              <a:ext cx="2589291" cy="4737407"/>
              <a:chOff x="6648953" y="1327243"/>
              <a:chExt cx="2589291" cy="473740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D453E35-0EC6-2E9F-DA64-D2ED44F6534D}"/>
                  </a:ext>
                </a:extLst>
              </p:cNvPr>
              <p:cNvSpPr/>
              <p:nvPr/>
            </p:nvSpPr>
            <p:spPr>
              <a:xfrm>
                <a:off x="7773714" y="1990865"/>
                <a:ext cx="1327242" cy="1990865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FFCC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hangingPunct="0"/>
                <a:endParaRPr lang="en-US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6EB265D-5A1B-5034-5E57-82717FB1FECD}"/>
                  </a:ext>
                </a:extLst>
              </p:cNvPr>
              <p:cNvSpPr/>
              <p:nvPr/>
            </p:nvSpPr>
            <p:spPr>
              <a:xfrm>
                <a:off x="6980764" y="1759643"/>
                <a:ext cx="0" cy="3898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h="11938" fill="none">
                    <a:moveTo>
                      <a:pt x="0" y="0"/>
                    </a:moveTo>
                    <a:lnTo>
                      <a:pt x="0" y="1193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  <p:txBody>
              <a:bodyPr vert="horz" wrap="none" lIns="0" tIns="0" rIns="0" bIns="0" anchor="ctr" compatLnSpc="0"/>
              <a:lstStyle/>
              <a:p>
                <a:pPr lvl="0" rtl="0" hangingPunct="0">
                  <a:buNone/>
                  <a:tabLst/>
                </a:pPr>
                <a:endParaRPr lang="en-US" sz="2177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EE412EA-31FF-5763-5C63-C84054F03D24}"/>
                  </a:ext>
                </a:extLst>
              </p:cNvPr>
              <p:cNvSpPr/>
              <p:nvPr/>
            </p:nvSpPr>
            <p:spPr>
              <a:xfrm>
                <a:off x="7893244" y="2174406"/>
                <a:ext cx="1078384" cy="41476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bfs</a:t>
                </a: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87165C2-DBE6-4653-C6AF-17EF58B79DCB}"/>
                  </a:ext>
                </a:extLst>
              </p:cNvPr>
              <p:cNvSpPr/>
              <p:nvPr/>
            </p:nvSpPr>
            <p:spPr>
              <a:xfrm>
                <a:off x="6980764" y="1960820"/>
                <a:ext cx="912153" cy="826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4" h="254" fill="none">
                    <a:moveTo>
                      <a:pt x="0" y="0"/>
                    </a:moveTo>
                    <a:lnTo>
                      <a:pt x="2794" y="254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  <p:txBody>
              <a:bodyPr vert="horz" wrap="none" lIns="0" tIns="0" rIns="0" bIns="0" anchor="ctr" compatLnSpc="0"/>
              <a:lstStyle/>
              <a:p>
                <a:pPr lvl="0" rtl="0" hangingPunct="0">
                  <a:buNone/>
                  <a:tabLst/>
                </a:pPr>
                <a:endParaRPr lang="en-US" sz="2177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1A7E6A-C7B8-0DC0-1B4B-D040E71A5AB5}"/>
                  </a:ext>
                </a:extLst>
              </p:cNvPr>
              <p:cNvSpPr/>
              <p:nvPr/>
            </p:nvSpPr>
            <p:spPr>
              <a:xfrm>
                <a:off x="7893244" y="2589496"/>
                <a:ext cx="1078384" cy="41476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bfs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1D8A49B-D82F-3C62-C532-805FA69AB46B}"/>
                  </a:ext>
                </a:extLst>
              </p:cNvPr>
              <p:cNvSpPr/>
              <p:nvPr/>
            </p:nvSpPr>
            <p:spPr>
              <a:xfrm>
                <a:off x="7893244" y="3004260"/>
                <a:ext cx="1078384" cy="41476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bfs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25134D1-3932-8950-B86E-0A02B389DB0D}"/>
                  </a:ext>
                </a:extLst>
              </p:cNvPr>
              <p:cNvSpPr/>
              <p:nvPr/>
            </p:nvSpPr>
            <p:spPr>
              <a:xfrm>
                <a:off x="7893244" y="3418697"/>
                <a:ext cx="1078384" cy="41476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81646" tIns="40823" rIns="81646" bIns="40823" anchor="ctr" anchorCtr="0" compatLnSpc="0">
                <a:noAutofit/>
              </a:bodyPr>
              <a:lstStyle/>
              <a:p>
                <a:pPr algn="ctr"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bfs</a:t>
                </a: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1E3EAFA-7D67-3DFF-2D45-53A792E88E3B}"/>
                  </a:ext>
                </a:extLst>
              </p:cNvPr>
              <p:cNvSpPr/>
              <p:nvPr/>
            </p:nvSpPr>
            <p:spPr>
              <a:xfrm>
                <a:off x="6980764" y="3948419"/>
                <a:ext cx="912153" cy="2485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4" h="762" fill="none">
                    <a:moveTo>
                      <a:pt x="2794" y="0"/>
                    </a:moveTo>
                    <a:lnTo>
                      <a:pt x="0" y="762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tailEnd type="arrow"/>
              </a:ln>
            </p:spPr>
            <p:txBody>
              <a:bodyPr vert="horz" wrap="none" lIns="0" tIns="0" rIns="0" bIns="0" anchor="ctr" compatLnSpc="0"/>
              <a:lstStyle/>
              <a:p>
                <a:pPr lvl="0" rtl="0" hangingPunct="0">
                  <a:buNone/>
                  <a:tabLst/>
                </a:pPr>
                <a:endParaRPr lang="en-US" sz="2177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B33D5A-548B-99D9-02A7-5432F8BDE75F}"/>
                  </a:ext>
                </a:extLst>
              </p:cNvPr>
              <p:cNvSpPr txBox="1"/>
              <p:nvPr/>
            </p:nvSpPr>
            <p:spPr>
              <a:xfrm>
                <a:off x="6648953" y="5741372"/>
                <a:ext cx="622512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Time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823A27-33DC-349D-E077-4BB4D8947165}"/>
                  </a:ext>
                </a:extLst>
              </p:cNvPr>
              <p:cNvSpPr txBox="1"/>
              <p:nvPr/>
            </p:nvSpPr>
            <p:spPr>
              <a:xfrm>
                <a:off x="7734849" y="4001979"/>
                <a:ext cx="1503395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 i="1">
                    <a:latin typeface="Liberation Sans" pitchFamily="18"/>
                    <a:ea typeface="Droid Sans Fallback" pitchFamily="2"/>
                    <a:cs typeface="FreeSans" pitchFamily="2"/>
                  </a:rPr>
                  <a:t>Control Kernel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0FC0C-CF9F-593B-2CF6-1FC6D3C2B192}"/>
                  </a:ext>
                </a:extLst>
              </p:cNvPr>
              <p:cNvSpPr txBox="1"/>
              <p:nvPr/>
            </p:nvSpPr>
            <p:spPr>
              <a:xfrm>
                <a:off x="8109443" y="1327243"/>
                <a:ext cx="618665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GPU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4D1262-6DEF-1FFB-A3E7-7F5CD95F7B74}"/>
                  </a:ext>
                </a:extLst>
              </p:cNvPr>
              <p:cNvSpPr txBox="1"/>
              <p:nvPr/>
            </p:nvSpPr>
            <p:spPr>
              <a:xfrm>
                <a:off x="6648953" y="1344878"/>
                <a:ext cx="607059" cy="32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633">
                    <a:latin typeface="Liberation Sans" pitchFamily="18"/>
                    <a:ea typeface="Droid Sans Fallback" pitchFamily="2"/>
                    <a:cs typeface="FreeSans" pitchFamily="2"/>
                  </a:rPr>
                  <a:t>CPU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3F1F30-A765-71AA-29AA-F723D1929565}"/>
                  </a:ext>
                </a:extLst>
              </p:cNvPr>
              <p:cNvSpPr txBox="1"/>
              <p:nvPr/>
            </p:nvSpPr>
            <p:spPr>
              <a:xfrm>
                <a:off x="7063716" y="1697591"/>
                <a:ext cx="644890" cy="269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81646" tIns="40823" rIns="81646" bIns="40823" anchorCtr="0" compatLnSpc="0">
                <a:spAutoFit/>
              </a:bodyPr>
              <a:lstStyle/>
              <a:p>
                <a:pPr hangingPunct="0"/>
                <a:r>
                  <a:rPr lang="en-US" sz="1270">
                    <a:latin typeface="Liberation Sans" pitchFamily="18"/>
                    <a:ea typeface="Droid Sans Fallback" pitchFamily="2"/>
                    <a:cs typeface="FreeSans" pitchFamily="2"/>
                  </a:rPr>
                  <a:t>launch</a:t>
                </a:r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9F513319-CA66-0D76-93E3-1C52A0622E80}"/>
                </a:ext>
              </a:extLst>
            </p:cNvPr>
            <p:cNvSpPr/>
            <p:nvPr/>
          </p:nvSpPr>
          <p:spPr>
            <a:xfrm>
              <a:off x="7787195" y="346427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9A46-1D7F-0846-C4F6-1F93F698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2AE390-FB1C-4D6C-B977-7AFB068CD428}" type="slidenum">
              <a:t>38</a:t>
            </a:fld>
            <a:endParaRPr lang="en-US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F4BE7974-5297-1D86-B3A0-69936EFFF2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3873" y="677041"/>
            <a:ext cx="1081992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Bottleneck #3: Inner-loop serialization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5AC6C-FF06-20B6-DAB7-AA6687E809BA}"/>
              </a:ext>
            </a:extLst>
          </p:cNvPr>
          <p:cNvSpPr txBox="1"/>
          <p:nvPr/>
        </p:nvSpPr>
        <p:spPr>
          <a:xfrm>
            <a:off x="2681738" y="1647696"/>
            <a:ext cx="7064532" cy="315341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Kernel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(graph, LEVEL)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(node in Worklist)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ForAll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(edge in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graph.edges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(node))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if(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== INF)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 LEVEL</a:t>
            </a:r>
          </a:p>
          <a:p>
            <a:pPr hangingPunct="0"/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			</a:t>
            </a:r>
            <a:r>
              <a:rPr lang="en-US" sz="1814" b="1" dirty="0" err="1">
                <a:latin typeface="Fira Mono" pitchFamily="17"/>
                <a:ea typeface="Droid Sans Fallback" pitchFamily="2"/>
                <a:cs typeface="FreeSans" pitchFamily="2"/>
              </a:rPr>
              <a:t>Worklist.push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edge.dst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)</a:t>
            </a:r>
          </a:p>
          <a:p>
            <a:pPr hangingPunct="0"/>
            <a:endParaRPr lang="en-US" sz="1814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src.level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= 0</a:t>
            </a:r>
          </a:p>
          <a:p>
            <a:pPr hangingPunct="0"/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Iterate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 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bfs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(graph, LEVEL) [</a:t>
            </a:r>
            <a:r>
              <a:rPr lang="en-US" sz="1814" dirty="0" err="1">
                <a:latin typeface="Fira Mono" pitchFamily="17"/>
                <a:ea typeface="Droid Sans Fallback" pitchFamily="2"/>
                <a:cs typeface="FreeSans" pitchFamily="2"/>
              </a:rPr>
              <a:t>src</a:t>
            </a: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] {</a:t>
            </a:r>
            <a:b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	LEVEL++</a:t>
            </a:r>
            <a:b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</a:br>
            <a:r>
              <a:rPr lang="en-US" sz="1814" dirty="0">
                <a:latin typeface="Fira Mono" pitchFamily="17"/>
                <a:ea typeface="Droid Sans Fallback" pitchFamily="2"/>
                <a:cs typeface="FreeSans" pitchFamily="2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9B122C-1D19-8D58-9EE1-B740CED6ECB7}"/>
              </a:ext>
            </a:extLst>
          </p:cNvPr>
          <p:cNvGrpSpPr/>
          <p:nvPr/>
        </p:nvGrpSpPr>
        <p:grpSpPr>
          <a:xfrm>
            <a:off x="3595097" y="1930249"/>
            <a:ext cx="6472553" cy="1885576"/>
            <a:chOff x="3595097" y="1930249"/>
            <a:chExt cx="6472553" cy="18855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247BEA-363D-725A-312D-23C416BD70F3}"/>
                </a:ext>
              </a:extLst>
            </p:cNvPr>
            <p:cNvSpPr/>
            <p:nvPr/>
          </p:nvSpPr>
          <p:spPr>
            <a:xfrm>
              <a:off x="3595097" y="1930249"/>
              <a:ext cx="5730647" cy="58066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80">
              <a:solidFill>
                <a:srgbClr val="FF3333"/>
              </a:solidFill>
              <a:prstDash val="solid"/>
            </a:ln>
          </p:spPr>
          <p:txBody>
            <a:bodyPr vert="horz" wrap="none" lIns="90138" tIns="49314" rIns="90138" bIns="49314" anchor="ctr" anchorCtr="0" compatLnSpc="0">
              <a:noAutofit/>
            </a:bodyPr>
            <a:lstStyle/>
            <a:p>
              <a:pPr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15832BA-845F-837C-41C0-B33B9603345B}"/>
                </a:ext>
              </a:extLst>
            </p:cNvPr>
            <p:cNvSpPr/>
            <p:nvPr/>
          </p:nvSpPr>
          <p:spPr>
            <a:xfrm>
              <a:off x="6832494" y="3152204"/>
              <a:ext cx="3235156" cy="663621"/>
            </a:xfrm>
            <a:custGeom>
              <a:avLst>
                <a:gd name="f0" fmla="val 6721"/>
                <a:gd name="f1" fmla="val -18986"/>
              </a:avLst>
              <a:gdLst>
                <a:gd name="f2" fmla="val 10800000"/>
                <a:gd name="f3" fmla="val 5400000"/>
                <a:gd name="f4" fmla="val 16200000"/>
                <a:gd name="f5" fmla="val w"/>
                <a:gd name="f6" fmla="val h"/>
                <a:gd name="f7" fmla="val 0"/>
                <a:gd name="f8" fmla="val 21600"/>
                <a:gd name="f9" fmla="+- 0 0 1"/>
                <a:gd name="f10" fmla="val -2147483647"/>
                <a:gd name="f11" fmla="val 2147483647"/>
                <a:gd name="f12" fmla="val 3590"/>
                <a:gd name="f13" fmla="val 8970"/>
                <a:gd name="f14" fmla="val 12630"/>
                <a:gd name="f15" fmla="val 18010"/>
                <a:gd name="f16" fmla="*/ f5 1 21600"/>
                <a:gd name="f17" fmla="*/ f6 1 21600"/>
                <a:gd name="f18" fmla="pin -2147483647 f0 2147483647"/>
                <a:gd name="f19" fmla="pin -2147483647 f1 2147483647"/>
                <a:gd name="f20" fmla="+- 0 0 f12"/>
                <a:gd name="f21" fmla="+- 3590 0 f7"/>
                <a:gd name="f22" fmla="+- 0 0 f3"/>
                <a:gd name="f23" fmla="+- 21600 0 f15"/>
                <a:gd name="f24" fmla="+- 18010 0 f8"/>
                <a:gd name="f25" fmla="+- f18 0 10800"/>
                <a:gd name="f26" fmla="+- f19 0 10800"/>
                <a:gd name="f27" fmla="+- f19 0 21600"/>
                <a:gd name="f28" fmla="+- f18 0 21600"/>
                <a:gd name="f29" fmla="*/ f18 f16 1"/>
                <a:gd name="f30" fmla="*/ f19 f17 1"/>
                <a:gd name="f31" fmla="*/ 800 f16 1"/>
                <a:gd name="f32" fmla="*/ 20800 f16 1"/>
                <a:gd name="f33" fmla="*/ 20800 f17 1"/>
                <a:gd name="f34" fmla="*/ 800 f17 1"/>
                <a:gd name="f35" fmla="abs f20"/>
                <a:gd name="f36" fmla="abs f21"/>
                <a:gd name="f37" fmla="?: f20 f22 f3"/>
                <a:gd name="f38" fmla="?: f20 f3 f22"/>
                <a:gd name="f39" fmla="?: f20 f4 f3"/>
                <a:gd name="f40" fmla="?: f20 f3 f4"/>
                <a:gd name="f41" fmla="abs f23"/>
                <a:gd name="f42" fmla="?: f21 f22 f3"/>
                <a:gd name="f43" fmla="?: f21 f3 f22"/>
                <a:gd name="f44" fmla="?: f23 0 f2"/>
                <a:gd name="f45" fmla="?: f23 f2 0"/>
                <a:gd name="f46" fmla="abs f24"/>
                <a:gd name="f47" fmla="?: f23 f22 f3"/>
                <a:gd name="f48" fmla="?: f23 f3 f22"/>
                <a:gd name="f49" fmla="?: f23 f4 f3"/>
                <a:gd name="f50" fmla="?: f23 f3 f4"/>
                <a:gd name="f51" fmla="?: f24 f22 f3"/>
                <a:gd name="f52" fmla="?: f24 f3 f22"/>
                <a:gd name="f53" fmla="?: f20 0 f2"/>
                <a:gd name="f54" fmla="?: f20 f2 0"/>
                <a:gd name="f55" fmla="abs f25"/>
                <a:gd name="f56" fmla="abs f26"/>
                <a:gd name="f57" fmla="?: f20 f40 f39"/>
                <a:gd name="f58" fmla="?: f20 f39 f40"/>
                <a:gd name="f59" fmla="?: f21 f38 f37"/>
                <a:gd name="f60" fmla="?: f21 f45 f44"/>
                <a:gd name="f61" fmla="?: f21 f44 f45"/>
                <a:gd name="f62" fmla="?: f23 f42 f43"/>
                <a:gd name="f63" fmla="?: f23 f50 f49"/>
                <a:gd name="f64" fmla="?: f23 f49 f50"/>
                <a:gd name="f65" fmla="?: f24 f48 f47"/>
                <a:gd name="f66" fmla="?: f24 f54 f53"/>
                <a:gd name="f67" fmla="?: f24 f53 f54"/>
                <a:gd name="f68" fmla="?: f20 f51 f52"/>
                <a:gd name="f69" fmla="+- f55 0 f56"/>
                <a:gd name="f70" fmla="+- f56 0 f55"/>
                <a:gd name="f71" fmla="?: f21 f58 f57"/>
                <a:gd name="f72" fmla="?: f23 f60 f61"/>
                <a:gd name="f73" fmla="?: f24 f64 f63"/>
                <a:gd name="f74" fmla="?: f20 f66 f67"/>
                <a:gd name="f75" fmla="?: f26 f9 f69"/>
                <a:gd name="f76" fmla="?: f26 f69 f9"/>
                <a:gd name="f77" fmla="?: f25 f9 f70"/>
                <a:gd name="f78" fmla="?: f25 f70 f9"/>
                <a:gd name="f79" fmla="?: f18 f9 f75"/>
                <a:gd name="f80" fmla="?: f18 f9 f76"/>
                <a:gd name="f81" fmla="?: f27 f77 f9"/>
                <a:gd name="f82" fmla="?: f27 f78 f9"/>
                <a:gd name="f83" fmla="?: f28 f76 f9"/>
                <a:gd name="f84" fmla="?: f28 f75 f9"/>
                <a:gd name="f85" fmla="?: f19 f9 f78"/>
                <a:gd name="f86" fmla="?: f19 f9 f77"/>
                <a:gd name="f87" fmla="?: f79 f18 0"/>
                <a:gd name="f88" fmla="?: f79 f19 6280"/>
                <a:gd name="f89" fmla="?: f80 f18 0"/>
                <a:gd name="f90" fmla="?: f80 f19 15320"/>
                <a:gd name="f91" fmla="?: f81 f18 6280"/>
                <a:gd name="f92" fmla="?: f81 f19 21600"/>
                <a:gd name="f93" fmla="?: f82 f18 15320"/>
                <a:gd name="f94" fmla="?: f82 f19 21600"/>
                <a:gd name="f95" fmla="?: f83 f18 21600"/>
                <a:gd name="f96" fmla="?: f83 f19 15320"/>
                <a:gd name="f97" fmla="?: f84 f18 21600"/>
                <a:gd name="f98" fmla="?: f84 f19 6280"/>
                <a:gd name="f99" fmla="?: f85 f18 15320"/>
                <a:gd name="f100" fmla="?: f85 f19 0"/>
                <a:gd name="f101" fmla="?: f86 f18 6280"/>
                <a:gd name="f102" fmla="?: f86 f19 0"/>
              </a:gdLst>
              <a:ahLst>
                <a:ahXY gdRefX="f0" minX="f10" maxX="f11" gdRefY="f1" minY="f10" maxY="f11">
                  <a:pos x="f29" y="f3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" t="f34" r="f32" b="f33"/>
              <a:pathLst>
                <a:path w="21600" h="21600">
                  <a:moveTo>
                    <a:pt x="f12" y="f7"/>
                  </a:moveTo>
                  <a:arcTo wR="f35" hR="f36" stAng="f71" swAng="f59"/>
                  <a:lnTo>
                    <a:pt x="f87" y="f88"/>
                  </a:lnTo>
                  <a:lnTo>
                    <a:pt x="f7" y="f13"/>
                  </a:lnTo>
                  <a:lnTo>
                    <a:pt x="f7" y="f14"/>
                  </a:lnTo>
                  <a:lnTo>
                    <a:pt x="f89" y="f90"/>
                  </a:lnTo>
                  <a:lnTo>
                    <a:pt x="f7" y="f15"/>
                  </a:lnTo>
                  <a:arcTo wR="f36" hR="f41" stAng="f72" swAng="f62"/>
                  <a:lnTo>
                    <a:pt x="f91" y="f92"/>
                  </a:lnTo>
                  <a:lnTo>
                    <a:pt x="f13" y="f8"/>
                  </a:lnTo>
                  <a:lnTo>
                    <a:pt x="f14" y="f8"/>
                  </a:lnTo>
                  <a:lnTo>
                    <a:pt x="f93" y="f94"/>
                  </a:lnTo>
                  <a:lnTo>
                    <a:pt x="f15" y="f8"/>
                  </a:lnTo>
                  <a:arcTo wR="f41" hR="f46" stAng="f73" swAng="f65"/>
                  <a:lnTo>
                    <a:pt x="f95" y="f96"/>
                  </a:lnTo>
                  <a:lnTo>
                    <a:pt x="f8" y="f14"/>
                  </a:lnTo>
                  <a:lnTo>
                    <a:pt x="f8" y="f13"/>
                  </a:lnTo>
                  <a:lnTo>
                    <a:pt x="f97" y="f98"/>
                  </a:lnTo>
                  <a:lnTo>
                    <a:pt x="f8" y="f12"/>
                  </a:lnTo>
                  <a:arcTo wR="f46" hR="f35" stAng="f74" swAng="f68"/>
                  <a:lnTo>
                    <a:pt x="f99" y="f100"/>
                  </a:lnTo>
                  <a:lnTo>
                    <a:pt x="f14" y="f7"/>
                  </a:lnTo>
                  <a:lnTo>
                    <a:pt x="f13" y="f7"/>
                  </a:lnTo>
                  <a:lnTo>
                    <a:pt x="f101" y="f102"/>
                  </a:lnTo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 dirty="0">
                  <a:latin typeface="Liberation Sans" pitchFamily="18"/>
                  <a:ea typeface="Droid Sans Fallback" pitchFamily="2"/>
                  <a:cs typeface="FreeSans" pitchFamily="2"/>
                </a:rPr>
                <a:t>Power-law graphs can </a:t>
              </a:r>
              <a:br>
                <a:rPr lang="en-US" sz="1633" dirty="0">
                  <a:latin typeface="Liberation Sans" pitchFamily="18"/>
                  <a:ea typeface="Droid Sans Fallback" pitchFamily="2"/>
                  <a:cs typeface="FreeSans" pitchFamily="2"/>
                </a:rPr>
              </a:br>
              <a:r>
                <a:rPr lang="en-US" sz="1633" dirty="0">
                  <a:latin typeface="Liberation Sans" pitchFamily="18"/>
                  <a:ea typeface="Droid Sans Fallback" pitchFamily="2"/>
                  <a:cs typeface="FreeSans" pitchFamily="2"/>
                </a:rPr>
                <a:t>have millions of edges per node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736605-AF10-D7F8-A58A-EBCC028C944E}"/>
              </a:ext>
            </a:extLst>
          </p:cNvPr>
          <p:cNvSpPr txBox="1"/>
          <p:nvPr/>
        </p:nvSpPr>
        <p:spPr>
          <a:xfrm>
            <a:off x="1089551" y="1447295"/>
            <a:ext cx="10445679" cy="51065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hangingPunct="0"/>
            <a:r>
              <a:rPr lang="en-US" sz="1814" b="1" i="1" dirty="0">
                <a:latin typeface="Fira Mono" pitchFamily="17"/>
                <a:ea typeface="Droid Sans Fallback" pitchFamily="2"/>
                <a:cs typeface="FreeSans" pitchFamily="2"/>
              </a:rPr>
              <a:t>Solution: General Scheme for Nested Parallelism</a:t>
            </a: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</a:endParaRP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Use Inspector/Executor Approach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1814" b="1" dirty="0">
                <a:latin typeface="Fira Mono" pitchFamily="17"/>
                <a:ea typeface="Droid Sans Fallback" pitchFamily="2"/>
                <a:cs typeface="FreeSans" pitchFamily="2"/>
              </a:rPr>
              <a:t>Compiler generates schedulers</a:t>
            </a:r>
          </a:p>
          <a:p>
            <a:pPr marL="800100" lvl="1" indent="-34290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rPr>
              <a:t>High-degree  TB scheduling</a:t>
            </a:r>
          </a:p>
          <a:p>
            <a:pPr marL="800100" lvl="1" indent="-34290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rPr>
              <a:t>Low-degree  FG scheduling</a:t>
            </a:r>
          </a:p>
          <a:p>
            <a:pPr marL="800100" lvl="1" indent="-342900" hangingPunct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Fira Mono" pitchFamily="17"/>
                <a:ea typeface="Droid Sans Fallback" pitchFamily="2"/>
                <a:cs typeface="FreeSans" pitchFamily="2"/>
                <a:sym typeface="Wingdings" panose="05000000000000000000" pitchFamily="2" charset="2"/>
              </a:rPr>
              <a:t>Use auto-tuning to select</a:t>
            </a: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  <a:p>
            <a:pPr hangingPunct="0"/>
            <a:endParaRPr lang="en-US" sz="1814" b="1" dirty="0">
              <a:latin typeface="Fira Mono" pitchFamily="17"/>
              <a:ea typeface="Droid Sans Fallback" pitchFamily="2"/>
              <a:cs typeface="FreeSans" pitchFamily="2"/>
              <a:sym typeface="Wingdings" panose="05000000000000000000" pitchFamily="2" charset="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643F46-0757-929F-E68E-4863075EC91F}"/>
              </a:ext>
            </a:extLst>
          </p:cNvPr>
          <p:cNvGrpSpPr/>
          <p:nvPr/>
        </p:nvGrpSpPr>
        <p:grpSpPr>
          <a:xfrm>
            <a:off x="4090047" y="3613585"/>
            <a:ext cx="2406734" cy="2731348"/>
            <a:chOff x="4862203" y="1905204"/>
            <a:chExt cx="2406734" cy="37352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1F4C3C-051B-72D0-89B8-E1248914E086}"/>
                </a:ext>
              </a:extLst>
            </p:cNvPr>
            <p:cNvSpPr/>
            <p:nvPr/>
          </p:nvSpPr>
          <p:spPr>
            <a:xfrm rot="5400000">
              <a:off x="5494229" y="3970301"/>
              <a:ext cx="3008831" cy="3314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14" h="1016">
                  <a:moveTo>
                    <a:pt x="0" y="428"/>
                  </a:moveTo>
                  <a:cubicBezTo>
                    <a:pt x="7898" y="2454"/>
                    <a:pt x="1755" y="-1597"/>
                    <a:pt x="9214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67A9EE-BF5C-70B7-4E88-4F379177F0BC}"/>
                </a:ext>
              </a:extLst>
            </p:cNvPr>
            <p:cNvSpPr/>
            <p:nvPr/>
          </p:nvSpPr>
          <p:spPr>
            <a:xfrm rot="5400000">
              <a:off x="4498796" y="3910209"/>
              <a:ext cx="3008831" cy="3314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14" h="1016">
                  <a:moveTo>
                    <a:pt x="0" y="428"/>
                  </a:moveTo>
                  <a:cubicBezTo>
                    <a:pt x="7898" y="2454"/>
                    <a:pt x="1755" y="-1597"/>
                    <a:pt x="9214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ED7F8F-FC12-4691-4713-BCB5AE9469AE}"/>
                </a:ext>
              </a:extLst>
            </p:cNvPr>
            <p:cNvSpPr/>
            <p:nvPr/>
          </p:nvSpPr>
          <p:spPr>
            <a:xfrm rot="5400000">
              <a:off x="3591215" y="3887348"/>
              <a:ext cx="3008831" cy="3314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14" h="1016">
                  <a:moveTo>
                    <a:pt x="0" y="428"/>
                  </a:moveTo>
                  <a:cubicBezTo>
                    <a:pt x="7898" y="2454"/>
                    <a:pt x="1755" y="-1597"/>
                    <a:pt x="9214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60E28D-CE02-54B7-4D4E-EA3276F4641E}"/>
                </a:ext>
              </a:extLst>
            </p:cNvPr>
            <p:cNvSpPr/>
            <p:nvPr/>
          </p:nvSpPr>
          <p:spPr>
            <a:xfrm>
              <a:off x="4862529" y="3777941"/>
              <a:ext cx="456240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0F5DC5-73DC-3ABF-647C-0150E47E73A5}"/>
                </a:ext>
              </a:extLst>
            </p:cNvPr>
            <p:cNvSpPr/>
            <p:nvPr/>
          </p:nvSpPr>
          <p:spPr>
            <a:xfrm>
              <a:off x="4862203" y="3228298"/>
              <a:ext cx="456566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ADCF06-069F-529A-80D9-47CCB04F9220}"/>
                </a:ext>
              </a:extLst>
            </p:cNvPr>
            <p:cNvSpPr/>
            <p:nvPr/>
          </p:nvSpPr>
          <p:spPr>
            <a:xfrm>
              <a:off x="4862203" y="2726663"/>
              <a:ext cx="456893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BD9022-5CBC-500F-74EB-5D03F462AE99}"/>
                </a:ext>
              </a:extLst>
            </p:cNvPr>
            <p:cNvSpPr/>
            <p:nvPr/>
          </p:nvSpPr>
          <p:spPr>
            <a:xfrm>
              <a:off x="5712959" y="2729276"/>
              <a:ext cx="456566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6600"/>
            </a:solidFill>
            <a:ln w="0">
              <a:solidFill>
                <a:srgbClr val="FF66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FCDD21-BA6D-5B51-03FE-4A9922BC1625}"/>
                </a:ext>
              </a:extLst>
            </p:cNvPr>
            <p:cNvSpPr/>
            <p:nvPr/>
          </p:nvSpPr>
          <p:spPr>
            <a:xfrm>
              <a:off x="6781873" y="3296228"/>
              <a:ext cx="456893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4B3C12-969F-40FC-BD70-491017C1C31D}"/>
                </a:ext>
              </a:extLst>
            </p:cNvPr>
            <p:cNvSpPr/>
            <p:nvPr/>
          </p:nvSpPr>
          <p:spPr>
            <a:xfrm>
              <a:off x="6782200" y="2729276"/>
              <a:ext cx="456566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AE84A1-CBA4-E7F0-D243-2977C4563FA6}"/>
                </a:ext>
              </a:extLst>
            </p:cNvPr>
            <p:cNvSpPr txBox="1"/>
            <p:nvPr/>
          </p:nvSpPr>
          <p:spPr>
            <a:xfrm>
              <a:off x="5090486" y="1905204"/>
              <a:ext cx="2178451" cy="5641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>
              <a:spAutoFit/>
            </a:bodyPr>
            <a:lstStyle/>
            <a:p>
              <a:pPr algn="ctr" hangingPunct="0"/>
              <a:r>
                <a:rPr lang="en-US" sz="1633" dirty="0">
                  <a:latin typeface="Liberation Sans" pitchFamily="18"/>
                  <a:ea typeface="Droid Sans Fallback" pitchFamily="2"/>
                  <a:cs typeface="FreeSans" pitchFamily="2"/>
                </a:rPr>
                <a:t>One node per thread</a:t>
              </a:r>
            </a:p>
            <a:p>
              <a:pPr algn="ctr" hangingPunct="0"/>
              <a:r>
                <a:rPr lang="en-US" sz="1633" i="1" dirty="0">
                  <a:latin typeface="Liberation Sans" pitchFamily="18"/>
                  <a:ea typeface="Droid Sans Fallback" pitchFamily="2"/>
                  <a:cs typeface="FreeSans" pitchFamily="2"/>
                </a:rPr>
                <a:t>(Inner loop serialized)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1119B8-380E-1F02-E3D2-30AFAB066081}"/>
                </a:ext>
              </a:extLst>
            </p:cNvPr>
            <p:cNvSpPr/>
            <p:nvPr/>
          </p:nvSpPr>
          <p:spPr>
            <a:xfrm>
              <a:off x="4862529" y="4850122"/>
              <a:ext cx="456240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3359CF-A0BF-B99F-8A0F-2E36213D529A}"/>
                </a:ext>
              </a:extLst>
            </p:cNvPr>
            <p:cNvSpPr/>
            <p:nvPr/>
          </p:nvSpPr>
          <p:spPr>
            <a:xfrm>
              <a:off x="4862529" y="4313541"/>
              <a:ext cx="456240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E73E28-F5D9-CBF7-51E5-09BB528DE795}"/>
                </a:ext>
              </a:extLst>
            </p:cNvPr>
            <p:cNvSpPr/>
            <p:nvPr/>
          </p:nvSpPr>
          <p:spPr>
            <a:xfrm>
              <a:off x="5712959" y="3320721"/>
              <a:ext cx="456566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6600"/>
            </a:solidFill>
            <a:ln w="0">
              <a:solidFill>
                <a:srgbClr val="FF66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AFC9D68-3C9D-FC7A-E58B-0F39D241F73D}"/>
                </a:ext>
              </a:extLst>
            </p:cNvPr>
            <p:cNvSpPr/>
            <p:nvPr/>
          </p:nvSpPr>
          <p:spPr>
            <a:xfrm>
              <a:off x="6781873" y="3901391"/>
              <a:ext cx="456893" cy="458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endParaRPr lang="en-US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EF2C82-7589-87D9-9BD4-4BEA5F2D778D}"/>
              </a:ext>
            </a:extLst>
          </p:cNvPr>
          <p:cNvGrpSpPr/>
          <p:nvPr/>
        </p:nvGrpSpPr>
        <p:grpSpPr>
          <a:xfrm>
            <a:off x="8977508" y="4562052"/>
            <a:ext cx="2180284" cy="1486594"/>
            <a:chOff x="6237000" y="4433715"/>
            <a:chExt cx="2403359" cy="242059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348320-E3B9-3A37-441A-5AF2B162A631}"/>
                </a:ext>
              </a:extLst>
            </p:cNvPr>
            <p:cNvSpPr/>
            <p:nvPr/>
          </p:nvSpPr>
          <p:spPr>
            <a:xfrm rot="5400000">
              <a:off x="5324153" y="5435595"/>
              <a:ext cx="2337120" cy="33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93" h="927">
                  <a:moveTo>
                    <a:pt x="0" y="390"/>
                  </a:moveTo>
                  <a:cubicBezTo>
                    <a:pt x="5565" y="2240"/>
                    <a:pt x="1237" y="-1458"/>
                    <a:pt x="6493" y="699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A9131E-2194-726E-22DD-F746E6666540}"/>
                </a:ext>
              </a:extLst>
            </p:cNvPr>
            <p:cNvSpPr/>
            <p:nvPr/>
          </p:nvSpPr>
          <p:spPr>
            <a:xfrm rot="5400000">
              <a:off x="6325872" y="5519071"/>
              <a:ext cx="2337120" cy="33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93" h="927">
                  <a:moveTo>
                    <a:pt x="0" y="390"/>
                  </a:moveTo>
                  <a:cubicBezTo>
                    <a:pt x="5565" y="2240"/>
                    <a:pt x="1237" y="-1458"/>
                    <a:pt x="6493" y="699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7D3B75-24B9-CDB6-7B2C-7D2F8B9A69AA}"/>
                </a:ext>
              </a:extLst>
            </p:cNvPr>
            <p:cNvSpPr/>
            <p:nvPr/>
          </p:nvSpPr>
          <p:spPr>
            <a:xfrm rot="5400000">
              <a:off x="7244114" y="5519071"/>
              <a:ext cx="2337120" cy="33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93" h="927">
                  <a:moveTo>
                    <a:pt x="0" y="390"/>
                  </a:moveTo>
                  <a:cubicBezTo>
                    <a:pt x="5565" y="2240"/>
                    <a:pt x="1237" y="-1458"/>
                    <a:pt x="6493" y="699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B92F49-59F9-F101-487C-8E19A00854AC}"/>
                </a:ext>
              </a:extLst>
            </p:cNvPr>
            <p:cNvSpPr/>
            <p:nvPr/>
          </p:nvSpPr>
          <p:spPr>
            <a:xfrm>
              <a:off x="7201800" y="5356800"/>
              <a:ext cx="459360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e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301E04-12E9-2BFC-E518-2AA9110C40CD}"/>
                </a:ext>
              </a:extLst>
            </p:cNvPr>
            <p:cNvSpPr/>
            <p:nvPr/>
          </p:nvSpPr>
          <p:spPr>
            <a:xfrm>
              <a:off x="6237000" y="5356800"/>
              <a:ext cx="459360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6600"/>
            </a:solidFill>
            <a:ln w="0">
              <a:solidFill>
                <a:srgbClr val="FF66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d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FE3CD9-4BBE-2359-E9C3-111B0B675C48}"/>
                </a:ext>
              </a:extLst>
            </p:cNvPr>
            <p:cNvSpPr/>
            <p:nvPr/>
          </p:nvSpPr>
          <p:spPr>
            <a:xfrm>
              <a:off x="6237000" y="4779720"/>
              <a:ext cx="459719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a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570FD6-4193-395D-240D-0E4622C886A0}"/>
                </a:ext>
              </a:extLst>
            </p:cNvPr>
            <p:cNvSpPr/>
            <p:nvPr/>
          </p:nvSpPr>
          <p:spPr>
            <a:xfrm>
              <a:off x="7214040" y="4779720"/>
              <a:ext cx="459360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b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989313-1903-DE7F-7437-A7BDCE0DA3BC}"/>
                </a:ext>
              </a:extLst>
            </p:cNvPr>
            <p:cNvSpPr/>
            <p:nvPr/>
          </p:nvSpPr>
          <p:spPr>
            <a:xfrm>
              <a:off x="8180640" y="5356800"/>
              <a:ext cx="459719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f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EE740D-92B3-E86E-75CA-B5614A0B64B1}"/>
                </a:ext>
              </a:extLst>
            </p:cNvPr>
            <p:cNvSpPr/>
            <p:nvPr/>
          </p:nvSpPr>
          <p:spPr>
            <a:xfrm>
              <a:off x="8180640" y="4779720"/>
              <a:ext cx="459360" cy="4618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90BCD5-127A-35BB-7604-1DA2D0C3F1AE}"/>
              </a:ext>
            </a:extLst>
          </p:cNvPr>
          <p:cNvGrpSpPr/>
          <p:nvPr/>
        </p:nvGrpSpPr>
        <p:grpSpPr>
          <a:xfrm>
            <a:off x="8924356" y="1720414"/>
            <a:ext cx="2387993" cy="1627895"/>
            <a:chOff x="6419880" y="1280160"/>
            <a:chExt cx="2632320" cy="26514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4712C2-7BEA-35C8-01BB-DDFB94DF42FA}"/>
                </a:ext>
              </a:extLst>
            </p:cNvPr>
            <p:cNvSpPr/>
            <p:nvPr/>
          </p:nvSpPr>
          <p:spPr>
            <a:xfrm rot="5400000">
              <a:off x="5419890" y="2377440"/>
              <a:ext cx="25599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2" h="1016">
                  <a:moveTo>
                    <a:pt x="0" y="428"/>
                  </a:moveTo>
                  <a:cubicBezTo>
                    <a:pt x="6096" y="2454"/>
                    <a:pt x="1355" y="-1597"/>
                    <a:pt x="7112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875B2B-093A-6269-6089-4F3F4F11D6E2}"/>
                </a:ext>
              </a:extLst>
            </p:cNvPr>
            <p:cNvSpPr/>
            <p:nvPr/>
          </p:nvSpPr>
          <p:spPr>
            <a:xfrm rot="5400000">
              <a:off x="6517170" y="2468880"/>
              <a:ext cx="25599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2" h="1016">
                  <a:moveTo>
                    <a:pt x="0" y="428"/>
                  </a:moveTo>
                  <a:cubicBezTo>
                    <a:pt x="6096" y="2454"/>
                    <a:pt x="1355" y="-1597"/>
                    <a:pt x="7112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43ACF7-3AC3-E4BC-47F0-BF9E5C00B33B}"/>
                </a:ext>
              </a:extLst>
            </p:cNvPr>
            <p:cNvSpPr/>
            <p:nvPr/>
          </p:nvSpPr>
          <p:spPr>
            <a:xfrm rot="5400000">
              <a:off x="7523010" y="2468880"/>
              <a:ext cx="25599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2" h="1016">
                  <a:moveTo>
                    <a:pt x="0" y="428"/>
                  </a:moveTo>
                  <a:cubicBezTo>
                    <a:pt x="6096" y="2454"/>
                    <a:pt x="1355" y="-1597"/>
                    <a:pt x="7112" y="766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89811" tIns="48988" rIns="89811" bIns="48988" anchor="ctr" compatLnSpc="0"/>
            <a:lstStyle/>
            <a:p>
              <a:pPr lvl="0" rtl="0" hangingPunct="0">
                <a:buNone/>
                <a:tabLst/>
              </a:pPr>
              <a:endParaRPr lang="en-US" sz="2177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FC52B4-1222-F0BA-3D4A-9CD44C04768A}"/>
                </a:ext>
              </a:extLst>
            </p:cNvPr>
            <p:cNvSpPr/>
            <p:nvPr/>
          </p:nvSpPr>
          <p:spPr>
            <a:xfrm>
              <a:off x="6537960" y="2968919"/>
              <a:ext cx="50292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e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C3BAF1-E80D-DFC5-D165-4E2B535A99AE}"/>
                </a:ext>
              </a:extLst>
            </p:cNvPr>
            <p:cNvSpPr/>
            <p:nvPr/>
          </p:nvSpPr>
          <p:spPr>
            <a:xfrm>
              <a:off x="6419880" y="2291399"/>
              <a:ext cx="50328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6600"/>
            </a:solidFill>
            <a:ln w="0">
              <a:solidFill>
                <a:srgbClr val="FF66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d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29CF80-8E0A-8D68-C512-41C3652BC0F2}"/>
                </a:ext>
              </a:extLst>
            </p:cNvPr>
            <p:cNvSpPr/>
            <p:nvPr/>
          </p:nvSpPr>
          <p:spPr>
            <a:xfrm>
              <a:off x="6419880" y="1659240"/>
              <a:ext cx="50364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a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5FD2202-BADA-F3F9-D540-87ACC3FDF147}"/>
                </a:ext>
              </a:extLst>
            </p:cNvPr>
            <p:cNvSpPr/>
            <p:nvPr/>
          </p:nvSpPr>
          <p:spPr>
            <a:xfrm>
              <a:off x="7490160" y="1659240"/>
              <a:ext cx="50328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b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658E43-7C1F-88BE-8CB0-5A0E0173AFE4}"/>
                </a:ext>
              </a:extLst>
            </p:cNvPr>
            <p:cNvSpPr/>
            <p:nvPr/>
          </p:nvSpPr>
          <p:spPr>
            <a:xfrm>
              <a:off x="7680960" y="2968919"/>
              <a:ext cx="50364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00"/>
            </a:solidFill>
            <a:ln w="0">
              <a:solidFill>
                <a:srgbClr val="00CC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f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43B65F-5395-6461-9A05-894859BB0C6B}"/>
                </a:ext>
              </a:extLst>
            </p:cNvPr>
            <p:cNvSpPr/>
            <p:nvPr/>
          </p:nvSpPr>
          <p:spPr>
            <a:xfrm>
              <a:off x="8548920" y="1659240"/>
              <a:ext cx="503280" cy="5057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0">
              <a:solidFill>
                <a:srgbClr val="00CCFF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algn="ctr" hangingPunct="0"/>
              <a:r>
                <a:rPr lang="en-US" sz="1633">
                  <a:latin typeface="Liberation Sans" pitchFamily="18"/>
                  <a:ea typeface="Droid Sans Fallback" pitchFamily="2"/>
                  <a:cs typeface="FreeSans" pitchFamily="2"/>
                </a:rPr>
                <a:t>c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404DF4-6448-2E60-9136-09D1770E3F54}"/>
              </a:ext>
            </a:extLst>
          </p:cNvPr>
          <p:cNvSpPr txBox="1"/>
          <p:nvPr/>
        </p:nvSpPr>
        <p:spPr>
          <a:xfrm>
            <a:off x="8793706" y="3332735"/>
            <a:ext cx="2481226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Droid Sans Fallback" pitchFamily="2"/>
                <a:cs typeface="FreeSans" pitchFamily="2"/>
              </a:rPr>
              <a:t>Thread-block Scheduling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2A621F-1A21-AD06-F48C-01FAD4E44058}"/>
              </a:ext>
            </a:extLst>
          </p:cNvPr>
          <p:cNvSpPr txBox="1"/>
          <p:nvPr/>
        </p:nvSpPr>
        <p:spPr>
          <a:xfrm>
            <a:off x="8900826" y="6205020"/>
            <a:ext cx="2434803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Droid Sans Fallback" pitchFamily="2"/>
                <a:cs typeface="FreeSans" pitchFamily="2"/>
              </a:rPr>
              <a:t>Fine-grained Scheduling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0B3D83-221E-EB11-5835-F190A971F649}"/>
              </a:ext>
            </a:extLst>
          </p:cNvPr>
          <p:cNvSpPr/>
          <p:nvPr/>
        </p:nvSpPr>
        <p:spPr>
          <a:xfrm rot="19109715">
            <a:off x="7243346" y="29616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19BC2FB-32EC-04BC-B5BB-D3F36F87479C}"/>
              </a:ext>
            </a:extLst>
          </p:cNvPr>
          <p:cNvSpPr/>
          <p:nvPr/>
        </p:nvSpPr>
        <p:spPr>
          <a:xfrm rot="1135050">
            <a:off x="7356068" y="44063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6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DCE10-64BC-7203-2914-BB9C94E1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38" y="884202"/>
            <a:ext cx="4458387" cy="48032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2517-A1EE-EB5F-C10D-D1FE2D58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A71370-3DA4-4773-832C-AD5E16B02EAC}" type="slidenum">
              <a:t>39</a:t>
            </a:fld>
            <a:endParaRPr lang="en-US"/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A03BDE9F-8C25-F504-6F3C-8463E01EBD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IrGL</a:t>
            </a:r>
            <a:r>
              <a:rPr lang="en-US" dirty="0"/>
              <a:t> Compiler Mechanics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AFC0F9B9-7463-6753-BA43-9F71839B04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2026" y="1825625"/>
            <a:ext cx="7574605" cy="4351338"/>
          </a:xfrm>
        </p:spPr>
        <p:txBody>
          <a:bodyPr>
            <a:normAutofit/>
          </a:bodyPr>
          <a:lstStyle/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Converts </a:t>
            </a:r>
            <a:r>
              <a:rPr lang="en-US" dirty="0" err="1"/>
              <a:t>IrGL</a:t>
            </a:r>
            <a:r>
              <a:rPr lang="en-US" dirty="0"/>
              <a:t> abstract syntax trees to CUDA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Generated CUDA code embedded into programs</a:t>
            </a:r>
          </a:p>
          <a:p>
            <a:pPr marL="457200" lvl="2" indent="0" hangingPunct="0">
              <a:spcBef>
                <a:spcPts val="0"/>
              </a:spcBef>
              <a:spcAft>
                <a:spcPts val="1286"/>
              </a:spcAft>
              <a:buClr>
                <a:srgbClr val="333333"/>
              </a:buClr>
              <a:buSzPct val="75000"/>
              <a:buFont typeface="StarSymbol"/>
              <a:buChar char="–"/>
            </a:pPr>
            <a:r>
              <a:rPr lang="en-US" sz="1600" dirty="0" err="1">
                <a:solidFill>
                  <a:srgbClr val="333333"/>
                </a:solidFill>
                <a:latin typeface="Liberation Sans" pitchFamily="34"/>
                <a:ea typeface="Microsoft YaHei" pitchFamily="2"/>
                <a:cs typeface="Mangal" pitchFamily="2"/>
              </a:rPr>
              <a:t>IrGL</a:t>
            </a:r>
            <a:r>
              <a:rPr lang="en-US" sz="1600" dirty="0">
                <a:solidFill>
                  <a:srgbClr val="333333"/>
                </a:solidFill>
                <a:latin typeface="Liberation Sans" pitchFamily="34"/>
                <a:ea typeface="Microsoft YaHei" pitchFamily="2"/>
                <a:cs typeface="Mangal" pitchFamily="2"/>
              </a:rPr>
              <a:t> intended for writing kernels, not full programs</a:t>
            </a:r>
          </a:p>
          <a:p>
            <a:pPr lvl="0">
              <a:buClr>
                <a:srgbClr val="333333"/>
              </a:buClr>
              <a:buSzPct val="45000"/>
              <a:buFont typeface="StarSymbol"/>
              <a:buChar char="●"/>
            </a:pPr>
            <a:r>
              <a:rPr lang="en-US" dirty="0"/>
              <a:t>Implemented as a library</a:t>
            </a:r>
          </a:p>
          <a:p>
            <a:pPr marL="457200" lvl="2" indent="0" hangingPunct="0">
              <a:spcBef>
                <a:spcPts val="0"/>
              </a:spcBef>
              <a:spcAft>
                <a:spcPts val="1286"/>
              </a:spcAft>
              <a:buClr>
                <a:srgbClr val="333333"/>
              </a:buClr>
              <a:buSzPct val="75000"/>
              <a:buFont typeface="StarSymbol"/>
              <a:buChar char="–"/>
            </a:pPr>
            <a:r>
              <a:rPr lang="en-US" sz="2140" dirty="0">
                <a:solidFill>
                  <a:srgbClr val="333333"/>
                </a:solidFill>
                <a:latin typeface="Liberation Sans" pitchFamily="34"/>
                <a:ea typeface="Microsoft YaHei" pitchFamily="2"/>
                <a:cs typeface="Mangal" pitchFamily="2"/>
              </a:rPr>
              <a:t>Python-callable</a:t>
            </a:r>
          </a:p>
          <a:p>
            <a:pPr marL="457200" lvl="2" indent="0" hangingPunct="0">
              <a:spcBef>
                <a:spcPts val="0"/>
              </a:spcBef>
              <a:spcAft>
                <a:spcPts val="1286"/>
              </a:spcAft>
              <a:buClr>
                <a:srgbClr val="333333"/>
              </a:buClr>
              <a:buSzPct val="75000"/>
              <a:buFont typeface="StarSymbol"/>
              <a:buChar char="–"/>
            </a:pPr>
            <a:r>
              <a:rPr lang="en-US" sz="2140" dirty="0" err="1">
                <a:solidFill>
                  <a:srgbClr val="333333"/>
                </a:solidFill>
                <a:latin typeface="Liberation Sans" pitchFamily="34"/>
                <a:ea typeface="Microsoft YaHei" pitchFamily="2"/>
                <a:cs typeface="Mangal" pitchFamily="2"/>
              </a:rPr>
              <a:t>IrGL</a:t>
            </a:r>
            <a:r>
              <a:rPr lang="en-US" sz="2140" dirty="0">
                <a:solidFill>
                  <a:srgbClr val="333333"/>
                </a:solidFill>
                <a:latin typeface="Liberation Sans" pitchFamily="34"/>
                <a:ea typeface="Microsoft YaHei" pitchFamily="2"/>
                <a:cs typeface="Mangal" pitchFamily="2"/>
              </a:rPr>
              <a:t> ASTs are valid Python programs</a:t>
            </a:r>
          </a:p>
          <a:p>
            <a:pPr marL="457200" lvl="2" indent="0" hangingPunct="0">
              <a:spcBef>
                <a:spcPts val="0"/>
              </a:spcBef>
              <a:spcAft>
                <a:spcPts val="1286"/>
              </a:spcAft>
              <a:buClr>
                <a:srgbClr val="333333"/>
              </a:buClr>
              <a:buSzPct val="75000"/>
              <a:buFont typeface="StarSymbol"/>
              <a:buChar char="–"/>
            </a:pPr>
            <a:endParaRPr lang="en-US" sz="2140" dirty="0">
              <a:solidFill>
                <a:srgbClr val="333333"/>
              </a:solidFill>
              <a:latin typeface="Liberation Sans" pitchFamily="34"/>
              <a:ea typeface="Microsoft YaHei" pitchFamily="2"/>
              <a:cs typeface="Mangal" pitchFamily="2"/>
            </a:endParaRPr>
          </a:p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RQ3: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Defining primitives/interfaces for PX-* accelerators</a:t>
            </a:r>
          </a:p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RQ4: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How to retarget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IrGL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to PANDO accelerators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Clr>
                <a:srgbClr val="333333"/>
              </a:buClr>
              <a:buSzPct val="75000"/>
              <a:buFont typeface="StarSymbol"/>
              <a:buChar char="–"/>
            </a:pPr>
            <a:endParaRPr lang="en-US" sz="2540" dirty="0">
              <a:solidFill>
                <a:srgbClr val="333333"/>
              </a:solidFill>
              <a:latin typeface="Liberation Sans" pitchFamily="34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6839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Hello graph </a:t>
            </a:r>
            <a:r>
              <a:rPr lang="en-US"/>
              <a:t>Galois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600201"/>
            <a:ext cx="7459213" cy="4756149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#include “Galois/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Galois.h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#include “Galois/Graphs/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LCGraph.h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”</a:t>
            </a:r>
            <a:endParaRPr lang="en-US" sz="1400" b="1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Data { </a:t>
            </a: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int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value; </a:t>
            </a:r>
            <a:r>
              <a:rPr lang="en-US" sz="1400" b="1">
                <a:solidFill>
                  <a:srgbClr val="008000"/>
                </a:solidFill>
                <a:latin typeface="Monaco"/>
                <a:cs typeface="Monaco"/>
              </a:rPr>
              <a:t>float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f; };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typedef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Galois::Graph::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LC_CSR_Graph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&lt;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Data,</a:t>
            </a: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void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&gt; Graph;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typedef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Galois::Graph::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GraphNode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Node;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Graph graph;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</a:t>
            </a:r>
            <a:r>
              <a:rPr lang="en-US" sz="1400" b="1">
                <a:solidFill>
                  <a:srgbClr val="008000"/>
                </a:solidFill>
                <a:latin typeface="Monaco"/>
                <a:cs typeface="Monaco"/>
              </a:rPr>
              <a:t>void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operator()(Node n, Galois::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UserContext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&lt;Node&gt;&amp;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ctx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 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graph.getData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(n).value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1"/>
              </a:solidFill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int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main(</a:t>
            </a:r>
            <a:r>
              <a:rPr lang="en-US" sz="1400" b="1" err="1">
                <a:solidFill>
                  <a:srgbClr val="008000"/>
                </a:solidFill>
                <a:latin typeface="Monaco"/>
                <a:cs typeface="Monaco"/>
              </a:rPr>
              <a:t>int</a:t>
            </a:r>
            <a:r>
              <a:rPr lang="en-US" sz="140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argc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, </a:t>
            </a:r>
            <a:r>
              <a:rPr lang="en-US" sz="1400" b="1">
                <a:solidFill>
                  <a:srgbClr val="008000"/>
                </a:solidFill>
                <a:latin typeface="Monaco"/>
                <a:cs typeface="Monaco"/>
              </a:rPr>
              <a:t>char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**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argv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graph.structureFromGraph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argv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Galois::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for_each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graph.begin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(), </a:t>
            </a:r>
            <a:r>
              <a:rPr lang="en-US" sz="1400" err="1">
                <a:solidFill>
                  <a:schemeClr val="tx1"/>
                </a:solidFill>
                <a:latin typeface="Monaco"/>
                <a:cs typeface="Monaco"/>
              </a:rPr>
              <a:t>graph.end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(), P());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 </a:t>
            </a:r>
            <a:r>
              <a:rPr lang="en-US" sz="1400" b="1">
                <a:solidFill>
                  <a:schemeClr val="tx1"/>
                </a:solidFill>
                <a:latin typeface="Monaco"/>
                <a:cs typeface="Monaco"/>
              </a:rPr>
              <a:t>return</a:t>
            </a: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8E1C287-65B3-4F87-9126-6322B4D60B7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18495" y="2750881"/>
            <a:ext cx="1728383" cy="457200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Calibri"/>
              </a:rPr>
              <a:t>Data structure</a:t>
            </a:r>
          </a:p>
          <a:p>
            <a:pPr algn="ctr"/>
            <a:r>
              <a:rPr lang="en-US">
                <a:solidFill>
                  <a:prstClr val="white"/>
                </a:solidFill>
                <a:latin typeface="Calibri"/>
              </a:rPr>
              <a:t>Declarations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82585" y="5428639"/>
            <a:ext cx="1600200" cy="457200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Calibri"/>
              </a:rPr>
              <a:t>Galois Iterator</a:t>
            </a:r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6934200" y="2979481"/>
            <a:ext cx="158429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6781801" y="5657239"/>
            <a:ext cx="180078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815955" y="3928744"/>
            <a:ext cx="1133460" cy="457200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Calibri"/>
              </a:rPr>
              <a:t>Operator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7239001" y="4157344"/>
            <a:ext cx="157695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83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6D25-3330-BF41-93F3-46B3BAB6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Abelian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F29F-0C82-6540-87D6-6D686A2F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58987"/>
            <a:ext cx="9017325" cy="4403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Gluon[PLDI’18] provides efficient high level bulk synchronous API for synchronization:</a:t>
            </a:r>
          </a:p>
          <a:p>
            <a:pPr lvl="1">
              <a:spcBef>
                <a:spcPts val="200"/>
              </a:spcBef>
            </a:pPr>
            <a:r>
              <a:rPr lang="en-US" sz="2200" dirty="0">
                <a:solidFill>
                  <a:schemeClr val="tx1"/>
                </a:solidFill>
              </a:rPr>
              <a:t>A communication substrate to build distributed and </a:t>
            </a:r>
            <a:r>
              <a:rPr lang="en" sz="2200" dirty="0">
                <a:solidFill>
                  <a:schemeClr val="tx1"/>
                </a:solidFill>
                <a:cs typeface="Calibri"/>
              </a:rPr>
              <a:t>heterogeneous graph analytics systems</a:t>
            </a:r>
          </a:p>
          <a:p>
            <a:pPr lvl="1">
              <a:spcBef>
                <a:spcPts val="200"/>
              </a:spcBef>
            </a:pPr>
            <a:r>
              <a:rPr lang="en" sz="2200" dirty="0">
                <a:solidFill>
                  <a:schemeClr val="tx1"/>
                </a:solidFill>
                <a:cs typeface="Calibri"/>
              </a:rPr>
              <a:t>Provides:</a:t>
            </a:r>
          </a:p>
          <a:p>
            <a:pPr lvl="2">
              <a:spcBef>
                <a:spcPts val="200"/>
              </a:spcBef>
            </a:pPr>
            <a:r>
              <a:rPr lang="en" sz="2000" dirty="0">
                <a:solidFill>
                  <a:schemeClr val="tx1"/>
                </a:solidFill>
                <a:cs typeface="Calibri"/>
              </a:rPr>
              <a:t>Graph </a:t>
            </a:r>
            <a:r>
              <a:rPr lang="en" sz="2000" dirty="0" err="1">
                <a:solidFill>
                  <a:schemeClr val="tx1"/>
                </a:solidFill>
                <a:cs typeface="Calibri"/>
              </a:rPr>
              <a:t>partitioner</a:t>
            </a:r>
            <a:r>
              <a:rPr lang="en" sz="2000" dirty="0">
                <a:solidFill>
                  <a:schemeClr val="tx1"/>
                </a:solidFill>
                <a:cs typeface="Calibri"/>
              </a:rPr>
              <a:t> (Edge-cuts and Vertex-cuts)</a:t>
            </a:r>
          </a:p>
          <a:p>
            <a:pPr lvl="2">
              <a:spcBef>
                <a:spcPts val="200"/>
              </a:spcBef>
            </a:pPr>
            <a:r>
              <a:rPr lang="en" sz="2000" dirty="0">
                <a:solidFill>
                  <a:schemeClr val="tx1"/>
                </a:solidFill>
                <a:cs typeface="Calibri"/>
              </a:rPr>
              <a:t>Communication-optimized runtime:</a:t>
            </a:r>
          </a:p>
          <a:p>
            <a:pPr lvl="3">
              <a:spcBef>
                <a:spcPts val="200"/>
              </a:spcBef>
            </a:pPr>
            <a:r>
              <a:rPr lang="en" sz="1800" dirty="0">
                <a:solidFill>
                  <a:schemeClr val="tx1"/>
                </a:solidFill>
                <a:cs typeface="Calibri"/>
              </a:rPr>
              <a:t>Exploits partitioning structural invariants</a:t>
            </a:r>
          </a:p>
          <a:p>
            <a:pPr lvl="3">
              <a:spcBef>
                <a:spcPts val="200"/>
              </a:spcBef>
            </a:pPr>
            <a:r>
              <a:rPr lang="en" sz="1800" dirty="0">
                <a:solidFill>
                  <a:schemeClr val="tx1"/>
                </a:solidFill>
                <a:cs typeface="Calibri"/>
              </a:rPr>
              <a:t>Avoids sending </a:t>
            </a:r>
            <a:r>
              <a:rPr lang="en-US" sz="1800" dirty="0">
                <a:solidFill>
                  <a:schemeClr val="tx1"/>
                </a:solidFill>
                <a:cs typeface="Calibri"/>
              </a:rPr>
              <a:t>unnecessary meta-data</a:t>
            </a:r>
            <a:endParaRPr lang="en" sz="1800" dirty="0">
              <a:solidFill>
                <a:schemeClr val="tx1"/>
              </a:solidFill>
              <a:cs typeface="Calibri"/>
            </a:endParaRPr>
          </a:p>
          <a:p>
            <a:pPr lvl="3">
              <a:spcBef>
                <a:spcPts val="2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</a:rPr>
              <a:t>Abelian required: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chemeClr val="tx1"/>
                </a:solidFill>
              </a:rPr>
              <a:t>To insert Gluon API calls for distributed execution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chemeClr val="tx1"/>
                </a:solidFill>
              </a:rPr>
              <a:t>Provide information to exploit Gluon optimization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80B520-FAE0-9D4C-96F0-2CAFF3BC2FB7}"/>
              </a:ext>
            </a:extLst>
          </p:cNvPr>
          <p:cNvGrpSpPr/>
          <p:nvPr/>
        </p:nvGrpSpPr>
        <p:grpSpPr>
          <a:xfrm>
            <a:off x="7488919" y="2929391"/>
            <a:ext cx="4440234" cy="3360370"/>
            <a:chOff x="7182271" y="3008085"/>
            <a:chExt cx="4440234" cy="3360370"/>
          </a:xfrm>
        </p:grpSpPr>
        <p:sp>
          <p:nvSpPr>
            <p:cNvPr id="4" name="Shape 88">
              <a:extLst>
                <a:ext uri="{FF2B5EF4-FFF2-40B4-BE49-F238E27FC236}">
                  <a16:creationId xmlns:a16="http://schemas.microsoft.com/office/drawing/2014/main" id="{E59C0F21-D742-B341-A748-AA64FFB7B8E8}"/>
                </a:ext>
              </a:extLst>
            </p:cNvPr>
            <p:cNvSpPr txBox="1">
              <a:spLocks/>
            </p:cNvSpPr>
            <p:nvPr/>
          </p:nvSpPr>
          <p:spPr>
            <a:xfrm>
              <a:off x="10038119" y="5270904"/>
              <a:ext cx="1584386" cy="1097551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68580" indent="-68580" algn="l" defTabSz="685800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8803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9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5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51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-US" sz="1400" dirty="0">
                  <a:cs typeface="Calibri"/>
                </a:rPr>
                <a:t>Galois [SoSP’13]</a:t>
              </a:r>
            </a:p>
            <a:p>
              <a:pPr marL="114300" indent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-US" sz="1400" dirty="0" err="1">
                  <a:cs typeface="Calibri"/>
                </a:rPr>
                <a:t>Ligra</a:t>
              </a:r>
              <a:r>
                <a:rPr lang="en-US" sz="1400" dirty="0">
                  <a:cs typeface="Calibri"/>
                </a:rPr>
                <a:t> [PPoPP’13]</a:t>
              </a:r>
            </a:p>
            <a:p>
              <a:pPr marL="114300" indent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-US" sz="1400" dirty="0" err="1">
                  <a:cs typeface="Calibri"/>
                </a:rPr>
                <a:t>IrGL</a:t>
              </a:r>
              <a:r>
                <a:rPr lang="en-US" sz="1400" dirty="0">
                  <a:cs typeface="Calibri"/>
                </a:rPr>
                <a:t> [OOPSLA’16]</a:t>
              </a:r>
            </a:p>
            <a:p>
              <a:pPr marL="114300" indent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-US" sz="1400" dirty="0">
                  <a:cs typeface="Calibri"/>
                </a:rPr>
                <a:t>LCI [IPDPS’18]</a:t>
              </a:r>
            </a:p>
            <a:p>
              <a:pPr marL="114300" indent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endParaRPr lang="en-US" sz="1400" dirty="0">
                <a:cs typeface="Calibri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3B142A-01A9-7849-9149-96A76410A04C}"/>
                </a:ext>
              </a:extLst>
            </p:cNvPr>
            <p:cNvSpPr/>
            <p:nvPr/>
          </p:nvSpPr>
          <p:spPr>
            <a:xfrm>
              <a:off x="9501096" y="3008085"/>
              <a:ext cx="2121409" cy="90238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GPU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DC722CA-DD5E-9441-A843-F7F64FF5C6B7}"/>
                </a:ext>
              </a:extLst>
            </p:cNvPr>
            <p:cNvSpPr/>
            <p:nvPr/>
          </p:nvSpPr>
          <p:spPr>
            <a:xfrm>
              <a:off x="9501096" y="4035288"/>
              <a:ext cx="2121409" cy="106736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CPU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6F00FB-658D-4F41-9A7E-0F91FCA4F212}"/>
                </a:ext>
              </a:extLst>
            </p:cNvPr>
            <p:cNvSpPr/>
            <p:nvPr/>
          </p:nvSpPr>
          <p:spPr>
            <a:xfrm>
              <a:off x="9621799" y="3267111"/>
              <a:ext cx="1880008" cy="1897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IrGL</a:t>
              </a:r>
              <a:r>
                <a:rPr lang="en-US" sz="1200" dirty="0">
                  <a:solidFill>
                    <a:schemeClr val="tx1"/>
                  </a:solidFill>
                </a:rPr>
                <a:t>/CUDA</a:t>
              </a:r>
              <a:r>
                <a:rPr lang="en-US" sz="1200" dirty="0">
                  <a:solidFill>
                    <a:schemeClr val="tx1"/>
                  </a:solidFill>
                  <a:cs typeface="Calibri"/>
                </a:rPr>
                <a:t>/...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BE808-4CAE-D747-9802-D7C1CB306404}"/>
                </a:ext>
              </a:extLst>
            </p:cNvPr>
            <p:cNvSpPr/>
            <p:nvPr/>
          </p:nvSpPr>
          <p:spPr>
            <a:xfrm>
              <a:off x="9618038" y="4323048"/>
              <a:ext cx="1880008" cy="465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Gluon Comm. Runtime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778DB7-2AFE-A44E-B62C-6977362D9418}"/>
                </a:ext>
              </a:extLst>
            </p:cNvPr>
            <p:cNvSpPr/>
            <p:nvPr/>
          </p:nvSpPr>
          <p:spPr>
            <a:xfrm>
              <a:off x="10386137" y="4590481"/>
              <a:ext cx="1111909" cy="1975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Partitioner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C02971-CE1F-0343-8B11-DD5781A276A0}"/>
                </a:ext>
              </a:extLst>
            </p:cNvPr>
            <p:cNvSpPr/>
            <p:nvPr/>
          </p:nvSpPr>
          <p:spPr>
            <a:xfrm>
              <a:off x="9618038" y="4780251"/>
              <a:ext cx="1880008" cy="197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Network (LCI/MPI)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AF2172-87A4-2444-A6BE-D6A4147B3F54}"/>
                </a:ext>
              </a:extLst>
            </p:cNvPr>
            <p:cNvSpPr/>
            <p:nvPr/>
          </p:nvSpPr>
          <p:spPr>
            <a:xfrm>
              <a:off x="9618038" y="3636866"/>
              <a:ext cx="1880008" cy="1949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Gluon Comm. Runtime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3F21C9-3CB2-894C-B267-5D539A64774E}"/>
                </a:ext>
              </a:extLst>
            </p:cNvPr>
            <p:cNvSpPr/>
            <p:nvPr/>
          </p:nvSpPr>
          <p:spPr>
            <a:xfrm>
              <a:off x="9965615" y="3456845"/>
              <a:ext cx="1192377" cy="1825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Gluon Plugin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F485E6-8DC3-2740-AD1A-13C8AC2E8780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10558042" y="3831767"/>
              <a:ext cx="0" cy="491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9659341-19C3-5242-B802-91E27C5A033D}"/>
                </a:ext>
              </a:extLst>
            </p:cNvPr>
            <p:cNvSpPr/>
            <p:nvPr/>
          </p:nvSpPr>
          <p:spPr>
            <a:xfrm>
              <a:off x="7182271" y="3665000"/>
              <a:ext cx="2121409" cy="14376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CPU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F32196-B412-F64B-99E2-DB617DF4C6E6}"/>
                </a:ext>
              </a:extLst>
            </p:cNvPr>
            <p:cNvSpPr/>
            <p:nvPr/>
          </p:nvSpPr>
          <p:spPr>
            <a:xfrm>
              <a:off x="7299213" y="3953105"/>
              <a:ext cx="1880008" cy="1897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Galois/</a:t>
              </a:r>
              <a:r>
                <a:rPr lang="en-US" sz="1200" dirty="0" err="1">
                  <a:solidFill>
                    <a:schemeClr val="tx1"/>
                  </a:solidFill>
                </a:rPr>
                <a:t>Ligra</a:t>
              </a:r>
              <a:r>
                <a:rPr lang="en-US" sz="1200" dirty="0">
                  <a:solidFill>
                    <a:schemeClr val="tx1"/>
                  </a:solidFill>
                  <a:cs typeface="Calibri"/>
                </a:rPr>
                <a:t>/...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A51D49-2312-CA48-8466-031DE22EBADE}"/>
                </a:ext>
              </a:extLst>
            </p:cNvPr>
            <p:cNvSpPr/>
            <p:nvPr/>
          </p:nvSpPr>
          <p:spPr>
            <a:xfrm>
              <a:off x="7299213" y="4323048"/>
              <a:ext cx="1880008" cy="465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Gluon Comm. Runtime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76CDF-753D-434B-A51B-7C1BEBC0E2FA}"/>
                </a:ext>
              </a:extLst>
            </p:cNvPr>
            <p:cNvSpPr/>
            <p:nvPr/>
          </p:nvSpPr>
          <p:spPr>
            <a:xfrm>
              <a:off x="8067312" y="4590481"/>
              <a:ext cx="1111909" cy="1975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</a:rPr>
                <a:t>Partitioner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33F39D-10E1-E546-BBAA-9D29E7B4A018}"/>
                </a:ext>
              </a:extLst>
            </p:cNvPr>
            <p:cNvSpPr/>
            <p:nvPr/>
          </p:nvSpPr>
          <p:spPr>
            <a:xfrm>
              <a:off x="7299213" y="4780251"/>
              <a:ext cx="1880008" cy="197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Network (LCI/MPI)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9F7560-42B5-304B-8C59-EE9ECE4058C9}"/>
                </a:ext>
              </a:extLst>
            </p:cNvPr>
            <p:cNvSpPr/>
            <p:nvPr/>
          </p:nvSpPr>
          <p:spPr>
            <a:xfrm>
              <a:off x="7643028" y="4140776"/>
              <a:ext cx="1192377" cy="1825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Gluon Plugin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B3FED2-A2DF-2E47-8A23-EC4092D0BEE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179221" y="4879042"/>
              <a:ext cx="438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A8D952A-8A54-134D-8F7C-50CAFF593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64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6F2EEB-C3A8-F34E-99D8-A3B420785B4C}"/>
              </a:ext>
            </a:extLst>
          </p:cNvPr>
          <p:cNvSpPr/>
          <p:nvPr/>
        </p:nvSpPr>
        <p:spPr>
          <a:xfrm>
            <a:off x="5880537" y="1670473"/>
            <a:ext cx="5416073" cy="15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50CF-839D-0543-9998-1542F297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9875"/>
            <a:ext cx="11360800" cy="943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Shared Memory Galois </a:t>
            </a:r>
            <a:br>
              <a:rPr lang="en-US" dirty="0">
                <a:solidFill>
                  <a:schemeClr val="tx1"/>
                </a:solidFill>
                <a:cs typeface="Calibri Light"/>
              </a:rPr>
            </a:br>
            <a:r>
              <a:rPr lang="en-US" dirty="0">
                <a:solidFill>
                  <a:schemeClr val="tx1"/>
                </a:solidFill>
                <a:cs typeface="Calibri Light"/>
              </a:rPr>
              <a:t>PageRank (Input)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AE44-184B-8E4B-A2E0-ECE79166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828133"/>
            <a:ext cx="6417351" cy="4403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Graph node labels:</a:t>
            </a:r>
          </a:p>
          <a:p>
            <a:pPr lvl="1">
              <a:spcBef>
                <a:spcPts val="600"/>
              </a:spcBef>
            </a:pPr>
            <a:r>
              <a:rPr lang="en-US" sz="2200" i="1" dirty="0">
                <a:solidFill>
                  <a:schemeClr val="tx1"/>
                </a:solidFill>
              </a:rPr>
              <a:t>rank, residual, </a:t>
            </a:r>
            <a:r>
              <a:rPr lang="en-US" sz="2200" i="1" dirty="0" err="1">
                <a:solidFill>
                  <a:schemeClr val="tx1"/>
                </a:solidFill>
              </a:rPr>
              <a:t>nout</a:t>
            </a:r>
            <a:endParaRPr lang="en-US" sz="2200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Asynchronous execution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Push-style operator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Update </a:t>
            </a:r>
            <a:r>
              <a:rPr lang="en-US" sz="2200" i="1" dirty="0">
                <a:solidFill>
                  <a:schemeClr val="tx1"/>
                </a:solidFill>
              </a:rPr>
              <a:t>residual</a:t>
            </a:r>
            <a:r>
              <a:rPr lang="en-US" sz="2200" dirty="0">
                <a:solidFill>
                  <a:schemeClr val="tx1"/>
                </a:solidFill>
              </a:rPr>
              <a:t> on immediate neighbors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Work-list based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Apply </a:t>
            </a:r>
            <a:r>
              <a:rPr lang="en-US" sz="2200" i="1" dirty="0">
                <a:solidFill>
                  <a:schemeClr val="tx1"/>
                </a:solidFill>
              </a:rPr>
              <a:t>operator</a:t>
            </a:r>
            <a:r>
              <a:rPr lang="en-US" sz="2200" dirty="0">
                <a:solidFill>
                  <a:schemeClr val="tx1"/>
                </a:solidFill>
              </a:rPr>
              <a:t> to items in work-list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Push new </a:t>
            </a:r>
            <a:r>
              <a:rPr lang="en-US" sz="2200" i="1" dirty="0">
                <a:solidFill>
                  <a:schemeClr val="tx1"/>
                </a:solidFill>
              </a:rPr>
              <a:t>active</a:t>
            </a:r>
            <a:r>
              <a:rPr lang="en-US" sz="2200" dirty="0">
                <a:solidFill>
                  <a:schemeClr val="tx1"/>
                </a:solidFill>
              </a:rPr>
              <a:t> nodes to work-list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AB6B1-FF43-C64B-AB77-D4525C35BB44}"/>
              </a:ext>
            </a:extLst>
          </p:cNvPr>
          <p:cNvSpPr txBox="1"/>
          <p:nvPr/>
        </p:nvSpPr>
        <p:spPr>
          <a:xfrm>
            <a:off x="6832951" y="1200865"/>
            <a:ext cx="5179688" cy="501675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struct </a:t>
            </a:r>
            <a:r>
              <a:rPr lang="en-US" sz="1600" dirty="0" err="1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ageRank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 {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Graph* g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(Graph* g) : g(g) {}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void operator()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GNode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Worklist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wl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g-&gt;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getData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residual_old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srcData.residual.exchange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(0);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srcData.rank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+=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residual_old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delta =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residual_old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*alpha/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srcData.nout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for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e : g-&gt;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getEdges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)) {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GNode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g-&gt;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getEdgeDst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(e);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dstData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g-&gt;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getData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dstData.residual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+= delta;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if(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dstData.residual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&gt; tolerance) {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wl.push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}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}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}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}</a:t>
            </a:r>
          </a:p>
          <a:p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while (!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wl.empty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()) { Galois::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do_all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wl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</a:t>
            </a:r>
            <a:r>
              <a:rPr lang="en-US" sz="16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{&amp;g};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3A3E-9FF5-C64B-9080-E74D7B653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BADEC-DFAD-8844-BEE9-BEDFA53A49F6}"/>
              </a:ext>
            </a:extLst>
          </p:cNvPr>
          <p:cNvSpPr/>
          <p:nvPr/>
        </p:nvSpPr>
        <p:spPr>
          <a:xfrm>
            <a:off x="6964288" y="2203042"/>
            <a:ext cx="4729655" cy="2838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2FBF6-0118-DF4D-9829-1278E3005E3F}"/>
              </a:ext>
            </a:extLst>
          </p:cNvPr>
          <p:cNvSpPr/>
          <p:nvPr/>
        </p:nvSpPr>
        <p:spPr>
          <a:xfrm>
            <a:off x="7026435" y="3405451"/>
            <a:ext cx="4729655" cy="195482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5D791-E6A4-804C-AFBD-3DA0A03D52C8}"/>
              </a:ext>
            </a:extLst>
          </p:cNvPr>
          <p:cNvSpPr/>
          <p:nvPr/>
        </p:nvSpPr>
        <p:spPr>
          <a:xfrm>
            <a:off x="6832951" y="5876037"/>
            <a:ext cx="5054249" cy="341586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0642B0-05A3-0A42-96D8-DBB98C02754A}"/>
              </a:ext>
            </a:extLst>
          </p:cNvPr>
          <p:cNvSpPr/>
          <p:nvPr/>
        </p:nvSpPr>
        <p:spPr>
          <a:xfrm>
            <a:off x="5196114" y="1639448"/>
            <a:ext cx="684423" cy="188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F2EEB-C3A8-F34E-99D8-A3B420785B4C}"/>
              </a:ext>
            </a:extLst>
          </p:cNvPr>
          <p:cNvSpPr/>
          <p:nvPr/>
        </p:nvSpPr>
        <p:spPr>
          <a:xfrm>
            <a:off x="5880537" y="1670473"/>
            <a:ext cx="5416073" cy="15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50CF-839D-0543-9998-1542F297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6" y="-131042"/>
            <a:ext cx="5061607" cy="943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Distributed </a:t>
            </a:r>
            <a:br>
              <a:rPr lang="en-US" dirty="0">
                <a:solidFill>
                  <a:schemeClr val="tx1"/>
                </a:solidFill>
                <a:cs typeface="Calibri Light"/>
              </a:rPr>
            </a:br>
            <a:r>
              <a:rPr lang="en-US" dirty="0">
                <a:solidFill>
                  <a:schemeClr val="tx1"/>
                </a:solidFill>
                <a:cs typeface="Calibri Light"/>
              </a:rPr>
              <a:t>Heterogeneous </a:t>
            </a:r>
            <a:br>
              <a:rPr lang="en-US" dirty="0">
                <a:solidFill>
                  <a:schemeClr val="tx1"/>
                </a:solidFill>
                <a:cs typeface="Calibri Light"/>
              </a:rPr>
            </a:br>
            <a:r>
              <a:rPr lang="en-US" sz="4000" dirty="0">
                <a:solidFill>
                  <a:schemeClr val="tx1"/>
                </a:solidFill>
                <a:cs typeface="Calibri Light"/>
              </a:rPr>
              <a:t>PageRank (Output)</a:t>
            </a:r>
            <a:endParaRPr lang="en-US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AE44-184B-8E4B-A2E0-ECE79166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109" y="1828133"/>
            <a:ext cx="4982054" cy="4403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Graph node labels:</a:t>
            </a:r>
          </a:p>
          <a:p>
            <a:pPr lvl="1">
              <a:spcBef>
                <a:spcPts val="600"/>
              </a:spcBef>
            </a:pPr>
            <a:r>
              <a:rPr lang="en-US" sz="2200" i="1" dirty="0">
                <a:solidFill>
                  <a:schemeClr val="tx1"/>
                </a:solidFill>
              </a:rPr>
              <a:t>rank, residual, </a:t>
            </a:r>
            <a:r>
              <a:rPr lang="en-US" sz="2200" i="1" dirty="0" err="1">
                <a:solidFill>
                  <a:schemeClr val="tx1"/>
                </a:solidFill>
              </a:rPr>
              <a:t>nout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contrib</a:t>
            </a:r>
            <a:endParaRPr lang="en-US" sz="2200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333" dirty="0">
                <a:solidFill>
                  <a:schemeClr val="tx1"/>
                </a:solidFill>
              </a:rPr>
              <a:t>BSP style execution</a:t>
            </a:r>
          </a:p>
          <a:p>
            <a:pPr>
              <a:spcBef>
                <a:spcPts val="600"/>
              </a:spcBef>
            </a:pPr>
            <a:r>
              <a:rPr lang="en-US" sz="2333" dirty="0">
                <a:solidFill>
                  <a:schemeClr val="tx1"/>
                </a:solidFill>
              </a:rPr>
              <a:t>Operators:</a:t>
            </a:r>
          </a:p>
          <a:p>
            <a:pPr lvl="1">
              <a:spcBef>
                <a:spcPts val="600"/>
              </a:spcBef>
            </a:pPr>
            <a:r>
              <a:rPr lang="en-US" sz="2200" dirty="0" err="1">
                <a:solidFill>
                  <a:schemeClr val="tx1"/>
                </a:solidFill>
              </a:rPr>
              <a:t>pageRank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dirty="0" err="1">
                <a:solidFill>
                  <a:schemeClr val="tx1"/>
                </a:solidFill>
              </a:rPr>
              <a:t>pageRank_split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333" dirty="0">
                <a:solidFill>
                  <a:schemeClr val="tx1"/>
                </a:solidFill>
              </a:rPr>
              <a:t>Filter-based data-driven </a:t>
            </a:r>
          </a:p>
          <a:p>
            <a:pPr>
              <a:spcBef>
                <a:spcPts val="600"/>
              </a:spcBef>
            </a:pPr>
            <a:r>
              <a:rPr lang="en-US" sz="2333" dirty="0">
                <a:solidFill>
                  <a:schemeClr val="tx1"/>
                </a:solidFill>
              </a:rPr>
              <a:t>On-demand communication</a:t>
            </a:r>
          </a:p>
          <a:p>
            <a:pPr>
              <a:spcBef>
                <a:spcPts val="600"/>
              </a:spcBef>
            </a:pPr>
            <a:r>
              <a:rPr lang="en-US" sz="2333" dirty="0">
                <a:solidFill>
                  <a:schemeClr val="tx1"/>
                </a:solidFill>
              </a:rPr>
              <a:t>Gluon sync calls</a:t>
            </a:r>
          </a:p>
          <a:p>
            <a:pPr>
              <a:spcBef>
                <a:spcPts val="6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AB6B1-FF43-C64B-AB77-D4525C35BB44}"/>
              </a:ext>
            </a:extLst>
          </p:cNvPr>
          <p:cNvSpPr txBox="1"/>
          <p:nvPr/>
        </p:nvSpPr>
        <p:spPr>
          <a:xfrm>
            <a:off x="5515433" y="14514"/>
            <a:ext cx="6630558" cy="6340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do{</a:t>
            </a:r>
          </a:p>
          <a:p>
            <a:r>
              <a:rPr lang="en-US" sz="14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Galois:do_all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graph.getSources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(),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{&amp;graph, alpha, tolerance});</a:t>
            </a:r>
          </a:p>
          <a:p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Flag_rank.set_writeSrc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();</a:t>
            </a:r>
          </a:p>
          <a:p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Flag_contrib.set_reduceDst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If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Flag_contrib.is_reduceDst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graph.sync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reduceDst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readSrc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Add_contrib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Bcast_contrib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&gt;(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Bitvec_contrib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Flag_contrib.reset_reduceDst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}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else if 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Flag_contrib.is_reduceDst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…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}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else 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{ … }</a:t>
            </a:r>
          </a:p>
          <a:p>
            <a:endParaRPr lang="en-US" sz="1400" dirty="0">
              <a:latin typeface="Avenir" panose="02000503020000020003" pitchFamily="2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Galois:do_all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graph.getSources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(),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pageRank_split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{&amp;graph});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Flag_residual.set_writeSrc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}while(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work_done.reduce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3A3E-9FF5-C64B-9080-E74D7B653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5D791-E6A4-804C-AFBD-3DA0A03D52C8}"/>
              </a:ext>
            </a:extLst>
          </p:cNvPr>
          <p:cNvSpPr/>
          <p:nvPr/>
        </p:nvSpPr>
        <p:spPr>
          <a:xfrm>
            <a:off x="-737738" y="7704837"/>
            <a:ext cx="5054249" cy="341586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F7039-EDC4-4544-9E7E-0418FFA2AFD1}"/>
              </a:ext>
            </a:extLst>
          </p:cNvPr>
          <p:cNvSpPr txBox="1"/>
          <p:nvPr/>
        </p:nvSpPr>
        <p:spPr>
          <a:xfrm>
            <a:off x="8642025" y="39010"/>
            <a:ext cx="347402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struct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pageRank_split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</a:t>
            </a:r>
            <a:r>
              <a:rPr lang="en-US" sz="1400" b="1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Graph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* g;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void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operator(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)(</a:t>
            </a:r>
            <a:r>
              <a:rPr lang="en-US" sz="14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GNode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auto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g-&gt;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getData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srcData.residual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+=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= 0; 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45753-5D68-9F4F-AE03-8447AFD40A32}"/>
              </a:ext>
            </a:extLst>
          </p:cNvPr>
          <p:cNvSpPr txBox="1"/>
          <p:nvPr/>
        </p:nvSpPr>
        <p:spPr>
          <a:xfrm>
            <a:off x="5559462" y="41881"/>
            <a:ext cx="3058851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struct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</a:t>
            </a:r>
            <a:r>
              <a:rPr lang="en-US" sz="1400" b="1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Graph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* g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pageRank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(Graph* g) : g(g) {}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sz="14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DistributedAcc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work_done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; 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void operator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()(</a:t>
            </a:r>
            <a:r>
              <a:rPr lang="en-US" sz="1400" b="1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GNode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            </a:t>
            </a:r>
            <a:r>
              <a:rPr lang="en-US" sz="1400" b="1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Worklist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wl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if(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srcData.residual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&gt; tolerance) {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…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for(auto e : g-&gt;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getEdges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src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)) { 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…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dstData.contrib</a:t>
            </a:r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+= delta;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latin typeface="Avenir" panose="02000503020000020003" pitchFamily="2" charset="0"/>
                <a:ea typeface="Batang" panose="02030600000101010101" pitchFamily="18" charset="-127"/>
                <a:cs typeface="Arial" panose="020B0604020202020204" pitchFamily="34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84706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9EA3-1E3E-BA41-8AB3-EACAAA8F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EDCB6-AA12-FE4D-A269-BD83DE46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5517"/>
            <a:ext cx="11360800" cy="440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Code Transformations: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Required transformation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Asynchronous to BSP style of execution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Closure conversion for heterogeneous execution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Optimization transformation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Work-list elimination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Communication optimizations: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On-demand communication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Fine-grain synchronizations</a:t>
            </a:r>
          </a:p>
          <a:p>
            <a:pPr marL="1405431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5D734-659B-7544-97C3-613F767E8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40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238" y="-141514"/>
            <a:ext cx="8229600" cy="1143000"/>
          </a:xfrm>
        </p:spPr>
        <p:txBody>
          <a:bodyPr>
            <a:normAutofit/>
          </a:bodyPr>
          <a:lstStyle/>
          <a:p>
            <a:pPr marL="1117600" indent="-1117600"/>
            <a:r>
              <a:rPr lang="en-US" sz="3600"/>
              <a:t>Parallel execution of Galois programs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  <a:noFill/>
        </p:spPr>
        <p:txBody>
          <a:bodyPr/>
          <a:lstStyle/>
          <a:p>
            <a:fld id="{2E2B4772-F47A-4EC8-8B21-63F259BADA0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7826806" y="5934979"/>
            <a:ext cx="2250168" cy="80021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14363" indent="-360363"/>
            <a:r>
              <a:rPr lang="en-US" sz="2300" i="1">
                <a:solidFill>
                  <a:srgbClr val="0070C0"/>
                </a:solidFill>
                <a:latin typeface="Calibri"/>
              </a:rPr>
              <a:t>Concurrent </a:t>
            </a:r>
          </a:p>
          <a:p>
            <a:pPr marL="614363" indent="-360363"/>
            <a:r>
              <a:rPr lang="en-US" sz="2300" i="1">
                <a:solidFill>
                  <a:srgbClr val="0070C0"/>
                </a:solidFill>
                <a:latin typeface="Calibri"/>
              </a:rPr>
              <a:t>data structures</a:t>
            </a:r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7978607" y="1578598"/>
            <a:ext cx="39095" cy="172107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Freeform 14"/>
          <p:cNvSpPr>
            <a:spLocks/>
          </p:cNvSpPr>
          <p:nvPr/>
        </p:nvSpPr>
        <p:spPr bwMode="auto">
          <a:xfrm>
            <a:off x="8271676" y="2278374"/>
            <a:ext cx="184731" cy="369332"/>
          </a:xfrm>
          <a:custGeom>
            <a:avLst/>
            <a:gdLst>
              <a:gd name="T0" fmla="*/ 2147483647 w 105"/>
              <a:gd name="T1" fmla="*/ 0 h 581"/>
              <a:gd name="T2" fmla="*/ 2147483647 w 105"/>
              <a:gd name="T3" fmla="*/ 2147483647 h 581"/>
              <a:gd name="T4" fmla="*/ 2147483647 w 105"/>
              <a:gd name="T5" fmla="*/ 2147483647 h 581"/>
              <a:gd name="T6" fmla="*/ 2147483647 w 105"/>
              <a:gd name="T7" fmla="*/ 2147483647 h 581"/>
              <a:gd name="T8" fmla="*/ 2147483647 w 105"/>
              <a:gd name="T9" fmla="*/ 2147483647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81"/>
              <a:gd name="T17" fmla="*/ 105 w 105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81">
                <a:moveTo>
                  <a:pt x="52" y="0"/>
                </a:moveTo>
                <a:cubicBezTo>
                  <a:pt x="26" y="66"/>
                  <a:pt x="0" y="133"/>
                  <a:pt x="4" y="194"/>
                </a:cubicBezTo>
                <a:cubicBezTo>
                  <a:pt x="8" y="255"/>
                  <a:pt x="60" y="319"/>
                  <a:pt x="76" y="363"/>
                </a:cubicBezTo>
                <a:cubicBezTo>
                  <a:pt x="92" y="407"/>
                  <a:pt x="105" y="424"/>
                  <a:pt x="101" y="460"/>
                </a:cubicBezTo>
                <a:cubicBezTo>
                  <a:pt x="97" y="496"/>
                  <a:pt x="56" y="557"/>
                  <a:pt x="52" y="581"/>
                </a:cubicBezTo>
              </a:path>
            </a:pathLst>
          </a:custGeom>
          <a:noFill/>
          <a:ln w="127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5"/>
          <p:cNvSpPr>
            <a:spLocks/>
          </p:cNvSpPr>
          <p:nvPr/>
        </p:nvSpPr>
        <p:spPr bwMode="auto">
          <a:xfrm>
            <a:off x="8460634" y="2268917"/>
            <a:ext cx="145956" cy="369332"/>
          </a:xfrm>
          <a:custGeom>
            <a:avLst/>
            <a:gdLst>
              <a:gd name="T0" fmla="*/ 2147483647 w 105"/>
              <a:gd name="T1" fmla="*/ 0 h 581"/>
              <a:gd name="T2" fmla="*/ 2147483647 w 105"/>
              <a:gd name="T3" fmla="*/ 2147483647 h 581"/>
              <a:gd name="T4" fmla="*/ 2147483647 w 105"/>
              <a:gd name="T5" fmla="*/ 2147483647 h 581"/>
              <a:gd name="T6" fmla="*/ 2147483647 w 105"/>
              <a:gd name="T7" fmla="*/ 2147483647 h 581"/>
              <a:gd name="T8" fmla="*/ 2147483647 w 105"/>
              <a:gd name="T9" fmla="*/ 2147483647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81"/>
              <a:gd name="T17" fmla="*/ 105 w 105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81">
                <a:moveTo>
                  <a:pt x="52" y="0"/>
                </a:moveTo>
                <a:cubicBezTo>
                  <a:pt x="26" y="66"/>
                  <a:pt x="0" y="133"/>
                  <a:pt x="4" y="194"/>
                </a:cubicBezTo>
                <a:cubicBezTo>
                  <a:pt x="8" y="255"/>
                  <a:pt x="60" y="319"/>
                  <a:pt x="76" y="363"/>
                </a:cubicBezTo>
                <a:cubicBezTo>
                  <a:pt x="92" y="407"/>
                  <a:pt x="105" y="424"/>
                  <a:pt x="101" y="460"/>
                </a:cubicBezTo>
                <a:cubicBezTo>
                  <a:pt x="97" y="496"/>
                  <a:pt x="56" y="557"/>
                  <a:pt x="52" y="581"/>
                </a:cubicBezTo>
              </a:path>
            </a:pathLst>
          </a:custGeom>
          <a:noFill/>
          <a:ln w="127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Text Box 29"/>
          <p:cNvSpPr txBox="1">
            <a:spLocks noChangeArrowheads="1"/>
          </p:cNvSpPr>
          <p:nvPr/>
        </p:nvSpPr>
        <p:spPr bwMode="auto">
          <a:xfrm>
            <a:off x="6509933" y="1615073"/>
            <a:ext cx="1477712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….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for each …..{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…….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…….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.....</a:t>
            </a:r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6525346" y="2460482"/>
            <a:ext cx="1386574" cy="36933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 bwMode="auto">
          <a:xfrm>
            <a:off x="6530848" y="2596020"/>
            <a:ext cx="1381883" cy="369332"/>
          </a:xfrm>
          <a:prstGeom prst="rect">
            <a:avLst/>
          </a:prstGeom>
          <a:solidFill>
            <a:srgbClr val="FFFF00">
              <a:alpha val="52940"/>
            </a:srgbClr>
          </a:solidFill>
          <a:ln w="12700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V="1">
            <a:off x="8140054" y="3314530"/>
            <a:ext cx="560364" cy="40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Text Box 34"/>
          <p:cNvSpPr txBox="1">
            <a:spLocks noChangeArrowheads="1"/>
          </p:cNvSpPr>
          <p:nvPr/>
        </p:nvSpPr>
        <p:spPr bwMode="auto">
          <a:xfrm>
            <a:off x="7951240" y="1419190"/>
            <a:ext cx="167924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prstClr val="black"/>
                </a:solidFill>
                <a:latin typeface="Calibri"/>
              </a:rPr>
              <a:t>Master thread</a:t>
            </a:r>
          </a:p>
        </p:txBody>
      </p:sp>
      <p:sp>
        <p:nvSpPr>
          <p:cNvPr id="108" name="Line 38"/>
          <p:cNvSpPr>
            <a:spLocks noChangeShapeType="1"/>
          </p:cNvSpPr>
          <p:nvPr/>
        </p:nvSpPr>
        <p:spPr bwMode="auto">
          <a:xfrm>
            <a:off x="8456512" y="2634482"/>
            <a:ext cx="548948" cy="18289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Text Box 42"/>
          <p:cNvSpPr txBox="1">
            <a:spLocks noChangeArrowheads="1"/>
          </p:cNvSpPr>
          <p:nvPr/>
        </p:nvSpPr>
        <p:spPr bwMode="auto">
          <a:xfrm>
            <a:off x="6173578" y="981543"/>
            <a:ext cx="2880981" cy="4462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14363" indent="-360363"/>
            <a:r>
              <a:rPr lang="en-US" sz="2300" i="1">
                <a:solidFill>
                  <a:srgbClr val="0070C0"/>
                </a:solidFill>
                <a:latin typeface="Calibri"/>
              </a:rPr>
              <a:t>Application Program</a:t>
            </a:r>
          </a:p>
        </p:txBody>
      </p:sp>
      <p:sp>
        <p:nvSpPr>
          <p:cNvPr id="110" name="Freeform 47"/>
          <p:cNvSpPr>
            <a:spLocks/>
          </p:cNvSpPr>
          <p:nvPr/>
        </p:nvSpPr>
        <p:spPr bwMode="auto">
          <a:xfrm>
            <a:off x="8100960" y="1806903"/>
            <a:ext cx="62553" cy="369332"/>
          </a:xfrm>
          <a:custGeom>
            <a:avLst/>
            <a:gdLst>
              <a:gd name="T0" fmla="*/ 2147483647 w 111"/>
              <a:gd name="T1" fmla="*/ 0 h 2696"/>
              <a:gd name="T2" fmla="*/ 2147483647 w 111"/>
              <a:gd name="T3" fmla="*/ 2147483647 h 2696"/>
              <a:gd name="T4" fmla="*/ 2147483647 w 111"/>
              <a:gd name="T5" fmla="*/ 2147483647 h 2696"/>
              <a:gd name="T6" fmla="*/ 2147483647 w 111"/>
              <a:gd name="T7" fmla="*/ 2147483647 h 2696"/>
              <a:gd name="T8" fmla="*/ 2147483647 w 111"/>
              <a:gd name="T9" fmla="*/ 2147483647 h 2696"/>
              <a:gd name="T10" fmla="*/ 2147483647 w 111"/>
              <a:gd name="T11" fmla="*/ 2147483647 h 2696"/>
              <a:gd name="T12" fmla="*/ 2147483647 w 111"/>
              <a:gd name="T13" fmla="*/ 2147483647 h 2696"/>
              <a:gd name="T14" fmla="*/ 2147483647 w 111"/>
              <a:gd name="T15" fmla="*/ 2147483647 h 2696"/>
              <a:gd name="T16" fmla="*/ 2147483647 w 111"/>
              <a:gd name="T17" fmla="*/ 2147483647 h 2696"/>
              <a:gd name="T18" fmla="*/ 2147483647 w 111"/>
              <a:gd name="T19" fmla="*/ 2147483647 h 2696"/>
              <a:gd name="T20" fmla="*/ 2147483647 w 111"/>
              <a:gd name="T21" fmla="*/ 2147483647 h 2696"/>
              <a:gd name="T22" fmla="*/ 2147483647 w 111"/>
              <a:gd name="T23" fmla="*/ 2147483647 h 2696"/>
              <a:gd name="T24" fmla="*/ 2147483647 w 111"/>
              <a:gd name="T25" fmla="*/ 2147483647 h 26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1"/>
              <a:gd name="T40" fmla="*/ 0 h 2696"/>
              <a:gd name="T41" fmla="*/ 111 w 111"/>
              <a:gd name="T42" fmla="*/ 2696 h 26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1" h="2696">
                <a:moveTo>
                  <a:pt x="16" y="0"/>
                </a:moveTo>
                <a:cubicBezTo>
                  <a:pt x="32" y="101"/>
                  <a:pt x="48" y="202"/>
                  <a:pt x="54" y="277"/>
                </a:cubicBezTo>
                <a:cubicBezTo>
                  <a:pt x="60" y="352"/>
                  <a:pt x="59" y="385"/>
                  <a:pt x="54" y="453"/>
                </a:cubicBezTo>
                <a:cubicBezTo>
                  <a:pt x="49" y="521"/>
                  <a:pt x="18" y="579"/>
                  <a:pt x="24" y="684"/>
                </a:cubicBezTo>
                <a:cubicBezTo>
                  <a:pt x="30" y="789"/>
                  <a:pt x="88" y="991"/>
                  <a:pt x="93" y="1083"/>
                </a:cubicBezTo>
                <a:cubicBezTo>
                  <a:pt x="98" y="1175"/>
                  <a:pt x="68" y="1153"/>
                  <a:pt x="54" y="1237"/>
                </a:cubicBezTo>
                <a:cubicBezTo>
                  <a:pt x="40" y="1321"/>
                  <a:pt x="5" y="1508"/>
                  <a:pt x="8" y="1590"/>
                </a:cubicBezTo>
                <a:cubicBezTo>
                  <a:pt x="11" y="1672"/>
                  <a:pt x="65" y="1645"/>
                  <a:pt x="70" y="1728"/>
                </a:cubicBezTo>
                <a:cubicBezTo>
                  <a:pt x="75" y="1811"/>
                  <a:pt x="33" y="1989"/>
                  <a:pt x="39" y="2089"/>
                </a:cubicBezTo>
                <a:cubicBezTo>
                  <a:pt x="45" y="2189"/>
                  <a:pt x="105" y="2254"/>
                  <a:pt x="108" y="2327"/>
                </a:cubicBezTo>
                <a:cubicBezTo>
                  <a:pt x="111" y="2400"/>
                  <a:pt x="71" y="2476"/>
                  <a:pt x="54" y="2527"/>
                </a:cubicBezTo>
                <a:cubicBezTo>
                  <a:pt x="37" y="2578"/>
                  <a:pt x="16" y="2607"/>
                  <a:pt x="8" y="2635"/>
                </a:cubicBezTo>
                <a:cubicBezTo>
                  <a:pt x="0" y="2663"/>
                  <a:pt x="4" y="2679"/>
                  <a:pt x="8" y="2696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Freeform 16"/>
          <p:cNvSpPr>
            <a:spLocks/>
          </p:cNvSpPr>
          <p:nvPr/>
        </p:nvSpPr>
        <p:spPr bwMode="auto">
          <a:xfrm>
            <a:off x="8641124" y="2266216"/>
            <a:ext cx="184731" cy="369332"/>
          </a:xfrm>
          <a:custGeom>
            <a:avLst/>
            <a:gdLst>
              <a:gd name="T0" fmla="*/ 2147483647 w 105"/>
              <a:gd name="T1" fmla="*/ 0 h 581"/>
              <a:gd name="T2" fmla="*/ 2147483647 w 105"/>
              <a:gd name="T3" fmla="*/ 2147483647 h 581"/>
              <a:gd name="T4" fmla="*/ 2147483647 w 105"/>
              <a:gd name="T5" fmla="*/ 2147483647 h 581"/>
              <a:gd name="T6" fmla="*/ 2147483647 w 105"/>
              <a:gd name="T7" fmla="*/ 2147483647 h 581"/>
              <a:gd name="T8" fmla="*/ 2147483647 w 105"/>
              <a:gd name="T9" fmla="*/ 2147483647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81"/>
              <a:gd name="T17" fmla="*/ 105 w 105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81">
                <a:moveTo>
                  <a:pt x="52" y="0"/>
                </a:moveTo>
                <a:cubicBezTo>
                  <a:pt x="26" y="66"/>
                  <a:pt x="0" y="133"/>
                  <a:pt x="4" y="194"/>
                </a:cubicBezTo>
                <a:cubicBezTo>
                  <a:pt x="8" y="255"/>
                  <a:pt x="60" y="319"/>
                  <a:pt x="76" y="363"/>
                </a:cubicBezTo>
                <a:cubicBezTo>
                  <a:pt x="92" y="407"/>
                  <a:pt x="105" y="424"/>
                  <a:pt x="101" y="460"/>
                </a:cubicBezTo>
                <a:cubicBezTo>
                  <a:pt x="97" y="496"/>
                  <a:pt x="56" y="557"/>
                  <a:pt x="52" y="581"/>
                </a:cubicBezTo>
              </a:path>
            </a:pathLst>
          </a:custGeom>
          <a:noFill/>
          <a:ln w="127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188461" y="4125148"/>
            <a:ext cx="2064813" cy="1979569"/>
            <a:chOff x="4405978" y="4373615"/>
            <a:chExt cx="2057443" cy="1973907"/>
          </a:xfrm>
        </p:grpSpPr>
        <p:sp>
          <p:nvSpPr>
            <p:cNvPr id="122" name="Oval 72"/>
            <p:cNvSpPr>
              <a:spLocks noChangeArrowheads="1"/>
            </p:cNvSpPr>
            <p:nvPr/>
          </p:nvSpPr>
          <p:spPr bwMode="auto">
            <a:xfrm>
              <a:off x="6378228" y="5183742"/>
              <a:ext cx="85193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val 49"/>
            <p:cNvSpPr>
              <a:spLocks noChangeArrowheads="1"/>
            </p:cNvSpPr>
            <p:nvPr/>
          </p:nvSpPr>
          <p:spPr bwMode="auto">
            <a:xfrm>
              <a:off x="4665556" y="4832785"/>
              <a:ext cx="85193" cy="89202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val 50"/>
            <p:cNvSpPr>
              <a:spLocks noChangeArrowheads="1"/>
            </p:cNvSpPr>
            <p:nvPr/>
          </p:nvSpPr>
          <p:spPr bwMode="auto">
            <a:xfrm>
              <a:off x="4615615" y="5177893"/>
              <a:ext cx="85193" cy="877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val 51"/>
            <p:cNvSpPr>
              <a:spLocks noChangeArrowheads="1"/>
            </p:cNvSpPr>
            <p:nvPr/>
          </p:nvSpPr>
          <p:spPr bwMode="auto">
            <a:xfrm>
              <a:off x="5095926" y="5158883"/>
              <a:ext cx="85193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Oval 52"/>
            <p:cNvSpPr>
              <a:spLocks noChangeArrowheads="1"/>
            </p:cNvSpPr>
            <p:nvPr/>
          </p:nvSpPr>
          <p:spPr bwMode="auto">
            <a:xfrm>
              <a:off x="5407321" y="5366533"/>
              <a:ext cx="83725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val 53"/>
            <p:cNvSpPr>
              <a:spLocks noChangeArrowheads="1"/>
            </p:cNvSpPr>
            <p:nvPr/>
          </p:nvSpPr>
          <p:spPr bwMode="auto">
            <a:xfrm>
              <a:off x="4821253" y="5476207"/>
              <a:ext cx="85193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Oval 54"/>
            <p:cNvSpPr>
              <a:spLocks noChangeArrowheads="1"/>
            </p:cNvSpPr>
            <p:nvPr/>
          </p:nvSpPr>
          <p:spPr bwMode="auto">
            <a:xfrm>
              <a:off x="5164962" y="5626827"/>
              <a:ext cx="85193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val 55"/>
            <p:cNvSpPr>
              <a:spLocks noChangeArrowheads="1"/>
            </p:cNvSpPr>
            <p:nvPr/>
          </p:nvSpPr>
          <p:spPr bwMode="auto">
            <a:xfrm>
              <a:off x="4874131" y="5884196"/>
              <a:ext cx="85193" cy="877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Oval 56"/>
            <p:cNvSpPr>
              <a:spLocks noChangeArrowheads="1"/>
            </p:cNvSpPr>
            <p:nvPr/>
          </p:nvSpPr>
          <p:spPr bwMode="auto">
            <a:xfrm>
              <a:off x="5865601" y="5954387"/>
              <a:ext cx="85193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val 57"/>
            <p:cNvSpPr>
              <a:spLocks noChangeArrowheads="1"/>
            </p:cNvSpPr>
            <p:nvPr/>
          </p:nvSpPr>
          <p:spPr bwMode="auto">
            <a:xfrm>
              <a:off x="5179651" y="5958774"/>
              <a:ext cx="85193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val 58"/>
            <p:cNvSpPr>
              <a:spLocks noChangeArrowheads="1"/>
            </p:cNvSpPr>
            <p:nvPr/>
          </p:nvSpPr>
          <p:spPr bwMode="auto">
            <a:xfrm>
              <a:off x="5388227" y="4968781"/>
              <a:ext cx="83724" cy="8773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val 59"/>
            <p:cNvSpPr>
              <a:spLocks noChangeArrowheads="1"/>
            </p:cNvSpPr>
            <p:nvPr/>
          </p:nvSpPr>
          <p:spPr bwMode="auto">
            <a:xfrm>
              <a:off x="5671713" y="5289029"/>
              <a:ext cx="82255" cy="877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val 60"/>
            <p:cNvSpPr>
              <a:spLocks noChangeArrowheads="1"/>
            </p:cNvSpPr>
            <p:nvPr/>
          </p:nvSpPr>
          <p:spPr bwMode="auto">
            <a:xfrm>
              <a:off x="5615897" y="5821315"/>
              <a:ext cx="85193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val 61"/>
            <p:cNvSpPr>
              <a:spLocks noChangeArrowheads="1"/>
            </p:cNvSpPr>
            <p:nvPr/>
          </p:nvSpPr>
          <p:spPr bwMode="auto">
            <a:xfrm>
              <a:off x="4771312" y="4537395"/>
              <a:ext cx="83724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val 62"/>
            <p:cNvSpPr>
              <a:spLocks noChangeArrowheads="1"/>
            </p:cNvSpPr>
            <p:nvPr/>
          </p:nvSpPr>
          <p:spPr bwMode="auto">
            <a:xfrm>
              <a:off x="5222247" y="4468666"/>
              <a:ext cx="86662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val 63"/>
            <p:cNvSpPr>
              <a:spLocks noChangeArrowheads="1"/>
            </p:cNvSpPr>
            <p:nvPr/>
          </p:nvSpPr>
          <p:spPr bwMode="auto">
            <a:xfrm>
              <a:off x="5094458" y="4847408"/>
              <a:ext cx="83724" cy="8773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val 64"/>
            <p:cNvSpPr>
              <a:spLocks noChangeArrowheads="1"/>
            </p:cNvSpPr>
            <p:nvPr/>
          </p:nvSpPr>
          <p:spPr bwMode="auto">
            <a:xfrm>
              <a:off x="5579176" y="4552018"/>
              <a:ext cx="83724" cy="877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val 65"/>
            <p:cNvSpPr>
              <a:spLocks noChangeArrowheads="1"/>
            </p:cNvSpPr>
            <p:nvPr/>
          </p:nvSpPr>
          <p:spPr bwMode="auto">
            <a:xfrm>
              <a:off x="5643806" y="4857645"/>
              <a:ext cx="83724" cy="8773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val 66"/>
            <p:cNvSpPr>
              <a:spLocks noChangeArrowheads="1"/>
            </p:cNvSpPr>
            <p:nvPr/>
          </p:nvSpPr>
          <p:spPr bwMode="auto">
            <a:xfrm>
              <a:off x="5968420" y="4749433"/>
              <a:ext cx="83725" cy="8773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val 67"/>
            <p:cNvSpPr>
              <a:spLocks noChangeArrowheads="1"/>
            </p:cNvSpPr>
            <p:nvPr/>
          </p:nvSpPr>
          <p:spPr bwMode="auto">
            <a:xfrm>
              <a:off x="5762781" y="5596117"/>
              <a:ext cx="85193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val 68"/>
            <p:cNvSpPr>
              <a:spLocks noChangeArrowheads="1"/>
            </p:cNvSpPr>
            <p:nvPr/>
          </p:nvSpPr>
          <p:spPr bwMode="auto">
            <a:xfrm>
              <a:off x="5868538" y="5098927"/>
              <a:ext cx="83725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val 69"/>
            <p:cNvSpPr>
              <a:spLocks noChangeArrowheads="1"/>
            </p:cNvSpPr>
            <p:nvPr/>
          </p:nvSpPr>
          <p:spPr bwMode="auto">
            <a:xfrm>
              <a:off x="6077114" y="4981942"/>
              <a:ext cx="83725" cy="89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val 70"/>
            <p:cNvSpPr>
              <a:spLocks noChangeArrowheads="1"/>
            </p:cNvSpPr>
            <p:nvPr/>
          </p:nvSpPr>
          <p:spPr bwMode="auto">
            <a:xfrm>
              <a:off x="6031580" y="5351910"/>
              <a:ext cx="83724" cy="87739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val 71"/>
            <p:cNvSpPr>
              <a:spLocks noChangeArrowheads="1"/>
            </p:cNvSpPr>
            <p:nvPr/>
          </p:nvSpPr>
          <p:spPr bwMode="auto">
            <a:xfrm>
              <a:off x="6094740" y="5673621"/>
              <a:ext cx="85193" cy="89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Line 73"/>
            <p:cNvSpPr>
              <a:spLocks noChangeShapeType="1"/>
            </p:cNvSpPr>
            <p:nvPr/>
          </p:nvSpPr>
          <p:spPr bwMode="auto">
            <a:xfrm flipH="1">
              <a:off x="4725778" y="4622210"/>
              <a:ext cx="66098" cy="21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Line 74"/>
            <p:cNvSpPr>
              <a:spLocks noChangeShapeType="1"/>
            </p:cNvSpPr>
            <p:nvPr/>
          </p:nvSpPr>
          <p:spPr bwMode="auto">
            <a:xfrm flipV="1">
              <a:off x="4844754" y="4533009"/>
              <a:ext cx="395119" cy="48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Line 75"/>
            <p:cNvSpPr>
              <a:spLocks noChangeShapeType="1"/>
            </p:cNvSpPr>
            <p:nvPr/>
          </p:nvSpPr>
          <p:spPr bwMode="auto">
            <a:xfrm>
              <a:off x="4750748" y="4889816"/>
              <a:ext cx="336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H="1">
              <a:off x="5147336" y="4549094"/>
              <a:ext cx="108694" cy="31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 flipH="1">
              <a:off x="4658211" y="4913213"/>
              <a:ext cx="24971" cy="274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Line 78"/>
            <p:cNvSpPr>
              <a:spLocks noChangeShapeType="1"/>
            </p:cNvSpPr>
            <p:nvPr/>
          </p:nvSpPr>
          <p:spPr bwMode="auto">
            <a:xfrm>
              <a:off x="4658211" y="5270020"/>
              <a:ext cx="167448" cy="210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Line 79"/>
            <p:cNvSpPr>
              <a:spLocks noChangeShapeType="1"/>
            </p:cNvSpPr>
            <p:nvPr/>
          </p:nvSpPr>
          <p:spPr bwMode="auto">
            <a:xfrm flipV="1">
              <a:off x="4885882" y="5229075"/>
              <a:ext cx="218857" cy="25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Line 80"/>
            <p:cNvSpPr>
              <a:spLocks noChangeShapeType="1"/>
            </p:cNvSpPr>
            <p:nvPr/>
          </p:nvSpPr>
          <p:spPr bwMode="auto">
            <a:xfrm>
              <a:off x="4699338" y="5221763"/>
              <a:ext cx="396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Line 81"/>
            <p:cNvSpPr>
              <a:spLocks noChangeShapeType="1"/>
            </p:cNvSpPr>
            <p:nvPr/>
          </p:nvSpPr>
          <p:spPr bwMode="auto">
            <a:xfrm>
              <a:off x="5137054" y="4930761"/>
              <a:ext cx="0" cy="226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5" name="Line 82"/>
            <p:cNvSpPr>
              <a:spLocks noChangeShapeType="1"/>
            </p:cNvSpPr>
            <p:nvPr/>
          </p:nvSpPr>
          <p:spPr bwMode="auto">
            <a:xfrm>
              <a:off x="5289814" y="4549094"/>
              <a:ext cx="126321" cy="429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Line 83"/>
            <p:cNvSpPr>
              <a:spLocks noChangeShapeType="1"/>
            </p:cNvSpPr>
            <p:nvPr/>
          </p:nvSpPr>
          <p:spPr bwMode="auto">
            <a:xfrm flipH="1" flipV="1">
              <a:off x="4868256" y="5562484"/>
              <a:ext cx="33783" cy="323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Line 84"/>
            <p:cNvSpPr>
              <a:spLocks noChangeShapeType="1"/>
            </p:cNvSpPr>
            <p:nvPr/>
          </p:nvSpPr>
          <p:spPr bwMode="auto">
            <a:xfrm flipV="1">
              <a:off x="4951980" y="5682395"/>
              <a:ext cx="211514" cy="228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Line 85"/>
            <p:cNvSpPr>
              <a:spLocks noChangeShapeType="1"/>
            </p:cNvSpPr>
            <p:nvPr/>
          </p:nvSpPr>
          <p:spPr bwMode="auto">
            <a:xfrm>
              <a:off x="4894695" y="5537624"/>
              <a:ext cx="268798" cy="112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 flipV="1">
              <a:off x="5231060" y="5439649"/>
              <a:ext cx="185074" cy="1944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0" name="Line 87"/>
            <p:cNvSpPr>
              <a:spLocks noChangeShapeType="1"/>
            </p:cNvSpPr>
            <p:nvPr/>
          </p:nvSpPr>
          <p:spPr bwMode="auto">
            <a:xfrm>
              <a:off x="5154680" y="5229075"/>
              <a:ext cx="268799" cy="137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1" name="Line 88"/>
            <p:cNvSpPr>
              <a:spLocks noChangeShapeType="1"/>
            </p:cNvSpPr>
            <p:nvPr/>
          </p:nvSpPr>
          <p:spPr bwMode="auto">
            <a:xfrm>
              <a:off x="4927010" y="5958774"/>
              <a:ext cx="252641" cy="32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2" name="Line 89"/>
            <p:cNvSpPr>
              <a:spLocks noChangeShapeType="1"/>
            </p:cNvSpPr>
            <p:nvPr/>
          </p:nvSpPr>
          <p:spPr bwMode="auto">
            <a:xfrm>
              <a:off x="5213434" y="5723340"/>
              <a:ext cx="0" cy="226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Line 90"/>
            <p:cNvSpPr>
              <a:spLocks noChangeShapeType="1"/>
            </p:cNvSpPr>
            <p:nvPr/>
          </p:nvSpPr>
          <p:spPr bwMode="auto">
            <a:xfrm flipV="1">
              <a:off x="5264844" y="5885657"/>
              <a:ext cx="352523" cy="112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4" name="Line 91"/>
            <p:cNvSpPr>
              <a:spLocks noChangeShapeType="1"/>
            </p:cNvSpPr>
            <p:nvPr/>
          </p:nvSpPr>
          <p:spPr bwMode="auto">
            <a:xfrm>
              <a:off x="5289814" y="4525697"/>
              <a:ext cx="302582" cy="48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5" name="Line 92"/>
            <p:cNvSpPr>
              <a:spLocks noChangeShapeType="1"/>
            </p:cNvSpPr>
            <p:nvPr/>
          </p:nvSpPr>
          <p:spPr bwMode="auto">
            <a:xfrm>
              <a:off x="5617366" y="4629522"/>
              <a:ext cx="51409" cy="2368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6" name="Line 93"/>
            <p:cNvSpPr>
              <a:spLocks noChangeShapeType="1"/>
            </p:cNvSpPr>
            <p:nvPr/>
          </p:nvSpPr>
          <p:spPr bwMode="auto">
            <a:xfrm flipV="1">
              <a:off x="5467544" y="4913213"/>
              <a:ext cx="167448" cy="73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Line 94"/>
            <p:cNvSpPr>
              <a:spLocks noChangeShapeType="1"/>
            </p:cNvSpPr>
            <p:nvPr/>
          </p:nvSpPr>
          <p:spPr bwMode="auto">
            <a:xfrm>
              <a:off x="5668775" y="4606125"/>
              <a:ext cx="302582" cy="160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8" name="Line 95"/>
            <p:cNvSpPr>
              <a:spLocks noChangeShapeType="1"/>
            </p:cNvSpPr>
            <p:nvPr/>
          </p:nvSpPr>
          <p:spPr bwMode="auto">
            <a:xfrm flipV="1">
              <a:off x="5501327" y="5351910"/>
              <a:ext cx="176261" cy="46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Line 96"/>
            <p:cNvSpPr>
              <a:spLocks noChangeShapeType="1"/>
            </p:cNvSpPr>
            <p:nvPr/>
          </p:nvSpPr>
          <p:spPr bwMode="auto">
            <a:xfrm flipH="1">
              <a:off x="5423479" y="5060907"/>
              <a:ext cx="19095" cy="3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0" name="Line 97"/>
            <p:cNvSpPr>
              <a:spLocks noChangeShapeType="1"/>
            </p:cNvSpPr>
            <p:nvPr/>
          </p:nvSpPr>
          <p:spPr bwMode="auto">
            <a:xfrm flipV="1">
              <a:off x="5752500" y="5182280"/>
              <a:ext cx="126321" cy="119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Line 98"/>
            <p:cNvSpPr>
              <a:spLocks noChangeShapeType="1"/>
            </p:cNvSpPr>
            <p:nvPr/>
          </p:nvSpPr>
          <p:spPr bwMode="auto">
            <a:xfrm flipV="1">
              <a:off x="5686402" y="5675083"/>
              <a:ext cx="101351" cy="1520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Line 99"/>
            <p:cNvSpPr>
              <a:spLocks noChangeShapeType="1"/>
            </p:cNvSpPr>
            <p:nvPr/>
          </p:nvSpPr>
          <p:spPr bwMode="auto">
            <a:xfrm>
              <a:off x="5693746" y="5876884"/>
              <a:ext cx="177730" cy="90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3" name="Line 100"/>
            <p:cNvSpPr>
              <a:spLocks noChangeShapeType="1"/>
            </p:cNvSpPr>
            <p:nvPr/>
          </p:nvSpPr>
          <p:spPr bwMode="auto">
            <a:xfrm>
              <a:off x="5736342" y="5366533"/>
              <a:ext cx="58754" cy="226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" name="Line 101"/>
            <p:cNvSpPr>
              <a:spLocks noChangeShapeType="1"/>
            </p:cNvSpPr>
            <p:nvPr/>
          </p:nvSpPr>
          <p:spPr bwMode="auto">
            <a:xfrm flipV="1">
              <a:off x="5837693" y="5423563"/>
              <a:ext cx="192418" cy="203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Line 102"/>
            <p:cNvSpPr>
              <a:spLocks noChangeShapeType="1"/>
            </p:cNvSpPr>
            <p:nvPr/>
          </p:nvSpPr>
          <p:spPr bwMode="auto">
            <a:xfrm>
              <a:off x="5939043" y="5173506"/>
              <a:ext cx="116039" cy="1784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Line 103"/>
            <p:cNvSpPr>
              <a:spLocks noChangeShapeType="1"/>
            </p:cNvSpPr>
            <p:nvPr/>
          </p:nvSpPr>
          <p:spPr bwMode="auto">
            <a:xfrm flipV="1">
              <a:off x="5718716" y="4791840"/>
              <a:ext cx="252641" cy="90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Line 104"/>
            <p:cNvSpPr>
              <a:spLocks noChangeShapeType="1"/>
            </p:cNvSpPr>
            <p:nvPr/>
          </p:nvSpPr>
          <p:spPr bwMode="auto">
            <a:xfrm flipV="1">
              <a:off x="6106491" y="5246623"/>
              <a:ext cx="277612" cy="128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Line 105"/>
            <p:cNvSpPr>
              <a:spLocks noChangeShapeType="1"/>
            </p:cNvSpPr>
            <p:nvPr/>
          </p:nvSpPr>
          <p:spPr bwMode="auto">
            <a:xfrm flipV="1">
              <a:off x="5953731" y="5043359"/>
              <a:ext cx="118977" cy="73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9" name="Line 106"/>
            <p:cNvSpPr>
              <a:spLocks noChangeShapeType="1"/>
            </p:cNvSpPr>
            <p:nvPr/>
          </p:nvSpPr>
          <p:spPr bwMode="auto">
            <a:xfrm>
              <a:off x="6022767" y="4832785"/>
              <a:ext cx="76380" cy="153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Line 107"/>
            <p:cNvSpPr>
              <a:spLocks noChangeShapeType="1"/>
            </p:cNvSpPr>
            <p:nvPr/>
          </p:nvSpPr>
          <p:spPr bwMode="auto">
            <a:xfrm>
              <a:off x="6156432" y="5043359"/>
              <a:ext cx="227671" cy="1447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Line 108"/>
            <p:cNvSpPr>
              <a:spLocks noChangeShapeType="1"/>
            </p:cNvSpPr>
            <p:nvPr/>
          </p:nvSpPr>
          <p:spPr bwMode="auto">
            <a:xfrm flipV="1">
              <a:off x="5946387" y="5755511"/>
              <a:ext cx="167448" cy="203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Line 109"/>
            <p:cNvSpPr>
              <a:spLocks noChangeShapeType="1"/>
            </p:cNvSpPr>
            <p:nvPr/>
          </p:nvSpPr>
          <p:spPr bwMode="auto">
            <a:xfrm flipV="1">
              <a:off x="6165245" y="5262708"/>
              <a:ext cx="227671" cy="419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>
              <a:off x="5845037" y="5658998"/>
              <a:ext cx="254110" cy="394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>
              <a:off x="5474888" y="5446960"/>
              <a:ext cx="168918" cy="397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V="1">
              <a:off x="5172306" y="4995103"/>
              <a:ext cx="916559" cy="210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6" name="Freeform 113"/>
            <p:cNvSpPr>
              <a:spLocks/>
            </p:cNvSpPr>
            <p:nvPr/>
          </p:nvSpPr>
          <p:spPr bwMode="auto">
            <a:xfrm>
              <a:off x="4503983" y="4382389"/>
              <a:ext cx="487656" cy="691679"/>
            </a:xfrm>
            <a:custGeom>
              <a:avLst/>
              <a:gdLst>
                <a:gd name="T0" fmla="*/ 2147483647 w 444"/>
                <a:gd name="T1" fmla="*/ 2147483647 h 656"/>
                <a:gd name="T2" fmla="*/ 2147483647 w 444"/>
                <a:gd name="T3" fmla="*/ 2147483647 h 656"/>
                <a:gd name="T4" fmla="*/ 2147483647 w 444"/>
                <a:gd name="T5" fmla="*/ 2147483647 h 656"/>
                <a:gd name="T6" fmla="*/ 2147483647 w 444"/>
                <a:gd name="T7" fmla="*/ 2147483647 h 656"/>
                <a:gd name="T8" fmla="*/ 2147483647 w 444"/>
                <a:gd name="T9" fmla="*/ 2147483647 h 656"/>
                <a:gd name="T10" fmla="*/ 2147483647 w 444"/>
                <a:gd name="T11" fmla="*/ 2147483647 h 656"/>
                <a:gd name="T12" fmla="*/ 2147483647 w 444"/>
                <a:gd name="T13" fmla="*/ 2147483647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4"/>
                <a:gd name="T22" fmla="*/ 0 h 656"/>
                <a:gd name="T23" fmla="*/ 444 w 444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4" h="656">
                  <a:moveTo>
                    <a:pt x="294" y="13"/>
                  </a:moveTo>
                  <a:cubicBezTo>
                    <a:pt x="235" y="26"/>
                    <a:pt x="132" y="131"/>
                    <a:pt x="87" y="220"/>
                  </a:cubicBezTo>
                  <a:cubicBezTo>
                    <a:pt x="42" y="309"/>
                    <a:pt x="0" y="481"/>
                    <a:pt x="25" y="550"/>
                  </a:cubicBezTo>
                  <a:cubicBezTo>
                    <a:pt x="50" y="619"/>
                    <a:pt x="187" y="656"/>
                    <a:pt x="240" y="635"/>
                  </a:cubicBezTo>
                  <a:cubicBezTo>
                    <a:pt x="293" y="614"/>
                    <a:pt x="307" y="509"/>
                    <a:pt x="340" y="427"/>
                  </a:cubicBezTo>
                  <a:cubicBezTo>
                    <a:pt x="373" y="345"/>
                    <a:pt x="444" y="215"/>
                    <a:pt x="440" y="143"/>
                  </a:cubicBezTo>
                  <a:cubicBezTo>
                    <a:pt x="436" y="71"/>
                    <a:pt x="353" y="0"/>
                    <a:pt x="294" y="13"/>
                  </a:cubicBezTo>
                  <a:close/>
                </a:path>
              </a:pathLst>
            </a:custGeom>
            <a:solidFill>
              <a:srgbClr val="00FFFF">
                <a:alpha val="10196"/>
              </a:srgbClr>
            </a:solidFill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7" name="Freeform 114"/>
            <p:cNvSpPr>
              <a:spLocks/>
            </p:cNvSpPr>
            <p:nvPr/>
          </p:nvSpPr>
          <p:spPr bwMode="auto">
            <a:xfrm>
              <a:off x="5508672" y="4373615"/>
              <a:ext cx="653635" cy="668282"/>
            </a:xfrm>
            <a:custGeom>
              <a:avLst/>
              <a:gdLst>
                <a:gd name="T0" fmla="*/ 2147483647 w 743"/>
                <a:gd name="T1" fmla="*/ 2147483647 h 681"/>
                <a:gd name="T2" fmla="*/ 2147483647 w 743"/>
                <a:gd name="T3" fmla="*/ 2147483647 h 681"/>
                <a:gd name="T4" fmla="*/ 2147483647 w 743"/>
                <a:gd name="T5" fmla="*/ 2147483647 h 681"/>
                <a:gd name="T6" fmla="*/ 2147483647 w 743"/>
                <a:gd name="T7" fmla="*/ 2147483647 h 681"/>
                <a:gd name="T8" fmla="*/ 2147483647 w 743"/>
                <a:gd name="T9" fmla="*/ 2147483647 h 681"/>
                <a:gd name="T10" fmla="*/ 2147483647 w 743"/>
                <a:gd name="T11" fmla="*/ 2147483647 h 6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681"/>
                <a:gd name="T20" fmla="*/ 743 w 743"/>
                <a:gd name="T21" fmla="*/ 681 h 6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681">
                  <a:moveTo>
                    <a:pt x="77" y="28"/>
                  </a:moveTo>
                  <a:cubicBezTo>
                    <a:pt x="0" y="56"/>
                    <a:pt x="21" y="200"/>
                    <a:pt x="31" y="305"/>
                  </a:cubicBezTo>
                  <a:cubicBezTo>
                    <a:pt x="41" y="410"/>
                    <a:pt x="29" y="635"/>
                    <a:pt x="138" y="658"/>
                  </a:cubicBezTo>
                  <a:cubicBezTo>
                    <a:pt x="247" y="681"/>
                    <a:pt x="625" y="530"/>
                    <a:pt x="684" y="443"/>
                  </a:cubicBezTo>
                  <a:cubicBezTo>
                    <a:pt x="743" y="356"/>
                    <a:pt x="593" y="205"/>
                    <a:pt x="492" y="136"/>
                  </a:cubicBezTo>
                  <a:cubicBezTo>
                    <a:pt x="391" y="67"/>
                    <a:pt x="154" y="0"/>
                    <a:pt x="77" y="28"/>
                  </a:cubicBezTo>
                  <a:close/>
                </a:path>
              </a:pathLst>
            </a:custGeom>
            <a:solidFill>
              <a:srgbClr val="00FFFF">
                <a:alpha val="10196"/>
              </a:srgbClr>
            </a:solidFill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Freeform 115"/>
            <p:cNvSpPr>
              <a:spLocks/>
            </p:cNvSpPr>
            <p:nvPr/>
          </p:nvSpPr>
          <p:spPr bwMode="auto">
            <a:xfrm>
              <a:off x="5583583" y="5161808"/>
              <a:ext cx="386306" cy="625874"/>
            </a:xfrm>
            <a:custGeom>
              <a:avLst/>
              <a:gdLst>
                <a:gd name="T0" fmla="*/ 2147483647 w 352"/>
                <a:gd name="T1" fmla="*/ 2147483647 h 593"/>
                <a:gd name="T2" fmla="*/ 2147483647 w 352"/>
                <a:gd name="T3" fmla="*/ 2147483647 h 593"/>
                <a:gd name="T4" fmla="*/ 2147483647 w 352"/>
                <a:gd name="T5" fmla="*/ 2147483647 h 593"/>
                <a:gd name="T6" fmla="*/ 2147483647 w 352"/>
                <a:gd name="T7" fmla="*/ 2147483647 h 593"/>
                <a:gd name="T8" fmla="*/ 2147483647 w 352"/>
                <a:gd name="T9" fmla="*/ 2147483647 h 593"/>
                <a:gd name="T10" fmla="*/ 2147483647 w 352"/>
                <a:gd name="T11" fmla="*/ 2147483647 h 593"/>
                <a:gd name="T12" fmla="*/ 2147483647 w 352"/>
                <a:gd name="T13" fmla="*/ 2147483647 h 593"/>
                <a:gd name="T14" fmla="*/ 2147483647 w 352"/>
                <a:gd name="T15" fmla="*/ 2147483647 h 5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2"/>
                <a:gd name="T25" fmla="*/ 0 h 593"/>
                <a:gd name="T26" fmla="*/ 352 w 352"/>
                <a:gd name="T27" fmla="*/ 593 h 5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2" h="593">
                  <a:moveTo>
                    <a:pt x="54" y="42"/>
                  </a:moveTo>
                  <a:cubicBezTo>
                    <a:pt x="26" y="84"/>
                    <a:pt x="0" y="220"/>
                    <a:pt x="8" y="295"/>
                  </a:cubicBezTo>
                  <a:cubicBezTo>
                    <a:pt x="16" y="370"/>
                    <a:pt x="62" y="448"/>
                    <a:pt x="100" y="495"/>
                  </a:cubicBezTo>
                  <a:cubicBezTo>
                    <a:pt x="138" y="542"/>
                    <a:pt x="197" y="593"/>
                    <a:pt x="238" y="579"/>
                  </a:cubicBezTo>
                  <a:cubicBezTo>
                    <a:pt x="279" y="565"/>
                    <a:pt x="340" y="473"/>
                    <a:pt x="346" y="410"/>
                  </a:cubicBezTo>
                  <a:cubicBezTo>
                    <a:pt x="352" y="347"/>
                    <a:pt x="305" y="264"/>
                    <a:pt x="277" y="203"/>
                  </a:cubicBezTo>
                  <a:cubicBezTo>
                    <a:pt x="249" y="142"/>
                    <a:pt x="213" y="70"/>
                    <a:pt x="177" y="42"/>
                  </a:cubicBezTo>
                  <a:cubicBezTo>
                    <a:pt x="141" y="14"/>
                    <a:pt x="82" y="0"/>
                    <a:pt x="54" y="42"/>
                  </a:cubicBezTo>
                  <a:close/>
                </a:path>
              </a:pathLst>
            </a:custGeom>
            <a:solidFill>
              <a:srgbClr val="00FFFF">
                <a:alpha val="10196"/>
              </a:srgbClr>
            </a:solidFill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9" name="Freeform 116"/>
            <p:cNvSpPr>
              <a:spLocks/>
            </p:cNvSpPr>
            <p:nvPr/>
          </p:nvSpPr>
          <p:spPr bwMode="auto">
            <a:xfrm>
              <a:off x="4702276" y="5830089"/>
              <a:ext cx="1415966" cy="489879"/>
            </a:xfrm>
            <a:custGeom>
              <a:avLst/>
              <a:gdLst>
                <a:gd name="T0" fmla="*/ 2147483647 w 1314"/>
                <a:gd name="T1" fmla="*/ 2147483647 h 725"/>
                <a:gd name="T2" fmla="*/ 2147483647 w 1314"/>
                <a:gd name="T3" fmla="*/ 2147483647 h 725"/>
                <a:gd name="T4" fmla="*/ 2147483647 w 1314"/>
                <a:gd name="T5" fmla="*/ 2147483647 h 725"/>
                <a:gd name="T6" fmla="*/ 2147483647 w 1314"/>
                <a:gd name="T7" fmla="*/ 2147483647 h 725"/>
                <a:gd name="T8" fmla="*/ 2147483647 w 1314"/>
                <a:gd name="T9" fmla="*/ 2147483647 h 725"/>
                <a:gd name="T10" fmla="*/ 2147483647 w 1314"/>
                <a:gd name="T11" fmla="*/ 2147483647 h 725"/>
                <a:gd name="T12" fmla="*/ 2147483647 w 1314"/>
                <a:gd name="T13" fmla="*/ 2147483647 h 725"/>
                <a:gd name="T14" fmla="*/ 2147483647 w 1314"/>
                <a:gd name="T15" fmla="*/ 2147483647 h 725"/>
                <a:gd name="T16" fmla="*/ 2147483647 w 1314"/>
                <a:gd name="T17" fmla="*/ 2147483647 h 725"/>
                <a:gd name="T18" fmla="*/ 2147483647 w 1314"/>
                <a:gd name="T19" fmla="*/ 2147483647 h 725"/>
                <a:gd name="T20" fmla="*/ 2147483647 w 1314"/>
                <a:gd name="T21" fmla="*/ 2147483647 h 725"/>
                <a:gd name="T22" fmla="*/ 2147483647 w 1314"/>
                <a:gd name="T23" fmla="*/ 2147483647 h 7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4"/>
                <a:gd name="T37" fmla="*/ 0 h 725"/>
                <a:gd name="T38" fmla="*/ 1314 w 1314"/>
                <a:gd name="T39" fmla="*/ 725 h 7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4" h="725">
                  <a:moveTo>
                    <a:pt x="46" y="159"/>
                  </a:moveTo>
                  <a:cubicBezTo>
                    <a:pt x="0" y="59"/>
                    <a:pt x="76" y="26"/>
                    <a:pt x="123" y="13"/>
                  </a:cubicBezTo>
                  <a:cubicBezTo>
                    <a:pt x="170" y="0"/>
                    <a:pt x="295" y="41"/>
                    <a:pt x="330" y="82"/>
                  </a:cubicBezTo>
                  <a:cubicBezTo>
                    <a:pt x="365" y="123"/>
                    <a:pt x="292" y="196"/>
                    <a:pt x="330" y="259"/>
                  </a:cubicBezTo>
                  <a:cubicBezTo>
                    <a:pt x="368" y="322"/>
                    <a:pt x="467" y="440"/>
                    <a:pt x="560" y="459"/>
                  </a:cubicBezTo>
                  <a:cubicBezTo>
                    <a:pt x="653" y="478"/>
                    <a:pt x="810" y="442"/>
                    <a:pt x="891" y="374"/>
                  </a:cubicBezTo>
                  <a:cubicBezTo>
                    <a:pt x="972" y="306"/>
                    <a:pt x="978" y="87"/>
                    <a:pt x="1044" y="51"/>
                  </a:cubicBezTo>
                  <a:cubicBezTo>
                    <a:pt x="1110" y="15"/>
                    <a:pt x="1266" y="101"/>
                    <a:pt x="1290" y="159"/>
                  </a:cubicBezTo>
                  <a:cubicBezTo>
                    <a:pt x="1314" y="217"/>
                    <a:pt x="1269" y="309"/>
                    <a:pt x="1190" y="397"/>
                  </a:cubicBezTo>
                  <a:cubicBezTo>
                    <a:pt x="1111" y="485"/>
                    <a:pt x="946" y="653"/>
                    <a:pt x="814" y="689"/>
                  </a:cubicBezTo>
                  <a:cubicBezTo>
                    <a:pt x="682" y="725"/>
                    <a:pt x="528" y="698"/>
                    <a:pt x="399" y="612"/>
                  </a:cubicBezTo>
                  <a:cubicBezTo>
                    <a:pt x="270" y="526"/>
                    <a:pt x="92" y="259"/>
                    <a:pt x="46" y="159"/>
                  </a:cubicBezTo>
                  <a:close/>
                </a:path>
              </a:pathLst>
            </a:custGeom>
            <a:solidFill>
              <a:srgbClr val="00FFFF">
                <a:alpha val="10196"/>
              </a:srgbClr>
            </a:solidFill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0" name="Text Box 117"/>
            <p:cNvSpPr txBox="1">
              <a:spLocks noChangeArrowheads="1"/>
            </p:cNvSpPr>
            <p:nvPr/>
          </p:nvSpPr>
          <p:spPr bwMode="auto">
            <a:xfrm>
              <a:off x="4479420" y="4568104"/>
              <a:ext cx="314985" cy="368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baseline="-250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91" name="Text Box 118"/>
            <p:cNvSpPr txBox="1">
              <a:spLocks noChangeArrowheads="1"/>
            </p:cNvSpPr>
            <p:nvPr/>
          </p:nvSpPr>
          <p:spPr bwMode="auto">
            <a:xfrm>
              <a:off x="4405978" y="5069681"/>
              <a:ext cx="314985" cy="368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baseline="-250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192" name="Text Box 119"/>
            <p:cNvSpPr txBox="1">
              <a:spLocks noChangeArrowheads="1"/>
            </p:cNvSpPr>
            <p:nvPr/>
          </p:nvSpPr>
          <p:spPr bwMode="auto">
            <a:xfrm>
              <a:off x="5566365" y="4449656"/>
              <a:ext cx="314985" cy="368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baseline="-2500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193" name="Text Box 120"/>
            <p:cNvSpPr txBox="1">
              <a:spLocks noChangeArrowheads="1"/>
            </p:cNvSpPr>
            <p:nvPr/>
          </p:nvSpPr>
          <p:spPr bwMode="auto">
            <a:xfrm>
              <a:off x="5655965" y="5280256"/>
              <a:ext cx="314985" cy="368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baseline="-2500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  <p:sp>
          <p:nvSpPr>
            <p:cNvPr id="194" name="Text Box 121"/>
            <p:cNvSpPr txBox="1">
              <a:spLocks noChangeArrowheads="1"/>
            </p:cNvSpPr>
            <p:nvPr/>
          </p:nvSpPr>
          <p:spPr bwMode="auto">
            <a:xfrm>
              <a:off x="4846632" y="5979246"/>
              <a:ext cx="314985" cy="368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i</a:t>
              </a:r>
              <a:r>
                <a:rPr lang="en-US" baseline="-25000">
                  <a:solidFill>
                    <a:prstClr val="black"/>
                  </a:solidFill>
                  <a:latin typeface="Calibri"/>
                </a:rPr>
                <a:t>5</a:t>
              </a:r>
            </a:p>
          </p:txBody>
        </p:sp>
        <p:sp>
          <p:nvSpPr>
            <p:cNvPr id="195" name="Freeform 122"/>
            <p:cNvSpPr>
              <a:spLocks/>
            </p:cNvSpPr>
            <p:nvPr/>
          </p:nvSpPr>
          <p:spPr bwMode="auto">
            <a:xfrm>
              <a:off x="4437884" y="4734809"/>
              <a:ext cx="894526" cy="669744"/>
            </a:xfrm>
            <a:custGeom>
              <a:avLst/>
              <a:gdLst>
                <a:gd name="T0" fmla="*/ 2147483647 w 1685"/>
                <a:gd name="T1" fmla="*/ 2147483647 h 1120"/>
                <a:gd name="T2" fmla="*/ 2147483647 w 1685"/>
                <a:gd name="T3" fmla="*/ 2147483647 h 1120"/>
                <a:gd name="T4" fmla="*/ 2147483647 w 1685"/>
                <a:gd name="T5" fmla="*/ 2147483647 h 1120"/>
                <a:gd name="T6" fmla="*/ 2147483647 w 1685"/>
                <a:gd name="T7" fmla="*/ 2147483647 h 1120"/>
                <a:gd name="T8" fmla="*/ 2147483647 w 1685"/>
                <a:gd name="T9" fmla="*/ 2147483647 h 1120"/>
                <a:gd name="T10" fmla="*/ 2147483647 w 1685"/>
                <a:gd name="T11" fmla="*/ 2147483647 h 1120"/>
                <a:gd name="T12" fmla="*/ 2147483647 w 1685"/>
                <a:gd name="T13" fmla="*/ 2147483647 h 1120"/>
                <a:gd name="T14" fmla="*/ 2147483647 w 1685"/>
                <a:gd name="T15" fmla="*/ 2147483647 h 1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5"/>
                <a:gd name="T25" fmla="*/ 0 h 1120"/>
                <a:gd name="T26" fmla="*/ 1685 w 1685"/>
                <a:gd name="T27" fmla="*/ 1120 h 1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5" h="1120">
                  <a:moveTo>
                    <a:pt x="12" y="376"/>
                  </a:moveTo>
                  <a:cubicBezTo>
                    <a:pt x="24" y="215"/>
                    <a:pt x="128" y="100"/>
                    <a:pt x="316" y="50"/>
                  </a:cubicBezTo>
                  <a:cubicBezTo>
                    <a:pt x="504" y="0"/>
                    <a:pt x="936" y="65"/>
                    <a:pt x="1143" y="77"/>
                  </a:cubicBezTo>
                  <a:cubicBezTo>
                    <a:pt x="1350" y="89"/>
                    <a:pt x="1477" y="50"/>
                    <a:pt x="1557" y="125"/>
                  </a:cubicBezTo>
                  <a:cubicBezTo>
                    <a:pt x="1637" y="200"/>
                    <a:pt x="1641" y="383"/>
                    <a:pt x="1624" y="525"/>
                  </a:cubicBezTo>
                  <a:cubicBezTo>
                    <a:pt x="1607" y="667"/>
                    <a:pt x="1685" y="897"/>
                    <a:pt x="1455" y="979"/>
                  </a:cubicBezTo>
                  <a:cubicBezTo>
                    <a:pt x="1225" y="1061"/>
                    <a:pt x="483" y="1120"/>
                    <a:pt x="242" y="1019"/>
                  </a:cubicBezTo>
                  <a:cubicBezTo>
                    <a:pt x="1" y="918"/>
                    <a:pt x="0" y="537"/>
                    <a:pt x="12" y="376"/>
                  </a:cubicBezTo>
                  <a:close/>
                </a:path>
              </a:pathLst>
            </a:custGeom>
            <a:solidFill>
              <a:srgbClr val="00FFFF">
                <a:alpha val="10196"/>
              </a:srgbClr>
            </a:solidFill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Line 124"/>
          <p:cNvSpPr>
            <a:spLocks noChangeShapeType="1"/>
          </p:cNvSpPr>
          <p:nvPr/>
        </p:nvSpPr>
        <p:spPr bwMode="auto">
          <a:xfrm>
            <a:off x="8100959" y="2263514"/>
            <a:ext cx="5994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Line 126"/>
          <p:cNvSpPr>
            <a:spLocks noChangeShapeType="1"/>
          </p:cNvSpPr>
          <p:nvPr/>
        </p:nvSpPr>
        <p:spPr bwMode="auto">
          <a:xfrm>
            <a:off x="8293154" y="2634481"/>
            <a:ext cx="635802" cy="203816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Cloud 114"/>
          <p:cNvSpPr/>
          <p:nvPr/>
        </p:nvSpPr>
        <p:spPr>
          <a:xfrm>
            <a:off x="8587977" y="4238024"/>
            <a:ext cx="1125869" cy="893153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882137" y="4648360"/>
            <a:ext cx="93954" cy="89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007245" y="4478545"/>
            <a:ext cx="93954" cy="89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9066743" y="4842603"/>
            <a:ext cx="93954" cy="89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204370" y="4471297"/>
            <a:ext cx="93954" cy="89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158464" y="4672641"/>
            <a:ext cx="93954" cy="89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>
            <a:off x="8654596" y="2716069"/>
            <a:ext cx="562971" cy="17473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730832" y="979705"/>
            <a:ext cx="4355282" cy="57417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 program</a:t>
            </a:r>
          </a:p>
          <a:p>
            <a:pPr lvl="1"/>
            <a:r>
              <a:rPr lang="en-US" dirty="0"/>
              <a:t>Sequential C++</a:t>
            </a:r>
          </a:p>
          <a:p>
            <a:pPr lvl="1"/>
            <a:r>
              <a:rPr lang="en-US" dirty="0"/>
              <a:t>Galois set iterator: for each</a:t>
            </a:r>
          </a:p>
          <a:p>
            <a:pPr lvl="2"/>
            <a:r>
              <a:rPr lang="en-US" dirty="0"/>
              <a:t>New elements can be added to set during iteration</a:t>
            </a:r>
          </a:p>
          <a:p>
            <a:pPr lvl="2"/>
            <a:r>
              <a:rPr lang="en-US" dirty="0"/>
              <a:t>Optional scheduling specification (cf. OpenMP)</a:t>
            </a:r>
          </a:p>
          <a:p>
            <a:pPr lvl="2"/>
            <a:r>
              <a:rPr lang="en-US" dirty="0"/>
              <a:t>Highlights opportunities in program for exploiting amorphous data-parallelism</a:t>
            </a:r>
          </a:p>
          <a:p>
            <a:r>
              <a:rPr lang="en-US" dirty="0"/>
              <a:t>Runtime system</a:t>
            </a:r>
          </a:p>
          <a:p>
            <a:pPr lvl="1"/>
            <a:r>
              <a:rPr lang="en-US" dirty="0"/>
              <a:t>Ensures serializability of iterations</a:t>
            </a:r>
          </a:p>
          <a:p>
            <a:pPr lvl="1"/>
            <a:r>
              <a:rPr lang="en-US" dirty="0"/>
              <a:t>Execution strategies</a:t>
            </a:r>
          </a:p>
          <a:p>
            <a:pPr lvl="2"/>
            <a:r>
              <a:rPr lang="en-US" dirty="0"/>
              <a:t>Speculation</a:t>
            </a:r>
          </a:p>
          <a:p>
            <a:pPr lvl="2"/>
            <a:r>
              <a:rPr lang="en-US" dirty="0"/>
              <a:t>Interference graphs</a:t>
            </a:r>
          </a:p>
          <a:p>
            <a:pPr lvl="1"/>
            <a:r>
              <a:rPr lang="en-US" dirty="0"/>
              <a:t>Multicore CPU or GPU</a:t>
            </a:r>
          </a:p>
          <a:p>
            <a:pPr lvl="2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52333" y="5068670"/>
            <a:ext cx="160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4F81BD"/>
                </a:solidFill>
                <a:latin typeface="Calibri"/>
              </a:rPr>
              <a:t>Workset</a:t>
            </a:r>
            <a:r>
              <a:rPr lang="en-US">
                <a:solidFill>
                  <a:srgbClr val="4F81BD"/>
                </a:solidFill>
                <a:latin typeface="Calibri"/>
              </a:rPr>
              <a:t> </a:t>
            </a:r>
          </a:p>
          <a:p>
            <a:r>
              <a:rPr lang="en-US">
                <a:solidFill>
                  <a:srgbClr val="4F81BD"/>
                </a:solidFill>
                <a:latin typeface="Calibri"/>
              </a:rPr>
              <a:t>of active nodes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6132" y="6039069"/>
            <a:ext cx="1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4F81BD"/>
                </a:solidFill>
                <a:latin typeface="Calibri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584667865"/>
      </p:ext>
    </p:extLst>
  </p:cSld>
  <p:clrMapOvr>
    <a:masterClrMapping/>
  </p:clrMapOvr>
  <p:transition advTm="8195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Distributed Galois using Gluon</a:t>
            </a:r>
            <a:endParaRPr dirty="0"/>
          </a:p>
        </p:txBody>
      </p:sp>
      <p:sp>
        <p:nvSpPr>
          <p:cNvPr id="7" name="Shape 88">
            <a:extLst>
              <a:ext uri="{FF2B5EF4-FFF2-40B4-BE49-F238E27FC236}">
                <a16:creationId xmlns:a16="http://schemas.microsoft.com/office/drawing/2014/main" id="{9C25E41C-E236-4129-AC1F-0F6A526B47C2}"/>
              </a:ext>
            </a:extLst>
          </p:cNvPr>
          <p:cNvSpPr txBox="1">
            <a:spLocks/>
          </p:cNvSpPr>
          <p:nvPr/>
        </p:nvSpPr>
        <p:spPr>
          <a:xfrm>
            <a:off x="9662391" y="4808718"/>
            <a:ext cx="2112515" cy="14634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>
                <a:cs typeface="Calibri"/>
              </a:rPr>
              <a:t>Galois [SoSP’13]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 err="1">
                <a:cs typeface="Calibri"/>
              </a:rPr>
              <a:t>IrGL</a:t>
            </a:r>
            <a:r>
              <a:rPr lang="en-US" sz="1867" dirty="0">
                <a:cs typeface="Calibri"/>
              </a:rPr>
              <a:t> [OOPSLA’16]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>
                <a:cs typeface="Calibri"/>
              </a:rPr>
              <a:t>LCI [IPDPS’18]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67" dirty="0" err="1">
                <a:cs typeface="Calibri"/>
              </a:rPr>
              <a:t>CuSP</a:t>
            </a:r>
            <a:r>
              <a:rPr lang="en-US" sz="1867" dirty="0">
                <a:cs typeface="Calibri"/>
              </a:rPr>
              <a:t> [IPDPS’19]</a:t>
            </a: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67" dirty="0">
              <a:cs typeface="Calibri"/>
            </a:endParaRPr>
          </a:p>
          <a:p>
            <a:pPr marL="152396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67" dirty="0">
              <a:cs typeface="Calibri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46361" y="1791625"/>
            <a:ext cx="2828545" cy="12031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46361" y="3161230"/>
            <a:ext cx="2828545" cy="1423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07298" y="2136994"/>
            <a:ext cx="2506677" cy="252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IrGL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02283" y="3544910"/>
            <a:ext cx="2506677" cy="620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Gluon Comm. Runtime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050596" y="3901487"/>
            <a:ext cx="1558366" cy="263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CuSP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Partitioner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02283" y="4154514"/>
            <a:ext cx="2506677" cy="263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Network (LCI/MPI)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02283" y="2630001"/>
            <a:ext cx="2506677" cy="259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Gluon Comm. Runtime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565719" y="2389973"/>
            <a:ext cx="1589836" cy="2434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Gluon Plugin</a:t>
            </a:r>
          </a:p>
        </p:txBody>
      </p:sp>
      <p:cxnSp>
        <p:nvCxnSpPr>
          <p:cNvPr id="46" name="Straight Arrow Connector 45"/>
          <p:cNvCxnSpPr>
            <a:stCxn id="40" idx="0"/>
            <a:endCxn id="43" idx="2"/>
          </p:cNvCxnSpPr>
          <p:nvPr/>
        </p:nvCxnSpPr>
        <p:spPr>
          <a:xfrm flipV="1">
            <a:off x="10355621" y="2889869"/>
            <a:ext cx="0" cy="655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854594" y="2667513"/>
            <a:ext cx="2828545" cy="19168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0516" y="3051653"/>
            <a:ext cx="2506677" cy="252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Galois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10516" y="3544910"/>
            <a:ext cx="2506677" cy="620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Gluon Comm. Runtime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7359" y="3901487"/>
            <a:ext cx="1589835" cy="263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CuSP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Partitioner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0516" y="4154514"/>
            <a:ext cx="2506677" cy="263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Network (LCI/MPI)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68937" y="3301881"/>
            <a:ext cx="1589836" cy="2434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Gluon Plugin</a:t>
            </a:r>
          </a:p>
        </p:txBody>
      </p:sp>
      <p:cxnSp>
        <p:nvCxnSpPr>
          <p:cNvPr id="13" name="Straight Arrow Connector 12"/>
          <p:cNvCxnSpPr>
            <a:stCxn id="18" idx="3"/>
            <a:endCxn id="42" idx="1"/>
          </p:cNvCxnSpPr>
          <p:nvPr/>
        </p:nvCxnSpPr>
        <p:spPr>
          <a:xfrm>
            <a:off x="8517194" y="4286235"/>
            <a:ext cx="5850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hape 88">
            <a:extLst>
              <a:ext uri="{FF2B5EF4-FFF2-40B4-BE49-F238E27FC236}">
                <a16:creationId xmlns:a16="http://schemas.microsoft.com/office/drawing/2014/main" id="{30FACE87-0160-4429-AF33-A10FE3689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597" y="1678899"/>
            <a:ext cx="5552815" cy="43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2133"/>
              </a:spcBef>
            </a:pPr>
            <a:r>
              <a:rPr lang="en" sz="2400" dirty="0">
                <a:cs typeface="Calibri"/>
              </a:rPr>
              <a:t>Programmers:</a:t>
            </a:r>
            <a:r>
              <a:rPr lang="en" sz="2133" dirty="0">
                <a:cs typeface="Calibri"/>
              </a:rPr>
              <a:t> 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Calibri"/>
              <a:buChar char="○"/>
            </a:pPr>
            <a:r>
              <a:rPr lang="en" sz="2133" dirty="0">
                <a:cs typeface="Calibri"/>
              </a:rPr>
              <a:t>Write </a:t>
            </a:r>
            <a:r>
              <a:rPr lang="en-US" sz="2133" dirty="0">
                <a:cs typeface="Calibri"/>
              </a:rPr>
              <a:t>Galois/</a:t>
            </a:r>
            <a:r>
              <a:rPr lang="en-US" sz="2133" dirty="0" err="1">
                <a:cs typeface="Calibri"/>
              </a:rPr>
              <a:t>IrGL</a:t>
            </a:r>
            <a:r>
              <a:rPr lang="en" sz="2133" dirty="0">
                <a:cs typeface="Calibri"/>
              </a:rPr>
              <a:t> applications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Calibri"/>
              <a:buChar char="○"/>
            </a:pPr>
            <a:r>
              <a:rPr lang="en" sz="2133" dirty="0">
                <a:cs typeface="Calibri"/>
              </a:rPr>
              <a:t>Interface with Gluon using API</a:t>
            </a:r>
          </a:p>
          <a:p>
            <a:pPr>
              <a:lnSpc>
                <a:spcPct val="114000"/>
              </a:lnSpc>
              <a:spcBef>
                <a:spcPts val="2133"/>
              </a:spcBef>
            </a:pPr>
            <a:r>
              <a:rPr lang="en" sz="2400" dirty="0">
                <a:cs typeface="Calibri"/>
              </a:rPr>
              <a:t>Gluon transparently handles:</a:t>
            </a:r>
            <a:endParaRPr lang="en-US" sz="2400" dirty="0">
              <a:cs typeface="Calibri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" sz="2133" dirty="0">
                <a:cs typeface="Calibri"/>
              </a:rPr>
              <a:t>Graph partitioning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" sz="2133" dirty="0">
                <a:cs typeface="Calibri"/>
              </a:rPr>
              <a:t>Communication and synchronization</a:t>
            </a:r>
            <a:endParaRPr lang="en-US" sz="2133" dirty="0">
              <a:cs typeface="Calibri"/>
            </a:endParaRPr>
          </a:p>
          <a:p>
            <a:pPr>
              <a:lnSpc>
                <a:spcPct val="114000"/>
              </a:lnSpc>
            </a:pPr>
            <a:endParaRPr lang="en" sz="2400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A3E7F-1BF6-4B2A-80EA-7558E125C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852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2A2-56BD-42A4-91CF-97F8D723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Partitioning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AE8547-3746-4D63-B8DF-D8677B4DAA24}"/>
              </a:ext>
            </a:extLst>
          </p:cNvPr>
          <p:cNvSpPr/>
          <p:nvPr/>
        </p:nvSpPr>
        <p:spPr>
          <a:xfrm>
            <a:off x="415602" y="303846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B029C-19DB-4671-90B0-DB6D92A5FE0D}"/>
              </a:ext>
            </a:extLst>
          </p:cNvPr>
          <p:cNvSpPr/>
          <p:nvPr/>
        </p:nvSpPr>
        <p:spPr>
          <a:xfrm>
            <a:off x="113749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74A4-72C0-4034-ACA9-1CEF1EA6422E}"/>
              </a:ext>
            </a:extLst>
          </p:cNvPr>
          <p:cNvSpPr/>
          <p:nvPr/>
        </p:nvSpPr>
        <p:spPr>
          <a:xfrm>
            <a:off x="206125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B7249-A182-4131-A87E-39CC3989E066}"/>
              </a:ext>
            </a:extLst>
          </p:cNvPr>
          <p:cNvSpPr/>
          <p:nvPr/>
        </p:nvSpPr>
        <p:spPr>
          <a:xfrm>
            <a:off x="2787312" y="302409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E269-1A30-480F-8C88-F43CA99BFA8F}"/>
              </a:ext>
            </a:extLst>
          </p:cNvPr>
          <p:cNvSpPr/>
          <p:nvPr/>
        </p:nvSpPr>
        <p:spPr>
          <a:xfrm>
            <a:off x="113749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35E01-35C1-4E32-9443-A2AEA3D0474A}"/>
              </a:ext>
            </a:extLst>
          </p:cNvPr>
          <p:cNvSpPr/>
          <p:nvPr/>
        </p:nvSpPr>
        <p:spPr>
          <a:xfrm>
            <a:off x="206125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DC3B9-DC3F-4BA3-A3FB-D4FDDE730425}"/>
              </a:ext>
            </a:extLst>
          </p:cNvPr>
          <p:cNvSpPr/>
          <p:nvPr/>
        </p:nvSpPr>
        <p:spPr>
          <a:xfrm>
            <a:off x="1138504" y="43881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B0745-C076-410B-AD07-80C70B686D9A}"/>
              </a:ext>
            </a:extLst>
          </p:cNvPr>
          <p:cNvSpPr/>
          <p:nvPr/>
        </p:nvSpPr>
        <p:spPr>
          <a:xfrm>
            <a:off x="2048139" y="43894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C7D97-9681-4A27-B363-4F9A6ABB1BAE}"/>
              </a:ext>
            </a:extLst>
          </p:cNvPr>
          <p:cNvSpPr/>
          <p:nvPr/>
        </p:nvSpPr>
        <p:spPr>
          <a:xfrm>
            <a:off x="415600" y="390741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18E21-9EC6-49A9-8998-8F656DFA09F5}"/>
              </a:ext>
            </a:extLst>
          </p:cNvPr>
          <p:cNvSpPr/>
          <p:nvPr/>
        </p:nvSpPr>
        <p:spPr>
          <a:xfrm>
            <a:off x="2798096" y="390741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871ED9-B11B-4B71-AFC5-8A7D7C4BAED5}"/>
              </a:ext>
            </a:extLst>
          </p:cNvPr>
          <p:cNvCxnSpPr/>
          <p:nvPr/>
        </p:nvCxnSpPr>
        <p:spPr>
          <a:xfrm>
            <a:off x="701602" y="3320203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E5A2A-AA17-4DA5-A568-D4A647BE3549}"/>
              </a:ext>
            </a:extLst>
          </p:cNvPr>
          <p:cNvCxnSpPr>
            <a:cxnSpLocks/>
          </p:cNvCxnSpPr>
          <p:nvPr/>
        </p:nvCxnSpPr>
        <p:spPr>
          <a:xfrm flipV="1">
            <a:off x="683629" y="2789145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4CCB0-7F9D-46C0-A3F1-7D2BFA208917}"/>
              </a:ext>
            </a:extLst>
          </p:cNvPr>
          <p:cNvCxnSpPr>
            <a:cxnSpLocks/>
          </p:cNvCxnSpPr>
          <p:nvPr/>
        </p:nvCxnSpPr>
        <p:spPr>
          <a:xfrm>
            <a:off x="701602" y="4186439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031FC-2028-4427-B713-8FEDCAAAA3FF}"/>
              </a:ext>
            </a:extLst>
          </p:cNvPr>
          <p:cNvCxnSpPr>
            <a:cxnSpLocks/>
          </p:cNvCxnSpPr>
          <p:nvPr/>
        </p:nvCxnSpPr>
        <p:spPr>
          <a:xfrm flipH="1">
            <a:off x="719724" y="3740740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A0418-9FDA-48F4-B8AA-3D87276B911F}"/>
              </a:ext>
            </a:extLst>
          </p:cNvPr>
          <p:cNvCxnSpPr>
            <a:cxnSpLocks/>
          </p:cNvCxnSpPr>
          <p:nvPr/>
        </p:nvCxnSpPr>
        <p:spPr>
          <a:xfrm flipH="1">
            <a:off x="644239" y="287091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6FF6F8-DA5C-4D2A-AC24-8EA53F58E675}"/>
              </a:ext>
            </a:extLst>
          </p:cNvPr>
          <p:cNvCxnSpPr>
            <a:cxnSpLocks/>
          </p:cNvCxnSpPr>
          <p:nvPr/>
        </p:nvCxnSpPr>
        <p:spPr>
          <a:xfrm flipV="1">
            <a:off x="1431249" y="2850252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9D45B-A012-44C0-9441-610B4C172FCB}"/>
              </a:ext>
            </a:extLst>
          </p:cNvPr>
          <p:cNvCxnSpPr>
            <a:cxnSpLocks/>
          </p:cNvCxnSpPr>
          <p:nvPr/>
        </p:nvCxnSpPr>
        <p:spPr>
          <a:xfrm>
            <a:off x="1416875" y="282418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30AFA-0901-44AB-ABD5-E798E4E5F007}"/>
              </a:ext>
            </a:extLst>
          </p:cNvPr>
          <p:cNvCxnSpPr>
            <a:cxnSpLocks/>
          </p:cNvCxnSpPr>
          <p:nvPr/>
        </p:nvCxnSpPr>
        <p:spPr>
          <a:xfrm flipV="1">
            <a:off x="1445628" y="377399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A3910-0DF1-4E6F-A268-10DDB9671593}"/>
              </a:ext>
            </a:extLst>
          </p:cNvPr>
          <p:cNvCxnSpPr>
            <a:cxnSpLocks/>
          </p:cNvCxnSpPr>
          <p:nvPr/>
        </p:nvCxnSpPr>
        <p:spPr>
          <a:xfrm flipH="1" flipV="1">
            <a:off x="1421457" y="374523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4F5EC-2FBF-4AC8-958F-262712AA1849}"/>
              </a:ext>
            </a:extLst>
          </p:cNvPr>
          <p:cNvCxnSpPr>
            <a:cxnSpLocks/>
          </p:cNvCxnSpPr>
          <p:nvPr/>
        </p:nvCxnSpPr>
        <p:spPr>
          <a:xfrm flipV="1">
            <a:off x="1474383" y="4546779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7FCA54-C772-4147-B65E-A80A6C43370B}"/>
              </a:ext>
            </a:extLst>
          </p:cNvPr>
          <p:cNvCxnSpPr>
            <a:cxnSpLocks/>
          </p:cNvCxnSpPr>
          <p:nvPr/>
        </p:nvCxnSpPr>
        <p:spPr>
          <a:xfrm flipV="1">
            <a:off x="1485164" y="2713667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293C9-F9E9-41A1-B3C3-E4D506B87B04}"/>
              </a:ext>
            </a:extLst>
          </p:cNvPr>
          <p:cNvCxnSpPr>
            <a:cxnSpLocks/>
          </p:cNvCxnSpPr>
          <p:nvPr/>
        </p:nvCxnSpPr>
        <p:spPr>
          <a:xfrm flipH="1">
            <a:off x="1474534" y="2633681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631309-008F-433D-B8FC-684EE0EDF176}"/>
              </a:ext>
            </a:extLst>
          </p:cNvPr>
          <p:cNvCxnSpPr>
            <a:cxnSpLocks/>
          </p:cNvCxnSpPr>
          <p:nvPr/>
        </p:nvCxnSpPr>
        <p:spPr>
          <a:xfrm flipH="1">
            <a:off x="2376473" y="330582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CF929-9DB0-4D03-96D8-3EA8E79A6240}"/>
              </a:ext>
            </a:extLst>
          </p:cNvPr>
          <p:cNvCxnSpPr>
            <a:cxnSpLocks/>
          </p:cNvCxnSpPr>
          <p:nvPr/>
        </p:nvCxnSpPr>
        <p:spPr>
          <a:xfrm flipH="1">
            <a:off x="2362092" y="4186439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12C8-826C-4E48-A18A-877ABBAAF4BC}"/>
              </a:ext>
            </a:extLst>
          </p:cNvPr>
          <p:cNvCxnSpPr>
            <a:cxnSpLocks/>
          </p:cNvCxnSpPr>
          <p:nvPr/>
        </p:nvCxnSpPr>
        <p:spPr>
          <a:xfrm>
            <a:off x="2361945" y="2813403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39A51-3A26-42A2-841B-2D74767E74AB}"/>
              </a:ext>
            </a:extLst>
          </p:cNvPr>
          <p:cNvCxnSpPr>
            <a:cxnSpLocks/>
          </p:cNvCxnSpPr>
          <p:nvPr/>
        </p:nvCxnSpPr>
        <p:spPr>
          <a:xfrm>
            <a:off x="2951416" y="3348960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575C9A-EEB5-46B0-8B67-7778E3659956}"/>
              </a:ext>
            </a:extLst>
          </p:cNvPr>
          <p:cNvCxnSpPr>
            <a:cxnSpLocks/>
          </p:cNvCxnSpPr>
          <p:nvPr/>
        </p:nvCxnSpPr>
        <p:spPr>
          <a:xfrm>
            <a:off x="2214581" y="2881694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8312CB-BA23-4A63-BD70-EA6C88A7F7E6}"/>
              </a:ext>
            </a:extLst>
          </p:cNvPr>
          <p:cNvCxnSpPr>
            <a:cxnSpLocks/>
          </p:cNvCxnSpPr>
          <p:nvPr/>
        </p:nvCxnSpPr>
        <p:spPr>
          <a:xfrm flipH="1" flipV="1">
            <a:off x="2208619" y="3820721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1260-E32F-48A0-B4A5-0D8E0F93EA7A}"/>
              </a:ext>
            </a:extLst>
          </p:cNvPr>
          <p:cNvCxnSpPr>
            <a:cxnSpLocks/>
          </p:cNvCxnSpPr>
          <p:nvPr/>
        </p:nvCxnSpPr>
        <p:spPr>
          <a:xfrm flipH="1" flipV="1">
            <a:off x="2359580" y="3752427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9545F-B565-4755-B3C1-5A81F558B474}"/>
              </a:ext>
            </a:extLst>
          </p:cNvPr>
          <p:cNvCxnSpPr>
            <a:cxnSpLocks/>
          </p:cNvCxnSpPr>
          <p:nvPr/>
        </p:nvCxnSpPr>
        <p:spPr>
          <a:xfrm flipH="1" flipV="1">
            <a:off x="1487234" y="3648195"/>
            <a:ext cx="553735" cy="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68C366-A687-4553-89FF-61CA12DF9C97}"/>
              </a:ext>
            </a:extLst>
          </p:cNvPr>
          <p:cNvSpPr txBox="1"/>
          <p:nvPr/>
        </p:nvSpPr>
        <p:spPr>
          <a:xfrm>
            <a:off x="415599" y="5681548"/>
            <a:ext cx="2719383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Original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D7E9-8EC8-416F-B7F5-809258DD017D}"/>
              </a:ext>
            </a:extLst>
          </p:cNvPr>
          <p:cNvSpPr txBox="1"/>
          <p:nvPr/>
        </p:nvSpPr>
        <p:spPr>
          <a:xfrm>
            <a:off x="3363618" y="5674712"/>
            <a:ext cx="5887455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Partitions of the graph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3860470" y="1737713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6701896" y="1749532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3609145" y="1733701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6410463" y="1745519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363617" y="180834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46021" y="180670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6355F9B-6CE7-46EB-AC82-F68B831FB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87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2A2-56BD-42A4-91CF-97F8D723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Partitioning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AE8547-3746-4D63-B8DF-D8677B4DAA24}"/>
              </a:ext>
            </a:extLst>
          </p:cNvPr>
          <p:cNvSpPr/>
          <p:nvPr/>
        </p:nvSpPr>
        <p:spPr>
          <a:xfrm>
            <a:off x="415602" y="303846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B029C-19DB-4671-90B0-DB6D92A5FE0D}"/>
              </a:ext>
            </a:extLst>
          </p:cNvPr>
          <p:cNvSpPr/>
          <p:nvPr/>
        </p:nvSpPr>
        <p:spPr>
          <a:xfrm>
            <a:off x="113749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74A4-72C0-4034-ACA9-1CEF1EA6422E}"/>
              </a:ext>
            </a:extLst>
          </p:cNvPr>
          <p:cNvSpPr/>
          <p:nvPr/>
        </p:nvSpPr>
        <p:spPr>
          <a:xfrm>
            <a:off x="206125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B7249-A182-4131-A87E-39CC3989E066}"/>
              </a:ext>
            </a:extLst>
          </p:cNvPr>
          <p:cNvSpPr/>
          <p:nvPr/>
        </p:nvSpPr>
        <p:spPr>
          <a:xfrm>
            <a:off x="2787312" y="302409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E269-1A30-480F-8C88-F43CA99BFA8F}"/>
              </a:ext>
            </a:extLst>
          </p:cNvPr>
          <p:cNvSpPr/>
          <p:nvPr/>
        </p:nvSpPr>
        <p:spPr>
          <a:xfrm>
            <a:off x="113749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35E01-35C1-4E32-9443-A2AEA3D0474A}"/>
              </a:ext>
            </a:extLst>
          </p:cNvPr>
          <p:cNvSpPr/>
          <p:nvPr/>
        </p:nvSpPr>
        <p:spPr>
          <a:xfrm>
            <a:off x="206125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DC3B9-DC3F-4BA3-A3FB-D4FDDE730425}"/>
              </a:ext>
            </a:extLst>
          </p:cNvPr>
          <p:cNvSpPr/>
          <p:nvPr/>
        </p:nvSpPr>
        <p:spPr>
          <a:xfrm>
            <a:off x="1138504" y="43881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B0745-C076-410B-AD07-80C70B686D9A}"/>
              </a:ext>
            </a:extLst>
          </p:cNvPr>
          <p:cNvSpPr/>
          <p:nvPr/>
        </p:nvSpPr>
        <p:spPr>
          <a:xfrm>
            <a:off x="2048139" y="43894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C7D97-9681-4A27-B363-4F9A6ABB1BAE}"/>
              </a:ext>
            </a:extLst>
          </p:cNvPr>
          <p:cNvSpPr/>
          <p:nvPr/>
        </p:nvSpPr>
        <p:spPr>
          <a:xfrm>
            <a:off x="415600" y="390741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18E21-9EC6-49A9-8998-8F656DFA09F5}"/>
              </a:ext>
            </a:extLst>
          </p:cNvPr>
          <p:cNvSpPr/>
          <p:nvPr/>
        </p:nvSpPr>
        <p:spPr>
          <a:xfrm>
            <a:off x="2798096" y="390741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871ED9-B11B-4B71-AFC5-8A7D7C4BAED5}"/>
              </a:ext>
            </a:extLst>
          </p:cNvPr>
          <p:cNvCxnSpPr/>
          <p:nvPr/>
        </p:nvCxnSpPr>
        <p:spPr>
          <a:xfrm>
            <a:off x="701602" y="3320203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E5A2A-AA17-4DA5-A568-D4A647BE3549}"/>
              </a:ext>
            </a:extLst>
          </p:cNvPr>
          <p:cNvCxnSpPr>
            <a:cxnSpLocks/>
          </p:cNvCxnSpPr>
          <p:nvPr/>
        </p:nvCxnSpPr>
        <p:spPr>
          <a:xfrm flipV="1">
            <a:off x="683629" y="2789145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4CCB0-7F9D-46C0-A3F1-7D2BFA208917}"/>
              </a:ext>
            </a:extLst>
          </p:cNvPr>
          <p:cNvCxnSpPr>
            <a:cxnSpLocks/>
          </p:cNvCxnSpPr>
          <p:nvPr/>
        </p:nvCxnSpPr>
        <p:spPr>
          <a:xfrm>
            <a:off x="701602" y="4186439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031FC-2028-4427-B713-8FEDCAAAA3FF}"/>
              </a:ext>
            </a:extLst>
          </p:cNvPr>
          <p:cNvCxnSpPr>
            <a:cxnSpLocks/>
          </p:cNvCxnSpPr>
          <p:nvPr/>
        </p:nvCxnSpPr>
        <p:spPr>
          <a:xfrm flipH="1">
            <a:off x="719724" y="3740740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A0418-9FDA-48F4-B8AA-3D87276B911F}"/>
              </a:ext>
            </a:extLst>
          </p:cNvPr>
          <p:cNvCxnSpPr>
            <a:cxnSpLocks/>
          </p:cNvCxnSpPr>
          <p:nvPr/>
        </p:nvCxnSpPr>
        <p:spPr>
          <a:xfrm flipH="1">
            <a:off x="644239" y="287091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6FF6F8-DA5C-4D2A-AC24-8EA53F58E675}"/>
              </a:ext>
            </a:extLst>
          </p:cNvPr>
          <p:cNvCxnSpPr>
            <a:cxnSpLocks/>
          </p:cNvCxnSpPr>
          <p:nvPr/>
        </p:nvCxnSpPr>
        <p:spPr>
          <a:xfrm flipV="1">
            <a:off x="1431249" y="2850252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9D45B-A012-44C0-9441-610B4C172FCB}"/>
              </a:ext>
            </a:extLst>
          </p:cNvPr>
          <p:cNvCxnSpPr>
            <a:cxnSpLocks/>
          </p:cNvCxnSpPr>
          <p:nvPr/>
        </p:nvCxnSpPr>
        <p:spPr>
          <a:xfrm>
            <a:off x="1416875" y="282418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30AFA-0901-44AB-ABD5-E798E4E5F007}"/>
              </a:ext>
            </a:extLst>
          </p:cNvPr>
          <p:cNvCxnSpPr>
            <a:cxnSpLocks/>
          </p:cNvCxnSpPr>
          <p:nvPr/>
        </p:nvCxnSpPr>
        <p:spPr>
          <a:xfrm flipV="1">
            <a:off x="1445628" y="377399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A3910-0DF1-4E6F-A268-10DDB9671593}"/>
              </a:ext>
            </a:extLst>
          </p:cNvPr>
          <p:cNvCxnSpPr>
            <a:cxnSpLocks/>
          </p:cNvCxnSpPr>
          <p:nvPr/>
        </p:nvCxnSpPr>
        <p:spPr>
          <a:xfrm flipH="1" flipV="1">
            <a:off x="1421457" y="374523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4F5EC-2FBF-4AC8-958F-262712AA1849}"/>
              </a:ext>
            </a:extLst>
          </p:cNvPr>
          <p:cNvCxnSpPr>
            <a:cxnSpLocks/>
          </p:cNvCxnSpPr>
          <p:nvPr/>
        </p:nvCxnSpPr>
        <p:spPr>
          <a:xfrm flipV="1">
            <a:off x="1474383" y="4546779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7FCA54-C772-4147-B65E-A80A6C43370B}"/>
              </a:ext>
            </a:extLst>
          </p:cNvPr>
          <p:cNvCxnSpPr>
            <a:cxnSpLocks/>
          </p:cNvCxnSpPr>
          <p:nvPr/>
        </p:nvCxnSpPr>
        <p:spPr>
          <a:xfrm flipV="1">
            <a:off x="1485164" y="2713667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293C9-F9E9-41A1-B3C3-E4D506B87B04}"/>
              </a:ext>
            </a:extLst>
          </p:cNvPr>
          <p:cNvCxnSpPr>
            <a:cxnSpLocks/>
          </p:cNvCxnSpPr>
          <p:nvPr/>
        </p:nvCxnSpPr>
        <p:spPr>
          <a:xfrm flipH="1">
            <a:off x="1474534" y="2633681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631309-008F-433D-B8FC-684EE0EDF176}"/>
              </a:ext>
            </a:extLst>
          </p:cNvPr>
          <p:cNvCxnSpPr>
            <a:cxnSpLocks/>
          </p:cNvCxnSpPr>
          <p:nvPr/>
        </p:nvCxnSpPr>
        <p:spPr>
          <a:xfrm flipH="1">
            <a:off x="2376473" y="330582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CF929-9DB0-4D03-96D8-3EA8E79A6240}"/>
              </a:ext>
            </a:extLst>
          </p:cNvPr>
          <p:cNvCxnSpPr>
            <a:cxnSpLocks/>
          </p:cNvCxnSpPr>
          <p:nvPr/>
        </p:nvCxnSpPr>
        <p:spPr>
          <a:xfrm flipH="1">
            <a:off x="2362092" y="4186439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12C8-826C-4E48-A18A-877ABBAAF4BC}"/>
              </a:ext>
            </a:extLst>
          </p:cNvPr>
          <p:cNvCxnSpPr>
            <a:cxnSpLocks/>
          </p:cNvCxnSpPr>
          <p:nvPr/>
        </p:nvCxnSpPr>
        <p:spPr>
          <a:xfrm>
            <a:off x="2361945" y="2813403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39A51-3A26-42A2-841B-2D74767E74AB}"/>
              </a:ext>
            </a:extLst>
          </p:cNvPr>
          <p:cNvCxnSpPr>
            <a:cxnSpLocks/>
          </p:cNvCxnSpPr>
          <p:nvPr/>
        </p:nvCxnSpPr>
        <p:spPr>
          <a:xfrm>
            <a:off x="2951416" y="3348960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575C9A-EEB5-46B0-8B67-7778E3659956}"/>
              </a:ext>
            </a:extLst>
          </p:cNvPr>
          <p:cNvCxnSpPr>
            <a:cxnSpLocks/>
          </p:cNvCxnSpPr>
          <p:nvPr/>
        </p:nvCxnSpPr>
        <p:spPr>
          <a:xfrm>
            <a:off x="2214581" y="2881694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8312CB-BA23-4A63-BD70-EA6C88A7F7E6}"/>
              </a:ext>
            </a:extLst>
          </p:cNvPr>
          <p:cNvCxnSpPr>
            <a:cxnSpLocks/>
          </p:cNvCxnSpPr>
          <p:nvPr/>
        </p:nvCxnSpPr>
        <p:spPr>
          <a:xfrm flipH="1" flipV="1">
            <a:off x="2208619" y="3820721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1260-E32F-48A0-B4A5-0D8E0F93EA7A}"/>
              </a:ext>
            </a:extLst>
          </p:cNvPr>
          <p:cNvCxnSpPr>
            <a:cxnSpLocks/>
          </p:cNvCxnSpPr>
          <p:nvPr/>
        </p:nvCxnSpPr>
        <p:spPr>
          <a:xfrm flipH="1" flipV="1">
            <a:off x="2359580" y="3752427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9545F-B565-4755-B3C1-5A81F558B474}"/>
              </a:ext>
            </a:extLst>
          </p:cNvPr>
          <p:cNvCxnSpPr>
            <a:cxnSpLocks/>
          </p:cNvCxnSpPr>
          <p:nvPr/>
        </p:nvCxnSpPr>
        <p:spPr>
          <a:xfrm flipH="1" flipV="1">
            <a:off x="1487234" y="3648195"/>
            <a:ext cx="553735" cy="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68C366-A687-4553-89FF-61CA12DF9C97}"/>
              </a:ext>
            </a:extLst>
          </p:cNvPr>
          <p:cNvSpPr txBox="1"/>
          <p:nvPr/>
        </p:nvSpPr>
        <p:spPr>
          <a:xfrm>
            <a:off x="415599" y="5681548"/>
            <a:ext cx="2719383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Original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D7E9-8EC8-416F-B7F5-809258DD017D}"/>
              </a:ext>
            </a:extLst>
          </p:cNvPr>
          <p:cNvSpPr txBox="1"/>
          <p:nvPr/>
        </p:nvSpPr>
        <p:spPr>
          <a:xfrm>
            <a:off x="3363618" y="5674712"/>
            <a:ext cx="5887455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Partitions of the graph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20D488-CD65-4CE0-B6EE-AA9E9BA22887}"/>
              </a:ext>
            </a:extLst>
          </p:cNvPr>
          <p:cNvCxnSpPr>
            <a:cxnSpLocks/>
          </p:cNvCxnSpPr>
          <p:nvPr/>
        </p:nvCxnSpPr>
        <p:spPr>
          <a:xfrm>
            <a:off x="4153154" y="3202214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1276E8-6427-4906-BBBA-7C756F8F546A}"/>
              </a:ext>
            </a:extLst>
          </p:cNvPr>
          <p:cNvCxnSpPr>
            <a:cxnSpLocks/>
          </p:cNvCxnSpPr>
          <p:nvPr/>
        </p:nvCxnSpPr>
        <p:spPr>
          <a:xfrm flipV="1">
            <a:off x="4135184" y="2671156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972AFC-65AA-4106-9AA9-A60C727C513E}"/>
              </a:ext>
            </a:extLst>
          </p:cNvPr>
          <p:cNvCxnSpPr>
            <a:cxnSpLocks/>
          </p:cNvCxnSpPr>
          <p:nvPr/>
        </p:nvCxnSpPr>
        <p:spPr>
          <a:xfrm>
            <a:off x="4153154" y="4068451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73A8C2-02DC-44EE-B0DE-567AA9568477}"/>
              </a:ext>
            </a:extLst>
          </p:cNvPr>
          <p:cNvCxnSpPr>
            <a:cxnSpLocks/>
          </p:cNvCxnSpPr>
          <p:nvPr/>
        </p:nvCxnSpPr>
        <p:spPr>
          <a:xfrm flipH="1">
            <a:off x="4171277" y="3622752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9C5406-FCCA-46F2-A496-C95CEFBBFDCB}"/>
              </a:ext>
            </a:extLst>
          </p:cNvPr>
          <p:cNvCxnSpPr>
            <a:cxnSpLocks/>
          </p:cNvCxnSpPr>
          <p:nvPr/>
        </p:nvCxnSpPr>
        <p:spPr>
          <a:xfrm flipH="1">
            <a:off x="4095794" y="275292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CE6F5D-A24D-42B5-988F-4BAA3CA3F7E4}"/>
              </a:ext>
            </a:extLst>
          </p:cNvPr>
          <p:cNvCxnSpPr>
            <a:cxnSpLocks/>
          </p:cNvCxnSpPr>
          <p:nvPr/>
        </p:nvCxnSpPr>
        <p:spPr>
          <a:xfrm flipV="1">
            <a:off x="4882807" y="2732261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6E268E-8BFA-44CC-9F78-3334598B21FB}"/>
              </a:ext>
            </a:extLst>
          </p:cNvPr>
          <p:cNvCxnSpPr>
            <a:cxnSpLocks/>
          </p:cNvCxnSpPr>
          <p:nvPr/>
        </p:nvCxnSpPr>
        <p:spPr>
          <a:xfrm>
            <a:off x="4868427" y="270619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89B590-43D9-4B1A-ACEA-047144FD8496}"/>
              </a:ext>
            </a:extLst>
          </p:cNvPr>
          <p:cNvCxnSpPr>
            <a:cxnSpLocks/>
          </p:cNvCxnSpPr>
          <p:nvPr/>
        </p:nvCxnSpPr>
        <p:spPr>
          <a:xfrm flipV="1">
            <a:off x="4897182" y="365600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B59E4D-142C-4094-8532-E35DA840FB77}"/>
              </a:ext>
            </a:extLst>
          </p:cNvPr>
          <p:cNvCxnSpPr>
            <a:cxnSpLocks/>
          </p:cNvCxnSpPr>
          <p:nvPr/>
        </p:nvCxnSpPr>
        <p:spPr>
          <a:xfrm flipV="1">
            <a:off x="4925936" y="4428790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45E36D-C7C2-44E1-81F6-9B1E2D9F7975}"/>
              </a:ext>
            </a:extLst>
          </p:cNvPr>
          <p:cNvCxnSpPr>
            <a:cxnSpLocks/>
          </p:cNvCxnSpPr>
          <p:nvPr/>
        </p:nvCxnSpPr>
        <p:spPr>
          <a:xfrm flipV="1">
            <a:off x="4936720" y="2595678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8A9BF0-7C10-414C-B58F-F98F6EC8A437}"/>
              </a:ext>
            </a:extLst>
          </p:cNvPr>
          <p:cNvCxnSpPr>
            <a:cxnSpLocks/>
          </p:cNvCxnSpPr>
          <p:nvPr/>
        </p:nvCxnSpPr>
        <p:spPr>
          <a:xfrm flipH="1" flipV="1">
            <a:off x="6985857" y="3617344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3C3878E-3A92-4686-A9EE-71C442C2F740}"/>
              </a:ext>
            </a:extLst>
          </p:cNvPr>
          <p:cNvCxnSpPr>
            <a:cxnSpLocks/>
          </p:cNvCxnSpPr>
          <p:nvPr/>
        </p:nvCxnSpPr>
        <p:spPr>
          <a:xfrm flipH="1">
            <a:off x="7038935" y="2505786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4FF3FC-0C5B-47A9-94E5-F67AB9FC7494}"/>
              </a:ext>
            </a:extLst>
          </p:cNvPr>
          <p:cNvCxnSpPr>
            <a:cxnSpLocks/>
          </p:cNvCxnSpPr>
          <p:nvPr/>
        </p:nvCxnSpPr>
        <p:spPr>
          <a:xfrm flipH="1">
            <a:off x="7940869" y="3177933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842B9AD-FEB2-4290-B39C-FB1450253A02}"/>
              </a:ext>
            </a:extLst>
          </p:cNvPr>
          <p:cNvCxnSpPr>
            <a:cxnSpLocks/>
          </p:cNvCxnSpPr>
          <p:nvPr/>
        </p:nvCxnSpPr>
        <p:spPr>
          <a:xfrm flipH="1">
            <a:off x="7926488" y="4058544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C8C9282-D0DF-481B-ACBE-868B2D280CD1}"/>
              </a:ext>
            </a:extLst>
          </p:cNvPr>
          <p:cNvCxnSpPr>
            <a:cxnSpLocks/>
          </p:cNvCxnSpPr>
          <p:nvPr/>
        </p:nvCxnSpPr>
        <p:spPr>
          <a:xfrm>
            <a:off x="7926341" y="2685509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DA4C5C4-92A8-4203-A6D0-D22B5C82C4FA}"/>
              </a:ext>
            </a:extLst>
          </p:cNvPr>
          <p:cNvCxnSpPr>
            <a:cxnSpLocks/>
          </p:cNvCxnSpPr>
          <p:nvPr/>
        </p:nvCxnSpPr>
        <p:spPr>
          <a:xfrm>
            <a:off x="8515819" y="3221065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C6946A2-D01A-4D3D-89D1-E8C4E46B9362}"/>
              </a:ext>
            </a:extLst>
          </p:cNvPr>
          <p:cNvCxnSpPr>
            <a:cxnSpLocks/>
          </p:cNvCxnSpPr>
          <p:nvPr/>
        </p:nvCxnSpPr>
        <p:spPr>
          <a:xfrm>
            <a:off x="7778976" y="2753798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45B466B-DDB0-4D74-81DF-BC3A669ED1C1}"/>
              </a:ext>
            </a:extLst>
          </p:cNvPr>
          <p:cNvCxnSpPr>
            <a:cxnSpLocks/>
          </p:cNvCxnSpPr>
          <p:nvPr/>
        </p:nvCxnSpPr>
        <p:spPr>
          <a:xfrm flipH="1" flipV="1">
            <a:off x="7773015" y="3692827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090F607-38A1-4E6D-BCD9-EF4A8D14BF8F}"/>
              </a:ext>
            </a:extLst>
          </p:cNvPr>
          <p:cNvCxnSpPr>
            <a:cxnSpLocks/>
          </p:cNvCxnSpPr>
          <p:nvPr/>
        </p:nvCxnSpPr>
        <p:spPr>
          <a:xfrm flipH="1" flipV="1">
            <a:off x="7923976" y="3624531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67A2D6-EDBC-406D-B76E-DE44947C9E06}"/>
              </a:ext>
            </a:extLst>
          </p:cNvPr>
          <p:cNvCxnSpPr>
            <a:cxnSpLocks/>
          </p:cNvCxnSpPr>
          <p:nvPr/>
        </p:nvCxnSpPr>
        <p:spPr>
          <a:xfrm flipH="1">
            <a:off x="7038935" y="3513039"/>
            <a:ext cx="579135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3860470" y="1737713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6701896" y="1749532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3609145" y="1733701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6410463" y="1745519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Shape 180">
            <a:extLst>
              <a:ext uri="{FF2B5EF4-FFF2-40B4-BE49-F238E27FC236}">
                <a16:creationId xmlns:a16="http://schemas.microsoft.com/office/drawing/2014/main" id="{DCB0C622-7600-4AE3-9520-D38926C24BAB}"/>
              </a:ext>
            </a:extLst>
          </p:cNvPr>
          <p:cNvSpPr txBox="1">
            <a:spLocks/>
          </p:cNvSpPr>
          <p:nvPr/>
        </p:nvSpPr>
        <p:spPr>
          <a:xfrm>
            <a:off x="9021264" y="1740699"/>
            <a:ext cx="2753859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Each edge is assigned to a unique host</a:t>
            </a:r>
            <a:endParaRPr lang="en-US" sz="2133">
              <a:cs typeface="Calibr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363617" y="180834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46021" y="180670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172F46A-4029-4475-A811-11A16D0A4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56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2A2-56BD-42A4-91CF-97F8D723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Partitioning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AE8547-3746-4D63-B8DF-D8677B4DAA24}"/>
              </a:ext>
            </a:extLst>
          </p:cNvPr>
          <p:cNvSpPr/>
          <p:nvPr/>
        </p:nvSpPr>
        <p:spPr>
          <a:xfrm>
            <a:off x="415602" y="303846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B029C-19DB-4671-90B0-DB6D92A5FE0D}"/>
              </a:ext>
            </a:extLst>
          </p:cNvPr>
          <p:cNvSpPr/>
          <p:nvPr/>
        </p:nvSpPr>
        <p:spPr>
          <a:xfrm>
            <a:off x="113749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74A4-72C0-4034-ACA9-1CEF1EA6422E}"/>
              </a:ext>
            </a:extLst>
          </p:cNvPr>
          <p:cNvSpPr/>
          <p:nvPr/>
        </p:nvSpPr>
        <p:spPr>
          <a:xfrm>
            <a:off x="2061255" y="255720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B7249-A182-4131-A87E-39CC3989E066}"/>
              </a:ext>
            </a:extLst>
          </p:cNvPr>
          <p:cNvSpPr/>
          <p:nvPr/>
        </p:nvSpPr>
        <p:spPr>
          <a:xfrm>
            <a:off x="2787312" y="302409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E269-1A30-480F-8C88-F43CA99BFA8F}"/>
              </a:ext>
            </a:extLst>
          </p:cNvPr>
          <p:cNvSpPr/>
          <p:nvPr/>
        </p:nvSpPr>
        <p:spPr>
          <a:xfrm>
            <a:off x="113749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35E01-35C1-4E32-9443-A2AEA3D0474A}"/>
              </a:ext>
            </a:extLst>
          </p:cNvPr>
          <p:cNvSpPr/>
          <p:nvPr/>
        </p:nvSpPr>
        <p:spPr>
          <a:xfrm>
            <a:off x="2061255" y="347962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DC3B9-DC3F-4BA3-A3FB-D4FDDE730425}"/>
              </a:ext>
            </a:extLst>
          </p:cNvPr>
          <p:cNvSpPr/>
          <p:nvPr/>
        </p:nvSpPr>
        <p:spPr>
          <a:xfrm>
            <a:off x="1138504" y="43881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B0745-C076-410B-AD07-80C70B686D9A}"/>
              </a:ext>
            </a:extLst>
          </p:cNvPr>
          <p:cNvSpPr/>
          <p:nvPr/>
        </p:nvSpPr>
        <p:spPr>
          <a:xfrm>
            <a:off x="2048139" y="43894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C7D97-9681-4A27-B363-4F9A6ABB1BAE}"/>
              </a:ext>
            </a:extLst>
          </p:cNvPr>
          <p:cNvSpPr/>
          <p:nvPr/>
        </p:nvSpPr>
        <p:spPr>
          <a:xfrm>
            <a:off x="415600" y="3907419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18E21-9EC6-49A9-8998-8F656DFA09F5}"/>
              </a:ext>
            </a:extLst>
          </p:cNvPr>
          <p:cNvSpPr/>
          <p:nvPr/>
        </p:nvSpPr>
        <p:spPr>
          <a:xfrm>
            <a:off x="2798096" y="390741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871ED9-B11B-4B71-AFC5-8A7D7C4BAED5}"/>
              </a:ext>
            </a:extLst>
          </p:cNvPr>
          <p:cNvCxnSpPr/>
          <p:nvPr/>
        </p:nvCxnSpPr>
        <p:spPr>
          <a:xfrm>
            <a:off x="701602" y="3320203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E5A2A-AA17-4DA5-A568-D4A647BE3549}"/>
              </a:ext>
            </a:extLst>
          </p:cNvPr>
          <p:cNvCxnSpPr>
            <a:cxnSpLocks/>
          </p:cNvCxnSpPr>
          <p:nvPr/>
        </p:nvCxnSpPr>
        <p:spPr>
          <a:xfrm flipV="1">
            <a:off x="683629" y="2789145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4CCB0-7F9D-46C0-A3F1-7D2BFA208917}"/>
              </a:ext>
            </a:extLst>
          </p:cNvPr>
          <p:cNvCxnSpPr>
            <a:cxnSpLocks/>
          </p:cNvCxnSpPr>
          <p:nvPr/>
        </p:nvCxnSpPr>
        <p:spPr>
          <a:xfrm>
            <a:off x="701602" y="4186439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031FC-2028-4427-B713-8FEDCAAAA3FF}"/>
              </a:ext>
            </a:extLst>
          </p:cNvPr>
          <p:cNvCxnSpPr>
            <a:cxnSpLocks/>
          </p:cNvCxnSpPr>
          <p:nvPr/>
        </p:nvCxnSpPr>
        <p:spPr>
          <a:xfrm flipH="1">
            <a:off x="719724" y="3740740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A0418-9FDA-48F4-B8AA-3D87276B911F}"/>
              </a:ext>
            </a:extLst>
          </p:cNvPr>
          <p:cNvCxnSpPr>
            <a:cxnSpLocks/>
          </p:cNvCxnSpPr>
          <p:nvPr/>
        </p:nvCxnSpPr>
        <p:spPr>
          <a:xfrm flipH="1">
            <a:off x="644239" y="287091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6FF6F8-DA5C-4D2A-AC24-8EA53F58E675}"/>
              </a:ext>
            </a:extLst>
          </p:cNvPr>
          <p:cNvCxnSpPr>
            <a:cxnSpLocks/>
          </p:cNvCxnSpPr>
          <p:nvPr/>
        </p:nvCxnSpPr>
        <p:spPr>
          <a:xfrm flipV="1">
            <a:off x="1431249" y="2850252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9D45B-A012-44C0-9441-610B4C172FCB}"/>
              </a:ext>
            </a:extLst>
          </p:cNvPr>
          <p:cNvCxnSpPr>
            <a:cxnSpLocks/>
          </p:cNvCxnSpPr>
          <p:nvPr/>
        </p:nvCxnSpPr>
        <p:spPr>
          <a:xfrm>
            <a:off x="1416875" y="282418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30AFA-0901-44AB-ABD5-E798E4E5F007}"/>
              </a:ext>
            </a:extLst>
          </p:cNvPr>
          <p:cNvCxnSpPr>
            <a:cxnSpLocks/>
          </p:cNvCxnSpPr>
          <p:nvPr/>
        </p:nvCxnSpPr>
        <p:spPr>
          <a:xfrm flipV="1">
            <a:off x="1445628" y="377399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A3910-0DF1-4E6F-A268-10DDB9671593}"/>
              </a:ext>
            </a:extLst>
          </p:cNvPr>
          <p:cNvCxnSpPr>
            <a:cxnSpLocks/>
          </p:cNvCxnSpPr>
          <p:nvPr/>
        </p:nvCxnSpPr>
        <p:spPr>
          <a:xfrm flipH="1" flipV="1">
            <a:off x="1421457" y="3745237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4F5EC-2FBF-4AC8-958F-262712AA1849}"/>
              </a:ext>
            </a:extLst>
          </p:cNvPr>
          <p:cNvCxnSpPr>
            <a:cxnSpLocks/>
          </p:cNvCxnSpPr>
          <p:nvPr/>
        </p:nvCxnSpPr>
        <p:spPr>
          <a:xfrm flipV="1">
            <a:off x="1474383" y="4546779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7FCA54-C772-4147-B65E-A80A6C43370B}"/>
              </a:ext>
            </a:extLst>
          </p:cNvPr>
          <p:cNvCxnSpPr>
            <a:cxnSpLocks/>
          </p:cNvCxnSpPr>
          <p:nvPr/>
        </p:nvCxnSpPr>
        <p:spPr>
          <a:xfrm flipV="1">
            <a:off x="1485164" y="2713667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293C9-F9E9-41A1-B3C3-E4D506B87B04}"/>
              </a:ext>
            </a:extLst>
          </p:cNvPr>
          <p:cNvCxnSpPr>
            <a:cxnSpLocks/>
          </p:cNvCxnSpPr>
          <p:nvPr/>
        </p:nvCxnSpPr>
        <p:spPr>
          <a:xfrm flipH="1">
            <a:off x="1474534" y="2633681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631309-008F-433D-B8FC-684EE0EDF176}"/>
              </a:ext>
            </a:extLst>
          </p:cNvPr>
          <p:cNvCxnSpPr>
            <a:cxnSpLocks/>
          </p:cNvCxnSpPr>
          <p:nvPr/>
        </p:nvCxnSpPr>
        <p:spPr>
          <a:xfrm flipH="1">
            <a:off x="2376473" y="3305827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CF929-9DB0-4D03-96D8-3EA8E79A6240}"/>
              </a:ext>
            </a:extLst>
          </p:cNvPr>
          <p:cNvCxnSpPr>
            <a:cxnSpLocks/>
          </p:cNvCxnSpPr>
          <p:nvPr/>
        </p:nvCxnSpPr>
        <p:spPr>
          <a:xfrm flipH="1">
            <a:off x="2362092" y="4186439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12C8-826C-4E48-A18A-877ABBAAF4BC}"/>
              </a:ext>
            </a:extLst>
          </p:cNvPr>
          <p:cNvCxnSpPr>
            <a:cxnSpLocks/>
          </p:cNvCxnSpPr>
          <p:nvPr/>
        </p:nvCxnSpPr>
        <p:spPr>
          <a:xfrm>
            <a:off x="2361945" y="2813403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39A51-3A26-42A2-841B-2D74767E74AB}"/>
              </a:ext>
            </a:extLst>
          </p:cNvPr>
          <p:cNvCxnSpPr>
            <a:cxnSpLocks/>
          </p:cNvCxnSpPr>
          <p:nvPr/>
        </p:nvCxnSpPr>
        <p:spPr>
          <a:xfrm>
            <a:off x="2951416" y="3348960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575C9A-EEB5-46B0-8B67-7778E3659956}"/>
              </a:ext>
            </a:extLst>
          </p:cNvPr>
          <p:cNvCxnSpPr>
            <a:cxnSpLocks/>
          </p:cNvCxnSpPr>
          <p:nvPr/>
        </p:nvCxnSpPr>
        <p:spPr>
          <a:xfrm>
            <a:off x="2214581" y="2881694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8312CB-BA23-4A63-BD70-EA6C88A7F7E6}"/>
              </a:ext>
            </a:extLst>
          </p:cNvPr>
          <p:cNvCxnSpPr>
            <a:cxnSpLocks/>
          </p:cNvCxnSpPr>
          <p:nvPr/>
        </p:nvCxnSpPr>
        <p:spPr>
          <a:xfrm flipH="1" flipV="1">
            <a:off x="2208619" y="3820721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1260-E32F-48A0-B4A5-0D8E0F93EA7A}"/>
              </a:ext>
            </a:extLst>
          </p:cNvPr>
          <p:cNvCxnSpPr>
            <a:cxnSpLocks/>
          </p:cNvCxnSpPr>
          <p:nvPr/>
        </p:nvCxnSpPr>
        <p:spPr>
          <a:xfrm flipH="1" flipV="1">
            <a:off x="2359580" y="3752427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9545F-B565-4755-B3C1-5A81F558B474}"/>
              </a:ext>
            </a:extLst>
          </p:cNvPr>
          <p:cNvCxnSpPr>
            <a:cxnSpLocks/>
          </p:cNvCxnSpPr>
          <p:nvPr/>
        </p:nvCxnSpPr>
        <p:spPr>
          <a:xfrm flipH="1" flipV="1">
            <a:off x="1487234" y="3648195"/>
            <a:ext cx="553735" cy="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68C366-A687-4553-89FF-61CA12DF9C97}"/>
              </a:ext>
            </a:extLst>
          </p:cNvPr>
          <p:cNvSpPr txBox="1"/>
          <p:nvPr/>
        </p:nvSpPr>
        <p:spPr>
          <a:xfrm>
            <a:off x="415599" y="5681548"/>
            <a:ext cx="2719383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Original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D7E9-8EC8-416F-B7F5-809258DD017D}"/>
              </a:ext>
            </a:extLst>
          </p:cNvPr>
          <p:cNvSpPr txBox="1"/>
          <p:nvPr/>
        </p:nvSpPr>
        <p:spPr>
          <a:xfrm>
            <a:off x="3363618" y="5674712"/>
            <a:ext cx="5887455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Partitions of the graph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A002A4-BA10-40BB-9878-88BDA98B59D3}"/>
              </a:ext>
            </a:extLst>
          </p:cNvPr>
          <p:cNvSpPr/>
          <p:nvPr/>
        </p:nvSpPr>
        <p:spPr>
          <a:xfrm>
            <a:off x="3867154" y="2920478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9E4AFC-F8D6-426E-A51F-57A34512B4F2}"/>
              </a:ext>
            </a:extLst>
          </p:cNvPr>
          <p:cNvSpPr/>
          <p:nvPr/>
        </p:nvSpPr>
        <p:spPr>
          <a:xfrm>
            <a:off x="4589047" y="2439214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AEE005-B4D2-4C6C-92EC-26B2AABA3E7E}"/>
              </a:ext>
            </a:extLst>
          </p:cNvPr>
          <p:cNvSpPr/>
          <p:nvPr/>
        </p:nvSpPr>
        <p:spPr>
          <a:xfrm>
            <a:off x="4589047" y="3361635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40E3B6-B2CD-4153-B801-03D1993BDCB6}"/>
              </a:ext>
            </a:extLst>
          </p:cNvPr>
          <p:cNvSpPr/>
          <p:nvPr/>
        </p:nvSpPr>
        <p:spPr>
          <a:xfrm>
            <a:off x="4590059" y="4270121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I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7AA0B4-9053-46AA-AE76-2DC44758FB0C}"/>
              </a:ext>
            </a:extLst>
          </p:cNvPr>
          <p:cNvSpPr/>
          <p:nvPr/>
        </p:nvSpPr>
        <p:spPr>
          <a:xfrm>
            <a:off x="3867154" y="3789429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20D488-CD65-4CE0-B6EE-AA9E9BA22887}"/>
              </a:ext>
            </a:extLst>
          </p:cNvPr>
          <p:cNvCxnSpPr>
            <a:cxnSpLocks/>
          </p:cNvCxnSpPr>
          <p:nvPr/>
        </p:nvCxnSpPr>
        <p:spPr>
          <a:xfrm>
            <a:off x="4153154" y="3202214"/>
            <a:ext cx="449441" cy="2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1276E8-6427-4906-BBBA-7C756F8F546A}"/>
              </a:ext>
            </a:extLst>
          </p:cNvPr>
          <p:cNvCxnSpPr>
            <a:cxnSpLocks/>
          </p:cNvCxnSpPr>
          <p:nvPr/>
        </p:nvCxnSpPr>
        <p:spPr>
          <a:xfrm flipV="1">
            <a:off x="4135184" y="2671156"/>
            <a:ext cx="464897" cy="28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972AFC-65AA-4106-9AA9-A60C727C513E}"/>
              </a:ext>
            </a:extLst>
          </p:cNvPr>
          <p:cNvCxnSpPr>
            <a:cxnSpLocks/>
          </p:cNvCxnSpPr>
          <p:nvPr/>
        </p:nvCxnSpPr>
        <p:spPr>
          <a:xfrm>
            <a:off x="4153154" y="4068451"/>
            <a:ext cx="449441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73A8C2-02DC-44EE-B0DE-567AA9568477}"/>
              </a:ext>
            </a:extLst>
          </p:cNvPr>
          <p:cNvCxnSpPr>
            <a:cxnSpLocks/>
          </p:cNvCxnSpPr>
          <p:nvPr/>
        </p:nvCxnSpPr>
        <p:spPr>
          <a:xfrm flipH="1">
            <a:off x="4171277" y="3622752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9C5406-FCCA-46F2-A496-C95CEFBBFDCB}"/>
              </a:ext>
            </a:extLst>
          </p:cNvPr>
          <p:cNvCxnSpPr>
            <a:cxnSpLocks/>
          </p:cNvCxnSpPr>
          <p:nvPr/>
        </p:nvCxnSpPr>
        <p:spPr>
          <a:xfrm flipH="1">
            <a:off x="4095794" y="2752924"/>
            <a:ext cx="567756" cy="10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CE6F5D-A24D-42B5-988F-4BAA3CA3F7E4}"/>
              </a:ext>
            </a:extLst>
          </p:cNvPr>
          <p:cNvCxnSpPr>
            <a:cxnSpLocks/>
          </p:cNvCxnSpPr>
          <p:nvPr/>
        </p:nvCxnSpPr>
        <p:spPr>
          <a:xfrm flipV="1">
            <a:off x="4882807" y="2732261"/>
            <a:ext cx="723691" cy="6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6E268E-8BFA-44CC-9F78-3334598B21FB}"/>
              </a:ext>
            </a:extLst>
          </p:cNvPr>
          <p:cNvCxnSpPr>
            <a:cxnSpLocks/>
          </p:cNvCxnSpPr>
          <p:nvPr/>
        </p:nvCxnSpPr>
        <p:spPr>
          <a:xfrm>
            <a:off x="4868427" y="2706198"/>
            <a:ext cx="711827" cy="6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89B590-43D9-4B1A-ACEA-047144FD8496}"/>
              </a:ext>
            </a:extLst>
          </p:cNvPr>
          <p:cNvCxnSpPr>
            <a:cxnSpLocks/>
          </p:cNvCxnSpPr>
          <p:nvPr/>
        </p:nvCxnSpPr>
        <p:spPr>
          <a:xfrm flipV="1">
            <a:off x="4897182" y="3656005"/>
            <a:ext cx="709313" cy="6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B59E4D-142C-4094-8532-E35DA840FB77}"/>
              </a:ext>
            </a:extLst>
          </p:cNvPr>
          <p:cNvCxnSpPr>
            <a:cxnSpLocks/>
          </p:cNvCxnSpPr>
          <p:nvPr/>
        </p:nvCxnSpPr>
        <p:spPr>
          <a:xfrm flipV="1">
            <a:off x="4925936" y="4428790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45E36D-C7C2-44E1-81F6-9B1E2D9F7975}"/>
              </a:ext>
            </a:extLst>
          </p:cNvPr>
          <p:cNvCxnSpPr>
            <a:cxnSpLocks/>
          </p:cNvCxnSpPr>
          <p:nvPr/>
        </p:nvCxnSpPr>
        <p:spPr>
          <a:xfrm flipV="1">
            <a:off x="4936720" y="2595678"/>
            <a:ext cx="600405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9D6CAB5-1A2A-42E5-9DC8-39B3A8D86DBF}"/>
              </a:ext>
            </a:extLst>
          </p:cNvPr>
          <p:cNvSpPr/>
          <p:nvPr/>
        </p:nvSpPr>
        <p:spPr>
          <a:xfrm>
            <a:off x="7625656" y="2429310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B24B4B-28E9-4E9F-8DE3-3CC086FCB437}"/>
              </a:ext>
            </a:extLst>
          </p:cNvPr>
          <p:cNvSpPr/>
          <p:nvPr/>
        </p:nvSpPr>
        <p:spPr>
          <a:xfrm>
            <a:off x="8351708" y="2896194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CA6061-B6A3-4834-ADDA-7028F4C85D79}"/>
              </a:ext>
            </a:extLst>
          </p:cNvPr>
          <p:cNvSpPr/>
          <p:nvPr/>
        </p:nvSpPr>
        <p:spPr>
          <a:xfrm>
            <a:off x="7625656" y="3351730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433D52-1E08-44F7-BCEA-DC395C10F09E}"/>
              </a:ext>
            </a:extLst>
          </p:cNvPr>
          <p:cNvSpPr/>
          <p:nvPr/>
        </p:nvSpPr>
        <p:spPr>
          <a:xfrm>
            <a:off x="7612538" y="4261542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96BCCA4-ADAA-4395-B067-D5BBE4008121}"/>
              </a:ext>
            </a:extLst>
          </p:cNvPr>
          <p:cNvSpPr/>
          <p:nvPr/>
        </p:nvSpPr>
        <p:spPr>
          <a:xfrm>
            <a:off x="8362492" y="3779522"/>
            <a:ext cx="336885" cy="323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8A9BF0-7C10-414C-B58F-F98F6EC8A437}"/>
              </a:ext>
            </a:extLst>
          </p:cNvPr>
          <p:cNvCxnSpPr>
            <a:cxnSpLocks/>
          </p:cNvCxnSpPr>
          <p:nvPr/>
        </p:nvCxnSpPr>
        <p:spPr>
          <a:xfrm flipH="1" flipV="1">
            <a:off x="6985857" y="3617344"/>
            <a:ext cx="656535" cy="6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3C3878E-3A92-4686-A9EE-71C442C2F740}"/>
              </a:ext>
            </a:extLst>
          </p:cNvPr>
          <p:cNvCxnSpPr>
            <a:cxnSpLocks/>
          </p:cNvCxnSpPr>
          <p:nvPr/>
        </p:nvCxnSpPr>
        <p:spPr>
          <a:xfrm flipH="1">
            <a:off x="7038935" y="2505786"/>
            <a:ext cx="610884" cy="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4FF3FC-0C5B-47A9-94E5-F67AB9FC7494}"/>
              </a:ext>
            </a:extLst>
          </p:cNvPr>
          <p:cNvCxnSpPr>
            <a:cxnSpLocks/>
          </p:cNvCxnSpPr>
          <p:nvPr/>
        </p:nvCxnSpPr>
        <p:spPr>
          <a:xfrm flipH="1">
            <a:off x="7940869" y="3177933"/>
            <a:ext cx="452737" cy="2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842B9AD-FEB2-4290-B39C-FB1450253A02}"/>
              </a:ext>
            </a:extLst>
          </p:cNvPr>
          <p:cNvCxnSpPr>
            <a:cxnSpLocks/>
          </p:cNvCxnSpPr>
          <p:nvPr/>
        </p:nvCxnSpPr>
        <p:spPr>
          <a:xfrm flipH="1">
            <a:off x="7926488" y="4058544"/>
            <a:ext cx="485085" cy="25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C8C9282-D0DF-481B-ACBE-868B2D280CD1}"/>
              </a:ext>
            </a:extLst>
          </p:cNvPr>
          <p:cNvCxnSpPr>
            <a:cxnSpLocks/>
          </p:cNvCxnSpPr>
          <p:nvPr/>
        </p:nvCxnSpPr>
        <p:spPr>
          <a:xfrm>
            <a:off x="7926341" y="2685509"/>
            <a:ext cx="467411" cy="2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DA4C5C4-92A8-4203-A6D0-D22B5C82C4FA}"/>
              </a:ext>
            </a:extLst>
          </p:cNvPr>
          <p:cNvCxnSpPr>
            <a:cxnSpLocks/>
          </p:cNvCxnSpPr>
          <p:nvPr/>
        </p:nvCxnSpPr>
        <p:spPr>
          <a:xfrm>
            <a:off x="8515819" y="3221065"/>
            <a:ext cx="7339" cy="5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C6946A2-D01A-4D3D-89D1-E8C4E46B9362}"/>
              </a:ext>
            </a:extLst>
          </p:cNvPr>
          <p:cNvCxnSpPr>
            <a:cxnSpLocks/>
          </p:cNvCxnSpPr>
          <p:nvPr/>
        </p:nvCxnSpPr>
        <p:spPr>
          <a:xfrm>
            <a:off x="7778976" y="2753798"/>
            <a:ext cx="7339" cy="58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45B466B-DDB0-4D74-81DF-BC3A669ED1C1}"/>
              </a:ext>
            </a:extLst>
          </p:cNvPr>
          <p:cNvCxnSpPr>
            <a:cxnSpLocks/>
          </p:cNvCxnSpPr>
          <p:nvPr/>
        </p:nvCxnSpPr>
        <p:spPr>
          <a:xfrm flipH="1" flipV="1">
            <a:off x="7773015" y="3692827"/>
            <a:ext cx="16741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090F607-38A1-4E6D-BCD9-EF4A8D14BF8F}"/>
              </a:ext>
            </a:extLst>
          </p:cNvPr>
          <p:cNvCxnSpPr>
            <a:cxnSpLocks/>
          </p:cNvCxnSpPr>
          <p:nvPr/>
        </p:nvCxnSpPr>
        <p:spPr>
          <a:xfrm flipH="1" flipV="1">
            <a:off x="7923976" y="3624531"/>
            <a:ext cx="458845" cy="2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67A2D6-EDBC-406D-B76E-DE44947C9E06}"/>
              </a:ext>
            </a:extLst>
          </p:cNvPr>
          <p:cNvCxnSpPr>
            <a:cxnSpLocks/>
          </p:cNvCxnSpPr>
          <p:nvPr/>
        </p:nvCxnSpPr>
        <p:spPr>
          <a:xfrm flipH="1">
            <a:off x="7038935" y="3513039"/>
            <a:ext cx="579135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6E9CA992-3744-4AA6-B870-662F534F86D4}"/>
              </a:ext>
            </a:extLst>
          </p:cNvPr>
          <p:cNvSpPr/>
          <p:nvPr/>
        </p:nvSpPr>
        <p:spPr>
          <a:xfrm>
            <a:off x="5525508" y="2426513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505FDB-7EBD-474C-B43C-6C62AB8C9A6A}"/>
              </a:ext>
            </a:extLst>
          </p:cNvPr>
          <p:cNvSpPr/>
          <p:nvPr/>
        </p:nvSpPr>
        <p:spPr>
          <a:xfrm>
            <a:off x="5525508" y="3348937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7F919F-D246-4536-AE1A-110AC3CBEB5F}"/>
              </a:ext>
            </a:extLst>
          </p:cNvPr>
          <p:cNvSpPr/>
          <p:nvPr/>
        </p:nvSpPr>
        <p:spPr>
          <a:xfrm>
            <a:off x="5512390" y="4258745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36A7F0A-9B0D-46FB-85A0-00F08BDA4F31}"/>
              </a:ext>
            </a:extLst>
          </p:cNvPr>
          <p:cNvSpPr/>
          <p:nvPr/>
        </p:nvSpPr>
        <p:spPr>
          <a:xfrm>
            <a:off x="6701892" y="242931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A76AFA-29BF-42D8-854A-C3FE68D6B52E}"/>
              </a:ext>
            </a:extLst>
          </p:cNvPr>
          <p:cNvSpPr/>
          <p:nvPr/>
        </p:nvSpPr>
        <p:spPr>
          <a:xfrm>
            <a:off x="6701892" y="3351730"/>
            <a:ext cx="336885" cy="323516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B984B-1213-4045-8407-90CF21FF3D05}"/>
              </a:ext>
            </a:extLst>
          </p:cNvPr>
          <p:cNvSpPr txBox="1"/>
          <p:nvPr/>
        </p:nvSpPr>
        <p:spPr>
          <a:xfrm>
            <a:off x="3860470" y="1737713"/>
            <a:ext cx="1986549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3DF56A-6B5F-4FF3-A22D-34790D93C811}"/>
              </a:ext>
            </a:extLst>
          </p:cNvPr>
          <p:cNvSpPr txBox="1"/>
          <p:nvPr/>
        </p:nvSpPr>
        <p:spPr>
          <a:xfrm>
            <a:off x="6701896" y="1749532"/>
            <a:ext cx="1879601" cy="492443"/>
          </a:xfrm>
          <a:prstGeom prst="rect">
            <a:avLst/>
          </a:prstGeom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Host h2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EB62DA-E0CF-40E5-ACDC-342DD943E3AA}"/>
              </a:ext>
            </a:extLst>
          </p:cNvPr>
          <p:cNvSpPr/>
          <p:nvPr/>
        </p:nvSpPr>
        <p:spPr>
          <a:xfrm>
            <a:off x="3609145" y="1733701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4BCDF1-3EDB-44F1-958A-235362E6EBD3}"/>
              </a:ext>
            </a:extLst>
          </p:cNvPr>
          <p:cNvSpPr/>
          <p:nvPr/>
        </p:nvSpPr>
        <p:spPr>
          <a:xfrm>
            <a:off x="6410463" y="1745519"/>
            <a:ext cx="2515936" cy="31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Shape 180">
            <a:extLst>
              <a:ext uri="{FF2B5EF4-FFF2-40B4-BE49-F238E27FC236}">
                <a16:creationId xmlns:a16="http://schemas.microsoft.com/office/drawing/2014/main" id="{DCB0C622-7600-4AE3-9520-D38926C24BAB}"/>
              </a:ext>
            </a:extLst>
          </p:cNvPr>
          <p:cNvSpPr txBox="1">
            <a:spLocks/>
          </p:cNvSpPr>
          <p:nvPr/>
        </p:nvSpPr>
        <p:spPr>
          <a:xfrm>
            <a:off x="9021264" y="1740699"/>
            <a:ext cx="2753859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Each edge is assigned to a unique host</a:t>
            </a:r>
            <a:endParaRPr lang="en-US" sz="2133">
              <a:cs typeface="Calibri"/>
            </a:endParaRPr>
          </a:p>
          <a:p>
            <a:pPr marL="609585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2133"/>
              <a:t>All edges connect proxy nodes on the same host</a:t>
            </a:r>
            <a:endParaRPr lang="en-US" sz="2133">
              <a:cs typeface="Calibr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363617" y="180834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46021" y="1806705"/>
            <a:ext cx="0" cy="435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FDCF813-43DD-48AC-A5B2-4565C2F27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56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04" grpId="0" animBg="1"/>
      <p:bldP spid="119" grpId="0" animBg="1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3496</Words>
  <Application>Microsoft Office PowerPoint</Application>
  <PresentationFormat>Widescreen</PresentationFormat>
  <Paragraphs>972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Avenir</vt:lpstr>
      <vt:lpstr>Calibri</vt:lpstr>
      <vt:lpstr>Calibri Light</vt:lpstr>
      <vt:lpstr>Courier New</vt:lpstr>
      <vt:lpstr>Fira Mono</vt:lpstr>
      <vt:lpstr>Lato</vt:lpstr>
      <vt:lpstr>Liberation Sans</vt:lpstr>
      <vt:lpstr>Liberation Serif</vt:lpstr>
      <vt:lpstr>Monaco</vt:lpstr>
      <vt:lpstr>StarSymbol</vt:lpstr>
      <vt:lpstr>Times New Roman</vt:lpstr>
      <vt:lpstr>Office Theme</vt:lpstr>
      <vt:lpstr>UT Runtime/Systems PANDO Update</vt:lpstr>
      <vt:lpstr>Outline</vt:lpstr>
      <vt:lpstr>Galois system</vt:lpstr>
      <vt:lpstr>Hello graph Galois Program</vt:lpstr>
      <vt:lpstr>Parallel execution of Galois programs</vt:lpstr>
      <vt:lpstr>Distributed Galois using Gluon</vt:lpstr>
      <vt:lpstr>Partitioning</vt:lpstr>
      <vt:lpstr>Partitioning</vt:lpstr>
      <vt:lpstr>Partitioning</vt:lpstr>
      <vt:lpstr>Partitioning</vt:lpstr>
      <vt:lpstr>How does Gluon synchronize the proxies?</vt:lpstr>
      <vt:lpstr>How does Gluon synchronize the proxies?</vt:lpstr>
      <vt:lpstr>Gluon Distributed Execution Model</vt:lpstr>
      <vt:lpstr>Key Research Question</vt:lpstr>
      <vt:lpstr>Log Structured CSR</vt:lpstr>
      <vt:lpstr>Background: LPGs</vt:lpstr>
      <vt:lpstr>Background: CSR</vt:lpstr>
      <vt:lpstr>Background: EL</vt:lpstr>
      <vt:lpstr>Ingesting Updates</vt:lpstr>
      <vt:lpstr>Adding a Node</vt:lpstr>
      <vt:lpstr>Adding an Edge</vt:lpstr>
      <vt:lpstr>Log Structured CSR</vt:lpstr>
      <vt:lpstr>Log Structured CSR</vt:lpstr>
      <vt:lpstr>Deleting an Edge</vt:lpstr>
      <vt:lpstr>Deleting a Node</vt:lpstr>
      <vt:lpstr>Labels/Properties</vt:lpstr>
      <vt:lpstr>Design Alternatives: Log Structured CSR Variants</vt:lpstr>
      <vt:lpstr>Methodology</vt:lpstr>
      <vt:lpstr>Preliminary Data BFS on Citeseer</vt:lpstr>
      <vt:lpstr>Preliminary Data Jaccard on Citeseer</vt:lpstr>
      <vt:lpstr>PANDO Compiler Toolchain</vt:lpstr>
      <vt:lpstr>PANDO Compilation Flow Key Ideas</vt:lpstr>
      <vt:lpstr>IrGL Compiler Key Ideas</vt:lpstr>
      <vt:lpstr>IrGL on a slide Representation for irregular data-parallel algorithms</vt:lpstr>
      <vt:lpstr>Example: Level-by-Level BFS</vt:lpstr>
      <vt:lpstr>Bottleneck #1: Atomics</vt:lpstr>
      <vt:lpstr>Bottleneck #2: Launching Short Kernels</vt:lpstr>
      <vt:lpstr>Bottleneck #3: Inner-loop serialization</vt:lpstr>
      <vt:lpstr>IrGL Compiler Mechanics</vt:lpstr>
      <vt:lpstr>Abelian</vt:lpstr>
      <vt:lpstr>Shared Memory Galois  PageRank (Input)</vt:lpstr>
      <vt:lpstr>Distributed  Heterogeneous  PageRank (Output)</vt:lpstr>
      <vt:lpstr>Input to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Runtime/Systems PANDO Update</dc:title>
  <dc:creator>CHRIS ROSSBACH</dc:creator>
  <cp:lastModifiedBy>CHRIS ROSSBACH</cp:lastModifiedBy>
  <cp:revision>136</cp:revision>
  <dcterms:created xsi:type="dcterms:W3CDTF">2022-11-23T20:39:03Z</dcterms:created>
  <dcterms:modified xsi:type="dcterms:W3CDTF">2022-12-13T22:00:51Z</dcterms:modified>
</cp:coreProperties>
</file>