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1" d="100"/>
          <a:sy n="61" d="100"/>
        </p:scale>
        <p:origin x="50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slide" Target="slides/slide1.xml"/><Relationship Id="rId20" Type="http://schemas.openxmlformats.org/officeDocument/2006/relationships/slide" Target="slides/slide15.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07-10-2024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4BE194E-5C1C-4569-9491-10264D79D78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0900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03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682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6547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4962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FE33-465F-4E9E-89CE-5F79E84B8B4B}"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17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FE33-465F-4E9E-89CE-5F79E84B8B4B}" type="datetimeFigureOut">
              <a:rPr lang="en-IN" smtClean="0"/>
              <a:t>07-10-2024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E194E-5C1C-4569-9491-10264D79D78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4070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FE33-465F-4E9E-89CE-5F79E84B8B4B}"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E194E-5C1C-4569-9491-10264D79D78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194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FE33-465F-4E9E-89CE-5F79E84B8B4B}" type="datetimeFigureOut">
              <a:rPr lang="en-IN" smtClean="0"/>
              <a:t>07-10-2024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49898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1947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4FFE33-465F-4E9E-89CE-5F79E84B8B4B}" type="datetimeFigureOut">
              <a:rPr lang="en-IN" smtClean="0"/>
              <a:t>07-10-2024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073840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4FFE33-465F-4E9E-89CE-5F79E84B8B4B}" type="datetimeFigureOut">
              <a:rPr lang="en-IN" smtClean="0"/>
              <a:t>07-10-2024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4BE194E-5C1C-4569-9491-10264D79D78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856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35DB-6DB6-D38F-1484-B8A0D4116253}"/>
              </a:ext>
            </a:extLst>
          </p:cNvPr>
          <p:cNvSpPr>
            <a:spLocks noGrp="1"/>
          </p:cNvSpPr>
          <p:nvPr>
            <p:ph type="ctrTitle"/>
          </p:nvPr>
        </p:nvSpPr>
        <p:spPr>
          <a:xfrm>
            <a:off x="2417780" y="811049"/>
            <a:ext cx="8637073" cy="2541431"/>
          </a:xfrm>
        </p:spPr>
        <p:txBody>
          <a:bodyPr/>
          <a:lstStyle/>
          <a:p>
            <a:pPr algn="ctr"/>
            <a:r>
              <a:rPr lang="en-US" dirty="0"/>
              <a:t>Teach-Assist</a:t>
            </a:r>
            <a:endParaRPr lang="en-IN" dirty="0"/>
          </a:p>
        </p:txBody>
      </p:sp>
      <p:sp>
        <p:nvSpPr>
          <p:cNvPr id="3" name="Subtitle 2">
            <a:extLst>
              <a:ext uri="{FF2B5EF4-FFF2-40B4-BE49-F238E27FC236}">
                <a16:creationId xmlns:a16="http://schemas.microsoft.com/office/drawing/2014/main" id="{EEBC824D-0E42-F791-FF9C-89703E785D1F}"/>
              </a:ext>
            </a:extLst>
          </p:cNvPr>
          <p:cNvSpPr>
            <a:spLocks noGrp="1"/>
          </p:cNvSpPr>
          <p:nvPr>
            <p:ph type="subTitle" idx="1"/>
          </p:nvPr>
        </p:nvSpPr>
        <p:spPr/>
        <p:txBody>
          <a:bodyPr/>
          <a:lstStyle/>
          <a:p>
            <a:pPr algn="ctr"/>
            <a:r>
              <a:rPr lang="en-US" dirty="0"/>
              <a:t> </a:t>
            </a:r>
            <a:r>
              <a:rPr lang="en-US" b="0" i="0" dirty="0">
                <a:effectLst/>
                <a:latin typeface="Roboto" panose="020F0502020204030204" pitchFamily="2" charset="0"/>
              </a:rPr>
              <a:t>Harness the power of AI to automatically convert your PDF documents into beautiful, ready-to-present PowerPoint slides.</a:t>
            </a:r>
            <a:endParaRPr lang="en-IN" dirty="0"/>
          </a:p>
        </p:txBody>
      </p:sp>
      <p:pic>
        <p:nvPicPr>
          <p:cNvPr id="5" name="Picture 4">
            <a:extLst>
              <a:ext uri="{FF2B5EF4-FFF2-40B4-BE49-F238E27FC236}">
                <a16:creationId xmlns:a16="http://schemas.microsoft.com/office/drawing/2014/main" id="{7DE8F4CB-40DC-47B1-4B2A-048873C7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2987" cy="1697687"/>
          </a:xfrm>
          <a:prstGeom prst="rect">
            <a:avLst/>
          </a:prstGeom>
        </p:spPr>
      </p:pic>
      <p:sp>
        <p:nvSpPr>
          <p:cNvPr id="4" name="TextBox 3">
            <a:extLst>
              <a:ext uri="{FF2B5EF4-FFF2-40B4-BE49-F238E27FC236}">
                <a16:creationId xmlns:a16="http://schemas.microsoft.com/office/drawing/2014/main" id="{CE0E603C-20A7-C1C8-15A2-188D6A70A81F}"/>
              </a:ext>
            </a:extLst>
          </p:cNvPr>
          <p:cNvSpPr txBox="1"/>
          <p:nvPr/>
        </p:nvSpPr>
        <p:spPr>
          <a:xfrm>
            <a:off x="3189927" y="811049"/>
            <a:ext cx="7092778" cy="1200329"/>
          </a:xfrm>
          <a:prstGeom prst="rect">
            <a:avLst/>
          </a:prstGeom>
          <a:noFill/>
        </p:spPr>
        <p:txBody>
          <a:bodyPr wrap="square" rtlCol="0">
            <a:spAutoFit/>
          </a:bodyPr>
          <a:lstStyle/>
          <a:p>
            <a:pPr algn="ctr"/>
            <a:r>
              <a:rPr lang="en-US" b="1" dirty="0"/>
              <a:t>V.E.S. INSTITUTE OF TECHNOLOGY, CHEMBUR, MUMBAI-74</a:t>
            </a:r>
          </a:p>
          <a:p>
            <a:pPr algn="ctr"/>
            <a:r>
              <a:rPr lang="en-US" dirty="0"/>
              <a:t>(An Autonomous College Affiliated to University of Mumbai, Approved by </a:t>
            </a:r>
          </a:p>
          <a:p>
            <a:pPr algn="ctr"/>
            <a:r>
              <a:rPr lang="en-US" dirty="0"/>
              <a:t>AICTE &amp; Recognized by Govt. of Maharashtra)</a:t>
            </a:r>
          </a:p>
          <a:p>
            <a:pPr algn="ctr"/>
            <a:r>
              <a:rPr lang="en-US" b="1" dirty="0"/>
              <a:t>Department of Electronics and Computer Science</a:t>
            </a:r>
            <a:endParaRPr lang="en-IN" b="1" dirty="0"/>
          </a:p>
        </p:txBody>
      </p:sp>
    </p:spTree>
    <p:extLst>
      <p:ext uri="{BB962C8B-B14F-4D97-AF65-F5344CB8AC3E}">
        <p14:creationId xmlns:p14="http://schemas.microsoft.com/office/powerpoint/2010/main" val="346577724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a:solidFill>
                  <a:srgbClr val="800000"/>
                </a:solidFill>
              </a:defRPr>
            </a:pPr>
            <a:r>
              <a:t>Huffman Coding Algorithm Implementation (C example)</a:t>
            </a:r>
          </a:p>
        </p:txBody>
      </p:sp>
      <p:sp>
        <p:nvSpPr>
          <p:cNvPr id="3" name="Content Placeholder 2"/>
          <p:cNvSpPr>
            <a:spLocks noGrp="1"/>
          </p:cNvSpPr>
          <p:nvPr>
            <p:ph idx="1"/>
          </p:nvPr>
        </p:nvSpPr>
        <p:spPr/>
        <p:txBody>
          <a:bodyPr/>
          <a:lstStyle/>
          <a:p/>
          <a:p>
            <a:pPr>
              <a:defRPr sz="1800"/>
            </a:pPr>
            <a:r>
              <a:t>Show snippets of code explaining key functions: `createAndBuildMinHeap`, `buildHuffmanTree`, `printHCodes`.Briefly explain the data structures used (MinHeap, MinHNode).Highlight the core logic of building the tree and assigning codes.Mention the time and space complexity of the algorithm.Focus on the clarity and readability of the code snippets. (Avoid overwhelming the audience with extensive code.)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2800">
                <a:solidFill>
                  <a:srgbClr val="800000"/>
                </a:solidFill>
              </a:defRPr>
            </a:pPr>
            <a:r>
              <a:t>Illustrations from Page 4</a:t>
            </a:r>
          </a:p>
        </p:txBody>
      </p:sp>
      <p:pic>
        <p:nvPicPr>
          <p:cNvPr id="3" name="Picture 2" descr="Huffman_Coding_theory_page_4_img_1.png"/>
          <p:cNvPicPr>
            <a:picLocks noChangeAspect="1"/>
          </p:cNvPicPr>
          <p:nvPr/>
        </p:nvPicPr>
        <p:blipFill>
          <a:blip r:embed="rId2"/>
          <a:stretch>
            <a:fillRect/>
          </a:stretch>
        </p:blipFill>
        <p:spPr>
          <a:xfrm>
            <a:off x="457200" y="1371600"/>
            <a:ext cx="4114800" cy="3200400"/>
          </a:xfrm>
          <a:prstGeom prst="rect">
            <a:avLst/>
          </a:prstGeom>
        </p:spPr>
      </p:pic>
      <p:pic>
        <p:nvPicPr>
          <p:cNvPr id="4" name="Picture 3" descr="Huffman_Coding_theory_page_4_img_2.png"/>
          <p:cNvPicPr>
            <a:picLocks noChangeAspect="1"/>
          </p:cNvPicPr>
          <p:nvPr/>
        </p:nvPicPr>
        <p:blipFill>
          <a:blip r:embed="rId3"/>
          <a:stretch>
            <a:fillRect/>
          </a:stretch>
        </p:blipFill>
        <p:spPr>
          <a:xfrm>
            <a:off x="5029200" y="1371600"/>
            <a:ext cx="4114800" cy="32004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a:solidFill>
                  <a:srgbClr val="800000"/>
                </a:solidFill>
              </a:defRPr>
            </a:pPr>
            <a:r>
              <a:t>Advantages and Limitations of Huffman Coding</a:t>
            </a:r>
          </a:p>
        </p:txBody>
      </p:sp>
      <p:sp>
        <p:nvSpPr>
          <p:cNvPr id="3" name="Content Placeholder 2"/>
          <p:cNvSpPr>
            <a:spLocks noGrp="1"/>
          </p:cNvSpPr>
          <p:nvPr>
            <p:ph idx="1"/>
          </p:nvPr>
        </p:nvSpPr>
        <p:spPr/>
        <p:txBody>
          <a:bodyPr/>
          <a:lstStyle/>
          <a:p/>
          <a:p>
            <a:pPr>
              <a:defRPr sz="1800"/>
            </a:pPr>
            <a:r>
              <a:t>**Advantages:**  Lossless compression, relatively simple to implement, effective for data with skewed character distributions.**Limitations:**  Not optimal for all types of data (e.g., already highly compressed data), requires storing the Huffman tree alongside the encoded data, computational overhead for large datasets.Comparison with other compression techniques (e.g., Lempel-Ziv) can be mentioned briefly.Discuss scenarios where Huffman coding excels and where it might not be the best choice.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2800">
                <a:solidFill>
                  <a:srgbClr val="800000"/>
                </a:solidFill>
              </a:defRPr>
            </a:pPr>
            <a:r>
              <a:t>Illustrations from Page 5</a:t>
            </a:r>
          </a:p>
        </p:txBody>
      </p:sp>
      <p:pic>
        <p:nvPicPr>
          <p:cNvPr id="3" name="Picture 2" descr="Huffman_Coding_theory_page_5_img_1.png"/>
          <p:cNvPicPr>
            <a:picLocks noChangeAspect="1"/>
          </p:cNvPicPr>
          <p:nvPr/>
        </p:nvPicPr>
        <p:blipFill>
          <a:blip r:embed="rId2"/>
          <a:stretch>
            <a:fillRect/>
          </a:stretch>
        </p:blipFill>
        <p:spPr>
          <a:xfrm>
            <a:off x="914400" y="1371600"/>
            <a:ext cx="7315200" cy="50292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a:solidFill>
                  <a:srgbClr val="800000"/>
                </a:solidFill>
              </a:defRPr>
            </a:pPr>
            <a:r>
              <a:t>Applications of Huffman Coding</a:t>
            </a:r>
          </a:p>
        </p:txBody>
      </p:sp>
      <p:sp>
        <p:nvSpPr>
          <p:cNvPr id="3" name="Content Placeholder 2"/>
          <p:cNvSpPr>
            <a:spLocks noGrp="1"/>
          </p:cNvSpPr>
          <p:nvPr>
            <p:ph idx="1"/>
          </p:nvPr>
        </p:nvSpPr>
        <p:spPr/>
        <p:txBody>
          <a:bodyPr/>
          <a:lstStyle/>
          <a:p/>
          <a:p>
            <a:pPr>
              <a:defRPr sz="1800"/>
            </a:pPr>
            <a:r>
              <a:t>Data compression in file archiving (e.g., .zip, .rar).Text compression in document processing.Image compression (although less common than other techniques).Data transmission in communication systems to reduce bandwidth usage.Mention specific real-world examples where Huffman coding is used.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a:solidFill>
                  <a:srgbClr val="800000"/>
                </a:solidFill>
              </a:defRPr>
            </a:pPr>
            <a:r>
              <a:t>Conclusion: Huffman Coding – A Powerful Compression Technique</a:t>
            </a:r>
          </a:p>
        </p:txBody>
      </p:sp>
      <p:sp>
        <p:nvSpPr>
          <p:cNvPr id="3" name="Content Placeholder 2"/>
          <p:cNvSpPr>
            <a:spLocks noGrp="1"/>
          </p:cNvSpPr>
          <p:nvPr>
            <p:ph idx="1"/>
          </p:nvPr>
        </p:nvSpPr>
        <p:spPr/>
        <p:txBody>
          <a:bodyPr/>
          <a:lstStyle/>
          <a:p/>
          <a:p>
            <a:pPr>
              <a:defRPr sz="1800"/>
            </a:pPr>
            <a:r>
              <a:t>Huffman Coding provides an efficient way to compress data by exploiting the frequency distribution of characters.Its simplicity and effectiveness make it a valuable tool in various applications.While not universally optimal, it remains a fundamental algorithm in the field of data compression.Further research into more advanced compression algorithms can build upon the foundational principles of Huffman coding.Open the floor for questions and discussions.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a:solidFill>
                  <a:srgbClr val="800000"/>
                </a:solidFill>
              </a:defRPr>
            </a:pPr>
            <a:r>
              <a:t>Huffman Coding: Data Compression Through Efficient Encoding</a:t>
            </a:r>
          </a:p>
        </p:txBody>
      </p:sp>
      <p:sp>
        <p:nvSpPr>
          <p:cNvPr id="3" name="Content Placeholder 2"/>
          <p:cNvSpPr>
            <a:spLocks noGrp="1"/>
          </p:cNvSpPr>
          <p:nvPr>
            <p:ph idx="1"/>
          </p:nvPr>
        </p:nvSpPr>
        <p:spPr/>
        <p:txBody>
          <a:bodyPr/>
          <a:lstStyle/>
          <a:p/>
          <a:p>
            <a:pPr>
              <a:defRPr sz="1800"/>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a:solidFill>
                  <a:srgbClr val="800000"/>
                </a:solidFill>
              </a:defRPr>
            </a:pPr>
            <a:r>
              <a:t>Index</a:t>
            </a:r>
          </a:p>
        </p:txBody>
      </p:sp>
      <p:sp>
        <p:nvSpPr>
          <p:cNvPr id="3" name="Content Placeholder 2"/>
          <p:cNvSpPr>
            <a:spLocks noGrp="1"/>
          </p:cNvSpPr>
          <p:nvPr>
            <p:ph idx="1"/>
          </p:nvPr>
        </p:nvSpPr>
        <p:spPr/>
        <p:txBody>
          <a:bodyPr/>
          <a:lstStyle/>
          <a:p/>
          <a:p>
            <a:pPr>
              <a:defRPr sz="1800"/>
            </a:pPr>
            <a:r>
              <a:t>1: How Huffman Coding Works:  A Conceptual Overview2: Building the Huffman Tree: A Step-by-Step Example3: Huffman Coding: Encoding and Decoding4: Huffman Coding Algorithm Implementation (C example)5: Advantages and Limitations of Huffman Coding6: Applications of Huffman Coding7: Conclusion: Huffman Coding – A Powerful Compression TechniqueConclusion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a:solidFill>
                  <a:srgbClr val="800000"/>
                </a:solidFill>
              </a:defRPr>
            </a:pPr>
            <a:r>
              <a:t>How Huffman Coding Works:  A Conceptual Overview</a:t>
            </a:r>
          </a:p>
        </p:txBody>
      </p:sp>
      <p:sp>
        <p:nvSpPr>
          <p:cNvPr id="3" name="Content Placeholder 2"/>
          <p:cNvSpPr>
            <a:spLocks noGrp="1"/>
          </p:cNvSpPr>
          <p:nvPr>
            <p:ph idx="1"/>
          </p:nvPr>
        </p:nvSpPr>
        <p:spPr/>
        <p:txBody>
          <a:bodyPr/>
          <a:lstStyle/>
          <a:p/>
          <a:p>
            <a:pPr>
              <a:defRPr sz="1800"/>
            </a:pPr>
            <a:r>
              <a:t>The process begins by calculating the frequency of each unique character in the input data.A binary tree is constructed, where each leaf node represents a character, and its weight is the character's frequency.Nodes with the lowest frequencies are paired and combined into a parent node, whose weight is the sum of its children's weights.This process is repeated until only one node (the root) remains.Codes are assigned to each character by traversing the tree from the root to the leaf node, assigning '0' to left branches and '1' to right branches.More frequent characters end up with shorter codes, leading to compression.The resulting Huffman tree and codes are used for both encoding and decoding.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2800">
                <a:solidFill>
                  <a:srgbClr val="800000"/>
                </a:solidFill>
              </a:defRPr>
            </a:pPr>
            <a:r>
              <a:t>Illustrations from Page 1</a:t>
            </a:r>
          </a:p>
        </p:txBody>
      </p:sp>
      <p:pic>
        <p:nvPicPr>
          <p:cNvPr id="3" name="Picture 2" descr="Huffman_Coding_theory_page_1_img_1.png"/>
          <p:cNvPicPr>
            <a:picLocks noChangeAspect="1"/>
          </p:cNvPicPr>
          <p:nvPr/>
        </p:nvPicPr>
        <p:blipFill>
          <a:blip r:embed="rId2"/>
          <a:stretch>
            <a:fillRect/>
          </a:stretch>
        </p:blipFill>
        <p:spPr>
          <a:xfrm>
            <a:off x="914400" y="1371600"/>
            <a:ext cx="7315200" cy="5029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a:solidFill>
                  <a:srgbClr val="800000"/>
                </a:solidFill>
              </a:defRPr>
            </a:pPr>
            <a:r>
              <a:t>Building the Huffman Tree: A Step-by-Step Example</a:t>
            </a:r>
          </a:p>
        </p:txBody>
      </p:sp>
      <p:sp>
        <p:nvSpPr>
          <p:cNvPr id="3" name="Content Placeholder 2"/>
          <p:cNvSpPr>
            <a:spLocks noGrp="1"/>
          </p:cNvSpPr>
          <p:nvPr>
            <p:ph idx="1"/>
          </p:nvPr>
        </p:nvSpPr>
        <p:spPr/>
        <p:txBody>
          <a:bodyPr/>
          <a:lstStyle/>
          <a:p/>
          <a:p>
            <a:pPr>
              <a:defRPr sz="1800"/>
            </a:pPr>
            <a:r>
              <a:t>**Step 1: Frequency Calculation:**  Determine the frequency of each character in the input string (e.g., **Step 2: Priority Queue:** Create a priority queue (min-heap) to store characters and their frequencies, sorted by frequency (ascending order).**Step 3: Tree Construction:** Repeatedly extract the two lowest-frequency nodes from the queue, create a new parent node with their combined frequency, and insert this new node back into the queue.**Step 4: Iteration:** Continue this process until only one node (the root) remains in the queue. This completes the Huffman tree.**Step 5: Code Assignment:** Assign '0' to the left branch and '1' to the right branch of each node. Traverse the tree from the root to each leaf node to find the code for each character.Illustrative diagram showing the tree construction process would be beneficial here.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2800">
                <a:solidFill>
                  <a:srgbClr val="800000"/>
                </a:solidFill>
              </a:defRPr>
            </a:pPr>
            <a:r>
              <a:t>Illustrations from Page 2</a:t>
            </a:r>
          </a:p>
        </p:txBody>
      </p:sp>
      <p:pic>
        <p:nvPicPr>
          <p:cNvPr id="3" name="Picture 2" descr="Huffman_Coding_theory_page_2_img_1.png"/>
          <p:cNvPicPr>
            <a:picLocks noChangeAspect="1"/>
          </p:cNvPicPr>
          <p:nvPr/>
        </p:nvPicPr>
        <p:blipFill>
          <a:blip r:embed="rId2"/>
          <a:stretch>
            <a:fillRect/>
          </a:stretch>
        </p:blipFill>
        <p:spPr>
          <a:xfrm>
            <a:off x="457200" y="1371600"/>
            <a:ext cx="4114800" cy="3200400"/>
          </a:xfrm>
          <a:prstGeom prst="rect">
            <a:avLst/>
          </a:prstGeom>
        </p:spPr>
      </p:pic>
      <p:pic>
        <p:nvPicPr>
          <p:cNvPr id="4" name="Picture 3" descr="Huffman_Coding_theory_page_2_img_2.png"/>
          <p:cNvPicPr>
            <a:picLocks noChangeAspect="1"/>
          </p:cNvPicPr>
          <p:nvPr/>
        </p:nvPicPr>
        <p:blipFill>
          <a:blip r:embed="rId3"/>
          <a:stretch>
            <a:fillRect/>
          </a:stretch>
        </p:blipFill>
        <p:spPr>
          <a:xfrm>
            <a:off x="5029200" y="1371600"/>
            <a:ext cx="4114800" cy="32004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a:solidFill>
                  <a:srgbClr val="800000"/>
                </a:solidFill>
              </a:defRPr>
            </a:pPr>
            <a:r>
              <a:t>Huffman Coding: Encoding and Decoding</a:t>
            </a:r>
          </a:p>
        </p:txBody>
      </p:sp>
      <p:sp>
        <p:nvSpPr>
          <p:cNvPr id="3" name="Content Placeholder 2"/>
          <p:cNvSpPr>
            <a:spLocks noGrp="1"/>
          </p:cNvSpPr>
          <p:nvPr>
            <p:ph idx="1"/>
          </p:nvPr>
        </p:nvSpPr>
        <p:spPr/>
        <p:txBody>
          <a:bodyPr/>
          <a:lstStyle/>
          <a:p/>
          <a:p>
            <a:pPr>
              <a:defRPr sz="1800"/>
            </a:pPr>
            <a:r>
              <a:t>**Encoding:**  Replace each character in the input string with its corresponding Huffman code.  This creates the compressed data.**Decoding:** Use the Huffman tree to decode the compressed data.  Start at the root and traverse the tree based on the bits in the code.  When you reach a leaf node, you've found the corresponding character.Example:  Show a simple string, its Huffman codes, the encoded string, and the decoding process.Emphasis on the prefix-free property of Huffman codes: no code is a prefix of another, preventing ambiguity during decoding.Illustrative diagram showing the decoding process using the tree.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2800">
                <a:solidFill>
                  <a:srgbClr val="800000"/>
                </a:solidFill>
              </a:defRPr>
            </a:pPr>
            <a:r>
              <a:t>Illustrations from Page 3</a:t>
            </a:r>
          </a:p>
        </p:txBody>
      </p:sp>
      <p:pic>
        <p:nvPicPr>
          <p:cNvPr id="3" name="Picture 2" descr="Huffman_Coding_theory_page_3_img_1.png"/>
          <p:cNvPicPr>
            <a:picLocks noChangeAspect="1"/>
          </p:cNvPicPr>
          <p:nvPr/>
        </p:nvPicPr>
        <p:blipFill>
          <a:blip r:embed="rId2"/>
          <a:stretch>
            <a:fillRect/>
          </a:stretch>
        </p:blipFill>
        <p:spPr>
          <a:xfrm>
            <a:off x="457200" y="1371600"/>
            <a:ext cx="4114800" cy="3200400"/>
          </a:xfrm>
          <a:prstGeom prst="rect">
            <a:avLst/>
          </a:prstGeom>
        </p:spPr>
      </p:pic>
      <p:pic>
        <p:nvPicPr>
          <p:cNvPr id="4" name="Picture 3" descr="Huffman_Coding_theory_page_3_img_2.png"/>
          <p:cNvPicPr>
            <a:picLocks noChangeAspect="1"/>
          </p:cNvPicPr>
          <p:nvPr/>
        </p:nvPicPr>
        <p:blipFill>
          <a:blip r:embed="rId3"/>
          <a:stretch>
            <a:fillRect/>
          </a:stretch>
        </p:blipFill>
        <p:spPr>
          <a:xfrm>
            <a:off x="5029200" y="1371600"/>
            <a:ext cx="4114800" cy="3200400"/>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TotalTime>
  <Words>60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Roboto</vt:lpstr>
      <vt:lpstr>Gallery</vt:lpstr>
      <vt:lpstr>Teach-Assist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Bhogil</dc:creator>
  <cp:lastModifiedBy>Aditya Bhogil</cp:lastModifiedBy>
  <cp:revision>4</cp:revision>
  <dcterms:created xsi:type="dcterms:W3CDTF">2024-10-07T05:44:32Z</dcterms:created>
  <dcterms:modified xsi:type="dcterms:W3CDTF">2024-10-07T07:28:07Z</dcterms:modified>
</cp:coreProperties>
</file>