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Instrument Interfaces</a:t>
            </a:r>
          </a:p>
        </p:txBody>
      </p:sp>
      <p:sp>
        <p:nvSpPr>
          <p:cNvPr id="3" name="Content Placeholder 2"/>
          <p:cNvSpPr>
            <a:spLocks noGrp="1"/>
          </p:cNvSpPr>
          <p:nvPr>
            <p:ph idx="1"/>
          </p:nvPr>
        </p:nvSpPr>
        <p:spPr/>
        <p:txBody>
          <a:bodyPr/>
          <a:lstStyle/>
          <a:p/>
          <a:p>
            <a:pPr>
              <a:defRPr sz="1800"/>
            </a:pPr>
            <a:r>
              <a:t>Introduction to instrument interfacesImportance of reliable data transmission in industrial applications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4-20mA Current Loop</a:t>
            </a:r>
          </a:p>
        </p:txBody>
      </p:sp>
      <p:sp>
        <p:nvSpPr>
          <p:cNvPr id="3" name="Content Placeholder 2"/>
          <p:cNvSpPr>
            <a:spLocks noGrp="1"/>
          </p:cNvSpPr>
          <p:nvPr>
            <p:ph idx="1"/>
          </p:nvPr>
        </p:nvSpPr>
        <p:spPr/>
        <p:txBody>
          <a:bodyPr/>
          <a:lstStyle/>
          <a:p/>
          <a:p>
            <a:pPr>
              <a:defRPr sz="1800"/>
            </a:pPr>
            <a:r>
              <a:t>Main points:Current-mode data transmission techniqueAdvantages of current loops over voltage-mode transducersNeed for a current loopBasic 2-wire circuit design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4-20mA Current Loop</a:t>
            </a:r>
          </a:p>
        </p:txBody>
      </p:sp>
      <p:sp>
        <p:nvSpPr>
          <p:cNvPr id="3" name="Content Placeholder 2"/>
          <p:cNvSpPr>
            <a:spLocks noGrp="1"/>
          </p:cNvSpPr>
          <p:nvPr>
            <p:ph idx="1"/>
          </p:nvPr>
        </p:nvSpPr>
        <p:spPr/>
        <p:txBody>
          <a:bodyPr/>
          <a:lstStyle/>
          <a:p/>
          <a:p>
            <a:pPr>
              <a:defRPr sz="1800"/>
            </a:pPr>
            <a:r>
              <a:t>Main points:Long-distance transmission without amplitude lossDetection of offline sensors, broken lines, and failuresInexpensive 2-wire cablesLower EMI sensitivity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RS-232C/RS-485</a:t>
            </a:r>
          </a:p>
        </p:txBody>
      </p:sp>
      <p:sp>
        <p:nvSpPr>
          <p:cNvPr id="3" name="Content Placeholder 2"/>
          <p:cNvSpPr>
            <a:spLocks noGrp="1"/>
          </p:cNvSpPr>
          <p:nvPr>
            <p:ph idx="1"/>
          </p:nvPr>
        </p:nvSpPr>
        <p:spPr/>
        <p:txBody>
          <a:bodyPr/>
          <a:lstStyle/>
          <a:p/>
          <a:p>
            <a:pPr>
              <a:defRPr sz="1800"/>
            </a:pPr>
            <a:r>
              <a:t>Main points:Serial communication methodComparison of RS-232C and RS-485 protocolsPin diagram and signal descriptions for RS-232C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RS-232C Signal Descriptions</a:t>
            </a:r>
          </a:p>
        </p:txBody>
      </p:sp>
      <p:sp>
        <p:nvSpPr>
          <p:cNvPr id="3" name="Content Placeholder 2"/>
          <p:cNvSpPr>
            <a:spLocks noGrp="1"/>
          </p:cNvSpPr>
          <p:nvPr>
            <p:ph idx="1"/>
          </p:nvPr>
        </p:nvSpPr>
        <p:spPr/>
        <p:txBody>
          <a:bodyPr/>
          <a:lstStyle/>
          <a:p/>
          <a:p>
            <a:pPr>
              <a:defRPr sz="1800"/>
            </a:pPr>
            <a:r>
              <a:t>Main points:TxD (Transmit Data) pinRXD (Receive Data) pinDTR (Data Terminal Ready) signalsDSR (Data Set Ready) pinDCD (Data Carrier Detect) pinRTS (Request to Send) pinCTS (Clear to Send) pinClock signals (TC, RC, and XTC)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RS-232C DB-25 Pinout</a:t>
            </a:r>
          </a:p>
        </p:txBody>
      </p:sp>
      <p:sp>
        <p:nvSpPr>
          <p:cNvPr id="3" name="Content Placeholder 2"/>
          <p:cNvSpPr>
            <a:spLocks noGrp="1"/>
          </p:cNvSpPr>
          <p:nvPr>
            <p:ph idx="1"/>
          </p:nvPr>
        </p:nvSpPr>
        <p:spPr/>
        <p:txBody>
          <a:bodyPr/>
          <a:lstStyle/>
          <a:p/>
          <a:p>
            <a:pPr>
              <a:defRPr sz="1800"/>
            </a:pPr>
            <a:r>
              <a:t>Main points:Pin diagram of a male RS-232C connectorPin numbers and corresponding signal names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defRPr sz="1800"/>
            </a:pPr>
            <a:r>
              <a:t>Summary of key pointsApplications of instrument interfaces in industrial environmentsImportance of choosing the appropriate interface for specific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