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72" autoAdjust="0"/>
    <p:restoredTop sz="94660"/>
  </p:normalViewPr>
  <p:slideViewPr>
    <p:cSldViewPr snapToGrid="0">
      <p:cViewPr varScale="1">
        <p:scale>
          <a:sx n="96" d="100"/>
          <a:sy n="96" d="100"/>
        </p:scale>
        <p:origin x="17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 Type="http://schemas.openxmlformats.org/officeDocument/2006/relationships/slide" Target="slides/slide1.xml"/><Relationship Id="rId20" Type="http://schemas.openxmlformats.org/officeDocument/2006/relationships/slide" Target="slides/slide15.xml"/><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74FFE33-465F-4E9E-89CE-5F79E84B8B4B}" type="datetimeFigureOut">
              <a:rPr lang="en-IN" smtClean="0"/>
              <a:t>28-02-2025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BE194E-5C1C-4569-9491-10264D79D787}" type="slidenum">
              <a:rPr lang="en-IN" smtClean="0"/>
              <a:t>‹#›</a:t>
            </a:fld>
            <a:endParaRPr lang="en-IN"/>
          </a:p>
        </p:txBody>
      </p:sp>
    </p:spTree>
    <p:extLst>
      <p:ext uri="{BB962C8B-B14F-4D97-AF65-F5344CB8AC3E}">
        <p14:creationId xmlns:p14="http://schemas.microsoft.com/office/powerpoint/2010/main" val="1355845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4FFE33-465F-4E9E-89CE-5F79E84B8B4B}" type="datetimeFigureOut">
              <a:rPr lang="en-IN" smtClean="0"/>
              <a:t>28-02-2025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4BE194E-5C1C-4569-9491-10264D79D787}" type="slidenum">
              <a:rPr lang="en-IN" smtClean="0"/>
              <a:t>‹#›</a:t>
            </a:fld>
            <a:endParaRPr lang="en-IN"/>
          </a:p>
        </p:txBody>
      </p:sp>
    </p:spTree>
    <p:extLst>
      <p:ext uri="{BB962C8B-B14F-4D97-AF65-F5344CB8AC3E}">
        <p14:creationId xmlns:p14="http://schemas.microsoft.com/office/powerpoint/2010/main" val="26933402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4FFE33-465F-4E9E-89CE-5F79E84B8B4B}" type="datetimeFigureOut">
              <a:rPr lang="en-IN" smtClean="0"/>
              <a:t>28-02-2025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BE194E-5C1C-4569-9491-10264D79D787}" type="slidenum">
              <a:rPr lang="en-IN" smtClean="0"/>
              <a:t>‹#›</a:t>
            </a:fld>
            <a:endParaRPr lang="en-IN"/>
          </a:p>
        </p:txBody>
      </p:sp>
    </p:spTree>
    <p:extLst>
      <p:ext uri="{BB962C8B-B14F-4D97-AF65-F5344CB8AC3E}">
        <p14:creationId xmlns:p14="http://schemas.microsoft.com/office/powerpoint/2010/main" val="13436368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874FFE33-465F-4E9E-89CE-5F79E84B8B4B}" type="datetimeFigureOut">
              <a:rPr lang="en-IN" smtClean="0"/>
              <a:t>28-02-2025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BE194E-5C1C-4569-9491-10264D79D787}" type="slidenum">
              <a:rPr lang="en-IN" smtClean="0"/>
              <a:t>‹#›</a:t>
            </a:fld>
            <a:endParaRPr lang="en-IN"/>
          </a:p>
        </p:txBody>
      </p:sp>
    </p:spTree>
    <p:extLst>
      <p:ext uri="{BB962C8B-B14F-4D97-AF65-F5344CB8AC3E}">
        <p14:creationId xmlns:p14="http://schemas.microsoft.com/office/powerpoint/2010/main" val="36313374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874FFE33-465F-4E9E-89CE-5F79E84B8B4B}" type="datetimeFigureOut">
              <a:rPr lang="en-IN" smtClean="0"/>
              <a:t>28-02-2025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BE194E-5C1C-4569-9491-10264D79D787}" type="slidenum">
              <a:rPr lang="en-IN" smtClean="0"/>
              <a:t>‹#›</a:t>
            </a:fld>
            <a:endParaRPr lang="en-IN"/>
          </a:p>
        </p:txBody>
      </p:sp>
    </p:spTree>
    <p:extLst>
      <p:ext uri="{BB962C8B-B14F-4D97-AF65-F5344CB8AC3E}">
        <p14:creationId xmlns:p14="http://schemas.microsoft.com/office/powerpoint/2010/main" val="23873229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4FFE33-465F-4E9E-89CE-5F79E84B8B4B}" type="datetimeFigureOut">
              <a:rPr lang="en-IN" smtClean="0"/>
              <a:t>28-02-2025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BE194E-5C1C-4569-9491-10264D79D787}" type="slidenum">
              <a:rPr lang="en-IN" smtClean="0"/>
              <a:t>‹#›</a:t>
            </a:fld>
            <a:endParaRPr lang="en-IN"/>
          </a:p>
        </p:txBody>
      </p:sp>
    </p:spTree>
    <p:extLst>
      <p:ext uri="{BB962C8B-B14F-4D97-AF65-F5344CB8AC3E}">
        <p14:creationId xmlns:p14="http://schemas.microsoft.com/office/powerpoint/2010/main" val="19304680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4FFE33-465F-4E9E-89CE-5F79E84B8B4B}" type="datetimeFigureOut">
              <a:rPr lang="en-IN" smtClean="0"/>
              <a:t>28-02-2025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BE194E-5C1C-4569-9491-10264D79D787}" type="slidenum">
              <a:rPr lang="en-IN" smtClean="0"/>
              <a:t>‹#›</a:t>
            </a:fld>
            <a:endParaRPr lang="en-IN"/>
          </a:p>
        </p:txBody>
      </p:sp>
    </p:spTree>
    <p:extLst>
      <p:ext uri="{BB962C8B-B14F-4D97-AF65-F5344CB8AC3E}">
        <p14:creationId xmlns:p14="http://schemas.microsoft.com/office/powerpoint/2010/main" val="5962789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4FFE33-465F-4E9E-89CE-5F79E84B8B4B}" type="datetimeFigureOut">
              <a:rPr lang="en-IN" smtClean="0"/>
              <a:t>28-02-2025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BE194E-5C1C-4569-9491-10264D79D787}" type="slidenum">
              <a:rPr lang="en-IN" smtClean="0"/>
              <a:t>‹#›</a:t>
            </a:fld>
            <a:endParaRPr lang="en-IN"/>
          </a:p>
        </p:txBody>
      </p:sp>
    </p:spTree>
    <p:extLst>
      <p:ext uri="{BB962C8B-B14F-4D97-AF65-F5344CB8AC3E}">
        <p14:creationId xmlns:p14="http://schemas.microsoft.com/office/powerpoint/2010/main" val="32544884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4FFE33-465F-4E9E-89CE-5F79E84B8B4B}" type="datetimeFigureOut">
              <a:rPr lang="en-IN" smtClean="0"/>
              <a:t>28-02-2025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BE194E-5C1C-4569-9491-10264D79D787}" type="slidenum">
              <a:rPr lang="en-IN" smtClean="0"/>
              <a:t>‹#›</a:t>
            </a:fld>
            <a:endParaRPr lang="en-IN"/>
          </a:p>
        </p:txBody>
      </p:sp>
    </p:spTree>
    <p:extLst>
      <p:ext uri="{BB962C8B-B14F-4D97-AF65-F5344CB8AC3E}">
        <p14:creationId xmlns:p14="http://schemas.microsoft.com/office/powerpoint/2010/main" val="27219362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4FFE33-465F-4E9E-89CE-5F79E84B8B4B}" type="datetimeFigureOut">
              <a:rPr lang="en-IN" smtClean="0"/>
              <a:t>28-02-2025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BE194E-5C1C-4569-9491-10264D79D787}" type="slidenum">
              <a:rPr lang="en-IN" smtClean="0"/>
              <a:t>‹#›</a:t>
            </a:fld>
            <a:endParaRPr lang="en-IN"/>
          </a:p>
        </p:txBody>
      </p:sp>
    </p:spTree>
    <p:extLst>
      <p:ext uri="{BB962C8B-B14F-4D97-AF65-F5344CB8AC3E}">
        <p14:creationId xmlns:p14="http://schemas.microsoft.com/office/powerpoint/2010/main" val="31294725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4FFE33-465F-4E9E-89CE-5F79E84B8B4B}" type="datetimeFigureOut">
              <a:rPr lang="en-IN" smtClean="0"/>
              <a:t>28-02-2025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BE194E-5C1C-4569-9491-10264D79D787}" type="slidenum">
              <a:rPr lang="en-IN" smtClean="0"/>
              <a:t>‹#›</a:t>
            </a:fld>
            <a:endParaRPr lang="en-IN"/>
          </a:p>
        </p:txBody>
      </p:sp>
    </p:spTree>
    <p:extLst>
      <p:ext uri="{BB962C8B-B14F-4D97-AF65-F5344CB8AC3E}">
        <p14:creationId xmlns:p14="http://schemas.microsoft.com/office/powerpoint/2010/main" val="37613294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4FFE33-465F-4E9E-89CE-5F79E84B8B4B}" type="datetimeFigureOut">
              <a:rPr lang="en-IN" smtClean="0"/>
              <a:t>28-02-2025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4BE194E-5C1C-4569-9491-10264D79D787}" type="slidenum">
              <a:rPr lang="en-IN" smtClean="0"/>
              <a:t>‹#›</a:t>
            </a:fld>
            <a:endParaRPr lang="en-IN"/>
          </a:p>
        </p:txBody>
      </p:sp>
    </p:spTree>
    <p:extLst>
      <p:ext uri="{BB962C8B-B14F-4D97-AF65-F5344CB8AC3E}">
        <p14:creationId xmlns:p14="http://schemas.microsoft.com/office/powerpoint/2010/main" val="39442863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4FFE33-465F-4E9E-89CE-5F79E84B8B4B}" type="datetimeFigureOut">
              <a:rPr lang="en-IN" smtClean="0"/>
              <a:t>28-02-2025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4BE194E-5C1C-4569-9491-10264D79D787}" type="slidenum">
              <a:rPr lang="en-IN" smtClean="0"/>
              <a:t>‹#›</a:t>
            </a:fld>
            <a:endParaRPr lang="en-IN"/>
          </a:p>
        </p:txBody>
      </p:sp>
    </p:spTree>
    <p:extLst>
      <p:ext uri="{BB962C8B-B14F-4D97-AF65-F5344CB8AC3E}">
        <p14:creationId xmlns:p14="http://schemas.microsoft.com/office/powerpoint/2010/main" val="41730110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4FFE33-465F-4E9E-89CE-5F79E84B8B4B}" type="datetimeFigureOut">
              <a:rPr lang="en-IN" smtClean="0"/>
              <a:t>28-02-2025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4BE194E-5C1C-4569-9491-10264D79D787}" type="slidenum">
              <a:rPr lang="en-IN" smtClean="0"/>
              <a:t>‹#›</a:t>
            </a:fld>
            <a:endParaRPr lang="en-IN"/>
          </a:p>
        </p:txBody>
      </p:sp>
    </p:spTree>
    <p:extLst>
      <p:ext uri="{BB962C8B-B14F-4D97-AF65-F5344CB8AC3E}">
        <p14:creationId xmlns:p14="http://schemas.microsoft.com/office/powerpoint/2010/main" val="17178286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4FFE33-465F-4E9E-89CE-5F79E84B8B4B}" type="datetimeFigureOut">
              <a:rPr lang="en-IN" smtClean="0"/>
              <a:t>28-02-2025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4BE194E-5C1C-4569-9491-10264D79D787}" type="slidenum">
              <a:rPr lang="en-IN" smtClean="0"/>
              <a:t>‹#›</a:t>
            </a:fld>
            <a:endParaRPr lang="en-IN"/>
          </a:p>
        </p:txBody>
      </p:sp>
    </p:spTree>
    <p:extLst>
      <p:ext uri="{BB962C8B-B14F-4D97-AF65-F5344CB8AC3E}">
        <p14:creationId xmlns:p14="http://schemas.microsoft.com/office/powerpoint/2010/main" val="4226730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4FFE33-465F-4E9E-89CE-5F79E84B8B4B}" type="datetimeFigureOut">
              <a:rPr lang="en-IN" smtClean="0"/>
              <a:t>28-02-2025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4BE194E-5C1C-4569-9491-10264D79D787}" type="slidenum">
              <a:rPr lang="en-IN" smtClean="0"/>
              <a:t>‹#›</a:t>
            </a:fld>
            <a:endParaRPr lang="en-IN"/>
          </a:p>
        </p:txBody>
      </p:sp>
    </p:spTree>
    <p:extLst>
      <p:ext uri="{BB962C8B-B14F-4D97-AF65-F5344CB8AC3E}">
        <p14:creationId xmlns:p14="http://schemas.microsoft.com/office/powerpoint/2010/main" val="36443274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874FFE33-465F-4E9E-89CE-5F79E84B8B4B}" type="datetimeFigureOut">
              <a:rPr lang="en-IN" smtClean="0"/>
              <a:t>28-02-2025</a:t>
            </a:fld>
            <a:endParaRPr lang="en-IN"/>
          </a:p>
        </p:txBody>
      </p:sp>
      <p:sp>
        <p:nvSpPr>
          <p:cNvPr id="6" name="Footer Placeholder 5"/>
          <p:cNvSpPr>
            <a:spLocks noGrp="1"/>
          </p:cNvSpPr>
          <p:nvPr>
            <p:ph type="ftr" sz="quarter" idx="11"/>
          </p:nvPr>
        </p:nvSpPr>
        <p:spPr>
          <a:xfrm>
            <a:off x="1141412" y="5883275"/>
            <a:ext cx="5105400" cy="365125"/>
          </a:xfrm>
        </p:spPr>
        <p:txBody>
          <a:bodyPr/>
          <a:lstStyle/>
          <a:p>
            <a:endParaRPr lang="en-IN"/>
          </a:p>
        </p:txBody>
      </p:sp>
      <p:sp>
        <p:nvSpPr>
          <p:cNvPr id="7" name="Slide Number Placeholder 6"/>
          <p:cNvSpPr>
            <a:spLocks noGrp="1"/>
          </p:cNvSpPr>
          <p:nvPr>
            <p:ph type="sldNum" sz="quarter" idx="12"/>
          </p:nvPr>
        </p:nvSpPr>
        <p:spPr>
          <a:xfrm>
            <a:off x="10742612" y="5883275"/>
            <a:ext cx="322567" cy="365125"/>
          </a:xfrm>
        </p:spPr>
        <p:txBody>
          <a:bodyPr/>
          <a:lstStyle/>
          <a:p>
            <a:fld id="{54BE194E-5C1C-4569-9491-10264D79D787}" type="slidenum">
              <a:rPr lang="en-IN" smtClean="0"/>
              <a:t>‹#›</a:t>
            </a:fld>
            <a:endParaRPr lang="en-IN"/>
          </a:p>
        </p:txBody>
      </p:sp>
    </p:spTree>
    <p:extLst>
      <p:ext uri="{BB962C8B-B14F-4D97-AF65-F5344CB8AC3E}">
        <p14:creationId xmlns:p14="http://schemas.microsoft.com/office/powerpoint/2010/main" val="1275608632"/>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874FFE33-465F-4E9E-89CE-5F79E84B8B4B}" type="datetimeFigureOut">
              <a:rPr lang="en-IN" smtClean="0"/>
              <a:t>28-02-2025</a:t>
            </a:fld>
            <a:endParaRPr lang="en-IN"/>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IN"/>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54BE194E-5C1C-4569-9491-10264D79D787}" type="slidenum">
              <a:rPr lang="en-IN" smtClean="0"/>
              <a:t>‹#›</a:t>
            </a:fld>
            <a:endParaRPr lang="en-IN"/>
          </a:p>
        </p:txBody>
      </p:sp>
    </p:spTree>
    <p:extLst>
      <p:ext uri="{BB962C8B-B14F-4D97-AF65-F5344CB8AC3E}">
        <p14:creationId xmlns:p14="http://schemas.microsoft.com/office/powerpoint/2010/main" val="2584177654"/>
      </p:ext>
    </p:extLst>
  </p:cSld>
  <p:clrMap bg1="dk1" tx1="lt1" bg2="dk2" tx2="lt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 id="2147483773"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png"/><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png"/><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035DB-6DB6-D38F-1484-B8A0D4116253}"/>
              </a:ext>
            </a:extLst>
          </p:cNvPr>
          <p:cNvSpPr>
            <a:spLocks noGrp="1"/>
          </p:cNvSpPr>
          <p:nvPr>
            <p:ph type="ctrTitle"/>
          </p:nvPr>
        </p:nvSpPr>
        <p:spPr>
          <a:xfrm>
            <a:off x="2417780" y="811049"/>
            <a:ext cx="8637073" cy="2541431"/>
          </a:xfrm>
        </p:spPr>
        <p:txBody>
          <a:bodyPr/>
          <a:lstStyle/>
          <a:p>
            <a:pPr algn="ctr"/>
            <a:r>
              <a:rPr lang="en-US" dirty="0"/>
              <a:t>Teach-Assist</a:t>
            </a:r>
            <a:endParaRPr lang="en-IN" dirty="0"/>
          </a:p>
        </p:txBody>
      </p:sp>
      <p:sp>
        <p:nvSpPr>
          <p:cNvPr id="3" name="Subtitle 2">
            <a:extLst>
              <a:ext uri="{FF2B5EF4-FFF2-40B4-BE49-F238E27FC236}">
                <a16:creationId xmlns:a16="http://schemas.microsoft.com/office/drawing/2014/main" id="{EEBC824D-0E42-F791-FF9C-89703E785D1F}"/>
              </a:ext>
            </a:extLst>
          </p:cNvPr>
          <p:cNvSpPr>
            <a:spLocks noGrp="1"/>
          </p:cNvSpPr>
          <p:nvPr>
            <p:ph type="subTitle" idx="1"/>
          </p:nvPr>
        </p:nvSpPr>
        <p:spPr/>
        <p:txBody>
          <a:bodyPr>
            <a:normAutofit/>
          </a:bodyPr>
          <a:lstStyle/>
          <a:p>
            <a:pPr algn="ctr"/>
            <a:r>
              <a:rPr lang="en-US" dirty="0"/>
              <a:t> </a:t>
            </a:r>
            <a:r>
              <a:rPr lang="en-US" b="0" i="0" dirty="0">
                <a:effectLst/>
                <a:latin typeface="Roboto" panose="020F0502020204030204" pitchFamily="2" charset="0"/>
              </a:rPr>
              <a:t>Harness the power of AI to automatically convert your PDF documents into beautiful, ready-to-present PowerPoint slides.</a:t>
            </a:r>
            <a:endParaRPr lang="en-IN" dirty="0"/>
          </a:p>
        </p:txBody>
      </p:sp>
      <p:pic>
        <p:nvPicPr>
          <p:cNvPr id="5" name="Picture 4">
            <a:extLst>
              <a:ext uri="{FF2B5EF4-FFF2-40B4-BE49-F238E27FC236}">
                <a16:creationId xmlns:a16="http://schemas.microsoft.com/office/drawing/2014/main" id="{7DE8F4CB-40DC-47B1-4B2A-048873C770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92987" cy="1697687"/>
          </a:xfrm>
          <a:prstGeom prst="rect">
            <a:avLst/>
          </a:prstGeom>
        </p:spPr>
      </p:pic>
      <p:sp>
        <p:nvSpPr>
          <p:cNvPr id="4" name="TextBox 3">
            <a:extLst>
              <a:ext uri="{FF2B5EF4-FFF2-40B4-BE49-F238E27FC236}">
                <a16:creationId xmlns:a16="http://schemas.microsoft.com/office/drawing/2014/main" id="{CE0E603C-20A7-C1C8-15A2-188D6A70A81F}"/>
              </a:ext>
            </a:extLst>
          </p:cNvPr>
          <p:cNvSpPr txBox="1"/>
          <p:nvPr/>
        </p:nvSpPr>
        <p:spPr>
          <a:xfrm>
            <a:off x="3189927" y="811049"/>
            <a:ext cx="7092778" cy="1200329"/>
          </a:xfrm>
          <a:prstGeom prst="rect">
            <a:avLst/>
          </a:prstGeom>
          <a:noFill/>
        </p:spPr>
        <p:txBody>
          <a:bodyPr wrap="square" rtlCol="0">
            <a:spAutoFit/>
          </a:bodyPr>
          <a:lstStyle/>
          <a:p>
            <a:pPr algn="ctr"/>
            <a:r>
              <a:rPr lang="en-US" b="1" dirty="0"/>
              <a:t>V.E.S. INSTITUTE OF TECHNOLOGY, CHEMBUR, MUMBAI-74</a:t>
            </a:r>
          </a:p>
          <a:p>
            <a:pPr algn="ctr"/>
            <a:r>
              <a:rPr lang="en-US" dirty="0"/>
              <a:t>(An Autonomous College Affiliated to University of Mumbai, Approved by </a:t>
            </a:r>
          </a:p>
          <a:p>
            <a:pPr algn="ctr"/>
            <a:r>
              <a:rPr lang="en-US" dirty="0"/>
              <a:t>AICTE &amp; Recognized by Govt. of Maharashtra)</a:t>
            </a:r>
          </a:p>
          <a:p>
            <a:pPr algn="ctr"/>
            <a:r>
              <a:rPr lang="en-US" b="1" dirty="0"/>
              <a:t>Department of Electronics and Computer Science</a:t>
            </a:r>
            <a:endParaRPr lang="en-IN" b="1" dirty="0"/>
          </a:p>
        </p:txBody>
      </p:sp>
    </p:spTree>
    <p:extLst>
      <p:ext uri="{BB962C8B-B14F-4D97-AF65-F5344CB8AC3E}">
        <p14:creationId xmlns:p14="http://schemas.microsoft.com/office/powerpoint/2010/main" val="3465777249"/>
      </p:ext>
    </p:extLst>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Huffman Coding Algorithm: A Step-by-Step Guide</a:t>
            </a:r>
          </a:p>
        </p:txBody>
      </p:sp>
      <p:sp>
        <p:nvSpPr>
          <p:cNvPr id="3" name="Content Placeholder 2"/>
          <p:cNvSpPr>
            <a:spLocks noGrp="1"/>
          </p:cNvSpPr>
          <p:nvPr>
            <p:ph idx="1"/>
          </p:nvPr>
        </p:nvSpPr>
        <p:spPr/>
        <p:txBody>
          <a:bodyPr/>
          <a:lstStyle/>
          <a:p/>
          <a:p>
            <a:pPr/>
            <a:r>
              <a:t>**Step 1:** Calculate the frequency of each unique character in the input string.**Step 2:** Create a min-heap data structure to store characters and their frequencies.**Step 3:**  Repeatedly extract the two nodes with the smallest frequencies from the heap.**Step 4:** Create a new node with these two nodes as children, the frequency of the new node being the sum of the children's frequencies. Insert the new node back into the heap.**Step 5:** Repeat Step 3 and 4 until only one node remains (the root of the Huffman tree).**Step 6:** Assign '0' to the left branch and '1' to the right branch of each node.**Step 7:** Traverse the tree to generate the Huffman code for each character.</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914400"/>
          </a:xfrm>
          <a:prstGeom prst="rect">
            <a:avLst/>
          </a:prstGeom>
          <a:noFill/>
        </p:spPr>
        <p:txBody>
          <a:bodyPr wrap="none">
            <a:spAutoFit/>
          </a:bodyPr>
          <a:lstStyle/>
          <a:p>
            <a:r>
              <a:t>Figures from Section 4</a:t>
            </a:r>
          </a:p>
        </p:txBody>
      </p:sp>
      <p:pic>
        <p:nvPicPr>
          <p:cNvPr id="3" name="Picture 2" descr="Huffman_Coding_theory_page_4_img_1.png"/>
          <p:cNvPicPr>
            <a:picLocks noChangeAspect="1"/>
          </p:cNvPicPr>
          <p:nvPr/>
        </p:nvPicPr>
        <p:blipFill>
          <a:blip r:embed="rId2"/>
          <a:stretch>
            <a:fillRect/>
          </a:stretch>
        </p:blipFill>
        <p:spPr>
          <a:xfrm>
            <a:off x="457200" y="1371600"/>
            <a:ext cx="4114800" cy="3200400"/>
          </a:xfrm>
          <a:prstGeom prst="rect">
            <a:avLst/>
          </a:prstGeom>
        </p:spPr>
      </p:pic>
      <p:pic>
        <p:nvPicPr>
          <p:cNvPr id="4" name="Picture 3" descr="Huffman_Coding_theory_page_4_img_2.png"/>
          <p:cNvPicPr>
            <a:picLocks noChangeAspect="1"/>
          </p:cNvPicPr>
          <p:nvPr/>
        </p:nvPicPr>
        <p:blipFill>
          <a:blip r:embed="rId3"/>
          <a:stretch>
            <a:fillRect/>
          </a:stretch>
        </p:blipFill>
        <p:spPr>
          <a:xfrm>
            <a:off x="5029200" y="1371600"/>
            <a:ext cx="4114800" cy="3200400"/>
          </a:xfrm>
          <a:prstGeom prst="rect">
            <a:avLst/>
          </a:prstGeom>
        </p:spPr>
      </p:pic>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Prefix Codes and Ambiguity Prevention</a:t>
            </a:r>
          </a:p>
        </p:txBody>
      </p:sp>
      <p:sp>
        <p:nvSpPr>
          <p:cNvPr id="3" name="Content Placeholder 2"/>
          <p:cNvSpPr>
            <a:spLocks noGrp="1"/>
          </p:cNvSpPr>
          <p:nvPr>
            <p:ph idx="1"/>
          </p:nvPr>
        </p:nvSpPr>
        <p:spPr/>
        <p:txBody>
          <a:bodyPr/>
          <a:lstStyle/>
          <a:p/>
          <a:p>
            <a:pPr/>
            <a:r>
              <a:t>Huffman codes are prefix codes, meaning no code is a prefix of another. This prevents ambiguity during decoding.The tree structure ensures that no code can be confused with another.  For example, if 'A' is encoded as '0' and 'B' is encoded as '01', there's no ambiguity.This prefix property is crucial for efficient and unambiguous decoding.The tree structure itself needs to be transmitted along with the encoded data for proper decoding. However, efficient methods exist to represent the tree concisely.The overhead of transmitting the tree is usually small compared to the compression achieved.</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914400"/>
          </a:xfrm>
          <a:prstGeom prst="rect">
            <a:avLst/>
          </a:prstGeom>
          <a:noFill/>
        </p:spPr>
        <p:txBody>
          <a:bodyPr wrap="none">
            <a:spAutoFit/>
          </a:bodyPr>
          <a:lstStyle/>
          <a:p>
            <a:r>
              <a:t>Figures from Section 5</a:t>
            </a:r>
          </a:p>
        </p:txBody>
      </p:sp>
      <p:pic>
        <p:nvPicPr>
          <p:cNvPr id="3" name="Picture 2" descr="Huffman_Coding_theory_page_5_img_1.png"/>
          <p:cNvPicPr>
            <a:picLocks noChangeAspect="1"/>
          </p:cNvPicPr>
          <p:nvPr/>
        </p:nvPicPr>
        <p:blipFill>
          <a:blip r:embed="rId2"/>
          <a:stretch>
            <a:fillRect/>
          </a:stretch>
        </p:blipFill>
        <p:spPr>
          <a:xfrm>
            <a:off x="914400" y="1371600"/>
            <a:ext cx="7315200" cy="5029200"/>
          </a:xfrm>
          <a:prstGeom prst="rect">
            <a:avLst/>
          </a:prstGeom>
        </p:spPr>
      </p:pic>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Encoding and Decoding Example &amp; Code Implementation Overview</a:t>
            </a:r>
          </a:p>
        </p:txBody>
      </p:sp>
      <p:sp>
        <p:nvSpPr>
          <p:cNvPr id="3" name="Content Placeholder 2"/>
          <p:cNvSpPr>
            <a:spLocks noGrp="1"/>
          </p:cNvSpPr>
          <p:nvPr>
            <p:ph idx="1"/>
          </p:nvPr>
        </p:nvSpPr>
        <p:spPr/>
        <p:txBody>
          <a:bodyPr/>
          <a:lstStyle/>
          <a:p/>
          <a:p>
            <a:pPr/>
            <a:r>
              <a:t>Illustrate an encoding and decoding example using a sample string and its Huffman tree. Show the original string, frequency table, Huffman tree, generated codes, encoded string, and the decoding process.Briefly show a high-level overview of the code (C/C++ or Python) used to implement the Huffman coding algorithm, highlighting key functions like building the tree, encoding, and decoding.  Focus on the data structures used (min-heap, tree nodes).  Avoid showing extensive code snippets.</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Conclusion: Efficiency and Applications of Huffman Coding</a:t>
            </a:r>
          </a:p>
        </p:txBody>
      </p:sp>
      <p:sp>
        <p:nvSpPr>
          <p:cNvPr id="3" name="Content Placeholder 2"/>
          <p:cNvSpPr>
            <a:spLocks noGrp="1"/>
          </p:cNvSpPr>
          <p:nvPr>
            <p:ph idx="1"/>
          </p:nvPr>
        </p:nvSpPr>
        <p:spPr/>
        <p:txBody>
          <a:bodyPr/>
          <a:lstStyle/>
          <a:p/>
          <a:p>
            <a:pPr/>
            <a:r>
              <a:t>Huffman coding provides a highly efficient way to compress data, especially for text and other data with frequently occurring symbols.The compression ratio depends on the distribution of character frequencies in the input data.It's a lossless compression method; no information is lost during compression or decompression.Huffman coding is widely applied in various fields, including data compression utilities, image and audio compression, and network communication.While it's not the most advanced compression algorithm, it provides a solid foundation for understanding more sophisticated techniques.  It's often used as a building block in more complex compression methods.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Huffman Coding: Data Compression Through Efficient Encoding</a:t>
            </a:r>
          </a:p>
        </p:txBody>
      </p:sp>
      <p:sp>
        <p:nvSpPr>
          <p:cNvPr id="3" name="Content Placeholder 2"/>
          <p:cNvSpPr>
            <a:spLocks noGrp="1"/>
          </p:cNvSpPr>
          <p:nvPr>
            <p:ph idx="1"/>
          </p:nvPr>
        </p:nvSpPr>
        <p:spPr/>
        <p:txBody>
          <a:bodyPr/>
          <a:lstStyle/>
          <a:p/>
          <a:p>
            <a:pPr/>
            <a:r>
              <a:t>Created by: guppi</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Index</a:t>
            </a:r>
          </a:p>
        </p:txBody>
      </p:sp>
      <p:sp>
        <p:nvSpPr>
          <p:cNvPr id="3" name="Content Placeholder 2"/>
          <p:cNvSpPr>
            <a:spLocks noGrp="1"/>
          </p:cNvSpPr>
          <p:nvPr>
            <p:ph idx="1"/>
          </p:nvPr>
        </p:nvSpPr>
        <p:spPr/>
        <p:txBody>
          <a:bodyPr/>
          <a:lstStyle/>
          <a:p/>
          <a:p>
            <a:pPr/>
            <a:r>
              <a:t>1.Introduction to Huffman Coding2.How Huffman Coding Works: An Example3.Building the Huffman Tree4.Huffman Coding Algorithm: A Step-by-Step Guide5.Prefix Codes and Ambiguity Prevention6.Encoding and Decoding Example &amp; Code Implementation Overview7.Conclusion: Efficiency and Applications of Huffman CodingConclusion</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Introduction to Huffman Coding</a:t>
            </a:r>
          </a:p>
        </p:txBody>
      </p:sp>
      <p:sp>
        <p:nvSpPr>
          <p:cNvPr id="3" name="Content Placeholder 2"/>
          <p:cNvSpPr>
            <a:spLocks noGrp="1"/>
          </p:cNvSpPr>
          <p:nvPr>
            <p:ph idx="1"/>
          </p:nvPr>
        </p:nvSpPr>
        <p:spPr/>
        <p:txBody>
          <a:bodyPr/>
          <a:lstStyle/>
          <a:p/>
          <a:p>
            <a:pPr/>
            <a:r>
              <a:t>Huffman coding is a lossless data compression algorithm that reduces file size by assigning shorter codes to more frequent characters.It was developed by David A. Huffman and published in 1952.The algorithm is based on the frequency of characters in the input data.  More frequent characters receive shorter codes, and less frequent characters receive longer codes.This variable-length coding scheme leads to significant compression, especially for text with repetitive characters.Huffman coding is widely used in various applications, including data archiving, file compression (e.g., .zip, .rar), and fax transmission.It forms the basis for many more advanced compression techniques.Unlike fixed-length coding (e.g., ASCII), Huffman coding dynamically adjusts code lengths based on character frequency.</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914400"/>
          </a:xfrm>
          <a:prstGeom prst="rect">
            <a:avLst/>
          </a:prstGeom>
          <a:noFill/>
        </p:spPr>
        <p:txBody>
          <a:bodyPr wrap="none">
            <a:spAutoFit/>
          </a:bodyPr>
          <a:lstStyle/>
          <a:p>
            <a:r>
              <a:t>Figures from Section 1</a:t>
            </a:r>
          </a:p>
        </p:txBody>
      </p:sp>
      <p:pic>
        <p:nvPicPr>
          <p:cNvPr id="3" name="Picture 2" descr="Huffman_Coding_theory_page_1_img_1.png"/>
          <p:cNvPicPr>
            <a:picLocks noChangeAspect="1"/>
          </p:cNvPicPr>
          <p:nvPr/>
        </p:nvPicPr>
        <p:blipFill>
          <a:blip r:embed="rId2"/>
          <a:stretch>
            <a:fillRect/>
          </a:stretch>
        </p:blipFill>
        <p:spPr>
          <a:xfrm>
            <a:off x="914400" y="1371600"/>
            <a:ext cx="7315200" cy="5029200"/>
          </a:xfrm>
          <a:prstGeom prst="rect">
            <a:avLst/>
          </a:prstGeom>
        </p:spPr>
      </p:pic>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How Huffman Coding Works: An Example</a:t>
            </a:r>
          </a:p>
        </p:txBody>
      </p:sp>
      <p:sp>
        <p:nvSpPr>
          <p:cNvPr id="3" name="Content Placeholder 2"/>
          <p:cNvSpPr>
            <a:spLocks noGrp="1"/>
          </p:cNvSpPr>
          <p:nvPr>
            <p:ph idx="1"/>
          </p:nvPr>
        </p:nvSpPr>
        <p:spPr/>
        <p:txBody>
          <a:bodyPr/>
          <a:lstStyle/>
          <a:p/>
          <a:p>
            <a:pPr/>
            <a:r>
              <a:t>Consider a string: Huffman coding aims to represent this string using fewer bits.We first count the frequency of each character: A (5), B (2), C (3), D (2).The algorithm then constructs a binary tree based on these frequencies, assigning shorter codes to more frequent characters.The final encoded string will be significantly shorter than the original 120 bits.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914400"/>
          </a:xfrm>
          <a:prstGeom prst="rect">
            <a:avLst/>
          </a:prstGeom>
          <a:noFill/>
        </p:spPr>
        <p:txBody>
          <a:bodyPr wrap="none">
            <a:spAutoFit/>
          </a:bodyPr>
          <a:lstStyle/>
          <a:p>
            <a:r>
              <a:t>Figures from Section 2</a:t>
            </a:r>
          </a:p>
        </p:txBody>
      </p:sp>
      <p:pic>
        <p:nvPicPr>
          <p:cNvPr id="3" name="Picture 2" descr="Huffman_Coding_theory_page_2_img_1.png"/>
          <p:cNvPicPr>
            <a:picLocks noChangeAspect="1"/>
          </p:cNvPicPr>
          <p:nvPr/>
        </p:nvPicPr>
        <p:blipFill>
          <a:blip r:embed="rId2"/>
          <a:stretch>
            <a:fillRect/>
          </a:stretch>
        </p:blipFill>
        <p:spPr>
          <a:xfrm>
            <a:off x="457200" y="1371600"/>
            <a:ext cx="4114800" cy="3200400"/>
          </a:xfrm>
          <a:prstGeom prst="rect">
            <a:avLst/>
          </a:prstGeom>
        </p:spPr>
      </p:pic>
      <p:pic>
        <p:nvPicPr>
          <p:cNvPr id="4" name="Picture 3" descr="Huffman_Coding_theory_page_2_img_2.png"/>
          <p:cNvPicPr>
            <a:picLocks noChangeAspect="1"/>
          </p:cNvPicPr>
          <p:nvPr/>
        </p:nvPicPr>
        <p:blipFill>
          <a:blip r:embed="rId3"/>
          <a:stretch>
            <a:fillRect/>
          </a:stretch>
        </p:blipFill>
        <p:spPr>
          <a:xfrm>
            <a:off x="5029200" y="1371600"/>
            <a:ext cx="4114800" cy="3200400"/>
          </a:xfrm>
          <a:prstGeom prst="rect">
            <a:avLst/>
          </a:prstGeom>
        </p:spPr>
      </p:pic>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Building the Huffman Tree</a:t>
            </a:r>
          </a:p>
        </p:txBody>
      </p:sp>
      <p:sp>
        <p:nvSpPr>
          <p:cNvPr id="3" name="Content Placeholder 2"/>
          <p:cNvSpPr>
            <a:spLocks noGrp="1"/>
          </p:cNvSpPr>
          <p:nvPr>
            <p:ph idx="1"/>
          </p:nvPr>
        </p:nvSpPr>
        <p:spPr/>
        <p:txBody>
          <a:bodyPr/>
          <a:lstStyle/>
          <a:p/>
          <a:p>
            <a:pPr/>
            <a:r>
              <a:t>The process begins by creating a min-heap data structure, containing nodes representing each character and its frequency.Repeatedly, the two nodes with the lowest frequencies are extracted from the heap.A new node is created, its frequency being the sum of the frequencies of the extracted nodes.  The extracted nodes become the left and right children of this new node.This new node is inserted back into the heap.This process continues until only one node remains – the root of the Huffman tree.Each leaf node represents a character, and the path from the root to a leaf node defines the code for that character (0 for left, 1 for right).</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914400"/>
          </a:xfrm>
          <a:prstGeom prst="rect">
            <a:avLst/>
          </a:prstGeom>
          <a:noFill/>
        </p:spPr>
        <p:txBody>
          <a:bodyPr wrap="none">
            <a:spAutoFit/>
          </a:bodyPr>
          <a:lstStyle/>
          <a:p>
            <a:r>
              <a:t>Figures from Section 3</a:t>
            </a:r>
          </a:p>
        </p:txBody>
      </p:sp>
      <p:pic>
        <p:nvPicPr>
          <p:cNvPr id="3" name="Picture 2" descr="Huffman_Coding_theory_page_3_img_1.png"/>
          <p:cNvPicPr>
            <a:picLocks noChangeAspect="1"/>
          </p:cNvPicPr>
          <p:nvPr/>
        </p:nvPicPr>
        <p:blipFill>
          <a:blip r:embed="rId2"/>
          <a:stretch>
            <a:fillRect/>
          </a:stretch>
        </p:blipFill>
        <p:spPr>
          <a:xfrm>
            <a:off x="457200" y="1371600"/>
            <a:ext cx="4114800" cy="3200400"/>
          </a:xfrm>
          <a:prstGeom prst="rect">
            <a:avLst/>
          </a:prstGeom>
        </p:spPr>
      </p:pic>
      <p:pic>
        <p:nvPicPr>
          <p:cNvPr id="4" name="Picture 3" descr="Huffman_Coding_theory_page_3_img_2.png"/>
          <p:cNvPicPr>
            <a:picLocks noChangeAspect="1"/>
          </p:cNvPicPr>
          <p:nvPr/>
        </p:nvPicPr>
        <p:blipFill>
          <a:blip r:embed="rId3"/>
          <a:stretch>
            <a:fillRect/>
          </a:stretch>
        </p:blipFill>
        <p:spPr>
          <a:xfrm>
            <a:off x="5029200" y="1371600"/>
            <a:ext cx="4114800" cy="3200400"/>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TM03457485[[fn=Mesh]]</Template>
  <TotalTime>14</TotalTime>
  <Words>60</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Century Gothic</vt:lpstr>
      <vt:lpstr>Roboto</vt:lpstr>
      <vt:lpstr>Mesh</vt:lpstr>
      <vt:lpstr>Teach-Assist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Aditya Bhogil</dc:creator>
  <cp:lastModifiedBy>Aditya Bhogil</cp:lastModifiedBy>
  <cp:revision>6</cp:revision>
  <dcterms:created xsi:type="dcterms:W3CDTF">2024-10-07T05:44:32Z</dcterms:created>
  <dcterms:modified xsi:type="dcterms:W3CDTF">2025-02-28T02:16:38Z</dcterms:modified>
</cp:coreProperties>
</file>