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96" d="100"/>
          <a:sy n="96" d="100"/>
        </p:scale>
        <p:origin x="178"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gradFill flip="none" rotWithShape="1">
                  <a:gsLst>
                    <a:gs pos="0">
                      <a:schemeClr val="tx1"/>
                    </a:gs>
                    <a:gs pos="100000">
                      <a:schemeClr val="tx1">
                        <a:lumMod val="75000"/>
                      </a:schemeClr>
                    </a:gs>
                  </a:gsLst>
                  <a:lin ang="5400000" scaled="0"/>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55845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6933402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3436368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141411" y="4343400"/>
            <a:ext cx="9906000" cy="1447800"/>
          </a:xfrm>
        </p:spPr>
        <p:txBody>
          <a:bodyPr vert="horz" lIns="91440" tIns="45720" rIns="91440" bIns="45720" rtlCol="0" anchor="ctr">
            <a:normAutofit/>
          </a:bodyPr>
          <a:lstStyle>
            <a:lvl1pPr>
              <a:buNone/>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313374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vert="horz" lIns="91440" tIns="45720" rIns="91440" bIns="45720" rtlCol="0" anchor="t">
            <a:normAutofit/>
          </a:bodyPr>
          <a:lstStyle>
            <a:lvl1pPr>
              <a:defRPr lang="en-US" sz="2000">
                <a:gradFill flip="none" rotWithShape="1">
                  <a:gsLst>
                    <a:gs pos="0">
                      <a:schemeClr val="tx1"/>
                    </a:gs>
                    <a:gs pos="100000">
                      <a:schemeClr val="tx1">
                        <a:lumMod val="75000"/>
                      </a:schemeClr>
                    </a:gs>
                  </a:gsLst>
                  <a:lin ang="5400000" scaled="0"/>
                  <a:tileRect/>
                </a:gradFill>
              </a:defRPr>
            </a:lvl1pPr>
          </a:lstStyle>
          <a:p>
            <a:pPr marL="0" lvl="0" indent="0">
              <a:buNone/>
            </a:pPr>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3873229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9304680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5962789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2544884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2721936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1294725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4FFE33-465F-4E9E-89CE-5F79E84B8B4B}" type="datetimeFigureOut">
              <a:rPr lang="en-IN" smtClean="0"/>
              <a:t>28-02-2025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7613294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9442863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4FFE33-465F-4E9E-89CE-5F79E84B8B4B}" type="datetimeFigureOut">
              <a:rPr lang="en-IN" smtClean="0"/>
              <a:t>28-02-2025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17301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4FFE33-465F-4E9E-89CE-5F79E84B8B4B}" type="datetimeFigureOut">
              <a:rPr lang="en-IN" smtClean="0"/>
              <a:t>28-02-2025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717828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4FFE33-465F-4E9E-89CE-5F79E84B8B4B}" type="datetimeFigureOut">
              <a:rPr lang="en-IN" smtClean="0"/>
              <a:t>28-02-2025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4226730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3644327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399212" y="5883275"/>
            <a:ext cx="914400" cy="365125"/>
          </a:xfrm>
        </p:spPr>
        <p:txBody>
          <a:bodyPr/>
          <a:lstStyle/>
          <a:p>
            <a:fld id="{874FFE33-465F-4E9E-89CE-5F79E84B8B4B}" type="datetimeFigureOut">
              <a:rPr lang="en-IN" smtClean="0"/>
              <a:t>28-02-2025</a:t>
            </a:fld>
            <a:endParaRPr lang="en-IN"/>
          </a:p>
        </p:txBody>
      </p:sp>
      <p:sp>
        <p:nvSpPr>
          <p:cNvPr id="6" name="Footer Placeholder 5"/>
          <p:cNvSpPr>
            <a:spLocks noGrp="1"/>
          </p:cNvSpPr>
          <p:nvPr>
            <p:ph type="ftr" sz="quarter" idx="11"/>
          </p:nvPr>
        </p:nvSpPr>
        <p:spPr>
          <a:xfrm>
            <a:off x="1141412" y="5883275"/>
            <a:ext cx="5105400" cy="365125"/>
          </a:xfrm>
        </p:spPr>
        <p:txBody>
          <a:bodyPr/>
          <a:lstStyle/>
          <a:p>
            <a:endParaRPr lang="en-IN"/>
          </a:p>
        </p:txBody>
      </p:sp>
      <p:sp>
        <p:nvSpPr>
          <p:cNvPr id="7" name="Slide Number Placeholder 6"/>
          <p:cNvSpPr>
            <a:spLocks noGrp="1"/>
          </p:cNvSpPr>
          <p:nvPr>
            <p:ph type="sldNum" sz="quarter" idx="12"/>
          </p:nvPr>
        </p:nvSpPr>
        <p:spPr>
          <a:xfrm>
            <a:off x="10742612" y="5883275"/>
            <a:ext cx="322567" cy="365125"/>
          </a:xfrm>
        </p:spPr>
        <p:txBody>
          <a:bodyPr/>
          <a:lstStyle/>
          <a:p>
            <a:fld id="{54BE194E-5C1C-4569-9491-10264D79D787}" type="slidenum">
              <a:rPr lang="en-IN" smtClean="0"/>
              <a:t>‹#›</a:t>
            </a:fld>
            <a:endParaRPr lang="en-IN"/>
          </a:p>
        </p:txBody>
      </p:sp>
    </p:spTree>
    <p:extLst>
      <p:ext uri="{BB962C8B-B14F-4D97-AF65-F5344CB8AC3E}">
        <p14:creationId xmlns:p14="http://schemas.microsoft.com/office/powerpoint/2010/main" val="1275608632"/>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874FFE33-465F-4E9E-89CE-5F79E84B8B4B}" type="datetimeFigureOut">
              <a:rPr lang="en-IN" smtClean="0"/>
              <a:t>28-02-2025</a:t>
            </a:fld>
            <a:endParaRPr lang="en-IN"/>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IN"/>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54BE194E-5C1C-4569-9491-10264D79D787}" type="slidenum">
              <a:rPr lang="en-IN" smtClean="0"/>
              <a:t>‹#›</a:t>
            </a:fld>
            <a:endParaRPr lang="en-IN"/>
          </a:p>
        </p:txBody>
      </p:sp>
    </p:spTree>
    <p:extLst>
      <p:ext uri="{BB962C8B-B14F-4D97-AF65-F5344CB8AC3E}">
        <p14:creationId xmlns:p14="http://schemas.microsoft.com/office/powerpoint/2010/main" val="2584177654"/>
      </p:ext>
    </p:extLst>
  </p:cSld>
  <p:clrMap bg1="dk1" tx1="lt1" bg2="dk2" tx2="lt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 id="2147483768" r:id="rId12"/>
    <p:sldLayoutId id="2147483769" r:id="rId13"/>
    <p:sldLayoutId id="2147483770" r:id="rId14"/>
    <p:sldLayoutId id="2147483771" r:id="rId15"/>
    <p:sldLayoutId id="2147483772" r:id="rId16"/>
    <p:sldLayoutId id="2147483773" r:id="rId17"/>
  </p:sldLayoutIdLst>
  <p:txStyles>
    <p:titleStyle>
      <a:lvl1pPr algn="l" defTabSz="457200" rtl="0" eaLnBrk="1" latinLnBrk="0" hangingPunct="1">
        <a:spcBef>
          <a:spcPct val="0"/>
        </a:spcBef>
        <a:buNone/>
        <a:defRPr sz="3200" kern="1200" cap="all">
          <a:ln w="3175" cmpd="sng">
            <a:noFill/>
          </a:ln>
          <a:gradFill flip="none" rotWithShape="1">
            <a:gsLst>
              <a:gs pos="0">
                <a:schemeClr val="tx1"/>
              </a:gs>
              <a:gs pos="100000">
                <a:schemeClr val="tx1">
                  <a:lumMod val="65000"/>
                </a:schemeClr>
              </a:gs>
            </a:gsLst>
            <a:lin ang="558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00000"/>
        <a:buFont typeface="Arial"/>
        <a:buChar char="•"/>
        <a:defRPr sz="20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00000"/>
        <a:buFont typeface="Arial"/>
        <a:buChar char="•"/>
        <a:defRPr sz="18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00000"/>
        <a:buFont typeface="Arial"/>
        <a:buChar char="•"/>
        <a:defRPr sz="16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00000"/>
        <a:buFont typeface="Arial"/>
        <a:buChar char="•"/>
        <a:defRPr sz="14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200" kern="1200" cap="small">
          <a:gradFill flip="none" rotWithShape="1">
            <a:gsLst>
              <a:gs pos="0">
                <a:schemeClr val="tx1"/>
              </a:gs>
              <a:gs pos="100000">
                <a:schemeClr val="tx1">
                  <a:lumMod val="75000"/>
                </a:schemeClr>
              </a:gs>
            </a:gsLst>
            <a:lin ang="558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035DB-6DB6-D38F-1484-B8A0D4116253}"/>
              </a:ext>
            </a:extLst>
          </p:cNvPr>
          <p:cNvSpPr>
            <a:spLocks noGrp="1"/>
          </p:cNvSpPr>
          <p:nvPr>
            <p:ph type="ctrTitle"/>
          </p:nvPr>
        </p:nvSpPr>
        <p:spPr>
          <a:xfrm>
            <a:off x="2417780" y="811049"/>
            <a:ext cx="8637073" cy="2541431"/>
          </a:xfrm>
        </p:spPr>
        <p:txBody>
          <a:bodyPr/>
          <a:lstStyle/>
          <a:p>
            <a:pPr algn="ctr"/>
            <a:r>
              <a:rPr lang="en-US" dirty="0"/>
              <a:t>Teach-Assist</a:t>
            </a:r>
            <a:endParaRPr lang="en-IN" dirty="0"/>
          </a:p>
        </p:txBody>
      </p:sp>
      <p:sp>
        <p:nvSpPr>
          <p:cNvPr id="3" name="Subtitle 2">
            <a:extLst>
              <a:ext uri="{FF2B5EF4-FFF2-40B4-BE49-F238E27FC236}">
                <a16:creationId xmlns:a16="http://schemas.microsoft.com/office/drawing/2014/main" id="{EEBC824D-0E42-F791-FF9C-89703E785D1F}"/>
              </a:ext>
            </a:extLst>
          </p:cNvPr>
          <p:cNvSpPr>
            <a:spLocks noGrp="1"/>
          </p:cNvSpPr>
          <p:nvPr>
            <p:ph type="subTitle" idx="1"/>
          </p:nvPr>
        </p:nvSpPr>
        <p:spPr/>
        <p:txBody>
          <a:bodyPr>
            <a:normAutofit/>
          </a:bodyPr>
          <a:lstStyle/>
          <a:p>
            <a:pPr algn="ctr"/>
            <a:r>
              <a:rPr lang="en-US" dirty="0"/>
              <a:t> </a:t>
            </a:r>
            <a:r>
              <a:rPr lang="en-US" b="0" i="0" dirty="0">
                <a:effectLst/>
                <a:latin typeface="Roboto" panose="020F0502020204030204" pitchFamily="2" charset="0"/>
              </a:rPr>
              <a:t>Harness the power of AI to automatically convert your PDF documents into beautiful, ready-to-present PowerPoint slides.</a:t>
            </a:r>
            <a:endParaRPr lang="en-IN" dirty="0"/>
          </a:p>
        </p:txBody>
      </p:sp>
      <p:pic>
        <p:nvPicPr>
          <p:cNvPr id="5" name="Picture 4">
            <a:extLst>
              <a:ext uri="{FF2B5EF4-FFF2-40B4-BE49-F238E27FC236}">
                <a16:creationId xmlns:a16="http://schemas.microsoft.com/office/drawing/2014/main" id="{7DE8F4CB-40DC-47B1-4B2A-048873C770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992987" cy="1697687"/>
          </a:xfrm>
          <a:prstGeom prst="rect">
            <a:avLst/>
          </a:prstGeom>
        </p:spPr>
      </p:pic>
      <p:sp>
        <p:nvSpPr>
          <p:cNvPr id="4" name="TextBox 3">
            <a:extLst>
              <a:ext uri="{FF2B5EF4-FFF2-40B4-BE49-F238E27FC236}">
                <a16:creationId xmlns:a16="http://schemas.microsoft.com/office/drawing/2014/main" id="{CE0E603C-20A7-C1C8-15A2-188D6A70A81F}"/>
              </a:ext>
            </a:extLst>
          </p:cNvPr>
          <p:cNvSpPr txBox="1"/>
          <p:nvPr/>
        </p:nvSpPr>
        <p:spPr>
          <a:xfrm>
            <a:off x="3189927" y="811049"/>
            <a:ext cx="7092778" cy="1200329"/>
          </a:xfrm>
          <a:prstGeom prst="rect">
            <a:avLst/>
          </a:prstGeom>
          <a:noFill/>
        </p:spPr>
        <p:txBody>
          <a:bodyPr wrap="square" rtlCol="0">
            <a:spAutoFit/>
          </a:bodyPr>
          <a:lstStyle/>
          <a:p>
            <a:pPr algn="ctr"/>
            <a:r>
              <a:rPr lang="en-US" b="1" dirty="0"/>
              <a:t>V.E.S. INSTITUTE OF TECHNOLOGY, CHEMBUR, MUMBAI-74</a:t>
            </a:r>
          </a:p>
          <a:p>
            <a:pPr algn="ctr"/>
            <a:r>
              <a:rPr lang="en-US" dirty="0"/>
              <a:t>(An Autonomous College Affiliated to University of Mumbai, Approved by </a:t>
            </a:r>
          </a:p>
          <a:p>
            <a:pPr algn="ctr"/>
            <a:r>
              <a:rPr lang="en-US" dirty="0"/>
              <a:t>AICTE &amp; Recognized by Govt. of Maharashtra)</a:t>
            </a:r>
          </a:p>
          <a:p>
            <a:pPr algn="ctr"/>
            <a:r>
              <a:rPr lang="en-US" b="1" dirty="0"/>
              <a:t>Department of Electronics and Computer Science</a:t>
            </a:r>
            <a:endParaRPr lang="en-IN" b="1" dirty="0"/>
          </a:p>
        </p:txBody>
      </p:sp>
    </p:spTree>
    <p:extLst>
      <p:ext uri="{BB962C8B-B14F-4D97-AF65-F5344CB8AC3E}">
        <p14:creationId xmlns:p14="http://schemas.microsoft.com/office/powerpoint/2010/main" val="3465777249"/>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Challenges and Limitations</a:t>
            </a:r>
          </a:p>
        </p:txBody>
      </p:sp>
      <p:sp>
        <p:nvSpPr>
          <p:cNvPr id="3" name="Content Placeholder 2"/>
          <p:cNvSpPr>
            <a:spLocks noGrp="1"/>
          </p:cNvSpPr>
          <p:nvPr>
            <p:ph idx="1"/>
          </p:nvPr>
        </p:nvSpPr>
        <p:spPr/>
        <p:txBody>
          <a:bodyPr/>
          <a:lstStyle/>
          <a:p/>
          <a:p>
            <a:pPr/>
            <a:r>
              <a:t>Data requirements: large datasets are often needed for effective training.Computational cost: training complex networks can be computationally expensive.Overfitting: the model performs well on training data but poorly on unseen data.Interpretability: understanding the decision-making process of a neural network can be difficult.Bias and fairness concerns: reflecting biases present in the training data.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Future of Neural Networks</a:t>
            </a:r>
          </a:p>
        </p:txBody>
      </p:sp>
      <p:sp>
        <p:nvSpPr>
          <p:cNvPr id="3" name="Content Placeholder 2"/>
          <p:cNvSpPr>
            <a:spLocks noGrp="1"/>
          </p:cNvSpPr>
          <p:nvPr>
            <p:ph idx="1"/>
          </p:nvPr>
        </p:nvSpPr>
        <p:spPr/>
        <p:txBody>
          <a:bodyPr/>
          <a:lstStyle/>
          <a:p/>
          <a:p>
            <a:pPr/>
            <a:r>
              <a:t>Advancements in hardware (e.g., specialized chips).Development of more efficient algorithms.New architectures and network designs.Increased focus on explainability and interpretability.Ethical considerations and responsible AI development.</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 Key Takeaways and Future Directions</a:t>
            </a:r>
          </a:p>
        </p:txBody>
      </p:sp>
      <p:sp>
        <p:nvSpPr>
          <p:cNvPr id="3" name="Content Placeholder 2"/>
          <p:cNvSpPr>
            <a:spLocks noGrp="1"/>
          </p:cNvSpPr>
          <p:nvPr>
            <p:ph idx="1"/>
          </p:nvPr>
        </p:nvSpPr>
        <p:spPr/>
        <p:txBody>
          <a:bodyPr/>
          <a:lstStyle/>
          <a:p/>
          <a:p>
            <a:pPr/>
            <a:r>
              <a:t>Neural networks are powerful tools for pattern recognition and prediction.Various types of neural networks cater to different tasks and data types.Backpropagation and activation functions are crucial for training and performance.Despite their capabilities, challenges remain regarding data, computation, and interpretability.The future of neural networks is bright, with ongoing research and development pushing boundaries.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Unveiling the Power of Neural Networks: A Deep Dive</a:t>
            </a:r>
          </a:p>
        </p:txBody>
      </p:sp>
      <p:sp>
        <p:nvSpPr>
          <p:cNvPr id="3" name="Content Placeholder 2"/>
          <p:cNvSpPr>
            <a:spLocks noGrp="1"/>
          </p:cNvSpPr>
          <p:nvPr>
            <p:ph idx="1"/>
          </p:nvPr>
        </p:nvSpPr>
        <p:spPr/>
        <p:txBody>
          <a:bodyPr/>
          <a:lstStyle/>
          <a:p/>
          <a:p>
            <a:pPr/>
            <a:r>
              <a:t>Created by: Aditya Bhogil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Index</a:t>
            </a:r>
          </a:p>
        </p:txBody>
      </p:sp>
      <p:sp>
        <p:nvSpPr>
          <p:cNvPr id="3" name="Content Placeholder 2"/>
          <p:cNvSpPr>
            <a:spLocks noGrp="1"/>
          </p:cNvSpPr>
          <p:nvPr>
            <p:ph idx="1"/>
          </p:nvPr>
        </p:nvSpPr>
        <p:spPr/>
        <p:txBody>
          <a:bodyPr/>
          <a:lstStyle/>
          <a:p/>
          <a:p>
            <a:pPr/>
            <a:r>
              <a:t>1.Introduction to Neural Networks2.Biological Inspiration and Artificial Neurons3.Types of Neural Networks4.How Neural Networks Learn: Backpropagation5.Activation Functions and their Role6.Applications of Neural Networks7.Challenges and Limitations8.The Future of Neural Networks9.Conclusion: Key Takeaways and Future DirectionsConclusion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 to Neural Networks</a:t>
            </a:r>
          </a:p>
        </p:txBody>
      </p:sp>
      <p:sp>
        <p:nvSpPr>
          <p:cNvPr id="3" name="Content Placeholder 2"/>
          <p:cNvSpPr>
            <a:spLocks noGrp="1"/>
          </p:cNvSpPr>
          <p:nvPr>
            <p:ph idx="1"/>
          </p:nvPr>
        </p:nvSpPr>
        <p:spPr/>
        <p:txBody>
          <a:bodyPr/>
          <a:lstStyle/>
          <a:p/>
          <a:p>
            <a:pPr/>
            <a:r>
              <a:t>Definition of a neural network: interconnected nodes (neurons) processing information.Neural networks as a subset of machine learning and artificial intelligence.Ability to learn from data without explicit programming.Focus on pattern recognition and prediction.Overview of the presentation's scope and objectives.</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Biological Inspiration and Artificial Neurons</a:t>
            </a:r>
          </a:p>
        </p:txBody>
      </p:sp>
      <p:sp>
        <p:nvSpPr>
          <p:cNvPr id="3" name="Content Placeholder 2"/>
          <p:cNvSpPr>
            <a:spLocks noGrp="1"/>
          </p:cNvSpPr>
          <p:nvPr>
            <p:ph idx="1"/>
          </p:nvPr>
        </p:nvSpPr>
        <p:spPr/>
        <p:txBody>
          <a:bodyPr/>
          <a:lstStyle/>
          <a:p/>
          <a:p>
            <a:pPr/>
            <a:r>
              <a:t>The biological neuron as a model for artificial neurons.Structure of an artificial neuron: inputs, weights, summation, activation function, output.Synapses and their representation as weights in the network.The role of the activation function in introducing non-linearity.Comparison of biological and artificial neurons.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Types of Neural Networks</a:t>
            </a:r>
          </a:p>
        </p:txBody>
      </p:sp>
      <p:sp>
        <p:nvSpPr>
          <p:cNvPr id="3" name="Content Placeholder 2"/>
          <p:cNvSpPr>
            <a:spLocks noGrp="1"/>
          </p:cNvSpPr>
          <p:nvPr>
            <p:ph idx="1"/>
          </p:nvPr>
        </p:nvSpPr>
        <p:spPr/>
        <p:txBody>
          <a:bodyPr/>
          <a:lstStyle/>
          <a:p/>
          <a:p>
            <a:pPr/>
            <a:r>
              <a:t>Feedforward Neural Networks (FNNs): Simple, layered architecture.Convolutional Neural Networks (CNNs): Specialized for image and video processing.Recurrent Neural Networks (RNNs): Handling sequential data like text and time series.Long Short-Term Memory (LSTM) networks: Addressing vanishing gradient problem in RNNs.Autoencoders: Used for dimensionality reduction and feature extraction.Generative Adversarial Networks (GANs): Generating new data samples.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How Neural Networks Learn: Backpropagation</a:t>
            </a:r>
          </a:p>
        </p:txBody>
      </p:sp>
      <p:sp>
        <p:nvSpPr>
          <p:cNvPr id="3" name="Content Placeholder 2"/>
          <p:cNvSpPr>
            <a:spLocks noGrp="1"/>
          </p:cNvSpPr>
          <p:nvPr>
            <p:ph idx="1"/>
          </p:nvPr>
        </p:nvSpPr>
        <p:spPr/>
        <p:txBody>
          <a:bodyPr/>
          <a:lstStyle/>
          <a:p/>
          <a:p>
            <a:pPr/>
            <a:r>
              <a:t>The concept of supervised learning in neural networks.The process of forward propagation: input to output.Calculating the error (loss function).Backpropagation algorithm: adjusting weights to minimize error.Gradient descent optimization: iterative weight updates.</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Activation Functions and their Role</a:t>
            </a:r>
          </a:p>
        </p:txBody>
      </p:sp>
      <p:sp>
        <p:nvSpPr>
          <p:cNvPr id="3" name="Content Placeholder 2"/>
          <p:cNvSpPr>
            <a:spLocks noGrp="1"/>
          </p:cNvSpPr>
          <p:nvPr>
            <p:ph idx="1"/>
          </p:nvPr>
        </p:nvSpPr>
        <p:spPr/>
        <p:txBody>
          <a:bodyPr/>
          <a:lstStyle/>
          <a:p/>
          <a:p>
            <a:pPr/>
            <a:r>
              <a:t>Purpose of activation functions: introducing non-linearity.Common activation functions: Sigmoid, ReLU, Tanh.Choosing the appropriate activation function for different tasks.Impact of activation functions on network performance.Derivative of activation functions and its role in backpropagation.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Applications of Neural Networks</a:t>
            </a:r>
          </a:p>
        </p:txBody>
      </p:sp>
      <p:sp>
        <p:nvSpPr>
          <p:cNvPr id="3" name="Content Placeholder 2"/>
          <p:cNvSpPr>
            <a:spLocks noGrp="1"/>
          </p:cNvSpPr>
          <p:nvPr>
            <p:ph idx="1"/>
          </p:nvPr>
        </p:nvSpPr>
        <p:spPr/>
        <p:txBody>
          <a:bodyPr/>
          <a:lstStyle/>
          <a:p/>
          <a:p>
            <a:pPr/>
            <a:r>
              <a:t>Image recognition and object detection.Natural language processing (NLP): machine translation, sentiment analysis.Speech recognition and synthesis.Medical diagnosis and drug discovery.Financial modeling and fraud detection.Self-driving cars and robotics.</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14</TotalTime>
  <Words>60</Words>
  <Application>Microsoft Office PowerPoint</Application>
  <PresentationFormat>Widescreen</PresentationFormat>
  <Paragraphs>6</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Century Gothic</vt:lpstr>
      <vt:lpstr>Roboto</vt:lpstr>
      <vt:lpstr>Mesh</vt:lpstr>
      <vt:lpstr>Teach-Assist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Aditya Bhogil</dc:creator>
  <cp:lastModifiedBy>Aditya Bhogil</cp:lastModifiedBy>
  <cp:revision>6</cp:revision>
  <dcterms:created xsi:type="dcterms:W3CDTF">2024-10-07T05:44:32Z</dcterms:created>
  <dcterms:modified xsi:type="dcterms:W3CDTF">2025-02-28T02:16:38Z</dcterms:modified>
</cp:coreProperties>
</file>