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9" r:id="rId5"/>
    <p:sldId id="263" r:id="rId6"/>
    <p:sldId id="270" r:id="rId7"/>
    <p:sldId id="264" r:id="rId8"/>
    <p:sldId id="271" r:id="rId9"/>
    <p:sldId id="265" r:id="rId10"/>
    <p:sldId id="274" r:id="rId11"/>
    <p:sldId id="266" r:id="rId12"/>
    <p:sldId id="275" r:id="rId13"/>
    <p:sldId id="267"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3AD685-AABF-4CF2-B23F-BE453C5284D2}" v="8" dt="2024-03-13T11:36:34.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10"/>
  </p:normalViewPr>
  <p:slideViewPr>
    <p:cSldViewPr snapToGrid="0" snapToObjects="1">
      <p:cViewPr>
        <p:scale>
          <a:sx n="70" d="100"/>
          <a:sy n="70" d="100"/>
        </p:scale>
        <p:origin x="72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bachal" userId="fe1e69b9f461a5a5" providerId="LiveId" clId="{793AD685-AABF-4CF2-B23F-BE453C5284D2}"/>
    <pc:docChg chg="undo custSel modSld">
      <pc:chgData name="aditya bachal" userId="fe1e69b9f461a5a5" providerId="LiveId" clId="{793AD685-AABF-4CF2-B23F-BE453C5284D2}" dt="2024-03-13T12:18:04.840" v="70" actId="20577"/>
      <pc:docMkLst>
        <pc:docMk/>
      </pc:docMkLst>
      <pc:sldChg chg="addSp delSp modSp mod modTransition">
        <pc:chgData name="aditya bachal" userId="fe1e69b9f461a5a5" providerId="LiveId" clId="{793AD685-AABF-4CF2-B23F-BE453C5284D2}" dt="2024-03-13T11:36:03.010" v="39"/>
        <pc:sldMkLst>
          <pc:docMk/>
          <pc:sldMk cId="0" sldId="256"/>
        </pc:sldMkLst>
        <pc:spChg chg="del">
          <ac:chgData name="aditya bachal" userId="fe1e69b9f461a5a5" providerId="LiveId" clId="{793AD685-AABF-4CF2-B23F-BE453C5284D2}" dt="2024-03-12T13:19:13.827" v="0" actId="478"/>
          <ac:spMkLst>
            <pc:docMk/>
            <pc:sldMk cId="0" sldId="256"/>
            <ac:spMk id="3" creationId="{00000000-0000-0000-0000-000000000000}"/>
          </ac:spMkLst>
        </pc:spChg>
        <pc:spChg chg="mod">
          <ac:chgData name="aditya bachal" userId="fe1e69b9f461a5a5" providerId="LiveId" clId="{793AD685-AABF-4CF2-B23F-BE453C5284D2}" dt="2024-03-12T13:27:16.004" v="34" actId="1076"/>
          <ac:spMkLst>
            <pc:docMk/>
            <pc:sldMk cId="0" sldId="256"/>
            <ac:spMk id="4" creationId="{00000000-0000-0000-0000-000000000000}"/>
          </ac:spMkLst>
        </pc:spChg>
        <pc:spChg chg="mod">
          <ac:chgData name="aditya bachal" userId="fe1e69b9f461a5a5" providerId="LiveId" clId="{793AD685-AABF-4CF2-B23F-BE453C5284D2}" dt="2024-03-12T13:27:09.811" v="33" actId="1076"/>
          <ac:spMkLst>
            <pc:docMk/>
            <pc:sldMk cId="0" sldId="256"/>
            <ac:spMk id="5" creationId="{00000000-0000-0000-0000-000000000000}"/>
          </ac:spMkLst>
        </pc:spChg>
        <pc:spChg chg="mod">
          <ac:chgData name="aditya bachal" userId="fe1e69b9f461a5a5" providerId="LiveId" clId="{793AD685-AABF-4CF2-B23F-BE453C5284D2}" dt="2024-03-12T13:27:09.811" v="33" actId="1076"/>
          <ac:spMkLst>
            <pc:docMk/>
            <pc:sldMk cId="0" sldId="256"/>
            <ac:spMk id="6" creationId="{00000000-0000-0000-0000-000000000000}"/>
          </ac:spMkLst>
        </pc:spChg>
        <pc:spChg chg="mod">
          <ac:chgData name="aditya bachal" userId="fe1e69b9f461a5a5" providerId="LiveId" clId="{793AD685-AABF-4CF2-B23F-BE453C5284D2}" dt="2024-03-12T13:27:09.811" v="33" actId="1076"/>
          <ac:spMkLst>
            <pc:docMk/>
            <pc:sldMk cId="0" sldId="256"/>
            <ac:spMk id="7" creationId="{00000000-0000-0000-0000-000000000000}"/>
          </ac:spMkLst>
        </pc:spChg>
        <pc:spChg chg="mod">
          <ac:chgData name="aditya bachal" userId="fe1e69b9f461a5a5" providerId="LiveId" clId="{793AD685-AABF-4CF2-B23F-BE453C5284D2}" dt="2024-03-12T13:27:09.811" v="33" actId="1076"/>
          <ac:spMkLst>
            <pc:docMk/>
            <pc:sldMk cId="0" sldId="256"/>
            <ac:spMk id="8" creationId="{00000000-0000-0000-0000-000000000000}"/>
          </ac:spMkLst>
        </pc:spChg>
        <pc:spChg chg="mod">
          <ac:chgData name="aditya bachal" userId="fe1e69b9f461a5a5" providerId="LiveId" clId="{793AD685-AABF-4CF2-B23F-BE453C5284D2}" dt="2024-03-12T13:27:09.811" v="33" actId="1076"/>
          <ac:spMkLst>
            <pc:docMk/>
            <pc:sldMk cId="0" sldId="256"/>
            <ac:spMk id="9" creationId="{00000000-0000-0000-0000-000000000000}"/>
          </ac:spMkLst>
        </pc:spChg>
        <pc:spChg chg="del">
          <ac:chgData name="aditya bachal" userId="fe1e69b9f461a5a5" providerId="LiveId" clId="{793AD685-AABF-4CF2-B23F-BE453C5284D2}" dt="2024-03-12T13:21:01.766" v="11" actId="478"/>
          <ac:spMkLst>
            <pc:docMk/>
            <pc:sldMk cId="0" sldId="256"/>
            <ac:spMk id="10" creationId="{00000000-0000-0000-0000-000000000000}"/>
          </ac:spMkLst>
        </pc:spChg>
        <pc:spChg chg="mod">
          <ac:chgData name="aditya bachal" userId="fe1e69b9f461a5a5" providerId="LiveId" clId="{793AD685-AABF-4CF2-B23F-BE453C5284D2}" dt="2024-03-12T13:27:09.811" v="33" actId="1076"/>
          <ac:spMkLst>
            <pc:docMk/>
            <pc:sldMk cId="0" sldId="256"/>
            <ac:spMk id="12" creationId="{00000000-0000-0000-0000-000000000000}"/>
          </ac:spMkLst>
        </pc:spChg>
        <pc:picChg chg="add del mod">
          <ac:chgData name="aditya bachal" userId="fe1e69b9f461a5a5" providerId="LiveId" clId="{793AD685-AABF-4CF2-B23F-BE453C5284D2}" dt="2024-03-12T13:26:47.522" v="31" actId="1076"/>
          <ac:picMkLst>
            <pc:docMk/>
            <pc:sldMk cId="0" sldId="256"/>
            <ac:picMk id="2" creationId="{00000000-0000-0000-0000-000000000000}"/>
          </ac:picMkLst>
        </pc:picChg>
        <pc:picChg chg="del">
          <ac:chgData name="aditya bachal" userId="fe1e69b9f461a5a5" providerId="LiveId" clId="{793AD685-AABF-4CF2-B23F-BE453C5284D2}" dt="2024-03-12T13:20:49.353" v="5" actId="478"/>
          <ac:picMkLst>
            <pc:docMk/>
            <pc:sldMk cId="0" sldId="256"/>
            <ac:picMk id="11" creationId="{00000000-0000-0000-0000-000000000000}"/>
          </ac:picMkLst>
        </pc:picChg>
        <pc:picChg chg="del">
          <ac:chgData name="aditya bachal" userId="fe1e69b9f461a5a5" providerId="LiveId" clId="{793AD685-AABF-4CF2-B23F-BE453C5284D2}" dt="2024-03-12T13:19:16.591" v="1" actId="478"/>
          <ac:picMkLst>
            <pc:docMk/>
            <pc:sldMk cId="0" sldId="256"/>
            <ac:picMk id="13" creationId="{00000000-0000-0000-0000-000000000000}"/>
          </ac:picMkLst>
        </pc:picChg>
      </pc:sldChg>
      <pc:sldChg chg="addSp delSp modSp mod modTransition">
        <pc:chgData name="aditya bachal" userId="fe1e69b9f461a5a5" providerId="LiveId" clId="{793AD685-AABF-4CF2-B23F-BE453C5284D2}" dt="2024-03-13T11:36:07.561" v="40"/>
        <pc:sldMkLst>
          <pc:docMk/>
          <pc:sldMk cId="0" sldId="257"/>
        </pc:sldMkLst>
        <pc:spChg chg="del">
          <ac:chgData name="aditya bachal" userId="fe1e69b9f461a5a5" providerId="LiveId" clId="{793AD685-AABF-4CF2-B23F-BE453C5284D2}" dt="2024-03-12T13:20:45.060" v="4" actId="478"/>
          <ac:spMkLst>
            <pc:docMk/>
            <pc:sldMk cId="0" sldId="257"/>
            <ac:spMk id="3" creationId="{00000000-0000-0000-0000-000000000000}"/>
          </ac:spMkLst>
        </pc:spChg>
        <pc:spChg chg="mod">
          <ac:chgData name="aditya bachal" userId="fe1e69b9f461a5a5" providerId="LiveId" clId="{793AD685-AABF-4CF2-B23F-BE453C5284D2}" dt="2024-03-12T13:23:17.040" v="19" actId="1076"/>
          <ac:spMkLst>
            <pc:docMk/>
            <pc:sldMk cId="0" sldId="257"/>
            <ac:spMk id="10" creationId="{00000000-0000-0000-0000-000000000000}"/>
          </ac:spMkLst>
        </pc:spChg>
        <pc:spChg chg="mod">
          <ac:chgData name="aditya bachal" userId="fe1e69b9f461a5a5" providerId="LiveId" clId="{793AD685-AABF-4CF2-B23F-BE453C5284D2}" dt="2024-03-12T13:23:17.040" v="19" actId="1076"/>
          <ac:spMkLst>
            <pc:docMk/>
            <pc:sldMk cId="0" sldId="257"/>
            <ac:spMk id="11" creationId="{00000000-0000-0000-0000-000000000000}"/>
          </ac:spMkLst>
        </pc:spChg>
        <pc:spChg chg="mod">
          <ac:chgData name="aditya bachal" userId="fe1e69b9f461a5a5" providerId="LiveId" clId="{793AD685-AABF-4CF2-B23F-BE453C5284D2}" dt="2024-03-12T13:23:17.040" v="19" actId="1076"/>
          <ac:spMkLst>
            <pc:docMk/>
            <pc:sldMk cId="0" sldId="257"/>
            <ac:spMk id="12" creationId="{00000000-0000-0000-0000-000000000000}"/>
          </ac:spMkLst>
        </pc:spChg>
        <pc:spChg chg="mod">
          <ac:chgData name="aditya bachal" userId="fe1e69b9f461a5a5" providerId="LiveId" clId="{793AD685-AABF-4CF2-B23F-BE453C5284D2}" dt="2024-03-12T13:23:17.040" v="19" actId="1076"/>
          <ac:spMkLst>
            <pc:docMk/>
            <pc:sldMk cId="0" sldId="257"/>
            <ac:spMk id="13" creationId="{00000000-0000-0000-0000-000000000000}"/>
          </ac:spMkLst>
        </pc:spChg>
        <pc:spChg chg="del">
          <ac:chgData name="aditya bachal" userId="fe1e69b9f461a5a5" providerId="LiveId" clId="{793AD685-AABF-4CF2-B23F-BE453C5284D2}" dt="2024-03-12T13:22:52.012" v="16" actId="478"/>
          <ac:spMkLst>
            <pc:docMk/>
            <pc:sldMk cId="0" sldId="257"/>
            <ac:spMk id="15" creationId="{00000000-0000-0000-0000-000000000000}"/>
          </ac:spMkLst>
        </pc:spChg>
        <pc:spChg chg="del">
          <ac:chgData name="aditya bachal" userId="fe1e69b9f461a5a5" providerId="LiveId" clId="{793AD685-AABF-4CF2-B23F-BE453C5284D2}" dt="2024-03-12T13:22:49.406" v="15" actId="478"/>
          <ac:spMkLst>
            <pc:docMk/>
            <pc:sldMk cId="0" sldId="257"/>
            <ac:spMk id="16" creationId="{00000000-0000-0000-0000-000000000000}"/>
          </ac:spMkLst>
        </pc:spChg>
        <pc:spChg chg="mod">
          <ac:chgData name="aditya bachal" userId="fe1e69b9f461a5a5" providerId="LiveId" clId="{793AD685-AABF-4CF2-B23F-BE453C5284D2}" dt="2024-03-12T13:22:48.256" v="14" actId="6549"/>
          <ac:spMkLst>
            <pc:docMk/>
            <pc:sldMk cId="0" sldId="257"/>
            <ac:spMk id="17" creationId="{00000000-0000-0000-0000-000000000000}"/>
          </ac:spMkLst>
        </pc:spChg>
        <pc:spChg chg="mod">
          <ac:chgData name="aditya bachal" userId="fe1e69b9f461a5a5" providerId="LiveId" clId="{793AD685-AABF-4CF2-B23F-BE453C5284D2}" dt="2024-03-12T13:22:59.514" v="18" actId="1076"/>
          <ac:spMkLst>
            <pc:docMk/>
            <pc:sldMk cId="0" sldId="257"/>
            <ac:spMk id="18" creationId="{00000000-0000-0000-0000-000000000000}"/>
          </ac:spMkLst>
        </pc:spChg>
        <pc:spChg chg="add mod">
          <ac:chgData name="aditya bachal" userId="fe1e69b9f461a5a5" providerId="LiveId" clId="{793AD685-AABF-4CF2-B23F-BE453C5284D2}" dt="2024-03-12T13:22:39.759" v="13" actId="571"/>
          <ac:spMkLst>
            <pc:docMk/>
            <pc:sldMk cId="0" sldId="257"/>
            <ac:spMk id="22" creationId="{99E2B128-F3CA-4F68-BEE8-061A88DE1DE1}"/>
          </ac:spMkLst>
        </pc:spChg>
        <pc:spChg chg="add mod">
          <ac:chgData name="aditya bachal" userId="fe1e69b9f461a5a5" providerId="LiveId" clId="{793AD685-AABF-4CF2-B23F-BE453C5284D2}" dt="2024-03-12T13:22:39.759" v="13" actId="571"/>
          <ac:spMkLst>
            <pc:docMk/>
            <pc:sldMk cId="0" sldId="257"/>
            <ac:spMk id="23" creationId="{EBE88311-85B9-86B4-4A20-61C30B77177B}"/>
          </ac:spMkLst>
        </pc:spChg>
        <pc:spChg chg="add mod">
          <ac:chgData name="aditya bachal" userId="fe1e69b9f461a5a5" providerId="LiveId" clId="{793AD685-AABF-4CF2-B23F-BE453C5284D2}" dt="2024-03-12T13:22:39.759" v="13" actId="571"/>
          <ac:spMkLst>
            <pc:docMk/>
            <pc:sldMk cId="0" sldId="257"/>
            <ac:spMk id="24" creationId="{FEDF8203-C43C-4C96-6A6F-2D254B5C9C84}"/>
          </ac:spMkLst>
        </pc:spChg>
        <pc:picChg chg="mod">
          <ac:chgData name="aditya bachal" userId="fe1e69b9f461a5a5" providerId="LiveId" clId="{793AD685-AABF-4CF2-B23F-BE453C5284D2}" dt="2024-03-12T13:30:03.930" v="38" actId="14100"/>
          <ac:picMkLst>
            <pc:docMk/>
            <pc:sldMk cId="0" sldId="257"/>
            <ac:picMk id="2" creationId="{00000000-0000-0000-0000-000000000000}"/>
          </ac:picMkLst>
        </pc:picChg>
        <pc:picChg chg="del">
          <ac:chgData name="aditya bachal" userId="fe1e69b9f461a5a5" providerId="LiveId" clId="{793AD685-AABF-4CF2-B23F-BE453C5284D2}" dt="2024-03-12T13:22:20.644" v="12" actId="478"/>
          <ac:picMkLst>
            <pc:docMk/>
            <pc:sldMk cId="0" sldId="257"/>
            <ac:picMk id="21" creationId="{00000000-0000-0000-0000-000000000000}"/>
          </ac:picMkLst>
        </pc:picChg>
      </pc:sldChg>
      <pc:sldChg chg="delSp mod modTransition">
        <pc:chgData name="aditya bachal" userId="fe1e69b9f461a5a5" providerId="LiveId" clId="{793AD685-AABF-4CF2-B23F-BE453C5284D2}" dt="2024-03-13T11:36:11.253" v="41"/>
        <pc:sldMkLst>
          <pc:docMk/>
          <pc:sldMk cId="0" sldId="258"/>
        </pc:sldMkLst>
        <pc:spChg chg="del">
          <ac:chgData name="aditya bachal" userId="fe1e69b9f461a5a5" providerId="LiveId" clId="{793AD685-AABF-4CF2-B23F-BE453C5284D2}" dt="2024-03-12T13:23:31.147" v="20" actId="478"/>
          <ac:spMkLst>
            <pc:docMk/>
            <pc:sldMk cId="0" sldId="258"/>
            <ac:spMk id="3" creationId="{00000000-0000-0000-0000-000000000000}"/>
          </ac:spMkLst>
        </pc:spChg>
        <pc:picChg chg="del">
          <ac:chgData name="aditya bachal" userId="fe1e69b9f461a5a5" providerId="LiveId" clId="{793AD685-AABF-4CF2-B23F-BE453C5284D2}" dt="2024-03-12T13:23:33.227" v="21" actId="478"/>
          <ac:picMkLst>
            <pc:docMk/>
            <pc:sldMk cId="0" sldId="258"/>
            <ac:picMk id="13" creationId="{00000000-0000-0000-0000-000000000000}"/>
          </ac:picMkLst>
        </pc:picChg>
      </pc:sldChg>
      <pc:sldChg chg="delSp mod modTransition">
        <pc:chgData name="aditya bachal" userId="fe1e69b9f461a5a5" providerId="LiveId" clId="{793AD685-AABF-4CF2-B23F-BE453C5284D2}" dt="2024-03-13T11:36:18.389" v="42"/>
        <pc:sldMkLst>
          <pc:docMk/>
          <pc:sldMk cId="0" sldId="259"/>
        </pc:sldMkLst>
        <pc:spChg chg="del">
          <ac:chgData name="aditya bachal" userId="fe1e69b9f461a5a5" providerId="LiveId" clId="{793AD685-AABF-4CF2-B23F-BE453C5284D2}" dt="2024-03-12T13:23:35.438" v="22" actId="478"/>
          <ac:spMkLst>
            <pc:docMk/>
            <pc:sldMk cId="0" sldId="259"/>
            <ac:spMk id="3" creationId="{00000000-0000-0000-0000-000000000000}"/>
          </ac:spMkLst>
        </pc:spChg>
        <pc:picChg chg="del">
          <ac:chgData name="aditya bachal" userId="fe1e69b9f461a5a5" providerId="LiveId" clId="{793AD685-AABF-4CF2-B23F-BE453C5284D2}" dt="2024-03-12T13:23:36.979" v="23" actId="478"/>
          <ac:picMkLst>
            <pc:docMk/>
            <pc:sldMk cId="0" sldId="259"/>
            <ac:picMk id="13" creationId="{00000000-0000-0000-0000-000000000000}"/>
          </ac:picMkLst>
        </pc:picChg>
      </pc:sldChg>
      <pc:sldChg chg="delSp mod modTransition">
        <pc:chgData name="aditya bachal" userId="fe1e69b9f461a5a5" providerId="LiveId" clId="{793AD685-AABF-4CF2-B23F-BE453C5284D2}" dt="2024-03-13T11:36:23.853" v="43"/>
        <pc:sldMkLst>
          <pc:docMk/>
          <pc:sldMk cId="0" sldId="260"/>
        </pc:sldMkLst>
        <pc:spChg chg="del">
          <ac:chgData name="aditya bachal" userId="fe1e69b9f461a5a5" providerId="LiveId" clId="{793AD685-AABF-4CF2-B23F-BE453C5284D2}" dt="2024-03-12T13:23:39.269" v="24" actId="478"/>
          <ac:spMkLst>
            <pc:docMk/>
            <pc:sldMk cId="0" sldId="260"/>
            <ac:spMk id="3" creationId="{00000000-0000-0000-0000-000000000000}"/>
          </ac:spMkLst>
        </pc:spChg>
        <pc:picChg chg="del">
          <ac:chgData name="aditya bachal" userId="fe1e69b9f461a5a5" providerId="LiveId" clId="{793AD685-AABF-4CF2-B23F-BE453C5284D2}" dt="2024-03-12T13:23:40.604" v="25" actId="478"/>
          <ac:picMkLst>
            <pc:docMk/>
            <pc:sldMk cId="0" sldId="260"/>
            <ac:picMk id="13" creationId="{00000000-0000-0000-0000-000000000000}"/>
          </ac:picMkLst>
        </pc:picChg>
      </pc:sldChg>
      <pc:sldChg chg="delSp modSp mod modTransition">
        <pc:chgData name="aditya bachal" userId="fe1e69b9f461a5a5" providerId="LiveId" clId="{793AD685-AABF-4CF2-B23F-BE453C5284D2}" dt="2024-03-13T12:18:04.840" v="70" actId="20577"/>
        <pc:sldMkLst>
          <pc:docMk/>
          <pc:sldMk cId="0" sldId="261"/>
        </pc:sldMkLst>
        <pc:spChg chg="del">
          <ac:chgData name="aditya bachal" userId="fe1e69b9f461a5a5" providerId="LiveId" clId="{793AD685-AABF-4CF2-B23F-BE453C5284D2}" dt="2024-03-12T13:23:43.449" v="26" actId="478"/>
          <ac:spMkLst>
            <pc:docMk/>
            <pc:sldMk cId="0" sldId="261"/>
            <ac:spMk id="3" creationId="{00000000-0000-0000-0000-000000000000}"/>
          </ac:spMkLst>
        </pc:spChg>
        <pc:spChg chg="mod">
          <ac:chgData name="aditya bachal" userId="fe1e69b9f461a5a5" providerId="LiveId" clId="{793AD685-AABF-4CF2-B23F-BE453C5284D2}" dt="2024-03-13T12:18:04.840" v="70" actId="20577"/>
          <ac:spMkLst>
            <pc:docMk/>
            <pc:sldMk cId="0" sldId="261"/>
            <ac:spMk id="9" creationId="{00000000-0000-0000-0000-000000000000}"/>
          </ac:spMkLst>
        </pc:spChg>
        <pc:picChg chg="del">
          <ac:chgData name="aditya bachal" userId="fe1e69b9f461a5a5" providerId="LiveId" clId="{793AD685-AABF-4CF2-B23F-BE453C5284D2}" dt="2024-03-12T13:23:45.027" v="27" actId="478"/>
          <ac:picMkLst>
            <pc:docMk/>
            <pc:sldMk cId="0" sldId="261"/>
            <ac:picMk id="14" creationId="{00000000-0000-0000-0000-000000000000}"/>
          </ac:picMkLst>
        </pc:picChg>
      </pc:sldChg>
      <pc:sldChg chg="delSp mod modTransition">
        <pc:chgData name="aditya bachal" userId="fe1e69b9f461a5a5" providerId="LiveId" clId="{793AD685-AABF-4CF2-B23F-BE453C5284D2}" dt="2024-03-13T11:36:34.435" v="45"/>
        <pc:sldMkLst>
          <pc:docMk/>
          <pc:sldMk cId="0" sldId="262"/>
        </pc:sldMkLst>
        <pc:spChg chg="del">
          <ac:chgData name="aditya bachal" userId="fe1e69b9f461a5a5" providerId="LiveId" clId="{793AD685-AABF-4CF2-B23F-BE453C5284D2}" dt="2024-03-12T13:23:48.241" v="28" actId="478"/>
          <ac:spMkLst>
            <pc:docMk/>
            <pc:sldMk cId="0" sldId="262"/>
            <ac:spMk id="3" creationId="{00000000-0000-0000-0000-000000000000}"/>
          </ac:spMkLst>
        </pc:spChg>
        <pc:picChg chg="del">
          <ac:chgData name="aditya bachal" userId="fe1e69b9f461a5a5" providerId="LiveId" clId="{793AD685-AABF-4CF2-B23F-BE453C5284D2}" dt="2024-03-12T13:23:50.114" v="29" actId="478"/>
          <ac:picMkLst>
            <pc:docMk/>
            <pc:sldMk cId="0" sldId="262"/>
            <ac:picMk id="1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449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4370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669911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909096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078383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33079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425277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62497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9618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69467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4267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262539" y="1716167"/>
            <a:ext cx="9933503" cy="1666399"/>
          </a:xfrm>
          <a:prstGeom prst="rect">
            <a:avLst/>
          </a:prstGeom>
          <a:noFill/>
          <a:ln/>
        </p:spPr>
        <p:txBody>
          <a:bodyPr wrap="square" rtlCol="0" anchor="t"/>
          <a:lstStyle/>
          <a:p>
            <a:pPr marL="0" indent="0">
              <a:lnSpc>
                <a:spcPts val="6561"/>
              </a:lnSpc>
              <a:buNone/>
            </a:pPr>
            <a:endParaRPr lang="en-US" sz="5249" dirty="0"/>
          </a:p>
        </p:txBody>
      </p:sp>
      <p:sp>
        <p:nvSpPr>
          <p:cNvPr id="12" name="Text 8"/>
          <p:cNvSpPr/>
          <p:nvPr/>
        </p:nvSpPr>
        <p:spPr>
          <a:xfrm>
            <a:off x="2140506" y="6191845"/>
            <a:ext cx="1961674" cy="388858"/>
          </a:xfrm>
          <a:prstGeom prst="rect">
            <a:avLst/>
          </a:prstGeom>
          <a:noFill/>
          <a:ln/>
        </p:spPr>
        <p:txBody>
          <a:bodyPr wrap="none" rtlCol="0" anchor="t"/>
          <a:lstStyle/>
          <a:p>
            <a:pPr marL="0" indent="0" algn="l">
              <a:lnSpc>
                <a:spcPts val="3062"/>
              </a:lnSpc>
              <a:buNone/>
            </a:pPr>
            <a:endParaRPr lang="en-US" sz="2187" dirty="0"/>
          </a:p>
        </p:txBody>
      </p:sp>
      <p:sp>
        <p:nvSpPr>
          <p:cNvPr id="3" name="TextBox 2">
            <a:extLst>
              <a:ext uri="{FF2B5EF4-FFF2-40B4-BE49-F238E27FC236}">
                <a16:creationId xmlns:a16="http://schemas.microsoft.com/office/drawing/2014/main" id="{2F1BC555-46BC-0A1A-640A-282107D46F1E}"/>
              </a:ext>
            </a:extLst>
          </p:cNvPr>
          <p:cNvSpPr txBox="1"/>
          <p:nvPr/>
        </p:nvSpPr>
        <p:spPr>
          <a:xfrm>
            <a:off x="825190" y="1716167"/>
            <a:ext cx="11719932" cy="4585871"/>
          </a:xfrm>
          <a:prstGeom prst="rect">
            <a:avLst/>
          </a:prstGeom>
          <a:noFill/>
        </p:spPr>
        <p:txBody>
          <a:bodyPr wrap="square" rtlCol="0">
            <a:spAutoFit/>
          </a:bodyPr>
          <a:lstStyle/>
          <a:p>
            <a:r>
              <a:rPr lang="en-IN" sz="6600" dirty="0">
                <a:solidFill>
                  <a:schemeClr val="bg1"/>
                </a:solidFill>
                <a:latin typeface="Unbounded"/>
              </a:rPr>
              <a:t>Hotel</a:t>
            </a:r>
          </a:p>
          <a:p>
            <a:r>
              <a:rPr lang="en-IN" sz="6600" dirty="0">
                <a:solidFill>
                  <a:schemeClr val="bg1"/>
                </a:solidFill>
                <a:latin typeface="Unbounded"/>
              </a:rPr>
              <a:t>Aggregator</a:t>
            </a:r>
          </a:p>
          <a:p>
            <a:r>
              <a:rPr lang="en-IN" sz="6600" dirty="0">
                <a:solidFill>
                  <a:schemeClr val="bg1"/>
                </a:solidFill>
                <a:latin typeface="Unbounded"/>
              </a:rPr>
              <a:t>Analysis</a:t>
            </a:r>
          </a:p>
          <a:p>
            <a:endParaRPr lang="en-IN" sz="6600" dirty="0">
              <a:solidFill>
                <a:schemeClr val="bg1"/>
              </a:solidFill>
              <a:latin typeface="Unbounded"/>
            </a:endParaRPr>
          </a:p>
          <a:p>
            <a:r>
              <a:rPr lang="en-IN" sz="2800" dirty="0">
                <a:solidFill>
                  <a:schemeClr val="bg1"/>
                </a:solidFill>
                <a:latin typeface="Unbounded"/>
              </a:rPr>
              <a:t>- Power BI Visualization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530742" y="803160"/>
            <a:ext cx="7851258" cy="694373"/>
          </a:xfrm>
          <a:prstGeom prst="rect">
            <a:avLst/>
          </a:prstGeom>
          <a:noFill/>
          <a:ln/>
        </p:spPr>
        <p:txBody>
          <a:bodyPr wrap="none" rtlCol="0" anchor="t"/>
          <a:lstStyle/>
          <a:p>
            <a:pPr marL="0" indent="0">
              <a:lnSpc>
                <a:spcPts val="5468"/>
              </a:lnSpc>
              <a:buNone/>
            </a:pPr>
            <a:r>
              <a:rPr lang="en-US" sz="5400" dirty="0">
                <a:solidFill>
                  <a:srgbClr val="FFFFFF"/>
                </a:solidFill>
                <a:latin typeface="Unbounded" pitchFamily="34" charset="0"/>
                <a:ea typeface="Unbounded" pitchFamily="34" charset="-122"/>
                <a:cs typeface="Unbounded" pitchFamily="34" charset="-120"/>
              </a:rPr>
              <a:t>Review Scores and Guest Satisfaction</a:t>
            </a:r>
          </a:p>
          <a:p>
            <a:pPr marL="0" indent="0">
              <a:lnSpc>
                <a:spcPts val="5468"/>
              </a:lnSpc>
              <a:buNone/>
            </a:pPr>
            <a:endParaRPr lang="en-US" sz="5400" dirty="0"/>
          </a:p>
        </p:txBody>
      </p:sp>
      <p:sp>
        <p:nvSpPr>
          <p:cNvPr id="3" name="TextBox 2">
            <a:extLst>
              <a:ext uri="{FF2B5EF4-FFF2-40B4-BE49-F238E27FC236}">
                <a16:creationId xmlns:a16="http://schemas.microsoft.com/office/drawing/2014/main" id="{82EC5641-5194-DD6C-9141-26B7C060BA65}"/>
              </a:ext>
            </a:extLst>
          </p:cNvPr>
          <p:cNvSpPr txBox="1"/>
          <p:nvPr/>
        </p:nvSpPr>
        <p:spPr>
          <a:xfrm>
            <a:off x="1069455" y="1902610"/>
            <a:ext cx="6245745" cy="4247317"/>
          </a:xfrm>
          <a:prstGeom prst="rect">
            <a:avLst/>
          </a:prstGeom>
          <a:noFill/>
        </p:spPr>
        <p:txBody>
          <a:bodyPr wrap="square" rtlCol="0">
            <a:spAutoFit/>
          </a:bodyPr>
          <a:lstStyle/>
          <a:p>
            <a:pPr marL="342900" indent="-342900">
              <a:buAutoNum type="arabicPeriod"/>
            </a:pPr>
            <a:r>
              <a:rPr lang="en-US" dirty="0">
                <a:solidFill>
                  <a:schemeClr val="bg1"/>
                </a:solidFill>
                <a:latin typeface="Unbounded"/>
              </a:rPr>
              <a:t>Sum of Review Scores by Room Type:</a:t>
            </a:r>
          </a:p>
          <a:p>
            <a:pPr marL="342900" indent="-342900">
              <a:buAutoNum type="arabicPeriod"/>
            </a:pPr>
            <a:endParaRPr lang="en-US" dirty="0">
              <a:solidFill>
                <a:schemeClr val="bg1"/>
              </a:solidFill>
              <a:latin typeface="Unbounded"/>
            </a:endParaRPr>
          </a:p>
          <a:p>
            <a:pPr marL="285750" indent="-285750">
              <a:buFont typeface="Arial" panose="020B0604020202020204" pitchFamily="34" charset="0"/>
              <a:buChar char="•"/>
            </a:pPr>
            <a:r>
              <a:rPr lang="en-US" dirty="0">
                <a:solidFill>
                  <a:schemeClr val="bg1"/>
                </a:solidFill>
                <a:latin typeface="Unbounded"/>
              </a:rPr>
              <a:t>  Entire home/apt:  This category has the highest sum of review scores, totaling 9.28K. This indicates that entire homes or apartments are highly favored by guests, contributing the most to the overall review scores.  </a:t>
            </a:r>
          </a:p>
          <a:p>
            <a:pPr marL="285750" indent="-285750">
              <a:buFont typeface="Arial" panose="020B0604020202020204" pitchFamily="34" charset="0"/>
              <a:buChar char="•"/>
            </a:pPr>
            <a:endParaRPr lang="en-US" dirty="0">
              <a:solidFill>
                <a:schemeClr val="bg1"/>
              </a:solidFill>
              <a:latin typeface="Unbounded"/>
            </a:endParaRPr>
          </a:p>
          <a:p>
            <a:pPr marL="285750" indent="-285750">
              <a:buFont typeface="Arial" panose="020B0604020202020204" pitchFamily="34" charset="0"/>
              <a:buChar char="•"/>
            </a:pPr>
            <a:r>
              <a:rPr lang="en-US" dirty="0">
                <a:solidFill>
                  <a:schemeClr val="bg1"/>
                </a:solidFill>
                <a:latin typeface="Unbounded"/>
              </a:rPr>
              <a:t> Private room: This category has the second-highest sum of review scores, with 1.80K. It shows a significant drop                            compared to entire homes/apartments. </a:t>
            </a:r>
          </a:p>
          <a:p>
            <a:pPr marL="285750" indent="-285750">
              <a:buFont typeface="Arial" panose="020B0604020202020204" pitchFamily="34" charset="0"/>
              <a:buChar char="•"/>
            </a:pPr>
            <a:endParaRPr lang="en-US" dirty="0">
              <a:solidFill>
                <a:schemeClr val="bg1"/>
              </a:solidFill>
              <a:latin typeface="Unbounded"/>
            </a:endParaRPr>
          </a:p>
          <a:p>
            <a:pPr marL="285750" indent="-285750">
              <a:buFont typeface="Arial" panose="020B0604020202020204" pitchFamily="34" charset="0"/>
              <a:buChar char="•"/>
            </a:pPr>
            <a:r>
              <a:rPr lang="en-US" dirty="0">
                <a:solidFill>
                  <a:schemeClr val="bg1"/>
                </a:solidFill>
                <a:latin typeface="Unbounded"/>
              </a:rPr>
              <a:t> Shared room and Hotel room: These categories have very low review scores, with shared rooms at 0.05K and hotel rooms at 0.02K. This suggests that these options are the least popular among guests.</a:t>
            </a:r>
            <a:endParaRPr lang="en-IN" dirty="0">
              <a:solidFill>
                <a:schemeClr val="bg1"/>
              </a:solidFill>
              <a:latin typeface="Unbounded"/>
            </a:endParaRPr>
          </a:p>
        </p:txBody>
      </p:sp>
      <p:sp>
        <p:nvSpPr>
          <p:cNvPr id="5" name="TextBox 4">
            <a:extLst>
              <a:ext uri="{FF2B5EF4-FFF2-40B4-BE49-F238E27FC236}">
                <a16:creationId xmlns:a16="http://schemas.microsoft.com/office/drawing/2014/main" id="{076BFD4B-9BC0-CAFD-848F-EDF15A142CDE}"/>
              </a:ext>
            </a:extLst>
          </p:cNvPr>
          <p:cNvSpPr txBox="1"/>
          <p:nvPr/>
        </p:nvSpPr>
        <p:spPr>
          <a:xfrm>
            <a:off x="7835900" y="1902610"/>
            <a:ext cx="5892800" cy="3139321"/>
          </a:xfrm>
          <a:prstGeom prst="rect">
            <a:avLst/>
          </a:prstGeom>
          <a:noFill/>
        </p:spPr>
        <p:txBody>
          <a:bodyPr wrap="square" rtlCol="0">
            <a:spAutoFit/>
          </a:bodyPr>
          <a:lstStyle/>
          <a:p>
            <a:r>
              <a:rPr lang="en-US" dirty="0">
                <a:solidFill>
                  <a:schemeClr val="bg1"/>
                </a:solidFill>
                <a:latin typeface="Unbounded"/>
              </a:rPr>
              <a:t>2. Sum of Host Listings Count by Year:   </a:t>
            </a:r>
          </a:p>
          <a:p>
            <a:endParaRPr lang="en-US" dirty="0">
              <a:solidFill>
                <a:schemeClr val="bg1"/>
              </a:solidFill>
              <a:latin typeface="Unbounded"/>
            </a:endParaRPr>
          </a:p>
          <a:p>
            <a:pPr marL="285750" indent="-285750">
              <a:buFont typeface="Arial" panose="020B0604020202020204" pitchFamily="34" charset="0"/>
              <a:buChar char="•"/>
            </a:pPr>
            <a:r>
              <a:rPr lang="en-US" dirty="0">
                <a:solidFill>
                  <a:schemeClr val="bg1"/>
                </a:solidFill>
                <a:latin typeface="Unbounded"/>
              </a:rPr>
              <a:t>2016 Peak: There is a dramatic peak in the number of host listings in 2016, with counts reaching approximately 65K. This year stands out significantly compared to other years. </a:t>
            </a:r>
          </a:p>
          <a:p>
            <a:pPr marL="285750" indent="-285750">
              <a:buFont typeface="Arial" panose="020B0604020202020204" pitchFamily="34" charset="0"/>
              <a:buChar char="•"/>
            </a:pPr>
            <a:endParaRPr lang="en-US" dirty="0">
              <a:solidFill>
                <a:schemeClr val="bg1"/>
              </a:solidFill>
              <a:latin typeface="Unbounded"/>
            </a:endParaRPr>
          </a:p>
          <a:p>
            <a:r>
              <a:rPr lang="en-US" dirty="0">
                <a:solidFill>
                  <a:schemeClr val="bg1"/>
                </a:solidFill>
                <a:latin typeface="Unbounded"/>
              </a:rPr>
              <a:t>  </a:t>
            </a:r>
          </a:p>
          <a:p>
            <a:pPr marL="285750" indent="-285750">
              <a:buFont typeface="Arial" panose="020B0604020202020204" pitchFamily="34" charset="0"/>
              <a:buChar char="•"/>
            </a:pPr>
            <a:r>
              <a:rPr lang="en-US" dirty="0">
                <a:solidFill>
                  <a:schemeClr val="bg1"/>
                </a:solidFill>
                <a:latin typeface="Unbounded"/>
              </a:rPr>
              <a:t>Steady Growth and Decline: Other years show a relatively steady growth in listings from 2010 to 2015, a sharp decline after 2016, and some stability or slight growth from 2017 to 2020.</a:t>
            </a:r>
            <a:endParaRPr lang="en-IN" dirty="0">
              <a:solidFill>
                <a:schemeClr val="bg1"/>
              </a:solidFill>
              <a:latin typeface="Unbounded"/>
            </a:endParaRPr>
          </a:p>
        </p:txBody>
      </p:sp>
    </p:spTree>
    <p:extLst>
      <p:ext uri="{BB962C8B-B14F-4D97-AF65-F5344CB8AC3E}">
        <p14:creationId xmlns:p14="http://schemas.microsoft.com/office/powerpoint/2010/main" val="3448628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40810" y="115725"/>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Property Type and Room Analysis</a:t>
            </a:r>
            <a:endParaRPr lang="en-US" sz="4374" dirty="0"/>
          </a:p>
        </p:txBody>
      </p:sp>
      <p:pic>
        <p:nvPicPr>
          <p:cNvPr id="6" name="Picture 5">
            <a:extLst>
              <a:ext uri="{FF2B5EF4-FFF2-40B4-BE49-F238E27FC236}">
                <a16:creationId xmlns:a16="http://schemas.microsoft.com/office/drawing/2014/main" id="{11794C10-5E00-7478-ECBA-1483D8013341}"/>
              </a:ext>
            </a:extLst>
          </p:cNvPr>
          <p:cNvPicPr>
            <a:picLocks noChangeAspect="1"/>
          </p:cNvPicPr>
          <p:nvPr/>
        </p:nvPicPr>
        <p:blipFill>
          <a:blip r:embed="rId4"/>
          <a:stretch>
            <a:fillRect/>
          </a:stretch>
        </p:blipFill>
        <p:spPr>
          <a:xfrm>
            <a:off x="7375714" y="1070849"/>
            <a:ext cx="6612429" cy="6801799"/>
          </a:xfrm>
          <a:prstGeom prst="rect">
            <a:avLst/>
          </a:prstGeom>
        </p:spPr>
      </p:pic>
      <p:pic>
        <p:nvPicPr>
          <p:cNvPr id="9" name="Picture 8">
            <a:extLst>
              <a:ext uri="{FF2B5EF4-FFF2-40B4-BE49-F238E27FC236}">
                <a16:creationId xmlns:a16="http://schemas.microsoft.com/office/drawing/2014/main" id="{719EB0D2-946E-D78A-0F2F-E4C4472EDC7F}"/>
              </a:ext>
            </a:extLst>
          </p:cNvPr>
          <p:cNvPicPr>
            <a:picLocks noChangeAspect="1"/>
          </p:cNvPicPr>
          <p:nvPr/>
        </p:nvPicPr>
        <p:blipFill>
          <a:blip r:embed="rId5"/>
          <a:stretch>
            <a:fillRect/>
          </a:stretch>
        </p:blipFill>
        <p:spPr>
          <a:xfrm>
            <a:off x="501300" y="1070848"/>
            <a:ext cx="6373114" cy="6801799"/>
          </a:xfrm>
          <a:prstGeom prst="rect">
            <a:avLst/>
          </a:prstGeom>
        </p:spPr>
      </p:pic>
    </p:spTree>
    <p:extLst>
      <p:ext uri="{BB962C8B-B14F-4D97-AF65-F5344CB8AC3E}">
        <p14:creationId xmlns:p14="http://schemas.microsoft.com/office/powerpoint/2010/main" val="3801724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530742" y="803160"/>
            <a:ext cx="7851258" cy="694373"/>
          </a:xfrm>
          <a:prstGeom prst="rect">
            <a:avLst/>
          </a:prstGeom>
          <a:noFill/>
          <a:ln/>
        </p:spPr>
        <p:txBody>
          <a:bodyPr wrap="none" rtlCol="0" anchor="t"/>
          <a:lstStyle/>
          <a:p>
            <a:pPr>
              <a:lnSpc>
                <a:spcPts val="5468"/>
              </a:lnSpc>
            </a:pPr>
            <a:r>
              <a:rPr lang="en-US" sz="5400" dirty="0">
                <a:solidFill>
                  <a:srgbClr val="FFFFFF"/>
                </a:solidFill>
                <a:latin typeface="Unbounded" pitchFamily="34" charset="0"/>
                <a:ea typeface="Unbounded" pitchFamily="34" charset="-122"/>
                <a:cs typeface="Unbounded" pitchFamily="34" charset="-120"/>
              </a:rPr>
              <a:t>Property And Room Type Insights</a:t>
            </a:r>
            <a:endParaRPr lang="en-US" sz="5400" dirty="0"/>
          </a:p>
        </p:txBody>
      </p:sp>
      <p:sp>
        <p:nvSpPr>
          <p:cNvPr id="3" name="TextBox 2">
            <a:extLst>
              <a:ext uri="{FF2B5EF4-FFF2-40B4-BE49-F238E27FC236}">
                <a16:creationId xmlns:a16="http://schemas.microsoft.com/office/drawing/2014/main" id="{82EC5641-5194-DD6C-9141-26B7C060BA65}"/>
              </a:ext>
            </a:extLst>
          </p:cNvPr>
          <p:cNvSpPr txBox="1"/>
          <p:nvPr/>
        </p:nvSpPr>
        <p:spPr>
          <a:xfrm>
            <a:off x="1069455" y="1902610"/>
            <a:ext cx="6245745"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bounded"/>
              </a:rPr>
              <a:t>Dominance of Entire Home/Apt: The "Entire home/apt" category has the highest count by far, with 1,954 listings. This indicates that the majority of hosts prefer to list entire homes or apartments rather than shared or individual rooms.</a:t>
            </a:r>
          </a:p>
          <a:p>
            <a:pPr marL="285750" indent="-285750">
              <a:buFont typeface="Arial" panose="020B0604020202020204" pitchFamily="34" charset="0"/>
              <a:buChar char="•"/>
            </a:pPr>
            <a:endParaRPr lang="en-US" dirty="0">
              <a:solidFill>
                <a:schemeClr val="bg1"/>
              </a:solidFill>
              <a:latin typeface="Unbounded"/>
            </a:endParaRPr>
          </a:p>
          <a:p>
            <a:pPr marL="285750" indent="-285750">
              <a:buFont typeface="Arial" panose="020B0604020202020204" pitchFamily="34" charset="0"/>
              <a:buChar char="•"/>
            </a:pPr>
            <a:r>
              <a:rPr lang="en-US" dirty="0">
                <a:solidFill>
                  <a:schemeClr val="bg1"/>
                </a:solidFill>
                <a:latin typeface="Unbounded"/>
              </a:rPr>
              <a:t>Significant Presence of Private Rooms: The "Private room" category has 394 listings, which is significantly fewer than entire homes/</a:t>
            </a:r>
            <a:r>
              <a:rPr lang="en-US" dirty="0" err="1">
                <a:solidFill>
                  <a:schemeClr val="bg1"/>
                </a:solidFill>
                <a:latin typeface="Unbounded"/>
              </a:rPr>
              <a:t>apts</a:t>
            </a:r>
            <a:r>
              <a:rPr lang="en-US" dirty="0">
                <a:solidFill>
                  <a:schemeClr val="bg1"/>
                </a:solidFill>
                <a:latin typeface="Unbounded"/>
              </a:rPr>
              <a:t> but still considerable. This suggests a substantial number of hosts and guests are interested in private room accommodations.</a:t>
            </a:r>
          </a:p>
          <a:p>
            <a:pPr marL="285750" indent="-285750">
              <a:buFont typeface="Arial" panose="020B0604020202020204" pitchFamily="34" charset="0"/>
              <a:buChar char="•"/>
            </a:pPr>
            <a:endParaRPr lang="en-US" dirty="0">
              <a:solidFill>
                <a:schemeClr val="bg1"/>
              </a:solidFill>
              <a:latin typeface="Unbounded"/>
            </a:endParaRPr>
          </a:p>
          <a:p>
            <a:pPr marL="285750" indent="-285750">
              <a:buFont typeface="Arial" panose="020B0604020202020204" pitchFamily="34" charset="0"/>
              <a:buChar char="•"/>
            </a:pPr>
            <a:r>
              <a:rPr lang="en-US" dirty="0">
                <a:solidFill>
                  <a:schemeClr val="bg1"/>
                </a:solidFill>
                <a:latin typeface="Unbounded"/>
              </a:rPr>
              <a:t>Scarcity of Shared and Hotel Rooms: "Shared room" and "Hotel room" categories have very low counts, with 10 and 5 listings respectively. This shows that these types of accommodations are much less common on Airbnb.</a:t>
            </a:r>
            <a:endParaRPr lang="en-IN" dirty="0">
              <a:solidFill>
                <a:schemeClr val="bg1"/>
              </a:solidFill>
              <a:latin typeface="Unbounded"/>
            </a:endParaRPr>
          </a:p>
        </p:txBody>
      </p:sp>
      <p:sp>
        <p:nvSpPr>
          <p:cNvPr id="5" name="TextBox 4">
            <a:extLst>
              <a:ext uri="{FF2B5EF4-FFF2-40B4-BE49-F238E27FC236}">
                <a16:creationId xmlns:a16="http://schemas.microsoft.com/office/drawing/2014/main" id="{076BFD4B-9BC0-CAFD-848F-EDF15A142CDE}"/>
              </a:ext>
            </a:extLst>
          </p:cNvPr>
          <p:cNvSpPr txBox="1"/>
          <p:nvPr/>
        </p:nvSpPr>
        <p:spPr>
          <a:xfrm>
            <a:off x="7835900" y="1902610"/>
            <a:ext cx="58928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bounded"/>
              </a:rPr>
              <a:t>Most Common Property Type: Entire rental unit is the most common property type by a large margin, with 1,425 listings. This indicates a high demand or supply for such units, suggesting they are popular among renters.</a:t>
            </a:r>
          </a:p>
          <a:p>
            <a:pPr marL="285750" indent="-285750">
              <a:buFont typeface="Arial" panose="020B0604020202020204" pitchFamily="34" charset="0"/>
              <a:buChar char="•"/>
            </a:pPr>
            <a:endParaRPr lang="en-US" dirty="0">
              <a:solidFill>
                <a:schemeClr val="bg1"/>
              </a:solidFill>
              <a:latin typeface="Unbounded"/>
            </a:endParaRPr>
          </a:p>
          <a:p>
            <a:pPr marL="285750" indent="-285750">
              <a:buFont typeface="Arial" panose="020B0604020202020204" pitchFamily="34" charset="0"/>
              <a:buChar char="•"/>
            </a:pPr>
            <a:r>
              <a:rPr lang="en-US" dirty="0">
                <a:solidFill>
                  <a:schemeClr val="bg1"/>
                </a:solidFill>
                <a:latin typeface="Unbounded"/>
              </a:rPr>
              <a:t>Other Popular Property Types: Entire home and private room in home are also popular, with 247 and 241 listings respectively. These options are likely preferred by renters who want more privacy or are looking for cost-effective alternatives.</a:t>
            </a:r>
          </a:p>
          <a:p>
            <a:pPr marL="285750" indent="-285750">
              <a:buFont typeface="Arial" panose="020B0604020202020204" pitchFamily="34" charset="0"/>
              <a:buChar char="•"/>
            </a:pPr>
            <a:endParaRPr lang="en-US" dirty="0">
              <a:solidFill>
                <a:schemeClr val="bg1"/>
              </a:solidFill>
              <a:latin typeface="Unbounded"/>
            </a:endParaRPr>
          </a:p>
          <a:p>
            <a:pPr marL="285750" indent="-285750">
              <a:buFont typeface="Arial" panose="020B0604020202020204" pitchFamily="34" charset="0"/>
              <a:buChar char="•"/>
            </a:pPr>
            <a:r>
              <a:rPr lang="en-US" dirty="0">
                <a:solidFill>
                  <a:schemeClr val="bg1"/>
                </a:solidFill>
                <a:latin typeface="Unbounded"/>
              </a:rPr>
              <a:t>Moderately Common Property Types: Entire townhouse, private room in rental unit, entire condo, and entire guesthouse are other significant categories, with counts ranging from 62 to 32 listings. These property types cater to a variety of renter preferences, such as more space or specific amenities.</a:t>
            </a:r>
            <a:endParaRPr lang="en-IN" dirty="0">
              <a:solidFill>
                <a:schemeClr val="bg1"/>
              </a:solidFill>
              <a:latin typeface="Unbounded"/>
            </a:endParaRPr>
          </a:p>
        </p:txBody>
      </p:sp>
    </p:spTree>
    <p:extLst>
      <p:ext uri="{BB962C8B-B14F-4D97-AF65-F5344CB8AC3E}">
        <p14:creationId xmlns:p14="http://schemas.microsoft.com/office/powerpoint/2010/main" val="1177510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597648" y="643830"/>
            <a:ext cx="6325791" cy="694373"/>
          </a:xfrm>
          <a:prstGeom prst="rect">
            <a:avLst/>
          </a:prstGeom>
          <a:noFill/>
          <a:ln/>
        </p:spPr>
        <p:txBody>
          <a:bodyPr wrap="none" rtlCol="0" anchor="t"/>
          <a:lstStyle/>
          <a:p>
            <a:pPr marL="0" indent="0">
              <a:lnSpc>
                <a:spcPts val="5468"/>
              </a:lnSpc>
              <a:buNone/>
            </a:pPr>
            <a:endParaRPr lang="en-US" sz="4374" dirty="0"/>
          </a:p>
        </p:txBody>
      </p:sp>
      <p:sp>
        <p:nvSpPr>
          <p:cNvPr id="5" name="Shape 2"/>
          <p:cNvSpPr/>
          <p:nvPr/>
        </p:nvSpPr>
        <p:spPr>
          <a:xfrm>
            <a:off x="1210965" y="1201447"/>
            <a:ext cx="499943" cy="499943"/>
          </a:xfrm>
          <a:prstGeom prst="roundRect">
            <a:avLst>
              <a:gd name="adj" fmla="val 13333"/>
            </a:avLst>
          </a:prstGeom>
          <a:solidFill>
            <a:srgbClr val="223D4D"/>
          </a:solidFill>
          <a:ln/>
        </p:spPr>
      </p:sp>
      <p:sp>
        <p:nvSpPr>
          <p:cNvPr id="6" name="Text 3"/>
          <p:cNvSpPr/>
          <p:nvPr/>
        </p:nvSpPr>
        <p:spPr>
          <a:xfrm>
            <a:off x="1382415" y="1243119"/>
            <a:ext cx="15704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rPr>
              <a:t>1</a:t>
            </a:r>
            <a:endParaRPr lang="en-US" sz="2624" dirty="0"/>
          </a:p>
        </p:txBody>
      </p:sp>
      <p:sp>
        <p:nvSpPr>
          <p:cNvPr id="7" name="Text 4"/>
          <p:cNvSpPr/>
          <p:nvPr/>
        </p:nvSpPr>
        <p:spPr>
          <a:xfrm>
            <a:off x="1933079" y="1277767"/>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Focus on High-Demand Areas:</a:t>
            </a:r>
          </a:p>
        </p:txBody>
      </p:sp>
      <p:sp>
        <p:nvSpPr>
          <p:cNvPr id="8" name="Text 5"/>
          <p:cNvSpPr/>
          <p:nvPr/>
        </p:nvSpPr>
        <p:spPr>
          <a:xfrm>
            <a:off x="1933079" y="1758184"/>
            <a:ext cx="4688424" cy="262424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Increase listings and marketing efforts in Brunswick, Southbank, and Richmond, as these areas show high host activity and demand.</a:t>
            </a:r>
          </a:p>
          <a:p>
            <a:pPr marL="285750" indent="-285750">
              <a:lnSpc>
                <a:spcPts val="2799"/>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Consider expanding into adjacent neighborhoods to capture spillover demand from popular areas.</a:t>
            </a:r>
            <a:endParaRPr lang="en-US" sz="1750" dirty="0"/>
          </a:p>
        </p:txBody>
      </p:sp>
      <p:sp>
        <p:nvSpPr>
          <p:cNvPr id="3" name="Shape 2">
            <a:extLst>
              <a:ext uri="{FF2B5EF4-FFF2-40B4-BE49-F238E27FC236}">
                <a16:creationId xmlns:a16="http://schemas.microsoft.com/office/drawing/2014/main" id="{0D7AE2DA-D011-E949-88B7-487F237AF0F6}"/>
              </a:ext>
            </a:extLst>
          </p:cNvPr>
          <p:cNvSpPr/>
          <p:nvPr/>
        </p:nvSpPr>
        <p:spPr>
          <a:xfrm>
            <a:off x="7286784" y="1201447"/>
            <a:ext cx="499943" cy="499943"/>
          </a:xfrm>
          <a:prstGeom prst="roundRect">
            <a:avLst>
              <a:gd name="adj" fmla="val 13333"/>
            </a:avLst>
          </a:prstGeom>
          <a:solidFill>
            <a:srgbClr val="223D4D"/>
          </a:solidFill>
          <a:ln/>
        </p:spPr>
      </p:sp>
      <p:sp>
        <p:nvSpPr>
          <p:cNvPr id="13" name="Text 3">
            <a:extLst>
              <a:ext uri="{FF2B5EF4-FFF2-40B4-BE49-F238E27FC236}">
                <a16:creationId xmlns:a16="http://schemas.microsoft.com/office/drawing/2014/main" id="{6ACB184F-19B3-F486-D96E-AE5F6771ED91}"/>
              </a:ext>
            </a:extLst>
          </p:cNvPr>
          <p:cNvSpPr/>
          <p:nvPr/>
        </p:nvSpPr>
        <p:spPr>
          <a:xfrm>
            <a:off x="7458234" y="1243119"/>
            <a:ext cx="157043" cy="416481"/>
          </a:xfrm>
          <a:prstGeom prst="rect">
            <a:avLst/>
          </a:prstGeom>
          <a:noFill/>
          <a:ln/>
        </p:spPr>
        <p:txBody>
          <a:bodyPr wrap="none" rtlCol="0" anchor="t"/>
          <a:lstStyle/>
          <a:p>
            <a:pPr marL="0" indent="0" algn="ctr">
              <a:lnSpc>
                <a:spcPts val="3281"/>
              </a:lnSpc>
              <a:buNone/>
            </a:pPr>
            <a:r>
              <a:rPr lang="en-US" sz="2624" dirty="0">
                <a:solidFill>
                  <a:schemeClr val="bg1"/>
                </a:solidFill>
              </a:rPr>
              <a:t>2</a:t>
            </a:r>
          </a:p>
        </p:txBody>
      </p:sp>
      <p:sp>
        <p:nvSpPr>
          <p:cNvPr id="14" name="Text 4">
            <a:extLst>
              <a:ext uri="{FF2B5EF4-FFF2-40B4-BE49-F238E27FC236}">
                <a16:creationId xmlns:a16="http://schemas.microsoft.com/office/drawing/2014/main" id="{38B6E980-A991-0BEE-2855-A02F72400826}"/>
              </a:ext>
            </a:extLst>
          </p:cNvPr>
          <p:cNvSpPr/>
          <p:nvPr/>
        </p:nvSpPr>
        <p:spPr>
          <a:xfrm>
            <a:off x="8008898" y="1277767"/>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Host Support and Training:</a:t>
            </a:r>
          </a:p>
        </p:txBody>
      </p:sp>
      <p:sp>
        <p:nvSpPr>
          <p:cNvPr id="15" name="Text 5">
            <a:extLst>
              <a:ext uri="{FF2B5EF4-FFF2-40B4-BE49-F238E27FC236}">
                <a16:creationId xmlns:a16="http://schemas.microsoft.com/office/drawing/2014/main" id="{A5365623-12F2-592C-5856-BCC32D9FB219}"/>
              </a:ext>
            </a:extLst>
          </p:cNvPr>
          <p:cNvSpPr/>
          <p:nvPr/>
        </p:nvSpPr>
        <p:spPr>
          <a:xfrm>
            <a:off x="8008898" y="1758184"/>
            <a:ext cx="5262602" cy="262424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Provide support and training for hosts in high-demand areas to improve service quality and guest experience.</a:t>
            </a:r>
          </a:p>
          <a:p>
            <a:pPr marL="285750" indent="-285750">
              <a:lnSpc>
                <a:spcPts val="2799"/>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Encourage hosts to adopt best practices identified from data analysis to enhance overall listing performance.</a:t>
            </a:r>
            <a:endParaRPr lang="en-US" sz="1750" dirty="0"/>
          </a:p>
        </p:txBody>
      </p:sp>
      <p:sp>
        <p:nvSpPr>
          <p:cNvPr id="19" name="Shape 2">
            <a:extLst>
              <a:ext uri="{FF2B5EF4-FFF2-40B4-BE49-F238E27FC236}">
                <a16:creationId xmlns:a16="http://schemas.microsoft.com/office/drawing/2014/main" id="{D1F1FF59-B9C1-4A79-C847-BAF95DC490F2}"/>
              </a:ext>
            </a:extLst>
          </p:cNvPr>
          <p:cNvSpPr/>
          <p:nvPr/>
        </p:nvSpPr>
        <p:spPr>
          <a:xfrm>
            <a:off x="1210965" y="4673851"/>
            <a:ext cx="499943" cy="499943"/>
          </a:xfrm>
          <a:prstGeom prst="roundRect">
            <a:avLst>
              <a:gd name="adj" fmla="val 13333"/>
            </a:avLst>
          </a:prstGeom>
          <a:solidFill>
            <a:srgbClr val="223D4D"/>
          </a:solidFill>
          <a:ln/>
        </p:spPr>
      </p:sp>
      <p:sp>
        <p:nvSpPr>
          <p:cNvPr id="20" name="Text 4">
            <a:extLst>
              <a:ext uri="{FF2B5EF4-FFF2-40B4-BE49-F238E27FC236}">
                <a16:creationId xmlns:a16="http://schemas.microsoft.com/office/drawing/2014/main" id="{6E39E574-960C-852D-388C-1FA6D8075755}"/>
              </a:ext>
            </a:extLst>
          </p:cNvPr>
          <p:cNvSpPr/>
          <p:nvPr/>
        </p:nvSpPr>
        <p:spPr>
          <a:xfrm>
            <a:off x="1933079" y="4750171"/>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Encourage Faster Response Times:</a:t>
            </a:r>
          </a:p>
        </p:txBody>
      </p:sp>
      <p:sp>
        <p:nvSpPr>
          <p:cNvPr id="21" name="Text 5">
            <a:extLst>
              <a:ext uri="{FF2B5EF4-FFF2-40B4-BE49-F238E27FC236}">
                <a16:creationId xmlns:a16="http://schemas.microsoft.com/office/drawing/2014/main" id="{AD34C389-99DF-EF57-9899-0E3CFE94314D}"/>
              </a:ext>
            </a:extLst>
          </p:cNvPr>
          <p:cNvSpPr/>
          <p:nvPr/>
        </p:nvSpPr>
        <p:spPr>
          <a:xfrm>
            <a:off x="1933079" y="5230588"/>
            <a:ext cx="4886822" cy="262424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Since the majority of hosts respond within an hour, it's beneficial to promote this behavior as a standard. Encourage hosts to maintain or improve their response times through reminders and incentives.</a:t>
            </a:r>
          </a:p>
          <a:p>
            <a:pPr marL="285750" indent="-285750">
              <a:lnSpc>
                <a:spcPts val="2799"/>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Implement features like auto-responses or chatbots to assist hosts who might not be able to respond immediately.</a:t>
            </a:r>
            <a:endParaRPr lang="en-US" sz="1750" dirty="0"/>
          </a:p>
        </p:txBody>
      </p:sp>
      <p:sp>
        <p:nvSpPr>
          <p:cNvPr id="40" name="Shape 2">
            <a:extLst>
              <a:ext uri="{FF2B5EF4-FFF2-40B4-BE49-F238E27FC236}">
                <a16:creationId xmlns:a16="http://schemas.microsoft.com/office/drawing/2014/main" id="{065B21E3-50F7-2B15-8F98-B6B7909E6064}"/>
              </a:ext>
            </a:extLst>
          </p:cNvPr>
          <p:cNvSpPr/>
          <p:nvPr/>
        </p:nvSpPr>
        <p:spPr>
          <a:xfrm>
            <a:off x="7319546" y="4673851"/>
            <a:ext cx="499943" cy="499943"/>
          </a:xfrm>
          <a:prstGeom prst="roundRect">
            <a:avLst>
              <a:gd name="adj" fmla="val 13333"/>
            </a:avLst>
          </a:prstGeom>
          <a:solidFill>
            <a:srgbClr val="223D4D"/>
          </a:solidFill>
          <a:ln/>
        </p:spPr>
      </p:sp>
      <p:sp>
        <p:nvSpPr>
          <p:cNvPr id="41" name="Text 3">
            <a:extLst>
              <a:ext uri="{FF2B5EF4-FFF2-40B4-BE49-F238E27FC236}">
                <a16:creationId xmlns:a16="http://schemas.microsoft.com/office/drawing/2014/main" id="{0A579899-F147-2340-23A7-489BA878BDC2}"/>
              </a:ext>
            </a:extLst>
          </p:cNvPr>
          <p:cNvSpPr/>
          <p:nvPr/>
        </p:nvSpPr>
        <p:spPr>
          <a:xfrm>
            <a:off x="7490996" y="4715523"/>
            <a:ext cx="15704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rPr>
              <a:t>4</a:t>
            </a:r>
            <a:endParaRPr lang="en-US" sz="2624" dirty="0"/>
          </a:p>
        </p:txBody>
      </p:sp>
      <p:sp>
        <p:nvSpPr>
          <p:cNvPr id="42" name="Text 4">
            <a:extLst>
              <a:ext uri="{FF2B5EF4-FFF2-40B4-BE49-F238E27FC236}">
                <a16:creationId xmlns:a16="http://schemas.microsoft.com/office/drawing/2014/main" id="{935E68AA-AF12-01EB-7261-CE70A34BB0AC}"/>
              </a:ext>
            </a:extLst>
          </p:cNvPr>
          <p:cNvSpPr/>
          <p:nvPr/>
        </p:nvSpPr>
        <p:spPr>
          <a:xfrm>
            <a:off x="8041660" y="4750171"/>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 Sustain Growth Post-2016:</a:t>
            </a:r>
          </a:p>
        </p:txBody>
      </p:sp>
      <p:sp>
        <p:nvSpPr>
          <p:cNvPr id="43" name="Text 5">
            <a:extLst>
              <a:ext uri="{FF2B5EF4-FFF2-40B4-BE49-F238E27FC236}">
                <a16:creationId xmlns:a16="http://schemas.microsoft.com/office/drawing/2014/main" id="{40D3EED8-D2C5-46DD-1456-B6FD0F9E2C94}"/>
              </a:ext>
            </a:extLst>
          </p:cNvPr>
          <p:cNvSpPr/>
          <p:nvPr/>
        </p:nvSpPr>
        <p:spPr>
          <a:xfrm>
            <a:off x="8041660" y="5230588"/>
            <a:ext cx="6009620" cy="262424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Post-2016, there has been a decline and then stabilization in host listings. Efforts should be made to identify the causes of this decline and work towards sustaining or increasing growth.</a:t>
            </a:r>
          </a:p>
          <a:p>
            <a:pPr marL="285750" indent="-285750">
              <a:lnSpc>
                <a:spcPts val="2799"/>
              </a:lnSpc>
              <a:buFont typeface="Arial" panose="020B0604020202020204" pitchFamily="34" charset="0"/>
              <a:buChar char="•"/>
            </a:pPr>
            <a:r>
              <a:rPr lang="en-US" sz="1750" dirty="0">
                <a:solidFill>
                  <a:srgbClr val="CAD6DE"/>
                </a:solidFill>
                <a:latin typeface="Cabin" pitchFamily="34" charset="0"/>
                <a:ea typeface="Cabin" pitchFamily="34" charset="-122"/>
                <a:cs typeface="Cabin" pitchFamily="34" charset="-120"/>
              </a:rPr>
              <a:t> This could involve improving host support, offering incentives for new hosts, and ensuring regulatory compliance to prevent drops in listings.</a:t>
            </a:r>
            <a:endParaRPr lang="en-US" sz="1750" dirty="0"/>
          </a:p>
        </p:txBody>
      </p:sp>
      <p:sp>
        <p:nvSpPr>
          <p:cNvPr id="47" name="Text 1">
            <a:extLst>
              <a:ext uri="{FF2B5EF4-FFF2-40B4-BE49-F238E27FC236}">
                <a16:creationId xmlns:a16="http://schemas.microsoft.com/office/drawing/2014/main" id="{A2A80D98-F1B0-59A8-8AEE-C5D7B824A87B}"/>
              </a:ext>
            </a:extLst>
          </p:cNvPr>
          <p:cNvSpPr/>
          <p:nvPr/>
        </p:nvSpPr>
        <p:spPr>
          <a:xfrm>
            <a:off x="511711" y="342409"/>
            <a:ext cx="5554980" cy="694373"/>
          </a:xfrm>
          <a:prstGeom prst="rect">
            <a:avLst/>
          </a:prstGeom>
          <a:noFill/>
          <a:ln/>
        </p:spPr>
        <p:txBody>
          <a:bodyPr wrap="none" rtlCol="0" anchor="t"/>
          <a:lstStyle/>
          <a:p>
            <a:pPr marL="0" indent="0">
              <a:lnSpc>
                <a:spcPts val="5468"/>
              </a:lnSpc>
              <a:buNone/>
            </a:pPr>
            <a:r>
              <a:rPr lang="en-US" sz="5400" dirty="0">
                <a:solidFill>
                  <a:srgbClr val="FFFFFF"/>
                </a:solidFill>
                <a:latin typeface="Unbounded" pitchFamily="34" charset="0"/>
                <a:ea typeface="Unbounded" pitchFamily="34" charset="-122"/>
                <a:cs typeface="Unbounded" pitchFamily="34" charset="-120"/>
              </a:rPr>
              <a:t>Recommendations</a:t>
            </a:r>
            <a:endParaRPr lang="en-US" sz="5400" dirty="0"/>
          </a:p>
        </p:txBody>
      </p:sp>
      <p:sp>
        <p:nvSpPr>
          <p:cNvPr id="48" name="Text 3">
            <a:extLst>
              <a:ext uri="{FF2B5EF4-FFF2-40B4-BE49-F238E27FC236}">
                <a16:creationId xmlns:a16="http://schemas.microsoft.com/office/drawing/2014/main" id="{239639A0-0848-7BD8-6973-1E0E8D7ADCE4}"/>
              </a:ext>
            </a:extLst>
          </p:cNvPr>
          <p:cNvSpPr/>
          <p:nvPr/>
        </p:nvSpPr>
        <p:spPr>
          <a:xfrm>
            <a:off x="1382415" y="4683135"/>
            <a:ext cx="15704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rPr>
              <a:t>3</a:t>
            </a:r>
            <a:endParaRPr lang="en-US" sz="2624" dirty="0"/>
          </a:p>
        </p:txBody>
      </p:sp>
    </p:spTree>
    <p:extLst>
      <p:ext uri="{BB962C8B-B14F-4D97-AF65-F5344CB8AC3E}">
        <p14:creationId xmlns:p14="http://schemas.microsoft.com/office/powerpoint/2010/main" val="4140620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30796" y="-25092"/>
            <a:ext cx="14675008" cy="8254692"/>
          </a:xfrm>
          <a:prstGeom prst="rect">
            <a:avLst/>
          </a:prstGeom>
        </p:spPr>
      </p:pic>
      <p:sp>
        <p:nvSpPr>
          <p:cNvPr id="4" name="Text 1"/>
          <p:cNvSpPr/>
          <p:nvPr/>
        </p:nvSpPr>
        <p:spPr>
          <a:xfrm>
            <a:off x="496401" y="955002"/>
            <a:ext cx="6679235" cy="694373"/>
          </a:xfrm>
          <a:prstGeom prst="rect">
            <a:avLst/>
          </a:prstGeom>
          <a:noFill/>
          <a:ln/>
        </p:spPr>
        <p:txBody>
          <a:bodyPr wrap="none" rtlCol="0" anchor="t"/>
          <a:lstStyle/>
          <a:p>
            <a:pPr marL="0" indent="0">
              <a:lnSpc>
                <a:spcPts val="5468"/>
              </a:lnSpc>
              <a:buNone/>
            </a:pPr>
            <a:r>
              <a:rPr lang="en-US" sz="5400" dirty="0">
                <a:solidFill>
                  <a:srgbClr val="FFFFFF"/>
                </a:solidFill>
                <a:latin typeface="Unbounded" pitchFamily="34" charset="0"/>
                <a:ea typeface="Unbounded" pitchFamily="34" charset="-122"/>
                <a:cs typeface="Unbounded" pitchFamily="34" charset="-120"/>
              </a:rPr>
              <a:t>Problem Statement</a:t>
            </a:r>
            <a:endParaRPr lang="en-US" sz="5400" dirty="0"/>
          </a:p>
        </p:txBody>
      </p:sp>
      <p:sp>
        <p:nvSpPr>
          <p:cNvPr id="3" name="TextBox 2">
            <a:extLst>
              <a:ext uri="{FF2B5EF4-FFF2-40B4-BE49-F238E27FC236}">
                <a16:creationId xmlns:a16="http://schemas.microsoft.com/office/drawing/2014/main" id="{297B9F6E-95D7-A900-82B9-A5063A51734E}"/>
              </a:ext>
            </a:extLst>
          </p:cNvPr>
          <p:cNvSpPr txBox="1"/>
          <p:nvPr/>
        </p:nvSpPr>
        <p:spPr>
          <a:xfrm>
            <a:off x="947854" y="2413212"/>
            <a:ext cx="5776331" cy="3785652"/>
          </a:xfrm>
          <a:prstGeom prst="rect">
            <a:avLst/>
          </a:prstGeom>
          <a:noFill/>
        </p:spPr>
        <p:txBody>
          <a:bodyPr wrap="square" rtlCol="0">
            <a:spAutoFit/>
          </a:bodyPr>
          <a:lstStyle/>
          <a:p>
            <a:r>
              <a:rPr lang="en-US" sz="2400" dirty="0">
                <a:solidFill>
                  <a:schemeClr val="bg1"/>
                </a:solidFill>
                <a:latin typeface="Unbounded"/>
              </a:rPr>
              <a:t>Objective:</a:t>
            </a:r>
          </a:p>
          <a:p>
            <a:r>
              <a:rPr lang="en-US" sz="2400" dirty="0">
                <a:solidFill>
                  <a:schemeClr val="bg1"/>
                </a:solidFill>
                <a:latin typeface="Unbounded"/>
              </a:rPr>
              <a:t>Analyze hotel aggregator listings to uncover trends, patterns, and performance factors.</a:t>
            </a:r>
          </a:p>
          <a:p>
            <a:endParaRPr lang="en-US" sz="2400" dirty="0">
              <a:solidFill>
                <a:schemeClr val="bg1"/>
              </a:solidFill>
              <a:latin typeface="Unbounded"/>
            </a:endParaRPr>
          </a:p>
          <a:p>
            <a:r>
              <a:rPr lang="en-US" sz="2400" dirty="0">
                <a:solidFill>
                  <a:schemeClr val="bg1"/>
                </a:solidFill>
                <a:latin typeface="Unbounded"/>
              </a:rPr>
              <a:t>Dataset Attributes:</a:t>
            </a:r>
          </a:p>
          <a:p>
            <a:r>
              <a:rPr lang="en-US" sz="2400" dirty="0">
                <a:solidFill>
                  <a:schemeClr val="bg1"/>
                </a:solidFill>
                <a:latin typeface="Unbounded"/>
              </a:rPr>
              <a:t>- Listings</a:t>
            </a:r>
          </a:p>
          <a:p>
            <a:r>
              <a:rPr lang="en-US" sz="2400" dirty="0">
                <a:solidFill>
                  <a:schemeClr val="bg1"/>
                </a:solidFill>
                <a:latin typeface="Unbounded"/>
              </a:rPr>
              <a:t>- Hosts</a:t>
            </a:r>
          </a:p>
          <a:p>
            <a:r>
              <a:rPr lang="en-US" sz="2400" dirty="0">
                <a:solidFill>
                  <a:schemeClr val="bg1"/>
                </a:solidFill>
                <a:latin typeface="Unbounded"/>
              </a:rPr>
              <a:t>- Reviews</a:t>
            </a:r>
          </a:p>
          <a:p>
            <a:r>
              <a:rPr lang="en-US" sz="2400" dirty="0">
                <a:solidFill>
                  <a:schemeClr val="bg1"/>
                </a:solidFill>
                <a:latin typeface="Unbounded"/>
              </a:rPr>
              <a:t>- Availability</a:t>
            </a:r>
          </a:p>
          <a:p>
            <a:endParaRPr lang="en-US" sz="2400" dirty="0">
              <a:solidFill>
                <a:schemeClr val="bg1"/>
              </a:solidFill>
              <a:latin typeface="Unbounded"/>
            </a:endParaRPr>
          </a:p>
        </p:txBody>
      </p:sp>
      <p:sp>
        <p:nvSpPr>
          <p:cNvPr id="15" name="TextBox 14">
            <a:extLst>
              <a:ext uri="{FF2B5EF4-FFF2-40B4-BE49-F238E27FC236}">
                <a16:creationId xmlns:a16="http://schemas.microsoft.com/office/drawing/2014/main" id="{9B0D3940-7387-BB1C-7245-9DAB76255CCA}"/>
              </a:ext>
            </a:extLst>
          </p:cNvPr>
          <p:cNvSpPr txBox="1"/>
          <p:nvPr/>
        </p:nvSpPr>
        <p:spPr>
          <a:xfrm>
            <a:off x="7337502" y="2394094"/>
            <a:ext cx="5887844" cy="3416320"/>
          </a:xfrm>
          <a:prstGeom prst="rect">
            <a:avLst/>
          </a:prstGeom>
          <a:noFill/>
        </p:spPr>
        <p:txBody>
          <a:bodyPr wrap="square" rtlCol="0">
            <a:spAutoFit/>
          </a:bodyPr>
          <a:lstStyle/>
          <a:p>
            <a:r>
              <a:rPr lang="en-US" sz="2400" dirty="0">
                <a:solidFill>
                  <a:schemeClr val="bg1"/>
                </a:solidFill>
                <a:latin typeface="Unbounded"/>
              </a:rPr>
              <a:t>Key Metrics:</a:t>
            </a:r>
          </a:p>
          <a:p>
            <a:r>
              <a:rPr lang="en-US" sz="2400" dirty="0">
                <a:solidFill>
                  <a:schemeClr val="bg1"/>
                </a:solidFill>
                <a:latin typeface="Unbounded"/>
              </a:rPr>
              <a:t>- Pricing</a:t>
            </a:r>
          </a:p>
          <a:p>
            <a:r>
              <a:rPr lang="en-US" sz="2400" dirty="0">
                <a:solidFill>
                  <a:schemeClr val="bg1"/>
                </a:solidFill>
                <a:latin typeface="Unbounded"/>
              </a:rPr>
              <a:t>- Availability</a:t>
            </a:r>
          </a:p>
          <a:p>
            <a:r>
              <a:rPr lang="en-US" sz="2400" dirty="0">
                <a:solidFill>
                  <a:schemeClr val="bg1"/>
                </a:solidFill>
                <a:latin typeface="Unbounded"/>
              </a:rPr>
              <a:t>- Host Characteristics</a:t>
            </a:r>
          </a:p>
          <a:p>
            <a:r>
              <a:rPr lang="en-US" sz="2400" dirty="0">
                <a:solidFill>
                  <a:schemeClr val="bg1"/>
                </a:solidFill>
                <a:latin typeface="Unbounded"/>
              </a:rPr>
              <a:t>- Review Scores</a:t>
            </a:r>
          </a:p>
          <a:p>
            <a:endParaRPr lang="en-US" sz="2400" dirty="0">
              <a:solidFill>
                <a:schemeClr val="bg1"/>
              </a:solidFill>
              <a:latin typeface="Unbounded"/>
            </a:endParaRPr>
          </a:p>
          <a:p>
            <a:r>
              <a:rPr lang="en-US" sz="2400" dirty="0">
                <a:solidFill>
                  <a:schemeClr val="bg1"/>
                </a:solidFill>
                <a:latin typeface="Unbounded"/>
              </a:rPr>
              <a:t>Tools:</a:t>
            </a:r>
          </a:p>
          <a:p>
            <a:r>
              <a:rPr lang="en-US" sz="2400" dirty="0">
                <a:solidFill>
                  <a:schemeClr val="bg1"/>
                </a:solidFill>
                <a:latin typeface="Unbounded"/>
              </a:rPr>
              <a:t>- Power BI for comprehensive visualizations and insights</a:t>
            </a:r>
            <a:endParaRPr lang="en-IN" sz="24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40810" y="115725"/>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Geographical Insights</a:t>
            </a:r>
            <a:endParaRPr lang="en-US" sz="4374" dirty="0"/>
          </a:p>
        </p:txBody>
      </p:sp>
      <p:grpSp>
        <p:nvGrpSpPr>
          <p:cNvPr id="18" name="Group 17">
            <a:extLst>
              <a:ext uri="{FF2B5EF4-FFF2-40B4-BE49-F238E27FC236}">
                <a16:creationId xmlns:a16="http://schemas.microsoft.com/office/drawing/2014/main" id="{91434749-007A-A0E4-0082-C211F3540B4B}"/>
              </a:ext>
            </a:extLst>
          </p:cNvPr>
          <p:cNvGrpSpPr/>
          <p:nvPr/>
        </p:nvGrpSpPr>
        <p:grpSpPr>
          <a:xfrm>
            <a:off x="464549" y="975270"/>
            <a:ext cx="13246830" cy="7024516"/>
            <a:chOff x="-718196" y="810099"/>
            <a:chExt cx="13246830" cy="7024516"/>
          </a:xfrm>
        </p:grpSpPr>
        <p:pic>
          <p:nvPicPr>
            <p:cNvPr id="13" name="Picture 12">
              <a:extLst>
                <a:ext uri="{FF2B5EF4-FFF2-40B4-BE49-F238E27FC236}">
                  <a16:creationId xmlns:a16="http://schemas.microsoft.com/office/drawing/2014/main" id="{591D22F6-071C-D69F-CC8C-699F8B1D4D1A}"/>
                </a:ext>
              </a:extLst>
            </p:cNvPr>
            <p:cNvPicPr>
              <a:picLocks noChangeAspect="1"/>
            </p:cNvPicPr>
            <p:nvPr/>
          </p:nvPicPr>
          <p:blipFill>
            <a:blip r:embed="rId4"/>
            <a:stretch>
              <a:fillRect/>
            </a:stretch>
          </p:blipFill>
          <p:spPr>
            <a:xfrm>
              <a:off x="-718196" y="810099"/>
              <a:ext cx="6170588" cy="702451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379D297E-DE82-B626-5E62-C819D67F83FB}"/>
                </a:ext>
              </a:extLst>
            </p:cNvPr>
            <p:cNvPicPr>
              <a:picLocks noChangeAspect="1"/>
            </p:cNvPicPr>
            <p:nvPr/>
          </p:nvPicPr>
          <p:blipFill>
            <a:blip r:embed="rId5"/>
            <a:stretch>
              <a:fillRect/>
            </a:stretch>
          </p:blipFill>
          <p:spPr>
            <a:xfrm>
              <a:off x="5965903" y="4291887"/>
              <a:ext cx="6562731" cy="35427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7" name="Picture 16">
              <a:extLst>
                <a:ext uri="{FF2B5EF4-FFF2-40B4-BE49-F238E27FC236}">
                  <a16:creationId xmlns:a16="http://schemas.microsoft.com/office/drawing/2014/main" id="{DD7B6F39-937C-F43B-B392-0FE0589BD117}"/>
                </a:ext>
              </a:extLst>
            </p:cNvPr>
            <p:cNvPicPr>
              <a:picLocks noChangeAspect="1"/>
            </p:cNvPicPr>
            <p:nvPr/>
          </p:nvPicPr>
          <p:blipFill>
            <a:blip r:embed="rId6"/>
            <a:stretch>
              <a:fillRect/>
            </a:stretch>
          </p:blipFill>
          <p:spPr>
            <a:xfrm>
              <a:off x="5965903" y="810099"/>
              <a:ext cx="6562731" cy="33047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530742" y="803160"/>
            <a:ext cx="5554980" cy="694373"/>
          </a:xfrm>
          <a:prstGeom prst="rect">
            <a:avLst/>
          </a:prstGeom>
          <a:noFill/>
          <a:ln/>
        </p:spPr>
        <p:txBody>
          <a:bodyPr wrap="none" rtlCol="0" anchor="t"/>
          <a:lstStyle/>
          <a:p>
            <a:pPr marL="0" indent="0">
              <a:lnSpc>
                <a:spcPts val="5468"/>
              </a:lnSpc>
              <a:buNone/>
            </a:pPr>
            <a:r>
              <a:rPr lang="en-US" sz="5400" dirty="0">
                <a:solidFill>
                  <a:srgbClr val="FFFFFF"/>
                </a:solidFill>
                <a:latin typeface="Unbounded" pitchFamily="34" charset="0"/>
                <a:ea typeface="Unbounded" pitchFamily="34" charset="-122"/>
                <a:cs typeface="Unbounded" pitchFamily="34" charset="-120"/>
              </a:rPr>
              <a:t>Geographical Insights</a:t>
            </a:r>
            <a:endParaRPr lang="en-US" sz="5400" dirty="0"/>
          </a:p>
        </p:txBody>
      </p:sp>
      <p:sp>
        <p:nvSpPr>
          <p:cNvPr id="3" name="TextBox 2">
            <a:extLst>
              <a:ext uri="{FF2B5EF4-FFF2-40B4-BE49-F238E27FC236}">
                <a16:creationId xmlns:a16="http://schemas.microsoft.com/office/drawing/2014/main" id="{82EC5641-5194-DD6C-9141-26B7C060BA65}"/>
              </a:ext>
            </a:extLst>
          </p:cNvPr>
          <p:cNvSpPr txBox="1"/>
          <p:nvPr/>
        </p:nvSpPr>
        <p:spPr>
          <a:xfrm>
            <a:off x="1069455" y="1902610"/>
            <a:ext cx="13650686" cy="5078313"/>
          </a:xfrm>
          <a:prstGeom prst="rect">
            <a:avLst/>
          </a:prstGeom>
          <a:noFill/>
        </p:spPr>
        <p:txBody>
          <a:bodyPr wrap="square" rtlCol="0">
            <a:spAutoFit/>
          </a:bodyPr>
          <a:lstStyle/>
          <a:p>
            <a:r>
              <a:rPr lang="en-US" dirty="0">
                <a:solidFill>
                  <a:schemeClr val="bg1"/>
                </a:solidFill>
                <a:latin typeface="Unbounded"/>
              </a:rPr>
              <a:t> Geographical Insights from Visualizations</a:t>
            </a:r>
          </a:p>
          <a:p>
            <a:endParaRPr lang="en-US" dirty="0">
              <a:solidFill>
                <a:schemeClr val="bg1"/>
              </a:solidFill>
              <a:latin typeface="Unbounded"/>
            </a:endParaRPr>
          </a:p>
          <a:p>
            <a:r>
              <a:rPr lang="en-US" dirty="0">
                <a:solidFill>
                  <a:schemeClr val="bg1"/>
                </a:solidFill>
                <a:latin typeface="Unbounded"/>
              </a:rPr>
              <a:t>1. Listings Concentration by Latitude and Longitude:</a:t>
            </a:r>
          </a:p>
          <a:p>
            <a:pPr marL="285750" indent="-285750">
              <a:buFont typeface="Arial" panose="020B0604020202020204" pitchFamily="34" charset="0"/>
              <a:buChar char="•"/>
            </a:pPr>
            <a:r>
              <a:rPr lang="en-US" dirty="0">
                <a:solidFill>
                  <a:schemeClr val="bg1"/>
                </a:solidFill>
                <a:latin typeface="Unbounded"/>
              </a:rPr>
              <a:t>The first map shows a high concentration of listings in the central areas of Melbourne.</a:t>
            </a:r>
          </a:p>
          <a:p>
            <a:pPr marL="285750" indent="-285750">
              <a:buFont typeface="Arial" panose="020B0604020202020204" pitchFamily="34" charset="0"/>
              <a:buChar char="•"/>
            </a:pPr>
            <a:r>
              <a:rPr lang="en-US" dirty="0">
                <a:solidFill>
                  <a:schemeClr val="bg1"/>
                </a:solidFill>
                <a:latin typeface="Unbounded"/>
              </a:rPr>
              <a:t>Key clusters are visible around the city center and surrounding neighborhoods, indicating popular areas for listings.</a:t>
            </a:r>
          </a:p>
          <a:p>
            <a:endParaRPr lang="en-US" dirty="0">
              <a:solidFill>
                <a:schemeClr val="bg1"/>
              </a:solidFill>
              <a:latin typeface="Unbounded"/>
            </a:endParaRPr>
          </a:p>
          <a:p>
            <a:r>
              <a:rPr lang="en-US" dirty="0">
                <a:solidFill>
                  <a:schemeClr val="bg1"/>
                </a:solidFill>
                <a:latin typeface="Unbounded"/>
              </a:rPr>
              <a:t>2. Host Listings Count by Location:</a:t>
            </a:r>
          </a:p>
          <a:p>
            <a:pPr marL="285750" indent="-285750">
              <a:buFont typeface="Arial" panose="020B0604020202020204" pitchFamily="34" charset="0"/>
              <a:buChar char="•"/>
            </a:pPr>
            <a:r>
              <a:rPr lang="en-US" dirty="0">
                <a:solidFill>
                  <a:schemeClr val="bg1"/>
                </a:solidFill>
                <a:latin typeface="Unbounded"/>
              </a:rPr>
              <a:t>Victoria, particularly Melbourne, dominates the listing counts.</a:t>
            </a:r>
          </a:p>
          <a:p>
            <a:pPr marL="285750" indent="-285750">
              <a:buFont typeface="Arial" panose="020B0604020202020204" pitchFamily="34" charset="0"/>
              <a:buChar char="•"/>
            </a:pPr>
            <a:r>
              <a:rPr lang="en-US" dirty="0">
                <a:solidFill>
                  <a:schemeClr val="bg1"/>
                </a:solidFill>
                <a:latin typeface="Unbounded"/>
              </a:rPr>
              <a:t>Other locations show significantly lower listing counts, emphasizing Melbourne's centrality in this dataset.</a:t>
            </a:r>
          </a:p>
          <a:p>
            <a:endParaRPr lang="en-US" dirty="0">
              <a:solidFill>
                <a:schemeClr val="bg1"/>
              </a:solidFill>
              <a:latin typeface="Unbounded"/>
            </a:endParaRPr>
          </a:p>
          <a:p>
            <a:r>
              <a:rPr lang="en-US" dirty="0">
                <a:solidFill>
                  <a:schemeClr val="bg1"/>
                </a:solidFill>
                <a:latin typeface="Unbounded"/>
              </a:rPr>
              <a:t>3. Host Listings Count by Neighborhood:</a:t>
            </a:r>
          </a:p>
          <a:p>
            <a:pPr marL="285750" indent="-285750">
              <a:buFont typeface="Arial" panose="020B0604020202020204" pitchFamily="34" charset="0"/>
              <a:buChar char="•"/>
            </a:pPr>
            <a:r>
              <a:rPr lang="en-US" dirty="0">
                <a:solidFill>
                  <a:schemeClr val="bg1"/>
                </a:solidFill>
                <a:latin typeface="Unbounded"/>
              </a:rPr>
              <a:t>Brunswick leads with the highest number of listings, followed by Southbank and Richmond.</a:t>
            </a:r>
          </a:p>
          <a:p>
            <a:pPr marL="285750" indent="-285750">
              <a:buFont typeface="Arial" panose="020B0604020202020204" pitchFamily="34" charset="0"/>
              <a:buChar char="•"/>
            </a:pPr>
            <a:r>
              <a:rPr lang="en-US" dirty="0">
                <a:solidFill>
                  <a:schemeClr val="bg1"/>
                </a:solidFill>
                <a:latin typeface="Unbounded"/>
              </a:rPr>
              <a:t>Central Business District and South </a:t>
            </a:r>
            <a:r>
              <a:rPr lang="en-US" dirty="0" err="1">
                <a:solidFill>
                  <a:schemeClr val="bg1"/>
                </a:solidFill>
                <a:latin typeface="Unbounded"/>
              </a:rPr>
              <a:t>Yarra</a:t>
            </a:r>
            <a:r>
              <a:rPr lang="en-US" dirty="0">
                <a:solidFill>
                  <a:schemeClr val="bg1"/>
                </a:solidFill>
                <a:latin typeface="Unbounded"/>
              </a:rPr>
              <a:t> also have notable counts, indicating these neighborhoods are popular for hosts.</a:t>
            </a:r>
          </a:p>
          <a:p>
            <a:pPr marL="285750" indent="-285750">
              <a:buFont typeface="Arial" panose="020B0604020202020204" pitchFamily="34" charset="0"/>
              <a:buChar char="•"/>
            </a:pPr>
            <a:endParaRPr lang="en-US" dirty="0">
              <a:solidFill>
                <a:schemeClr val="bg1"/>
              </a:solidFill>
              <a:latin typeface="Unbounded"/>
            </a:endParaRPr>
          </a:p>
          <a:p>
            <a:r>
              <a:rPr lang="en-US" dirty="0">
                <a:solidFill>
                  <a:schemeClr val="bg1"/>
                </a:solidFill>
                <a:latin typeface="Unbounded"/>
              </a:rPr>
              <a:t>Summary</a:t>
            </a:r>
          </a:p>
          <a:p>
            <a:pPr marL="285750" indent="-285750">
              <a:buFont typeface="Arial" panose="020B0604020202020204" pitchFamily="34" charset="0"/>
              <a:buChar char="•"/>
            </a:pPr>
            <a:r>
              <a:rPr lang="en-US" dirty="0">
                <a:solidFill>
                  <a:schemeClr val="bg1"/>
                </a:solidFill>
                <a:latin typeface="Unbounded"/>
              </a:rPr>
              <a:t>Central Melbourne is the primary area with dense listings.</a:t>
            </a:r>
          </a:p>
          <a:p>
            <a:pPr marL="285750" indent="-285750">
              <a:buFont typeface="Arial" panose="020B0604020202020204" pitchFamily="34" charset="0"/>
              <a:buChar char="•"/>
            </a:pPr>
            <a:r>
              <a:rPr lang="en-US" dirty="0">
                <a:solidFill>
                  <a:schemeClr val="bg1"/>
                </a:solidFill>
                <a:latin typeface="Unbounded"/>
              </a:rPr>
              <a:t>Victoria and Melbourne are  the leading regions in terms of host activity.</a:t>
            </a:r>
          </a:p>
          <a:p>
            <a:pPr marL="285750" indent="-285750">
              <a:buFont typeface="Arial" panose="020B0604020202020204" pitchFamily="34" charset="0"/>
              <a:buChar char="•"/>
            </a:pPr>
            <a:r>
              <a:rPr lang="en-US" dirty="0">
                <a:solidFill>
                  <a:schemeClr val="bg1"/>
                </a:solidFill>
                <a:latin typeface="Unbounded"/>
              </a:rPr>
              <a:t>Brunswick, Southbank, and Richmond are the top neighborhoods, suggesting high demand or host activity in these areas.</a:t>
            </a:r>
            <a:endParaRPr lang="en-IN" dirty="0">
              <a:solidFill>
                <a:schemeClr val="bg1"/>
              </a:solidFill>
              <a:latin typeface="Unbounded"/>
            </a:endParaRPr>
          </a:p>
        </p:txBody>
      </p:sp>
    </p:spTree>
    <p:extLst>
      <p:ext uri="{BB962C8B-B14F-4D97-AF65-F5344CB8AC3E}">
        <p14:creationId xmlns:p14="http://schemas.microsoft.com/office/powerpoint/2010/main" val="1636222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40810" y="115725"/>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Pricing and Availability Analysis</a:t>
            </a:r>
            <a:endParaRPr lang="en-US" sz="4374" dirty="0"/>
          </a:p>
        </p:txBody>
      </p:sp>
      <p:grpSp>
        <p:nvGrpSpPr>
          <p:cNvPr id="10" name="Group 9">
            <a:extLst>
              <a:ext uri="{FF2B5EF4-FFF2-40B4-BE49-F238E27FC236}">
                <a16:creationId xmlns:a16="http://schemas.microsoft.com/office/drawing/2014/main" id="{BDE46AB5-8F39-15F1-54A2-30B76CB40A43}"/>
              </a:ext>
            </a:extLst>
          </p:cNvPr>
          <p:cNvGrpSpPr/>
          <p:nvPr/>
        </p:nvGrpSpPr>
        <p:grpSpPr>
          <a:xfrm>
            <a:off x="725381" y="1041548"/>
            <a:ext cx="13617556" cy="6830378"/>
            <a:chOff x="-1293288" y="1287774"/>
            <a:chExt cx="13617556" cy="6830378"/>
          </a:xfrm>
        </p:grpSpPr>
        <p:pic>
          <p:nvPicPr>
            <p:cNvPr id="5" name="Picture 4">
              <a:extLst>
                <a:ext uri="{FF2B5EF4-FFF2-40B4-BE49-F238E27FC236}">
                  <a16:creationId xmlns:a16="http://schemas.microsoft.com/office/drawing/2014/main" id="{D8D30F21-7D53-689A-FC16-44AACEDA0DF2}"/>
                </a:ext>
              </a:extLst>
            </p:cNvPr>
            <p:cNvPicPr>
              <a:picLocks noChangeAspect="1"/>
            </p:cNvPicPr>
            <p:nvPr/>
          </p:nvPicPr>
          <p:blipFill>
            <a:blip r:embed="rId4"/>
            <a:stretch>
              <a:fillRect/>
            </a:stretch>
          </p:blipFill>
          <p:spPr>
            <a:xfrm>
              <a:off x="-1293288" y="1306826"/>
              <a:ext cx="3877216" cy="6811326"/>
            </a:xfrm>
            <a:prstGeom prst="rect">
              <a:avLst/>
            </a:prstGeom>
          </p:spPr>
        </p:pic>
        <p:pic>
          <p:nvPicPr>
            <p:cNvPr id="7" name="Picture 6">
              <a:extLst>
                <a:ext uri="{FF2B5EF4-FFF2-40B4-BE49-F238E27FC236}">
                  <a16:creationId xmlns:a16="http://schemas.microsoft.com/office/drawing/2014/main" id="{477FB0B2-7A6F-1272-4132-92E0E4B623F8}"/>
                </a:ext>
              </a:extLst>
            </p:cNvPr>
            <p:cNvPicPr>
              <a:picLocks noChangeAspect="1"/>
            </p:cNvPicPr>
            <p:nvPr/>
          </p:nvPicPr>
          <p:blipFill>
            <a:blip r:embed="rId5"/>
            <a:stretch>
              <a:fillRect/>
            </a:stretch>
          </p:blipFill>
          <p:spPr>
            <a:xfrm>
              <a:off x="3530086" y="1306826"/>
              <a:ext cx="4067743" cy="6811326"/>
            </a:xfrm>
            <a:prstGeom prst="rect">
              <a:avLst/>
            </a:prstGeom>
          </p:spPr>
        </p:pic>
        <p:pic>
          <p:nvPicPr>
            <p:cNvPr id="9" name="Picture 8">
              <a:extLst>
                <a:ext uri="{FF2B5EF4-FFF2-40B4-BE49-F238E27FC236}">
                  <a16:creationId xmlns:a16="http://schemas.microsoft.com/office/drawing/2014/main" id="{BB7C1DAC-5652-EB8A-79D6-09665BCFDF9E}"/>
                </a:ext>
              </a:extLst>
            </p:cNvPr>
            <p:cNvPicPr>
              <a:picLocks noChangeAspect="1"/>
            </p:cNvPicPr>
            <p:nvPr/>
          </p:nvPicPr>
          <p:blipFill>
            <a:blip r:embed="rId6"/>
            <a:stretch>
              <a:fillRect/>
            </a:stretch>
          </p:blipFill>
          <p:spPr>
            <a:xfrm>
              <a:off x="8132683" y="1287774"/>
              <a:ext cx="4191585" cy="6830378"/>
            </a:xfrm>
            <a:prstGeom prst="rect">
              <a:avLst/>
            </a:prstGeom>
          </p:spPr>
        </p:pic>
      </p:grpSp>
    </p:spTree>
    <p:extLst>
      <p:ext uri="{BB962C8B-B14F-4D97-AF65-F5344CB8AC3E}">
        <p14:creationId xmlns:p14="http://schemas.microsoft.com/office/powerpoint/2010/main" val="6672730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530742" y="593240"/>
            <a:ext cx="5554980" cy="694373"/>
          </a:xfrm>
          <a:prstGeom prst="rect">
            <a:avLst/>
          </a:prstGeom>
          <a:noFill/>
          <a:ln/>
        </p:spPr>
        <p:txBody>
          <a:bodyPr wrap="none" rtlCol="0" anchor="t"/>
          <a:lstStyle/>
          <a:p>
            <a:pPr marL="0" indent="0">
              <a:lnSpc>
                <a:spcPts val="5468"/>
              </a:lnSpc>
              <a:buNone/>
            </a:pPr>
            <a:r>
              <a:rPr lang="en-US" sz="5400" dirty="0">
                <a:solidFill>
                  <a:srgbClr val="FFFFFF"/>
                </a:solidFill>
                <a:latin typeface="Unbounded" pitchFamily="34" charset="0"/>
                <a:ea typeface="Unbounded" pitchFamily="34" charset="-122"/>
                <a:cs typeface="Unbounded" pitchFamily="34" charset="-120"/>
              </a:rPr>
              <a:t>Pricing and Availability Insights</a:t>
            </a:r>
            <a:endParaRPr lang="en-US" sz="5400" dirty="0"/>
          </a:p>
        </p:txBody>
      </p:sp>
      <p:sp>
        <p:nvSpPr>
          <p:cNvPr id="3" name="TextBox 2">
            <a:extLst>
              <a:ext uri="{FF2B5EF4-FFF2-40B4-BE49-F238E27FC236}">
                <a16:creationId xmlns:a16="http://schemas.microsoft.com/office/drawing/2014/main" id="{82EC5641-5194-DD6C-9141-26B7C060BA65}"/>
              </a:ext>
            </a:extLst>
          </p:cNvPr>
          <p:cNvSpPr txBox="1"/>
          <p:nvPr/>
        </p:nvSpPr>
        <p:spPr>
          <a:xfrm>
            <a:off x="1032321" y="1526952"/>
            <a:ext cx="13650686" cy="6463308"/>
          </a:xfrm>
          <a:prstGeom prst="rect">
            <a:avLst/>
          </a:prstGeom>
          <a:noFill/>
        </p:spPr>
        <p:txBody>
          <a:bodyPr wrap="square" rtlCol="0">
            <a:spAutoFit/>
          </a:bodyPr>
          <a:lstStyle/>
          <a:p>
            <a:r>
              <a:rPr lang="en-US" dirty="0">
                <a:solidFill>
                  <a:schemeClr val="bg1"/>
                </a:solidFill>
                <a:latin typeface="Unbounded"/>
              </a:rPr>
              <a:t>1. Pricing and Availability by Room Type</a:t>
            </a:r>
          </a:p>
          <a:p>
            <a:pPr marL="742950" lvl="1" indent="-285750">
              <a:buFont typeface="Arial" panose="020B0604020202020204" pitchFamily="34" charset="0"/>
              <a:buChar char="•"/>
            </a:pPr>
            <a:r>
              <a:rPr lang="en-US" dirty="0">
                <a:solidFill>
                  <a:schemeClr val="bg1"/>
                </a:solidFill>
                <a:latin typeface="Unbounded"/>
              </a:rPr>
              <a:t>Entire home/apt: The most common option, with 1,914 listings.</a:t>
            </a:r>
          </a:p>
          <a:p>
            <a:pPr marL="742950" lvl="1" indent="-285750">
              <a:buFont typeface="Arial" panose="020B0604020202020204" pitchFamily="34" charset="0"/>
              <a:buChar char="•"/>
            </a:pPr>
            <a:r>
              <a:rPr lang="en-US" dirty="0">
                <a:solidFill>
                  <a:schemeClr val="bg1"/>
                </a:solidFill>
                <a:latin typeface="Unbounded"/>
              </a:rPr>
              <a:t>Private room: The second most common, with 394 listings.</a:t>
            </a:r>
          </a:p>
          <a:p>
            <a:pPr marL="742950" lvl="1" indent="-285750">
              <a:buFont typeface="Arial" panose="020B0604020202020204" pitchFamily="34" charset="0"/>
              <a:buChar char="•"/>
            </a:pPr>
            <a:r>
              <a:rPr lang="en-US" dirty="0">
                <a:solidFill>
                  <a:schemeClr val="bg1"/>
                </a:solidFill>
                <a:latin typeface="Unbounded"/>
              </a:rPr>
              <a:t>Shared room: Much less common, with 10 listings.</a:t>
            </a:r>
          </a:p>
          <a:p>
            <a:pPr marL="742950" lvl="1" indent="-285750">
              <a:buFont typeface="Arial" panose="020B0604020202020204" pitchFamily="34" charset="0"/>
              <a:buChar char="•"/>
            </a:pPr>
            <a:r>
              <a:rPr lang="en-US" dirty="0">
                <a:solidFill>
                  <a:schemeClr val="bg1"/>
                </a:solidFill>
                <a:latin typeface="Unbounded"/>
              </a:rPr>
              <a:t>Hotel room: The least common, with 5 listings.</a:t>
            </a:r>
          </a:p>
          <a:p>
            <a:pPr marL="742950" lvl="1" indent="-285750">
              <a:buFont typeface="Arial" panose="020B0604020202020204" pitchFamily="34" charset="0"/>
              <a:buChar char="•"/>
            </a:pPr>
            <a:r>
              <a:rPr lang="en-US" dirty="0">
                <a:solidFill>
                  <a:schemeClr val="bg1"/>
                </a:solidFill>
                <a:latin typeface="Unbounded"/>
              </a:rPr>
              <a:t>Insight: Entire homes/apartments are the most available, while shared and hotel rooms are scarce. Pricing is likely to vary with availability.</a:t>
            </a:r>
          </a:p>
          <a:p>
            <a:endParaRPr lang="en-US" dirty="0">
              <a:solidFill>
                <a:schemeClr val="bg1"/>
              </a:solidFill>
              <a:latin typeface="Unbounded"/>
            </a:endParaRPr>
          </a:p>
          <a:p>
            <a:r>
              <a:rPr lang="en-US" dirty="0">
                <a:solidFill>
                  <a:schemeClr val="bg1"/>
                </a:solidFill>
                <a:latin typeface="Unbounded"/>
              </a:rPr>
              <a:t>2. Pricing and Availability by Property Type</a:t>
            </a:r>
          </a:p>
          <a:p>
            <a:pPr marL="742950" lvl="1" indent="-285750">
              <a:buFont typeface="Arial" panose="020B0604020202020204" pitchFamily="34" charset="0"/>
              <a:buChar char="•"/>
            </a:pPr>
            <a:r>
              <a:rPr lang="en-US" dirty="0">
                <a:solidFill>
                  <a:schemeClr val="bg1"/>
                </a:solidFill>
                <a:latin typeface="Unbounded"/>
              </a:rPr>
              <a:t>Entire rental unit: The most frequent type, with 1,425 listings.</a:t>
            </a:r>
          </a:p>
          <a:p>
            <a:pPr marL="742950" lvl="1" indent="-285750">
              <a:buFont typeface="Arial" panose="020B0604020202020204" pitchFamily="34" charset="0"/>
              <a:buChar char="•"/>
            </a:pPr>
            <a:r>
              <a:rPr lang="en-US" dirty="0">
                <a:solidFill>
                  <a:schemeClr val="bg1"/>
                </a:solidFill>
                <a:latin typeface="Unbounded"/>
              </a:rPr>
              <a:t>Entire home: Second most common, with 241 listings.</a:t>
            </a:r>
          </a:p>
          <a:p>
            <a:pPr marL="742950" lvl="1" indent="-285750">
              <a:buFont typeface="Arial" panose="020B0604020202020204" pitchFamily="34" charset="0"/>
              <a:buChar char="•"/>
            </a:pPr>
            <a:r>
              <a:rPr lang="en-US" dirty="0">
                <a:solidFill>
                  <a:schemeClr val="bg1"/>
                </a:solidFill>
                <a:latin typeface="Unbounded"/>
              </a:rPr>
              <a:t>Private room in home: 77 listings.</a:t>
            </a:r>
          </a:p>
          <a:p>
            <a:pPr marL="742950" lvl="1" indent="-285750">
              <a:buFont typeface="Arial" panose="020B0604020202020204" pitchFamily="34" charset="0"/>
              <a:buChar char="•"/>
            </a:pPr>
            <a:r>
              <a:rPr lang="en-US" dirty="0">
                <a:solidFill>
                  <a:schemeClr val="bg1"/>
                </a:solidFill>
                <a:latin typeface="Unbounded"/>
              </a:rPr>
              <a:t>Entire townhouse: 62 listings.</a:t>
            </a:r>
          </a:p>
          <a:p>
            <a:pPr marL="742950" lvl="1" indent="-285750">
              <a:buFont typeface="Arial" panose="020B0604020202020204" pitchFamily="34" charset="0"/>
              <a:buChar char="•"/>
            </a:pPr>
            <a:r>
              <a:rPr lang="en-US" dirty="0">
                <a:solidFill>
                  <a:schemeClr val="bg1"/>
                </a:solidFill>
                <a:latin typeface="Unbounded"/>
              </a:rPr>
              <a:t>The rest (various types like entire loft, entire guest suite, etc.) have fewer listings, with most property types having below 10 listings.</a:t>
            </a:r>
          </a:p>
          <a:p>
            <a:pPr marL="742950" lvl="1" indent="-285750">
              <a:buFont typeface="Arial" panose="020B0604020202020204" pitchFamily="34" charset="0"/>
              <a:buChar char="•"/>
            </a:pPr>
            <a:r>
              <a:rPr lang="en-US" dirty="0">
                <a:solidFill>
                  <a:schemeClr val="bg1"/>
                </a:solidFill>
                <a:latin typeface="Unbounded"/>
              </a:rPr>
              <a:t>Insight: Entire rental units dominate the market, suggesting they are the most sought after or most frequently available. Prices may be higher due to high demand.</a:t>
            </a:r>
          </a:p>
          <a:p>
            <a:endParaRPr lang="en-US" dirty="0">
              <a:solidFill>
                <a:schemeClr val="bg1"/>
              </a:solidFill>
              <a:latin typeface="Unbounded"/>
            </a:endParaRPr>
          </a:p>
          <a:p>
            <a:r>
              <a:rPr lang="en-US" dirty="0">
                <a:solidFill>
                  <a:schemeClr val="bg1"/>
                </a:solidFill>
                <a:latin typeface="Unbounded"/>
              </a:rPr>
              <a:t>3. Pricing and Availability by Accommodation Capacity</a:t>
            </a:r>
          </a:p>
          <a:p>
            <a:pPr marL="742950" lvl="1" indent="-285750">
              <a:buFont typeface="Arial" panose="020B0604020202020204" pitchFamily="34" charset="0"/>
              <a:buChar char="•"/>
            </a:pPr>
            <a:r>
              <a:rPr lang="en-US" dirty="0">
                <a:solidFill>
                  <a:schemeClr val="bg1"/>
                </a:solidFill>
                <a:latin typeface="Unbounded"/>
              </a:rPr>
              <a:t>Accommodates 2: Most common, with 860 listings.</a:t>
            </a:r>
          </a:p>
          <a:p>
            <a:pPr marL="742950" lvl="1" indent="-285750">
              <a:buFont typeface="Arial" panose="020B0604020202020204" pitchFamily="34" charset="0"/>
              <a:buChar char="•"/>
            </a:pPr>
            <a:r>
              <a:rPr lang="en-US" dirty="0">
                <a:solidFill>
                  <a:schemeClr val="bg1"/>
                </a:solidFill>
                <a:latin typeface="Unbounded"/>
              </a:rPr>
              <a:t>Accommodates 4: Second most common, with 533 listings.</a:t>
            </a:r>
          </a:p>
          <a:p>
            <a:pPr marL="742950" lvl="1" indent="-285750">
              <a:buFont typeface="Arial" panose="020B0604020202020204" pitchFamily="34" charset="0"/>
              <a:buChar char="•"/>
            </a:pPr>
            <a:r>
              <a:rPr lang="en-US" dirty="0">
                <a:solidFill>
                  <a:schemeClr val="bg1"/>
                </a:solidFill>
                <a:latin typeface="Unbounded"/>
              </a:rPr>
              <a:t>Accommodates 1 and 3: Significant number of listings at 189 and 112 respectively.</a:t>
            </a:r>
          </a:p>
          <a:p>
            <a:pPr marL="742950" lvl="1" indent="-285750">
              <a:buFont typeface="Arial" panose="020B0604020202020204" pitchFamily="34" charset="0"/>
              <a:buChar char="•"/>
            </a:pPr>
            <a:r>
              <a:rPr lang="en-US" dirty="0">
                <a:solidFill>
                  <a:schemeClr val="bg1"/>
                </a:solidFill>
                <a:latin typeface="Unbounded"/>
              </a:rPr>
              <a:t>Listings drop off significantly for accommodations above 5 people, with very few listings for larger groups (up to 19 people).</a:t>
            </a:r>
          </a:p>
          <a:p>
            <a:pPr marL="742950" lvl="1" indent="-285750">
              <a:buFont typeface="Arial" panose="020B0604020202020204" pitchFamily="34" charset="0"/>
              <a:buChar char="•"/>
            </a:pPr>
            <a:r>
              <a:rPr lang="en-US" dirty="0">
                <a:solidFill>
                  <a:schemeClr val="bg1"/>
                </a:solidFill>
                <a:latin typeface="Unbounded"/>
              </a:rPr>
              <a:t>Insight: Smaller accommodations (1-4 people) are the most available, indicating higher demand or preference for smaller group stays.</a:t>
            </a:r>
            <a:endParaRPr lang="en-IN" dirty="0">
              <a:solidFill>
                <a:schemeClr val="bg1"/>
              </a:solidFill>
              <a:latin typeface="Unbounded"/>
            </a:endParaRPr>
          </a:p>
        </p:txBody>
      </p:sp>
    </p:spTree>
    <p:extLst>
      <p:ext uri="{BB962C8B-B14F-4D97-AF65-F5344CB8AC3E}">
        <p14:creationId xmlns:p14="http://schemas.microsoft.com/office/powerpoint/2010/main" val="18724522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40810" y="115725"/>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Host Performance</a:t>
            </a:r>
            <a:endParaRPr lang="en-US" sz="4374" dirty="0"/>
          </a:p>
        </p:txBody>
      </p:sp>
      <p:pic>
        <p:nvPicPr>
          <p:cNvPr id="263" name="Picture 262">
            <a:extLst>
              <a:ext uri="{FF2B5EF4-FFF2-40B4-BE49-F238E27FC236}">
                <a16:creationId xmlns:a16="http://schemas.microsoft.com/office/drawing/2014/main" id="{659A4D9E-402B-5D2A-AC5C-EBBC3C607469}"/>
              </a:ext>
            </a:extLst>
          </p:cNvPr>
          <p:cNvPicPr>
            <a:picLocks noChangeAspect="1"/>
          </p:cNvPicPr>
          <p:nvPr/>
        </p:nvPicPr>
        <p:blipFill>
          <a:blip r:embed="rId4"/>
          <a:stretch>
            <a:fillRect/>
          </a:stretch>
        </p:blipFill>
        <p:spPr>
          <a:xfrm>
            <a:off x="8769295" y="1399333"/>
            <a:ext cx="5676748" cy="4689233"/>
          </a:xfrm>
          <a:prstGeom prst="rect">
            <a:avLst/>
          </a:prstGeom>
        </p:spPr>
      </p:pic>
      <p:pic>
        <p:nvPicPr>
          <p:cNvPr id="265" name="Picture 264">
            <a:extLst>
              <a:ext uri="{FF2B5EF4-FFF2-40B4-BE49-F238E27FC236}">
                <a16:creationId xmlns:a16="http://schemas.microsoft.com/office/drawing/2014/main" id="{85A90276-8B77-D0CA-4B11-D88E472D8C91}"/>
              </a:ext>
            </a:extLst>
          </p:cNvPr>
          <p:cNvPicPr>
            <a:picLocks noChangeAspect="1"/>
          </p:cNvPicPr>
          <p:nvPr/>
        </p:nvPicPr>
        <p:blipFill>
          <a:blip r:embed="rId5"/>
          <a:stretch>
            <a:fillRect/>
          </a:stretch>
        </p:blipFill>
        <p:spPr>
          <a:xfrm>
            <a:off x="240810" y="1399333"/>
            <a:ext cx="8178361" cy="4689233"/>
          </a:xfrm>
          <a:prstGeom prst="rect">
            <a:avLst/>
          </a:prstGeom>
        </p:spPr>
      </p:pic>
    </p:spTree>
    <p:extLst>
      <p:ext uri="{BB962C8B-B14F-4D97-AF65-F5344CB8AC3E}">
        <p14:creationId xmlns:p14="http://schemas.microsoft.com/office/powerpoint/2010/main" val="342963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530742" y="803160"/>
            <a:ext cx="7851258" cy="694373"/>
          </a:xfrm>
          <a:prstGeom prst="rect">
            <a:avLst/>
          </a:prstGeom>
          <a:noFill/>
          <a:ln/>
        </p:spPr>
        <p:txBody>
          <a:bodyPr wrap="none" rtlCol="0" anchor="t"/>
          <a:lstStyle/>
          <a:p>
            <a:pPr>
              <a:lnSpc>
                <a:spcPts val="5468"/>
              </a:lnSpc>
            </a:pPr>
            <a:r>
              <a:rPr lang="en-US" sz="5400" dirty="0">
                <a:solidFill>
                  <a:srgbClr val="FFFFFF"/>
                </a:solidFill>
                <a:latin typeface="Unbounded" pitchFamily="34" charset="0"/>
                <a:ea typeface="Unbounded" pitchFamily="34" charset="-122"/>
                <a:cs typeface="Unbounded" pitchFamily="34" charset="-120"/>
              </a:rPr>
              <a:t>Host Performance</a:t>
            </a:r>
            <a:r>
              <a:rPr lang="en-US" sz="5400" dirty="0"/>
              <a:t> </a:t>
            </a:r>
            <a:r>
              <a:rPr lang="en-US" sz="5400" dirty="0">
                <a:solidFill>
                  <a:srgbClr val="FFFFFF"/>
                </a:solidFill>
                <a:latin typeface="Unbounded" pitchFamily="34" charset="0"/>
                <a:ea typeface="Unbounded" pitchFamily="34" charset="-122"/>
                <a:cs typeface="Unbounded" pitchFamily="34" charset="-120"/>
              </a:rPr>
              <a:t>Insights</a:t>
            </a:r>
            <a:endParaRPr lang="en-US" sz="5400" dirty="0"/>
          </a:p>
        </p:txBody>
      </p:sp>
      <p:sp>
        <p:nvSpPr>
          <p:cNvPr id="3" name="TextBox 2">
            <a:extLst>
              <a:ext uri="{FF2B5EF4-FFF2-40B4-BE49-F238E27FC236}">
                <a16:creationId xmlns:a16="http://schemas.microsoft.com/office/drawing/2014/main" id="{82EC5641-5194-DD6C-9141-26B7C060BA65}"/>
              </a:ext>
            </a:extLst>
          </p:cNvPr>
          <p:cNvSpPr txBox="1"/>
          <p:nvPr/>
        </p:nvSpPr>
        <p:spPr>
          <a:xfrm>
            <a:off x="1069455" y="1902610"/>
            <a:ext cx="6245745" cy="4801314"/>
          </a:xfrm>
          <a:prstGeom prst="rect">
            <a:avLst/>
          </a:prstGeom>
          <a:noFill/>
        </p:spPr>
        <p:txBody>
          <a:bodyPr wrap="square" rtlCol="0">
            <a:spAutoFit/>
          </a:bodyPr>
          <a:lstStyle/>
          <a:p>
            <a:r>
              <a:rPr lang="en-US" dirty="0">
                <a:solidFill>
                  <a:schemeClr val="bg1"/>
                </a:solidFill>
                <a:latin typeface="Unbounded"/>
              </a:rPr>
              <a:t>This pie chart depicts the count of hosts who have verified their identity, categorized by their response time.</a:t>
            </a:r>
          </a:p>
          <a:p>
            <a:endParaRPr lang="en-US" dirty="0">
              <a:solidFill>
                <a:schemeClr val="bg1"/>
              </a:solidFill>
              <a:latin typeface="Unbounded"/>
            </a:endParaRPr>
          </a:p>
          <a:p>
            <a:r>
              <a:rPr lang="en-US" dirty="0">
                <a:solidFill>
                  <a:schemeClr val="bg1"/>
                </a:solidFill>
                <a:latin typeface="Unbounded"/>
              </a:rPr>
              <a:t>Insights:</a:t>
            </a:r>
          </a:p>
          <a:p>
            <a:pPr marL="285750" indent="-285750">
              <a:buFont typeface="Arial" panose="020B0604020202020204" pitchFamily="34" charset="0"/>
              <a:buChar char="•"/>
            </a:pPr>
            <a:r>
              <a:rPr lang="en-US" dirty="0">
                <a:solidFill>
                  <a:schemeClr val="bg1"/>
                </a:solidFill>
                <a:latin typeface="Unbounded"/>
              </a:rPr>
              <a:t>Majority Response Time:</a:t>
            </a:r>
          </a:p>
          <a:p>
            <a:pPr marL="285750" indent="-285750">
              <a:buFont typeface="Arial" panose="020B0604020202020204" pitchFamily="34" charset="0"/>
              <a:buChar char="•"/>
            </a:pPr>
            <a:r>
              <a:rPr lang="en-US" dirty="0">
                <a:solidFill>
                  <a:schemeClr val="bg1"/>
                </a:solidFill>
                <a:latin typeface="Unbounded"/>
              </a:rPr>
              <a:t>Within an hour: The majority of hosts (78.54%, or 1.86K) respond within an hour. This indicates that most hosts are highly responsive, which is likely beneficial for guest satisfaction and prompt communication.</a:t>
            </a:r>
          </a:p>
          <a:p>
            <a:pPr marL="285750" indent="-285750">
              <a:buFont typeface="Arial" panose="020B0604020202020204" pitchFamily="34" charset="0"/>
              <a:buChar char="•"/>
            </a:pPr>
            <a:endParaRPr lang="en-US" dirty="0">
              <a:solidFill>
                <a:schemeClr val="bg1"/>
              </a:solidFill>
              <a:latin typeface="Unbounded"/>
            </a:endParaRPr>
          </a:p>
          <a:p>
            <a:r>
              <a:rPr lang="en-US" dirty="0">
                <a:solidFill>
                  <a:schemeClr val="bg1"/>
                </a:solidFill>
                <a:latin typeface="Unbounded"/>
              </a:rPr>
              <a:t>Other Response Times:</a:t>
            </a:r>
          </a:p>
          <a:p>
            <a:pPr marL="285750" indent="-285750">
              <a:buFont typeface="Arial" panose="020B0604020202020204" pitchFamily="34" charset="0"/>
              <a:buChar char="•"/>
            </a:pPr>
            <a:r>
              <a:rPr lang="en-US" dirty="0">
                <a:solidFill>
                  <a:schemeClr val="bg1"/>
                </a:solidFill>
                <a:latin typeface="Unbounded"/>
              </a:rPr>
              <a:t>Within a few hours: 15.91% (0.38K) of hosts respond within a few hours, showing a moderate level of responsiveness.</a:t>
            </a:r>
          </a:p>
          <a:p>
            <a:pPr marL="285750" indent="-285750">
              <a:buFont typeface="Arial" panose="020B0604020202020204" pitchFamily="34" charset="0"/>
              <a:buChar char="•"/>
            </a:pPr>
            <a:r>
              <a:rPr lang="en-US" dirty="0">
                <a:solidFill>
                  <a:schemeClr val="bg1"/>
                </a:solidFill>
                <a:latin typeface="Unbounded"/>
              </a:rPr>
              <a:t>Within a day: 0.93% (0.02K) of hosts respond within a day.</a:t>
            </a:r>
          </a:p>
          <a:p>
            <a:pPr marL="285750" indent="-285750">
              <a:buFont typeface="Arial" panose="020B0604020202020204" pitchFamily="34" charset="0"/>
              <a:buChar char="•"/>
            </a:pPr>
            <a:r>
              <a:rPr lang="en-US" dirty="0">
                <a:solidFill>
                  <a:schemeClr val="bg1"/>
                </a:solidFill>
                <a:latin typeface="Unbounded"/>
              </a:rPr>
              <a:t>A few days or more: Very few hosts (less than 1%) take a few days or more to respond, suggesting that such delayed responses are uncommon.</a:t>
            </a:r>
            <a:endParaRPr lang="en-IN" dirty="0">
              <a:solidFill>
                <a:schemeClr val="bg1"/>
              </a:solidFill>
              <a:latin typeface="Unbounded"/>
            </a:endParaRPr>
          </a:p>
        </p:txBody>
      </p:sp>
      <p:sp>
        <p:nvSpPr>
          <p:cNvPr id="5" name="TextBox 4">
            <a:extLst>
              <a:ext uri="{FF2B5EF4-FFF2-40B4-BE49-F238E27FC236}">
                <a16:creationId xmlns:a16="http://schemas.microsoft.com/office/drawing/2014/main" id="{076BFD4B-9BC0-CAFD-848F-EDF15A142CDE}"/>
              </a:ext>
            </a:extLst>
          </p:cNvPr>
          <p:cNvSpPr txBox="1"/>
          <p:nvPr/>
        </p:nvSpPr>
        <p:spPr>
          <a:xfrm>
            <a:off x="7835900" y="1902610"/>
            <a:ext cx="5892800" cy="5632311"/>
          </a:xfrm>
          <a:prstGeom prst="rect">
            <a:avLst/>
          </a:prstGeom>
          <a:noFill/>
        </p:spPr>
        <p:txBody>
          <a:bodyPr wrap="square" rtlCol="0">
            <a:spAutoFit/>
          </a:bodyPr>
          <a:lstStyle/>
          <a:p>
            <a:r>
              <a:rPr lang="en-US" dirty="0">
                <a:solidFill>
                  <a:schemeClr val="bg1"/>
                </a:solidFill>
                <a:latin typeface="Unbounded"/>
              </a:rPr>
              <a:t>This horizontal bar chart displays the count of host verifications, categorized by the type of verification methods used.</a:t>
            </a:r>
          </a:p>
          <a:p>
            <a:endParaRPr lang="en-US" dirty="0">
              <a:solidFill>
                <a:schemeClr val="bg1"/>
              </a:solidFill>
              <a:latin typeface="Unbounded"/>
            </a:endParaRPr>
          </a:p>
          <a:p>
            <a:r>
              <a:rPr lang="en-US" dirty="0">
                <a:solidFill>
                  <a:schemeClr val="bg1"/>
                </a:solidFill>
                <a:latin typeface="Unbounded"/>
              </a:rPr>
              <a:t>Insights:</a:t>
            </a:r>
          </a:p>
          <a:p>
            <a:r>
              <a:rPr lang="en-US" dirty="0">
                <a:solidFill>
                  <a:schemeClr val="bg1"/>
                </a:solidFill>
                <a:latin typeface="Unbounded"/>
              </a:rPr>
              <a:t>Common Verification Combinations:</a:t>
            </a:r>
          </a:p>
          <a:p>
            <a:endParaRPr lang="en-US" dirty="0">
              <a:solidFill>
                <a:schemeClr val="bg1"/>
              </a:solidFill>
              <a:latin typeface="Unbounded"/>
            </a:endParaRPr>
          </a:p>
          <a:p>
            <a:pPr marL="285750" indent="-285750">
              <a:buFont typeface="Arial" panose="020B0604020202020204" pitchFamily="34" charset="0"/>
              <a:buChar char="•"/>
            </a:pPr>
            <a:r>
              <a:rPr lang="en-US" dirty="0">
                <a:solidFill>
                  <a:schemeClr val="bg1"/>
                </a:solidFill>
                <a:latin typeface="Unbounded"/>
              </a:rPr>
              <a:t>Email and Phone: The most common combination, with 1.26K hosts verifying their identity using both email and phone.</a:t>
            </a:r>
          </a:p>
          <a:p>
            <a:pPr marL="285750" indent="-285750">
              <a:buFont typeface="Arial" panose="020B0604020202020204" pitchFamily="34" charset="0"/>
              <a:buChar char="•"/>
            </a:pPr>
            <a:r>
              <a:rPr lang="en-US" dirty="0">
                <a:solidFill>
                  <a:schemeClr val="bg1"/>
                </a:solidFill>
                <a:latin typeface="Unbounded"/>
              </a:rPr>
              <a:t>Email, Phone, and Work Email: The second most common, with 1.06K hosts using these three methods for verification.</a:t>
            </a:r>
          </a:p>
          <a:p>
            <a:pPr marL="285750" indent="-285750">
              <a:buFont typeface="Arial" panose="020B0604020202020204" pitchFamily="34" charset="0"/>
              <a:buChar char="•"/>
            </a:pPr>
            <a:endParaRPr lang="en-US" dirty="0">
              <a:solidFill>
                <a:schemeClr val="bg1"/>
              </a:solidFill>
              <a:latin typeface="Unbounded"/>
            </a:endParaRPr>
          </a:p>
          <a:p>
            <a:r>
              <a:rPr lang="en-US" dirty="0">
                <a:solidFill>
                  <a:schemeClr val="bg1"/>
                </a:solidFill>
                <a:latin typeface="Unbounded"/>
              </a:rPr>
              <a:t>Less Common Verifications:</a:t>
            </a:r>
          </a:p>
          <a:p>
            <a:endParaRPr lang="en-US" dirty="0">
              <a:solidFill>
                <a:schemeClr val="bg1"/>
              </a:solidFill>
              <a:latin typeface="Unbounded"/>
            </a:endParaRPr>
          </a:p>
          <a:p>
            <a:pPr marL="285750" indent="-285750">
              <a:buFont typeface="Arial" panose="020B0604020202020204" pitchFamily="34" charset="0"/>
              <a:buChar char="•"/>
            </a:pPr>
            <a:r>
              <a:rPr lang="en-US" dirty="0">
                <a:solidFill>
                  <a:schemeClr val="bg1"/>
                </a:solidFill>
                <a:latin typeface="Unbounded"/>
              </a:rPr>
              <a:t>Phone only: Only 0.05K hosts use phone verification alone.</a:t>
            </a:r>
          </a:p>
          <a:p>
            <a:pPr marL="285750" indent="-285750">
              <a:buFont typeface="Arial" panose="020B0604020202020204" pitchFamily="34" charset="0"/>
              <a:buChar char="•"/>
            </a:pPr>
            <a:r>
              <a:rPr lang="en-US" dirty="0">
                <a:solidFill>
                  <a:schemeClr val="bg1"/>
                </a:solidFill>
                <a:latin typeface="Unbounded"/>
              </a:rPr>
              <a:t>Phone and Work Email: The least common, with just 0.01K hosts using this combination.</a:t>
            </a:r>
            <a:endParaRPr lang="en-IN" dirty="0">
              <a:solidFill>
                <a:schemeClr val="bg1"/>
              </a:solidFill>
              <a:latin typeface="Unbounded"/>
            </a:endParaRPr>
          </a:p>
        </p:txBody>
      </p:sp>
    </p:spTree>
    <p:extLst>
      <p:ext uri="{BB962C8B-B14F-4D97-AF65-F5344CB8AC3E}">
        <p14:creationId xmlns:p14="http://schemas.microsoft.com/office/powerpoint/2010/main" val="1593639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40810" y="115725"/>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Review Scores and Guest Satisfaction</a:t>
            </a:r>
            <a:endParaRPr lang="en-US" sz="4374" dirty="0"/>
          </a:p>
        </p:txBody>
      </p:sp>
      <p:pic>
        <p:nvPicPr>
          <p:cNvPr id="5" name="Picture 4">
            <a:extLst>
              <a:ext uri="{FF2B5EF4-FFF2-40B4-BE49-F238E27FC236}">
                <a16:creationId xmlns:a16="http://schemas.microsoft.com/office/drawing/2014/main" id="{4055C94D-B229-2DBD-A4FE-A3F0E39E3699}"/>
              </a:ext>
            </a:extLst>
          </p:cNvPr>
          <p:cNvPicPr>
            <a:picLocks noChangeAspect="1"/>
          </p:cNvPicPr>
          <p:nvPr/>
        </p:nvPicPr>
        <p:blipFill>
          <a:blip r:embed="rId4"/>
          <a:stretch>
            <a:fillRect/>
          </a:stretch>
        </p:blipFill>
        <p:spPr>
          <a:xfrm>
            <a:off x="271419" y="1104660"/>
            <a:ext cx="6196287" cy="6830378"/>
          </a:xfrm>
          <a:prstGeom prst="rect">
            <a:avLst/>
          </a:prstGeom>
        </p:spPr>
      </p:pic>
      <p:pic>
        <p:nvPicPr>
          <p:cNvPr id="7" name="Picture 6">
            <a:extLst>
              <a:ext uri="{FF2B5EF4-FFF2-40B4-BE49-F238E27FC236}">
                <a16:creationId xmlns:a16="http://schemas.microsoft.com/office/drawing/2014/main" id="{667B6537-72C0-6A39-2FEE-E7349F952300}"/>
              </a:ext>
            </a:extLst>
          </p:cNvPr>
          <p:cNvPicPr>
            <a:picLocks noChangeAspect="1"/>
          </p:cNvPicPr>
          <p:nvPr/>
        </p:nvPicPr>
        <p:blipFill>
          <a:blip r:embed="rId5"/>
          <a:stretch>
            <a:fillRect/>
          </a:stretch>
        </p:blipFill>
        <p:spPr>
          <a:xfrm>
            <a:off x="6891454" y="1104660"/>
            <a:ext cx="7182852" cy="6782747"/>
          </a:xfrm>
          <a:prstGeom prst="rect">
            <a:avLst/>
          </a:prstGeom>
        </p:spPr>
      </p:pic>
    </p:spTree>
    <p:extLst>
      <p:ext uri="{BB962C8B-B14F-4D97-AF65-F5344CB8AC3E}">
        <p14:creationId xmlns:p14="http://schemas.microsoft.com/office/powerpoint/2010/main" val="309389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1466</Words>
  <Application>Microsoft Office PowerPoint</Application>
  <PresentationFormat>Custom</PresentationFormat>
  <Paragraphs>146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Cabin</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aditya bachal</cp:lastModifiedBy>
  <cp:revision>6</cp:revision>
  <dcterms:created xsi:type="dcterms:W3CDTF">2024-03-12T13:13:18Z</dcterms:created>
  <dcterms:modified xsi:type="dcterms:W3CDTF">2024-05-27T19:30:35Z</dcterms:modified>
</cp:coreProperties>
</file>