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64" r:id="rId3"/>
    <p:sldId id="272" r:id="rId4"/>
    <p:sldId id="257" r:id="rId5"/>
    <p:sldId id="265" r:id="rId6"/>
    <p:sldId id="259" r:id="rId7"/>
    <p:sldId id="269" r:id="rId8"/>
    <p:sldId id="267" r:id="rId9"/>
    <p:sldId id="268" r:id="rId10"/>
    <p:sldId id="270" r:id="rId11"/>
    <p:sldId id="266" r:id="rId12"/>
    <p:sldId id="260" r:id="rId13"/>
    <p:sldId id="261" r:id="rId14"/>
    <p:sldId id="271" r:id="rId15"/>
  </p:sldIdLst>
  <p:sldSz cx="14630400" cy="8229600"/>
  <p:notesSz cx="8229600" cy="14630400"/>
  <p:embeddedFontLst>
    <p:embeddedFont>
      <p:font typeface="Georgia" panose="02040502050405020303" pitchFamily="18" charset="0"/>
      <p:regular r:id="rId17"/>
      <p:bold r:id="rId18"/>
      <p:italic r:id="rId19"/>
      <p:boldItalic r:id="rId20"/>
    </p:embeddedFont>
    <p:embeddedFont>
      <p:font typeface="Nunito" pitchFamily="2" charset="0"/>
      <p:regular r:id="rId21"/>
      <p:bold r:id="rId22"/>
      <p:italic r:id="rId23"/>
      <p:boldItalic r:id="rId24"/>
    </p:embeddedFont>
    <p:embeddedFont>
      <p:font typeface="Prompt Medium" panose="00000600000000000000" pitchFamily="2" charset="-34"/>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0"/>
          <p:cNvSpPr/>
          <p:nvPr/>
        </p:nvSpPr>
        <p:spPr>
          <a:xfrm>
            <a:off x="115503" y="3287210"/>
            <a:ext cx="13927756" cy="789270"/>
          </a:xfrm>
          <a:prstGeom prst="rect">
            <a:avLst/>
          </a:prstGeom>
          <a:noFill/>
          <a:ln/>
        </p:spPr>
        <p:txBody>
          <a:bodyPr wrap="square" lIns="0" tIns="0" rIns="0" bIns="0" rtlCol="0" anchor="t"/>
          <a:lstStyle/>
          <a:p>
            <a:pPr marL="0" lvl="0" indent="0" algn="ctr" rtl="0">
              <a:spcBef>
                <a:spcPts val="0"/>
              </a:spcBef>
              <a:spcAft>
                <a:spcPts val="0"/>
              </a:spcAft>
              <a:buNone/>
            </a:pPr>
            <a:r>
              <a:rPr lang="en-US" sz="4000" b="1" dirty="0">
                <a:solidFill>
                  <a:schemeClr val="bg1"/>
                </a:solidFill>
                <a:latin typeface="Times New Roman" panose="02020603050405020304" pitchFamily="18" charset="0"/>
                <a:cs typeface="Times New Roman" panose="02020603050405020304" pitchFamily="18" charset="0"/>
              </a:rPr>
              <a:t>Design</a:t>
            </a:r>
            <a:r>
              <a:rPr lang="en-US" sz="4000" b="1" dirty="0">
                <a:solidFill>
                  <a:schemeClr val="bg1"/>
                </a:solidFill>
              </a:rPr>
              <a:t> and Analysis of Algorithms</a:t>
            </a:r>
          </a:p>
          <a:p>
            <a:pPr algn="ctr"/>
            <a:r>
              <a:rPr lang="en-IN" sz="4000" b="1" dirty="0">
                <a:solidFill>
                  <a:schemeClr val="bg1"/>
                </a:solidFill>
                <a:latin typeface="Times New Roman" panose="02020603050405020304" pitchFamily="18" charset="0"/>
                <a:ea typeface="Georgia"/>
                <a:cs typeface="Times New Roman" panose="02020603050405020304" pitchFamily="18" charset="0"/>
                <a:sym typeface="Georgia"/>
              </a:rPr>
              <a:t>Sudoku</a:t>
            </a:r>
            <a:r>
              <a:rPr lang="en-IN" sz="4000" b="1" dirty="0">
                <a:solidFill>
                  <a:schemeClr val="bg1"/>
                </a:solidFill>
                <a:latin typeface="Georgia"/>
                <a:ea typeface="Georgia"/>
                <a:cs typeface="Georgia"/>
                <a:sym typeface="Georgia"/>
              </a:rPr>
              <a:t> : Backtracking</a:t>
            </a:r>
          </a:p>
          <a:p>
            <a:pPr marL="0" lvl="0" indent="0" algn="ctr" rtl="0">
              <a:spcBef>
                <a:spcPts val="0"/>
              </a:spcBef>
              <a:spcAft>
                <a:spcPts val="0"/>
              </a:spcAft>
              <a:buNone/>
            </a:pPr>
            <a:endParaRPr lang="en-US" sz="4000" b="1" dirty="0">
              <a:solidFill>
                <a:schemeClr val="bg1"/>
              </a:solidFill>
            </a:endParaRPr>
          </a:p>
        </p:txBody>
      </p:sp>
      <p:sp>
        <p:nvSpPr>
          <p:cNvPr id="5" name="Text 1"/>
          <p:cNvSpPr/>
          <p:nvPr/>
        </p:nvSpPr>
        <p:spPr>
          <a:xfrm>
            <a:off x="864037" y="4352925"/>
            <a:ext cx="7415927" cy="1975247"/>
          </a:xfrm>
          <a:prstGeom prst="rect">
            <a:avLst/>
          </a:prstGeom>
          <a:noFill/>
          <a:ln/>
        </p:spPr>
        <p:txBody>
          <a:bodyPr wrap="square" lIns="0" tIns="0" rIns="0" bIns="0" rtlCol="0" anchor="t"/>
          <a:lstStyle/>
          <a:p>
            <a:pPr marL="0" indent="0">
              <a:lnSpc>
                <a:spcPts val="3100"/>
              </a:lnSpc>
              <a:buNone/>
            </a:pPr>
            <a:endParaRPr lang="en-US" sz="1900" dirty="0"/>
          </a:p>
        </p:txBody>
      </p:sp>
      <p:sp>
        <p:nvSpPr>
          <p:cNvPr id="8" name="Text 3"/>
          <p:cNvSpPr/>
          <p:nvPr/>
        </p:nvSpPr>
        <p:spPr>
          <a:xfrm>
            <a:off x="1992695" y="4813414"/>
            <a:ext cx="2788920" cy="431959"/>
          </a:xfrm>
          <a:prstGeom prst="rect">
            <a:avLst/>
          </a:prstGeom>
          <a:noFill/>
          <a:ln/>
        </p:spPr>
        <p:txBody>
          <a:bodyPr wrap="none" lIns="0" tIns="0" rIns="0" bIns="0" rtlCol="0" anchor="t"/>
          <a:lstStyle/>
          <a:p>
            <a:pPr marL="0" lvl="0" indent="0" algn="ctr" rtl="0">
              <a:lnSpc>
                <a:spcPct val="150000"/>
              </a:lnSpc>
              <a:spcBef>
                <a:spcPts val="0"/>
              </a:spcBef>
              <a:spcAft>
                <a:spcPts val="0"/>
              </a:spcAft>
              <a:buNone/>
            </a:pPr>
            <a:r>
              <a:rPr lang="en-US" sz="2400" b="1" dirty="0">
                <a:solidFill>
                  <a:schemeClr val="bg1"/>
                </a:solidFill>
                <a:latin typeface="Times New Roman"/>
                <a:ea typeface="Times New Roman"/>
                <a:cs typeface="Times New Roman"/>
                <a:sym typeface="Times New Roman"/>
              </a:rPr>
              <a:t>Presented By </a:t>
            </a:r>
            <a:r>
              <a:rPr lang="en-US" sz="2400" dirty="0">
                <a:solidFill>
                  <a:schemeClr val="bg1"/>
                </a:solidFill>
                <a:latin typeface="Times New Roman"/>
                <a:ea typeface="Times New Roman"/>
                <a:cs typeface="Times New Roman"/>
                <a:sym typeface="Times New Roman"/>
              </a:rPr>
              <a:t>:   11.Badjate Aditya   UCS22M1011</a:t>
            </a:r>
          </a:p>
          <a:p>
            <a:pPr marL="0" lvl="0" indent="0" algn="ctr" rtl="0">
              <a:lnSpc>
                <a:spcPct val="150000"/>
              </a:lnSpc>
              <a:spcBef>
                <a:spcPts val="0"/>
              </a:spcBef>
              <a:spcAft>
                <a:spcPts val="0"/>
              </a:spcAft>
              <a:buNone/>
            </a:pPr>
            <a:r>
              <a:rPr lang="en-US" sz="2400" dirty="0">
                <a:solidFill>
                  <a:schemeClr val="bg1"/>
                </a:solidFill>
                <a:latin typeface="Times New Roman"/>
                <a:ea typeface="Times New Roman"/>
                <a:cs typeface="Times New Roman"/>
                <a:sym typeface="Times New Roman"/>
              </a:rPr>
              <a:t>                              12.Badjate Vaishnavi  UCS22F1012</a:t>
            </a:r>
          </a:p>
          <a:p>
            <a:pPr marL="0" lvl="0" indent="0" algn="ctr" rtl="0">
              <a:lnSpc>
                <a:spcPct val="150000"/>
              </a:lnSpc>
              <a:spcBef>
                <a:spcPts val="0"/>
              </a:spcBef>
              <a:spcAft>
                <a:spcPts val="0"/>
              </a:spcAft>
              <a:buNone/>
            </a:pPr>
            <a:r>
              <a:rPr lang="en-US" sz="2400" dirty="0">
                <a:solidFill>
                  <a:schemeClr val="bg1"/>
                </a:solidFill>
                <a:latin typeface="Times New Roman"/>
                <a:ea typeface="Times New Roman"/>
                <a:cs typeface="Times New Roman"/>
                <a:sym typeface="Times New Roman"/>
              </a:rPr>
              <a:t>                                  26. Chaudhari Ashwini  UCS22F1025</a:t>
            </a:r>
          </a:p>
          <a:p>
            <a:pPr marL="0" lvl="0" indent="0" algn="ctr" rtl="0">
              <a:lnSpc>
                <a:spcPct val="150000"/>
              </a:lnSpc>
              <a:spcBef>
                <a:spcPts val="0"/>
              </a:spcBef>
              <a:spcAft>
                <a:spcPts val="0"/>
              </a:spcAft>
              <a:buNone/>
            </a:pPr>
            <a:r>
              <a:rPr lang="en-US" sz="2400" dirty="0">
                <a:solidFill>
                  <a:schemeClr val="bg1"/>
                </a:solidFill>
                <a:latin typeface="Times New Roman"/>
                <a:ea typeface="Times New Roman"/>
                <a:cs typeface="Times New Roman"/>
                <a:sym typeface="Times New Roman"/>
              </a:rPr>
              <a:t>                                   27.Chaudhari </a:t>
            </a:r>
            <a:r>
              <a:rPr lang="en-US" sz="2400" dirty="0" err="1">
                <a:solidFill>
                  <a:schemeClr val="bg1"/>
                </a:solidFill>
                <a:latin typeface="Times New Roman"/>
                <a:ea typeface="Times New Roman"/>
                <a:cs typeface="Times New Roman"/>
                <a:sym typeface="Times New Roman"/>
              </a:rPr>
              <a:t>Dhanshri</a:t>
            </a:r>
            <a:r>
              <a:rPr lang="en-US" sz="2400" dirty="0">
                <a:solidFill>
                  <a:schemeClr val="bg1"/>
                </a:solidFill>
                <a:latin typeface="Times New Roman"/>
                <a:ea typeface="Times New Roman"/>
                <a:cs typeface="Times New Roman"/>
                <a:sym typeface="Times New Roman"/>
              </a:rPr>
              <a:t>  UCS22F1026</a:t>
            </a:r>
          </a:p>
          <a:p>
            <a:pPr marL="0" lvl="0" indent="0" algn="ctr" rtl="0">
              <a:lnSpc>
                <a:spcPct val="150000"/>
              </a:lnSpc>
              <a:spcBef>
                <a:spcPts val="0"/>
              </a:spcBef>
              <a:spcAft>
                <a:spcPts val="0"/>
              </a:spcAft>
              <a:buNone/>
            </a:pPr>
            <a:r>
              <a:rPr lang="en-US" sz="2400" b="1" dirty="0">
                <a:solidFill>
                  <a:schemeClr val="bg1"/>
                </a:solidFill>
                <a:latin typeface="Times New Roman"/>
                <a:ea typeface="Times New Roman"/>
                <a:cs typeface="Times New Roman"/>
                <a:sym typeface="Times New Roman"/>
              </a:rPr>
              <a:t>                                                                                                </a:t>
            </a:r>
          </a:p>
          <a:p>
            <a:pPr marL="0" lvl="0" indent="0" algn="ctr" rtl="0">
              <a:lnSpc>
                <a:spcPct val="150000"/>
              </a:lnSpc>
              <a:spcBef>
                <a:spcPts val="0"/>
              </a:spcBef>
              <a:spcAft>
                <a:spcPts val="0"/>
              </a:spcAft>
              <a:buNone/>
            </a:pPr>
            <a:r>
              <a:rPr lang="en-US" sz="2400" b="1" dirty="0">
                <a:solidFill>
                  <a:schemeClr val="bg1"/>
                </a:solidFill>
                <a:latin typeface="Times New Roman"/>
                <a:ea typeface="Times New Roman"/>
                <a:cs typeface="Times New Roman"/>
                <a:sym typeface="Times New Roman"/>
              </a:rPr>
              <a:t>                                                                                                                                                                                  Guided by : Prof. P. B. </a:t>
            </a:r>
            <a:r>
              <a:rPr lang="en-US" sz="2400" b="1" dirty="0" err="1">
                <a:solidFill>
                  <a:schemeClr val="bg1"/>
                </a:solidFill>
                <a:latin typeface="Times New Roman"/>
                <a:ea typeface="Times New Roman"/>
                <a:cs typeface="Times New Roman"/>
                <a:sym typeface="Times New Roman"/>
              </a:rPr>
              <a:t>Dhanwate</a:t>
            </a:r>
            <a:endParaRPr lang="en-US" sz="2400" b="1" dirty="0">
              <a:solidFill>
                <a:schemeClr val="bg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lang="en-US" sz="2800" dirty="0">
              <a:solidFill>
                <a:schemeClr val="bg1"/>
              </a:solidFill>
              <a:latin typeface="Calibri"/>
              <a:ea typeface="Calibri"/>
              <a:cs typeface="Calibri"/>
              <a:sym typeface="Calibri"/>
            </a:endParaRPr>
          </a:p>
        </p:txBody>
      </p:sp>
      <p:pic>
        <p:nvPicPr>
          <p:cNvPr id="9" name="Picture 4">
            <a:extLst>
              <a:ext uri="{FF2B5EF4-FFF2-40B4-BE49-F238E27FC236}">
                <a16:creationId xmlns:a16="http://schemas.microsoft.com/office/drawing/2014/main" id="{09B112E7-5A21-B840-1CAC-A9561576B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65" y="231494"/>
            <a:ext cx="1867301" cy="144440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46430" y="376474"/>
            <a:ext cx="11887200" cy="2785378"/>
          </a:xfrm>
          <a:prstGeom prst="rect">
            <a:avLst/>
          </a:prstGeom>
        </p:spPr>
        <p:txBody>
          <a:bodyPr wrap="square">
            <a:spAutoFit/>
          </a:bodyPr>
          <a:lstStyle/>
          <a:p>
            <a:pPr algn="ctr"/>
            <a:r>
              <a:rPr lang="en-IN" sz="3600" b="1" dirty="0" err="1">
                <a:solidFill>
                  <a:schemeClr val="bg1"/>
                </a:solidFill>
                <a:latin typeface="Times New Roman" pitchFamily="18" charset="0"/>
                <a:cs typeface="Times New Roman" pitchFamily="18" charset="0"/>
              </a:rPr>
              <a:t>Sanjivani</a:t>
            </a:r>
            <a:r>
              <a:rPr lang="en-IN" sz="3600" b="1" dirty="0">
                <a:solidFill>
                  <a:schemeClr val="bg1"/>
                </a:solidFill>
                <a:latin typeface="Times New Roman" pitchFamily="18" charset="0"/>
                <a:cs typeface="Times New Roman" pitchFamily="18" charset="0"/>
              </a:rPr>
              <a:t> Rural Education Society’s </a:t>
            </a:r>
          </a:p>
          <a:p>
            <a:r>
              <a:rPr lang="en-IN" sz="3600" b="1" dirty="0" err="1">
                <a:solidFill>
                  <a:schemeClr val="bg1"/>
                </a:solidFill>
                <a:latin typeface="Times New Roman" pitchFamily="18" charset="0"/>
                <a:cs typeface="Times New Roman" pitchFamily="18" charset="0"/>
              </a:rPr>
              <a:t>Sanjivani</a:t>
            </a:r>
            <a:r>
              <a:rPr lang="en-IN" sz="3600" b="1" dirty="0">
                <a:solidFill>
                  <a:schemeClr val="bg1"/>
                </a:solidFill>
                <a:latin typeface="Times New Roman" pitchFamily="18" charset="0"/>
                <a:cs typeface="Times New Roman" pitchFamily="18" charset="0"/>
              </a:rPr>
              <a:t> College Of Engineering, Kopargaon-423 603 </a:t>
            </a:r>
          </a:p>
          <a:p>
            <a:pPr>
              <a:lnSpc>
                <a:spcPct val="150000"/>
              </a:lnSpc>
            </a:pPr>
            <a:r>
              <a:rPr lang="en-IN" sz="2600" b="1" dirty="0">
                <a:solidFill>
                  <a:schemeClr val="bg1"/>
                </a:solidFill>
                <a:latin typeface="Times New Roman" pitchFamily="18" charset="0"/>
                <a:cs typeface="Times New Roman" pitchFamily="18" charset="0"/>
              </a:rPr>
              <a:t>(An Autonomous Institute, Affiliated To </a:t>
            </a:r>
            <a:r>
              <a:rPr lang="en-IN" sz="2600" b="1" dirty="0" err="1">
                <a:solidFill>
                  <a:schemeClr val="bg1"/>
                </a:solidFill>
                <a:latin typeface="Times New Roman" pitchFamily="18" charset="0"/>
                <a:cs typeface="Times New Roman" pitchFamily="18" charset="0"/>
              </a:rPr>
              <a:t>Savitribai</a:t>
            </a:r>
            <a:r>
              <a:rPr lang="en-IN" sz="2600" b="1" dirty="0">
                <a:solidFill>
                  <a:schemeClr val="bg1"/>
                </a:solidFill>
                <a:latin typeface="Times New Roman" pitchFamily="18" charset="0"/>
                <a:cs typeface="Times New Roman" pitchFamily="18" charset="0"/>
              </a:rPr>
              <a:t> </a:t>
            </a:r>
            <a:r>
              <a:rPr lang="en-IN" sz="2600" b="1" dirty="0" err="1">
                <a:solidFill>
                  <a:schemeClr val="bg1"/>
                </a:solidFill>
                <a:latin typeface="Times New Roman" pitchFamily="18" charset="0"/>
                <a:cs typeface="Times New Roman" pitchFamily="18" charset="0"/>
              </a:rPr>
              <a:t>Phule</a:t>
            </a:r>
            <a:r>
              <a:rPr lang="en-IN" sz="2600" b="1" dirty="0">
                <a:solidFill>
                  <a:schemeClr val="bg1"/>
                </a:solidFill>
                <a:latin typeface="Times New Roman" pitchFamily="18" charset="0"/>
                <a:cs typeface="Times New Roman" pitchFamily="18" charset="0"/>
              </a:rPr>
              <a:t> </a:t>
            </a:r>
            <a:r>
              <a:rPr lang="en-IN" sz="2600" b="1" dirty="0" err="1">
                <a:solidFill>
                  <a:schemeClr val="bg1"/>
                </a:solidFill>
                <a:latin typeface="Times New Roman" pitchFamily="18" charset="0"/>
                <a:cs typeface="Times New Roman" pitchFamily="18" charset="0"/>
              </a:rPr>
              <a:t>Pune</a:t>
            </a:r>
            <a:r>
              <a:rPr lang="en-IN" sz="2600" b="1" dirty="0">
                <a:solidFill>
                  <a:schemeClr val="bg1"/>
                </a:solidFill>
                <a:latin typeface="Times New Roman" pitchFamily="18" charset="0"/>
                <a:cs typeface="Times New Roman" pitchFamily="18" charset="0"/>
              </a:rPr>
              <a:t> University, </a:t>
            </a:r>
            <a:r>
              <a:rPr lang="en-IN" sz="2600" b="1" dirty="0" err="1">
                <a:solidFill>
                  <a:schemeClr val="bg1"/>
                </a:solidFill>
                <a:latin typeface="Times New Roman" pitchFamily="18" charset="0"/>
                <a:cs typeface="Times New Roman" pitchFamily="18" charset="0"/>
              </a:rPr>
              <a:t>Pune</a:t>
            </a:r>
            <a:r>
              <a:rPr lang="en-IN" sz="2600" b="1" dirty="0">
                <a:solidFill>
                  <a:schemeClr val="bg1"/>
                </a:solidFill>
                <a:latin typeface="Times New Roman" pitchFamily="18" charset="0"/>
                <a:cs typeface="Times New Roman" pitchFamily="18" charset="0"/>
              </a:rPr>
              <a:t>) </a:t>
            </a:r>
          </a:p>
          <a:p>
            <a:r>
              <a:rPr lang="en-IN" sz="2800" b="1" dirty="0">
                <a:solidFill>
                  <a:schemeClr val="bg1"/>
                </a:solidFill>
                <a:latin typeface="Times New Roman" pitchFamily="18" charset="0"/>
                <a:cs typeface="Times New Roman" pitchFamily="18" charset="0"/>
              </a:rPr>
              <a:t>                  NAAC ‘A’ Grade Accredited, ISO 9001:2015 Certified</a:t>
            </a:r>
          </a:p>
          <a:p>
            <a:endParaRPr lang="en-IN" b="1" dirty="0">
              <a:solidFill>
                <a:schemeClr val="bg1"/>
              </a:solidFill>
              <a:latin typeface="Times New Roman" pitchFamily="18" charset="0"/>
              <a:cs typeface="Times New Roman" pitchFamily="18" charset="0"/>
            </a:endParaRPr>
          </a:p>
          <a:p>
            <a:endParaRPr lang="en-IN" b="1" dirty="0">
              <a:solidFill>
                <a:schemeClr val="bg1"/>
              </a:solidFill>
              <a:latin typeface="Times New Roman" pitchFamily="18" charset="0"/>
              <a:cs typeface="Times New Roman" pitchFamily="18" charset="0"/>
            </a:endParaRPr>
          </a:p>
        </p:txBody>
      </p:sp>
      <p:sp>
        <p:nvSpPr>
          <p:cNvPr id="13" name="Text 0"/>
          <p:cNvSpPr/>
          <p:nvPr/>
        </p:nvSpPr>
        <p:spPr>
          <a:xfrm>
            <a:off x="5141192" y="5145399"/>
            <a:ext cx="6277544" cy="719589"/>
          </a:xfrm>
          <a:prstGeom prst="rect">
            <a:avLst/>
          </a:prstGeom>
          <a:noFill/>
          <a:ln>
            <a:noFill/>
          </a:ln>
        </p:spPr>
        <p:txBody>
          <a:bodyPr wrap="square" lIns="0" tIns="0" rIns="0" bIns="0" rtlCol="0" anchor="t"/>
          <a:lstStyle/>
          <a:p>
            <a:pPr marL="0" indent="0">
              <a:lnSpc>
                <a:spcPts val="5400"/>
              </a:lnSpc>
              <a:buNone/>
            </a:pPr>
            <a:endParaRPr lang="en-US" sz="1600" dirty="0">
              <a:solidFill>
                <a:schemeClr val="bg1"/>
              </a:solidFill>
              <a:latin typeface="Times New Roman" pitchFamily="18" charset="0"/>
              <a:cs typeface="Times New Roman" pitchFamily="18" charset="0"/>
            </a:endParaRPr>
          </a:p>
        </p:txBody>
      </p:sp>
      <p:sp>
        <p:nvSpPr>
          <p:cNvPr id="14" name="Text 0"/>
          <p:cNvSpPr/>
          <p:nvPr/>
        </p:nvSpPr>
        <p:spPr>
          <a:xfrm>
            <a:off x="864036" y="4902204"/>
            <a:ext cx="5661891" cy="686339"/>
          </a:xfrm>
          <a:prstGeom prst="rect">
            <a:avLst/>
          </a:prstGeom>
          <a:noFill/>
          <a:ln>
            <a:noFill/>
          </a:ln>
        </p:spPr>
        <p:txBody>
          <a:bodyPr wrap="square" lIns="0" tIns="0" rIns="0" bIns="0" rtlCol="0" anchor="t"/>
          <a:lstStyle/>
          <a:p>
            <a:pPr marL="0" indent="0">
              <a:lnSpc>
                <a:spcPts val="5400"/>
              </a:lnSpc>
              <a:buNone/>
            </a:pPr>
            <a:endParaRPr lang="en-US" sz="1600" dirty="0">
              <a:solidFill>
                <a:schemeClr val="bg1"/>
              </a:solidFill>
              <a:latin typeface="Times New Roman" pitchFamily="18" charset="0"/>
              <a:cs typeface="Times New Roman" pitchFamily="18" charset="0"/>
            </a:endParaRPr>
          </a:p>
        </p:txBody>
      </p:sp>
      <p:pic>
        <p:nvPicPr>
          <p:cNvPr id="32770" name="Picture 2" descr="C:\Users\jagruti\Pictures\Screenshots\Screenshot 2024-10-03 103613.png"/>
          <p:cNvPicPr>
            <a:picLocks noChangeAspect="1" noChangeArrowheads="1"/>
          </p:cNvPicPr>
          <p:nvPr/>
        </p:nvPicPr>
        <p:blipFill>
          <a:blip r:embed="rId4"/>
          <a:srcRect/>
          <a:stretch>
            <a:fillRect/>
          </a:stretch>
        </p:blipFill>
        <p:spPr bwMode="auto">
          <a:xfrm>
            <a:off x="12639554" y="7535118"/>
            <a:ext cx="1990846" cy="69448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jagruti\Pictures\Screenshots\Screenshot 2024-10-03 103613.png"/>
          <p:cNvPicPr>
            <a:picLocks noChangeAspect="1" noChangeArrowheads="1"/>
          </p:cNvPicPr>
          <p:nvPr/>
        </p:nvPicPr>
        <p:blipFill>
          <a:blip r:embed="rId3"/>
          <a:srcRect/>
          <a:stretch>
            <a:fillRect/>
          </a:stretch>
        </p:blipFill>
        <p:spPr bwMode="auto">
          <a:xfrm>
            <a:off x="12639554" y="7535118"/>
            <a:ext cx="1990846" cy="694482"/>
          </a:xfrm>
          <a:prstGeom prst="rect">
            <a:avLst/>
          </a:prstGeom>
          <a:noFill/>
        </p:spPr>
      </p:pic>
      <p:sp>
        <p:nvSpPr>
          <p:cNvPr id="5" name="TextBox 4">
            <a:extLst>
              <a:ext uri="{FF2B5EF4-FFF2-40B4-BE49-F238E27FC236}">
                <a16:creationId xmlns:a16="http://schemas.microsoft.com/office/drawing/2014/main" id="{DBEE34B9-39AD-D380-CCF2-980E1BF12A45}"/>
              </a:ext>
            </a:extLst>
          </p:cNvPr>
          <p:cNvSpPr txBox="1"/>
          <p:nvPr/>
        </p:nvSpPr>
        <p:spPr>
          <a:xfrm>
            <a:off x="941070" y="491488"/>
            <a:ext cx="12988290" cy="7423635"/>
          </a:xfrm>
          <a:prstGeom prst="rect">
            <a:avLst/>
          </a:prstGeom>
          <a:noFill/>
        </p:spPr>
        <p:txBody>
          <a:bodyPr wrap="square">
            <a:spAutoFit/>
          </a:bodyPr>
          <a:lstStyle/>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If grid[</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StartRow</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i</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StartCol</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j] ==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num</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Return false</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Return true</a:t>
            </a:r>
          </a:p>
          <a:p>
            <a:pPr lvl="0" algn="just">
              <a:lnSpc>
                <a:spcPct val="150000"/>
              </a:lnSpc>
              <a:buClr>
                <a:schemeClr val="dk1"/>
              </a:buClr>
              <a:buSzPts val="1900"/>
            </a:pPr>
            <a:r>
              <a:rPr lang="en-IN" sz="2000" b="1" dirty="0">
                <a:solidFill>
                  <a:schemeClr val="bg1"/>
                </a:solidFill>
                <a:latin typeface="Times New Roman" panose="02020603050405020304" pitchFamily="18" charset="0"/>
                <a:ea typeface="Times New Roman"/>
                <a:cs typeface="Times New Roman" panose="02020603050405020304" pitchFamily="18" charset="0"/>
                <a:sym typeface="Times New Roman"/>
              </a:rPr>
              <a:t>4. Finding an Empty Cell</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Function: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findEmptyCell</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(grid, row, col)</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For row from 0 to 8:</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For col from 0 to 8:</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If grid[row][col] == 0:</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Return (row, col)</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Return false</a:t>
            </a:r>
          </a:p>
          <a:p>
            <a:pPr lvl="0" algn="just">
              <a:lnSpc>
                <a:spcPct val="150000"/>
              </a:lnSpc>
              <a:buClr>
                <a:schemeClr val="dk1"/>
              </a:buClr>
              <a:buSzPts val="1900"/>
            </a:pPr>
            <a:r>
              <a:rPr lang="en-IN" sz="2000" b="1" dirty="0">
                <a:solidFill>
                  <a:schemeClr val="bg1"/>
                </a:solidFill>
                <a:latin typeface="Times New Roman" panose="02020603050405020304" pitchFamily="18" charset="0"/>
                <a:ea typeface="Times New Roman"/>
                <a:cs typeface="Times New Roman" panose="02020603050405020304" pitchFamily="18" charset="0"/>
                <a:sym typeface="Times New Roman"/>
              </a:rPr>
              <a:t>5. Backtracking Algorithm</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Function: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solveSudoku</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(grid)</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Call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findEmptyCell</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(grid, row, col)</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If no empty cell found:</a:t>
            </a:r>
          </a:p>
          <a:p>
            <a:pPr lvl="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a:t>
            </a:r>
          </a:p>
          <a:p>
            <a:pPr lvl="0" indent="-349250" algn="just">
              <a:lnSpc>
                <a:spcPct val="150000"/>
              </a:lnSpc>
              <a:buClr>
                <a:schemeClr val="dk1"/>
              </a:buClr>
              <a:buSzPts val="1900"/>
              <a:buFont typeface="Times New Roman"/>
              <a:buChar char="●"/>
            </a:pP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E3A1BF4-BB63-8539-34AB-5BA44A771797}"/>
              </a:ext>
            </a:extLst>
          </p:cNvPr>
          <p:cNvSpPr txBox="1"/>
          <p:nvPr/>
        </p:nvSpPr>
        <p:spPr>
          <a:xfrm>
            <a:off x="13827351" y="7697693"/>
            <a:ext cx="301686" cy="369332"/>
          </a:xfrm>
          <a:prstGeom prst="rect">
            <a:avLst/>
          </a:prstGeom>
          <a:noFill/>
        </p:spPr>
        <p:txBody>
          <a:bodyPr wrap="none" rtlCol="0">
            <a:spAutoFit/>
          </a:bodyPr>
          <a:lstStyle/>
          <a:p>
            <a:r>
              <a:rPr lang="en-IN" dirty="0">
                <a:solidFill>
                  <a:schemeClr val="bg1"/>
                </a:solidFill>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112FC8-376A-6FF8-4D93-65CEE7F3A813}"/>
              </a:ext>
            </a:extLst>
          </p:cNvPr>
          <p:cNvSpPr txBox="1"/>
          <p:nvPr/>
        </p:nvSpPr>
        <p:spPr>
          <a:xfrm>
            <a:off x="664891" y="545481"/>
            <a:ext cx="10687050" cy="5859553"/>
          </a:xfrm>
          <a:prstGeom prst="rect">
            <a:avLst/>
          </a:prstGeom>
          <a:noFill/>
        </p:spPr>
        <p:txBody>
          <a:bodyPr wrap="square">
            <a:spAutoFit/>
          </a:bodyPr>
          <a:lstStyle/>
          <a:p>
            <a:pPr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Return true  // Puzzle solved </a:t>
            </a:r>
          </a:p>
          <a:p>
            <a:pPr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 For </a:t>
            </a:r>
            <a:r>
              <a:rPr lang="en-IN" sz="1800" dirty="0" err="1">
                <a:solidFill>
                  <a:schemeClr val="bg1"/>
                </a:solidFill>
                <a:latin typeface="Times New Roman"/>
                <a:ea typeface="Times New Roman"/>
                <a:cs typeface="Times New Roman"/>
                <a:sym typeface="Times New Roman"/>
              </a:rPr>
              <a:t>num</a:t>
            </a:r>
            <a:r>
              <a:rPr lang="en-IN" sz="1800" dirty="0">
                <a:solidFill>
                  <a:schemeClr val="bg1"/>
                </a:solidFill>
                <a:latin typeface="Times New Roman"/>
                <a:ea typeface="Times New Roman"/>
                <a:cs typeface="Times New Roman"/>
                <a:sym typeface="Times New Roman"/>
              </a:rPr>
              <a:t> from 1 to 9:</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If </a:t>
            </a:r>
            <a:r>
              <a:rPr lang="en-IN" sz="1800" dirty="0" err="1">
                <a:solidFill>
                  <a:schemeClr val="bg1"/>
                </a:solidFill>
                <a:latin typeface="Times New Roman"/>
                <a:ea typeface="Times New Roman"/>
                <a:cs typeface="Times New Roman"/>
                <a:sym typeface="Times New Roman"/>
              </a:rPr>
              <a:t>isValid</a:t>
            </a:r>
            <a:r>
              <a:rPr lang="en-IN" sz="1800" dirty="0">
                <a:solidFill>
                  <a:schemeClr val="bg1"/>
                </a:solidFill>
                <a:latin typeface="Times New Roman"/>
                <a:ea typeface="Times New Roman"/>
                <a:cs typeface="Times New Roman"/>
                <a:sym typeface="Times New Roman"/>
              </a:rPr>
              <a:t>(</a:t>
            </a:r>
            <a:r>
              <a:rPr lang="en-IN" sz="1800" dirty="0" err="1">
                <a:solidFill>
                  <a:schemeClr val="bg1"/>
                </a:solidFill>
                <a:latin typeface="Times New Roman"/>
                <a:ea typeface="Times New Roman"/>
                <a:cs typeface="Times New Roman"/>
                <a:sym typeface="Times New Roman"/>
              </a:rPr>
              <a:t>num</a:t>
            </a:r>
            <a:r>
              <a:rPr lang="en-IN" sz="1800" dirty="0">
                <a:solidFill>
                  <a:schemeClr val="bg1"/>
                </a:solidFill>
                <a:latin typeface="Times New Roman"/>
                <a:ea typeface="Times New Roman"/>
                <a:cs typeface="Times New Roman"/>
                <a:sym typeface="Times New Roman"/>
              </a:rPr>
              <a:t>, row, col, grid):</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Set grid[row][col] = </a:t>
            </a:r>
            <a:r>
              <a:rPr lang="en-IN" sz="1800" dirty="0" err="1">
                <a:solidFill>
                  <a:schemeClr val="bg1"/>
                </a:solidFill>
                <a:latin typeface="Times New Roman"/>
                <a:ea typeface="Times New Roman"/>
                <a:cs typeface="Times New Roman"/>
                <a:sym typeface="Times New Roman"/>
              </a:rPr>
              <a:t>num</a:t>
            </a:r>
            <a:endParaRPr lang="en-IN" sz="1800" dirty="0">
              <a:solidFill>
                <a:schemeClr val="bg1"/>
              </a:solidFill>
              <a:latin typeface="Times New Roman"/>
              <a:ea typeface="Times New Roman"/>
              <a:cs typeface="Times New Roman"/>
              <a:sym typeface="Times New Roman"/>
            </a:endParaRP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If </a:t>
            </a:r>
            <a:r>
              <a:rPr lang="en-IN" sz="1800" dirty="0" err="1">
                <a:solidFill>
                  <a:schemeClr val="bg1"/>
                </a:solidFill>
                <a:latin typeface="Times New Roman"/>
                <a:ea typeface="Times New Roman"/>
                <a:cs typeface="Times New Roman"/>
                <a:sym typeface="Times New Roman"/>
              </a:rPr>
              <a:t>solveSudoku</a:t>
            </a:r>
            <a:r>
              <a:rPr lang="en-IN" sz="1800" dirty="0">
                <a:solidFill>
                  <a:schemeClr val="bg1"/>
                </a:solidFill>
                <a:latin typeface="Times New Roman"/>
                <a:ea typeface="Times New Roman"/>
                <a:cs typeface="Times New Roman"/>
                <a:sym typeface="Times New Roman"/>
              </a:rPr>
              <a:t>(grid) returns true:</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 Return true</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 // Backtrack</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Set grid[row][col] = 0</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 - Return false  // No valid number can be placed</a:t>
            </a:r>
          </a:p>
          <a:p>
            <a:pPr lvl="0" algn="just">
              <a:lnSpc>
                <a:spcPct val="150000"/>
              </a:lnSpc>
              <a:buClr>
                <a:schemeClr val="dk1"/>
              </a:buClr>
              <a:buSzPts val="1900"/>
            </a:pPr>
            <a:r>
              <a:rPr lang="en-IN" sz="1800" b="1" dirty="0">
                <a:solidFill>
                  <a:schemeClr val="bg1"/>
                </a:solidFill>
                <a:latin typeface="Times New Roman"/>
                <a:ea typeface="Times New Roman"/>
                <a:cs typeface="Times New Roman"/>
                <a:sym typeface="Times New Roman"/>
              </a:rPr>
              <a:t>6. Output the Solution</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 Function: </a:t>
            </a:r>
            <a:r>
              <a:rPr lang="en-IN" sz="1800" dirty="0" err="1">
                <a:solidFill>
                  <a:schemeClr val="bg1"/>
                </a:solidFill>
                <a:latin typeface="Times New Roman"/>
                <a:ea typeface="Times New Roman"/>
                <a:cs typeface="Times New Roman"/>
                <a:sym typeface="Times New Roman"/>
              </a:rPr>
              <a:t>printGrid</a:t>
            </a:r>
            <a:r>
              <a:rPr lang="en-IN" sz="1800" dirty="0">
                <a:solidFill>
                  <a:schemeClr val="bg1"/>
                </a:solidFill>
                <a:latin typeface="Times New Roman"/>
                <a:ea typeface="Times New Roman"/>
                <a:cs typeface="Times New Roman"/>
                <a:sym typeface="Times New Roman"/>
              </a:rPr>
              <a:t>(grid)</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 - For each row from 0 to 8:</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  Print grid[row]</a:t>
            </a:r>
          </a:p>
          <a:p>
            <a:pPr lvl="0" algn="just">
              <a:lnSpc>
                <a:spcPct val="150000"/>
              </a:lnSpc>
              <a:buClr>
                <a:schemeClr val="dk1"/>
              </a:buClr>
              <a:buSzPts val="1900"/>
            </a:pPr>
            <a:r>
              <a:rPr lang="en-IN" sz="1800" dirty="0">
                <a:solidFill>
                  <a:schemeClr val="bg1"/>
                </a:solidFill>
                <a:latin typeface="Times New Roman"/>
                <a:ea typeface="Times New Roman"/>
                <a:cs typeface="Times New Roman"/>
                <a:sym typeface="Times New Roman"/>
              </a:rPr>
              <a:t>- If unsolvable, print "No solution exists”</a:t>
            </a:r>
          </a:p>
        </p:txBody>
      </p:sp>
      <p:pic>
        <p:nvPicPr>
          <p:cNvPr id="3" name="Picture 2">
            <a:extLst>
              <a:ext uri="{FF2B5EF4-FFF2-40B4-BE49-F238E27FC236}">
                <a16:creationId xmlns:a16="http://schemas.microsoft.com/office/drawing/2014/main" id="{3C10F10A-5832-D0C1-A8BF-801A6394DE15}"/>
              </a:ext>
            </a:extLst>
          </p:cNvPr>
          <p:cNvPicPr>
            <a:picLocks noChangeAspect="1"/>
          </p:cNvPicPr>
          <p:nvPr/>
        </p:nvPicPr>
        <p:blipFill>
          <a:blip r:embed="rId3"/>
          <a:stretch>
            <a:fillRect/>
          </a:stretch>
        </p:blipFill>
        <p:spPr>
          <a:xfrm>
            <a:off x="11924922" y="7572283"/>
            <a:ext cx="2705478" cy="657317"/>
          </a:xfrm>
          <a:prstGeom prst="rect">
            <a:avLst/>
          </a:prstGeom>
        </p:spPr>
      </p:pic>
      <p:sp>
        <p:nvSpPr>
          <p:cNvPr id="5" name="TextBox 4">
            <a:extLst>
              <a:ext uri="{FF2B5EF4-FFF2-40B4-BE49-F238E27FC236}">
                <a16:creationId xmlns:a16="http://schemas.microsoft.com/office/drawing/2014/main" id="{0243AE61-BDFC-2CA0-FABD-E56EB9302167}"/>
              </a:ext>
            </a:extLst>
          </p:cNvPr>
          <p:cNvSpPr txBox="1"/>
          <p:nvPr/>
        </p:nvSpPr>
        <p:spPr>
          <a:xfrm>
            <a:off x="13807731" y="7594585"/>
            <a:ext cx="418704" cy="369332"/>
          </a:xfrm>
          <a:prstGeom prst="rect">
            <a:avLst/>
          </a:prstGeom>
          <a:noFill/>
        </p:spPr>
        <p:txBody>
          <a:bodyPr wrap="none" rtlCol="0">
            <a:spAutoFit/>
          </a:bodyPr>
          <a:lstStyle/>
          <a:p>
            <a:r>
              <a:rPr lang="en-IN" dirty="0">
                <a:solidFill>
                  <a:schemeClr val="bg1"/>
                </a:solidFill>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4DC3213-CF19-B075-6AC2-EB759901E6FE}"/>
              </a:ext>
            </a:extLst>
          </p:cNvPr>
          <p:cNvSpPr txBox="1"/>
          <p:nvPr/>
        </p:nvSpPr>
        <p:spPr>
          <a:xfrm>
            <a:off x="845820" y="2171998"/>
            <a:ext cx="11315700" cy="1938992"/>
          </a:xfrm>
          <a:prstGeom prst="rect">
            <a:avLst/>
          </a:prstGeom>
          <a:noFill/>
        </p:spPr>
        <p:txBody>
          <a:bodyPr wrap="square">
            <a:spAutoFit/>
          </a:bodyPr>
          <a:lstStyle/>
          <a:p>
            <a:pPr algn="just"/>
            <a:r>
              <a:rPr lang="en-US" sz="2000" b="1" i="0" dirty="0">
                <a:solidFill>
                  <a:schemeClr val="bg1"/>
                </a:solidFill>
                <a:effectLst/>
                <a:latin typeface="Times New Roman" panose="02020603050405020304" pitchFamily="18" charset="0"/>
                <a:cs typeface="Times New Roman" panose="02020603050405020304" pitchFamily="18" charset="0"/>
              </a:rPr>
              <a:t>Time Complexity:</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marL="457200" lvl="1" algn="just"/>
            <a:r>
              <a:rPr lang="en-US" sz="2000" b="0" i="0" dirty="0">
                <a:solidFill>
                  <a:schemeClr val="bg1"/>
                </a:solidFill>
                <a:effectLst/>
                <a:latin typeface="Times New Roman" panose="02020603050405020304" pitchFamily="18" charset="0"/>
                <a:cs typeface="Times New Roman" panose="02020603050405020304" pitchFamily="18" charset="0"/>
              </a:rPr>
              <a:t>In the worst case, the algorithm might try all numbers in all empty cells, leading to a complexity of O(9^(n*n)), where n is the grid size (9).</a:t>
            </a:r>
          </a:p>
          <a:p>
            <a:pPr marL="457200" lvl="1" algn="just"/>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r>
              <a:rPr lang="en-US" sz="2000" b="1" i="0" dirty="0">
                <a:solidFill>
                  <a:schemeClr val="bg1"/>
                </a:solidFill>
                <a:effectLst/>
                <a:latin typeface="Times New Roman" panose="02020603050405020304" pitchFamily="18" charset="0"/>
                <a:cs typeface="Times New Roman" panose="02020603050405020304" pitchFamily="18" charset="0"/>
              </a:rPr>
              <a:t>Space Complexity:</a:t>
            </a:r>
          </a:p>
          <a:p>
            <a:pPr algn="just"/>
            <a:r>
              <a:rPr lang="en-US" sz="2000" b="1" dirty="0">
                <a:solidFill>
                  <a:schemeClr val="bg1"/>
                </a:solidFill>
                <a:latin typeface="Times New Roman" panose="02020603050405020304" pitchFamily="18" charset="0"/>
                <a:cs typeface="Times New Roman" panose="02020603050405020304" pitchFamily="18" charset="0"/>
              </a:rPr>
              <a:t>         </a:t>
            </a:r>
            <a:r>
              <a:rPr lang="en-US" sz="2000" b="0" i="0" dirty="0">
                <a:solidFill>
                  <a:schemeClr val="bg1"/>
                </a:solidFill>
                <a:effectLst/>
                <a:latin typeface="Times New Roman" panose="02020603050405020304" pitchFamily="18" charset="0"/>
                <a:cs typeface="Times New Roman" panose="02020603050405020304" pitchFamily="18" charset="0"/>
              </a:rPr>
              <a:t>O(N*N), To store the output array a matrix is needed.</a:t>
            </a:r>
          </a:p>
        </p:txBody>
      </p:sp>
      <p:sp>
        <p:nvSpPr>
          <p:cNvPr id="26" name="TextBox 25">
            <a:extLst>
              <a:ext uri="{FF2B5EF4-FFF2-40B4-BE49-F238E27FC236}">
                <a16:creationId xmlns:a16="http://schemas.microsoft.com/office/drawing/2014/main" id="{C4AE52A0-D081-086B-6A07-F36B4A9E3AF4}"/>
              </a:ext>
            </a:extLst>
          </p:cNvPr>
          <p:cNvSpPr txBox="1"/>
          <p:nvPr/>
        </p:nvSpPr>
        <p:spPr>
          <a:xfrm>
            <a:off x="-377190" y="926068"/>
            <a:ext cx="7315200" cy="584775"/>
          </a:xfrm>
          <a:prstGeom prst="rect">
            <a:avLst/>
          </a:prstGeom>
          <a:noFill/>
        </p:spPr>
        <p:txBody>
          <a:bodyPr wrap="square">
            <a:sp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Time And Space Complexity</a:t>
            </a:r>
          </a:p>
        </p:txBody>
      </p:sp>
      <p:pic>
        <p:nvPicPr>
          <p:cNvPr id="3" name="Picture 2">
            <a:extLst>
              <a:ext uri="{FF2B5EF4-FFF2-40B4-BE49-F238E27FC236}">
                <a16:creationId xmlns:a16="http://schemas.microsoft.com/office/drawing/2014/main" id="{4104A378-AB77-9970-FECE-8FD0BE2F03E3}"/>
              </a:ext>
            </a:extLst>
          </p:cNvPr>
          <p:cNvPicPr>
            <a:picLocks noChangeAspect="1"/>
          </p:cNvPicPr>
          <p:nvPr/>
        </p:nvPicPr>
        <p:blipFill>
          <a:blip r:embed="rId3"/>
          <a:stretch>
            <a:fillRect/>
          </a:stretch>
        </p:blipFill>
        <p:spPr>
          <a:xfrm>
            <a:off x="11924922" y="7572283"/>
            <a:ext cx="2705478" cy="657317"/>
          </a:xfrm>
          <a:prstGeom prst="rect">
            <a:avLst/>
          </a:prstGeom>
        </p:spPr>
      </p:pic>
      <p:sp>
        <p:nvSpPr>
          <p:cNvPr id="4" name="TextBox 3">
            <a:extLst>
              <a:ext uri="{FF2B5EF4-FFF2-40B4-BE49-F238E27FC236}">
                <a16:creationId xmlns:a16="http://schemas.microsoft.com/office/drawing/2014/main" id="{F47507DD-CC33-6F0E-D31A-EF319A3F1201}"/>
              </a:ext>
            </a:extLst>
          </p:cNvPr>
          <p:cNvSpPr txBox="1"/>
          <p:nvPr/>
        </p:nvSpPr>
        <p:spPr>
          <a:xfrm>
            <a:off x="13738302" y="7716275"/>
            <a:ext cx="914400" cy="369332"/>
          </a:xfrm>
          <a:prstGeom prst="rect">
            <a:avLst/>
          </a:prstGeom>
          <a:noFill/>
        </p:spPr>
        <p:txBody>
          <a:bodyPr wrap="square" rtlCol="0">
            <a:spAutoFit/>
          </a:bodyPr>
          <a:lstStyle/>
          <a:p>
            <a:r>
              <a:rPr lang="en-IN" dirty="0">
                <a:solidFill>
                  <a:schemeClr val="bg1"/>
                </a:solidFill>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259A03E-7F25-E3F3-DD8D-0C0CB5C9B428}"/>
              </a:ext>
            </a:extLst>
          </p:cNvPr>
          <p:cNvSpPr txBox="1"/>
          <p:nvPr/>
        </p:nvSpPr>
        <p:spPr>
          <a:xfrm>
            <a:off x="1061085" y="1557144"/>
            <a:ext cx="12172950" cy="5115311"/>
          </a:xfrm>
          <a:prstGeom prst="rect">
            <a:avLst/>
          </a:prstGeom>
          <a:noFill/>
        </p:spPr>
        <p:txBody>
          <a:bodyPr wrap="square">
            <a:spAutoFit/>
          </a:bodyPr>
          <a:lstStyle/>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a:t>
            </a:r>
            <a:r>
              <a:rPr lang="en-US" sz="2000" b="0" i="0" dirty="0">
                <a:solidFill>
                  <a:schemeClr val="bg1"/>
                </a:solidFill>
                <a:effectLst/>
                <a:latin typeface="Times New Roman" panose="02020603050405020304" pitchFamily="18" charset="0"/>
                <a:cs typeface="Times New Roman" panose="02020603050405020304" pitchFamily="18" charset="0"/>
              </a:rPr>
              <a:t>he Sudoku solver algorithm effectively fills a 9x9 grid with digits 1 to 9 while ensuring that each number appears only once in each row, column, and 3x3 </a:t>
            </a:r>
            <a:r>
              <a:rPr lang="en-US" sz="2000" b="0" i="0" dirty="0" err="1">
                <a:solidFill>
                  <a:schemeClr val="bg1"/>
                </a:solidFill>
                <a:effectLst/>
                <a:latin typeface="Times New Roman" panose="02020603050405020304" pitchFamily="18" charset="0"/>
                <a:cs typeface="Times New Roman" panose="02020603050405020304" pitchFamily="18" charset="0"/>
              </a:rPr>
              <a:t>subgrid</a:t>
            </a:r>
            <a:r>
              <a:rPr lang="en-US" sz="2000" b="0" i="0" dirty="0">
                <a:solidFill>
                  <a:schemeClr val="bg1"/>
                </a:solidFill>
                <a:effectLst/>
                <a:latin typeface="Times New Roman" panose="02020603050405020304" pitchFamily="18" charset="0"/>
                <a:cs typeface="Times New Roman" panose="02020603050405020304" pitchFamily="18" charset="0"/>
              </a:rPr>
              <a:t>.</a:t>
            </a:r>
          </a:p>
          <a:p>
            <a:pPr algn="just">
              <a:lnSpc>
                <a:spcPct val="150000"/>
              </a:lnSpc>
            </a:pPr>
            <a:r>
              <a:rPr lang="en-US" sz="2000" b="0" i="0" dirty="0">
                <a:solidFill>
                  <a:schemeClr val="bg1"/>
                </a:solidFill>
                <a:effectLst/>
                <a:latin typeface="Times New Roman" panose="02020603050405020304" pitchFamily="18" charset="0"/>
                <a:cs typeface="Times New Roman" panose="02020603050405020304" pitchFamily="18" charset="0"/>
              </a:rPr>
              <a:t>Key aspects of the algorithm include:</a:t>
            </a:r>
          </a:p>
          <a:p>
            <a:pPr algn="just">
              <a:lnSpc>
                <a:spcPct val="150000"/>
              </a:lnSpc>
            </a:pPr>
            <a:r>
              <a:rPr lang="en-US" sz="2000" b="1" i="0" dirty="0">
                <a:solidFill>
                  <a:schemeClr val="bg1"/>
                </a:solidFill>
                <a:effectLst/>
                <a:latin typeface="Times New Roman" panose="02020603050405020304" pitchFamily="18" charset="0"/>
                <a:cs typeface="Times New Roman" panose="02020603050405020304" pitchFamily="18" charset="0"/>
              </a:rPr>
              <a:t>1. Validity Checks:</a:t>
            </a:r>
            <a:r>
              <a:rPr lang="en-US" sz="2000" b="0" i="0" dirty="0">
                <a:solidFill>
                  <a:schemeClr val="bg1"/>
                </a:solidFill>
                <a:effectLst/>
                <a:latin typeface="Times New Roman" panose="02020603050405020304" pitchFamily="18" charset="0"/>
                <a:cs typeface="Times New Roman" panose="02020603050405020304" pitchFamily="18" charset="0"/>
              </a:rPr>
              <a:t> Ensuring that each number placement adheres to Sudoku rules.</a:t>
            </a:r>
          </a:p>
          <a:p>
            <a:pPr algn="just">
              <a:lnSpc>
                <a:spcPct val="150000"/>
              </a:lnSpc>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chemeClr val="bg1"/>
                </a:solidFill>
                <a:effectLst/>
                <a:latin typeface="Times New Roman" panose="02020603050405020304" pitchFamily="18" charset="0"/>
                <a:cs typeface="Times New Roman" panose="02020603050405020304" pitchFamily="18" charset="0"/>
              </a:rPr>
              <a:t>2. Backtracking:</a:t>
            </a:r>
            <a:r>
              <a:rPr lang="en-US" sz="2000" b="0" i="0" dirty="0">
                <a:solidFill>
                  <a:schemeClr val="bg1"/>
                </a:solidFill>
                <a:effectLst/>
                <a:latin typeface="Times New Roman" panose="02020603050405020304" pitchFamily="18" charset="0"/>
                <a:cs typeface="Times New Roman" panose="02020603050405020304" pitchFamily="18" charset="0"/>
              </a:rPr>
              <a:t> A systematic approach that explores potential solutions, backtracks upon conflicts, and finds valid configurations or determines </a:t>
            </a:r>
            <a:r>
              <a:rPr lang="en-US" sz="2000" b="0" i="0" dirty="0" err="1">
                <a:solidFill>
                  <a:schemeClr val="bg1"/>
                </a:solidFill>
                <a:effectLst/>
                <a:latin typeface="Times New Roman" panose="02020603050405020304" pitchFamily="18" charset="0"/>
                <a:cs typeface="Times New Roman" panose="02020603050405020304" pitchFamily="18" charset="0"/>
              </a:rPr>
              <a:t>unsolvability</a:t>
            </a:r>
            <a:r>
              <a:rPr lang="en-US" sz="2000" b="0" i="0" dirty="0">
                <a:solidFill>
                  <a:schemeClr val="bg1"/>
                </a:solidFill>
                <a:effectLst/>
                <a:latin typeface="Times New Roman" panose="02020603050405020304" pitchFamily="18" charset="0"/>
                <a:cs typeface="Times New Roman" panose="02020603050405020304" pitchFamily="18" charset="0"/>
              </a:rPr>
              <a:t>.</a:t>
            </a:r>
          </a:p>
          <a:p>
            <a:pPr algn="just">
              <a:lnSpc>
                <a:spcPct val="150000"/>
              </a:lnSpc>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chemeClr val="bg1"/>
                </a:solidFill>
                <a:effectLst/>
                <a:latin typeface="Times New Roman" panose="02020603050405020304" pitchFamily="18" charset="0"/>
                <a:cs typeface="Times New Roman" panose="02020603050405020304" pitchFamily="18" charset="0"/>
              </a:rPr>
              <a:t>3. Output :</a:t>
            </a:r>
            <a:r>
              <a:rPr lang="en-US" sz="2000" b="0" i="0" dirty="0">
                <a:solidFill>
                  <a:schemeClr val="bg1"/>
                </a:solidFill>
                <a:effectLst/>
                <a:latin typeface="Times New Roman" panose="02020603050405020304" pitchFamily="18" charset="0"/>
                <a:cs typeface="Times New Roman" panose="02020603050405020304" pitchFamily="18" charset="0"/>
              </a:rPr>
              <a:t> Clearly displaying the completed grid or indicating if no solution exists.</a:t>
            </a:r>
          </a:p>
          <a:p>
            <a:pPr algn="just">
              <a:lnSpc>
                <a:spcPct val="150000"/>
              </a:lnSpc>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9154A4F-F3E9-56A4-DFC4-87E239A43961}"/>
              </a:ext>
            </a:extLst>
          </p:cNvPr>
          <p:cNvSpPr txBox="1"/>
          <p:nvPr/>
        </p:nvSpPr>
        <p:spPr>
          <a:xfrm>
            <a:off x="-1407795" y="329684"/>
            <a:ext cx="7315200" cy="584775"/>
          </a:xfrm>
          <a:prstGeom prst="rect">
            <a:avLst/>
          </a:prstGeom>
          <a:noFill/>
        </p:spPr>
        <p:txBody>
          <a:bodyPr wrap="square">
            <a:sp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Conclusion</a:t>
            </a:r>
          </a:p>
        </p:txBody>
      </p:sp>
      <p:pic>
        <p:nvPicPr>
          <p:cNvPr id="3" name="Picture 2">
            <a:extLst>
              <a:ext uri="{FF2B5EF4-FFF2-40B4-BE49-F238E27FC236}">
                <a16:creationId xmlns:a16="http://schemas.microsoft.com/office/drawing/2014/main" id="{B7C3E94B-7996-941C-4D45-6D4B3B0F83B2}"/>
              </a:ext>
            </a:extLst>
          </p:cNvPr>
          <p:cNvPicPr>
            <a:picLocks noChangeAspect="1"/>
          </p:cNvPicPr>
          <p:nvPr/>
        </p:nvPicPr>
        <p:blipFill>
          <a:blip r:embed="rId3"/>
          <a:stretch>
            <a:fillRect/>
          </a:stretch>
        </p:blipFill>
        <p:spPr>
          <a:xfrm>
            <a:off x="11924922" y="7572283"/>
            <a:ext cx="2705478" cy="657317"/>
          </a:xfrm>
          <a:prstGeom prst="rect">
            <a:avLst/>
          </a:prstGeom>
        </p:spPr>
      </p:pic>
      <p:sp>
        <p:nvSpPr>
          <p:cNvPr id="4" name="TextBox 3">
            <a:extLst>
              <a:ext uri="{FF2B5EF4-FFF2-40B4-BE49-F238E27FC236}">
                <a16:creationId xmlns:a16="http://schemas.microsoft.com/office/drawing/2014/main" id="{5DBA6A75-29FA-D9E3-0256-C45D97E7FF2F}"/>
              </a:ext>
            </a:extLst>
          </p:cNvPr>
          <p:cNvSpPr txBox="1"/>
          <p:nvPr/>
        </p:nvSpPr>
        <p:spPr>
          <a:xfrm>
            <a:off x="13827512" y="7595927"/>
            <a:ext cx="418704" cy="369332"/>
          </a:xfrm>
          <a:prstGeom prst="rect">
            <a:avLst/>
          </a:prstGeom>
          <a:noFill/>
        </p:spPr>
        <p:txBody>
          <a:bodyPr wrap="none" rtlCol="0">
            <a:spAutoFit/>
          </a:bodyPr>
          <a:lstStyle/>
          <a:p>
            <a:r>
              <a:rPr lang="en-IN" dirty="0">
                <a:solidFill>
                  <a:schemeClr val="bg1"/>
                </a:solidFill>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19601" y="486847"/>
            <a:ext cx="3934420" cy="491847"/>
          </a:xfrm>
          <a:prstGeom prst="rect">
            <a:avLst/>
          </a:prstGeom>
          <a:noFill/>
          <a:ln/>
        </p:spPr>
        <p:txBody>
          <a:bodyPr wrap="none" lIns="0" tIns="0" rIns="0" bIns="0" rtlCol="0" anchor="t"/>
          <a:lstStyle/>
          <a:p>
            <a:pPr marL="0" indent="0">
              <a:lnSpc>
                <a:spcPts val="3850"/>
              </a:lnSpc>
              <a:buNone/>
            </a:pPr>
            <a:endParaRPr lang="en-US" sz="3050" dirty="0"/>
          </a:p>
        </p:txBody>
      </p:sp>
      <p:sp>
        <p:nvSpPr>
          <p:cNvPr id="13" name="TextBox 12"/>
          <p:cNvSpPr txBox="1"/>
          <p:nvPr/>
        </p:nvSpPr>
        <p:spPr>
          <a:xfrm>
            <a:off x="2824223" y="2721526"/>
            <a:ext cx="9074551" cy="1862048"/>
          </a:xfrm>
          <a:prstGeom prst="rect">
            <a:avLst/>
          </a:prstGeom>
          <a:noFill/>
        </p:spPr>
        <p:txBody>
          <a:bodyPr wrap="square" rtlCol="0">
            <a:spAutoFit/>
          </a:bodyPr>
          <a:lstStyle/>
          <a:p>
            <a:pPr algn="ctr"/>
            <a:r>
              <a:rPr lang="en-US" sz="11500" dirty="0">
                <a:solidFill>
                  <a:schemeClr val="bg1"/>
                </a:solidFill>
                <a:latin typeface="Times New Roman" panose="02020603050405020304" pitchFamily="18" charset="0"/>
                <a:cs typeface="Times New Roman" panose="02020603050405020304" pitchFamily="18" charset="0"/>
              </a:rPr>
              <a:t>Thank you</a:t>
            </a:r>
          </a:p>
        </p:txBody>
      </p:sp>
      <p:pic>
        <p:nvPicPr>
          <p:cNvPr id="4" name="Picture 2" descr="C:\Users\jagruti\Pictures\Screenshots\Screenshot 2024-10-03 103613.png"/>
          <p:cNvPicPr>
            <a:picLocks noChangeAspect="1" noChangeArrowheads="1"/>
          </p:cNvPicPr>
          <p:nvPr/>
        </p:nvPicPr>
        <p:blipFill>
          <a:blip r:embed="rId3"/>
          <a:srcRect/>
          <a:stretch>
            <a:fillRect/>
          </a:stretch>
        </p:blipFill>
        <p:spPr bwMode="auto">
          <a:xfrm>
            <a:off x="12639554" y="7535118"/>
            <a:ext cx="1990846" cy="694482"/>
          </a:xfrm>
          <a:prstGeom prst="rect">
            <a:avLst/>
          </a:prstGeom>
          <a:noFill/>
        </p:spPr>
      </p:pic>
      <p:sp>
        <p:nvSpPr>
          <p:cNvPr id="2" name="TextBox 1">
            <a:extLst>
              <a:ext uri="{FF2B5EF4-FFF2-40B4-BE49-F238E27FC236}">
                <a16:creationId xmlns:a16="http://schemas.microsoft.com/office/drawing/2014/main" id="{FF66F87C-C5A5-1A08-297C-14F21071AB79}"/>
              </a:ext>
            </a:extLst>
          </p:cNvPr>
          <p:cNvSpPr txBox="1"/>
          <p:nvPr/>
        </p:nvSpPr>
        <p:spPr>
          <a:xfrm>
            <a:off x="13927874" y="7697693"/>
            <a:ext cx="418704" cy="369332"/>
          </a:xfrm>
          <a:prstGeom prst="rect">
            <a:avLst/>
          </a:prstGeom>
          <a:noFill/>
        </p:spPr>
        <p:txBody>
          <a:bodyPr wrap="none" rtlCol="0">
            <a:spAutoFit/>
          </a:bodyPr>
          <a:lstStyle/>
          <a:p>
            <a:r>
              <a:rPr lang="en-IN" dirty="0">
                <a:solidFill>
                  <a:schemeClr val="bg1"/>
                </a:solidFill>
              </a:rPr>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864037" y="404262"/>
            <a:ext cx="7415927" cy="914400"/>
          </a:xfrm>
          <a:prstGeom prst="rect">
            <a:avLst/>
          </a:prstGeom>
          <a:noFill/>
          <a:ln/>
        </p:spPr>
        <p:txBody>
          <a:bodyPr wrap="square" lIns="0" tIns="0" rIns="0" bIns="0" rtlCol="0" anchor="t"/>
          <a:lstStyle/>
          <a:p>
            <a:pPr marL="0" indent="0">
              <a:lnSpc>
                <a:spcPts val="5400"/>
              </a:lnSpc>
              <a:buNone/>
            </a:pPr>
            <a:r>
              <a:rPr lang="en-US" sz="4300" dirty="0">
                <a:solidFill>
                  <a:schemeClr val="bg1"/>
                </a:solidFill>
                <a:latin typeface="Prompt Medium" pitchFamily="34" charset="0"/>
                <a:cs typeface="Prompt Medium" pitchFamily="34" charset="-120"/>
              </a:rPr>
              <a:t>Content :-</a:t>
            </a:r>
          </a:p>
          <a:p>
            <a:pPr marL="0" indent="0">
              <a:lnSpc>
                <a:spcPts val="5400"/>
              </a:lnSpc>
              <a:buNone/>
            </a:pPr>
            <a:endParaRPr lang="en-US" sz="4300" dirty="0">
              <a:solidFill>
                <a:schemeClr val="bg1"/>
              </a:solidFill>
            </a:endParaRPr>
          </a:p>
        </p:txBody>
      </p:sp>
      <p:sp>
        <p:nvSpPr>
          <p:cNvPr id="5" name="Text 1"/>
          <p:cNvSpPr/>
          <p:nvPr/>
        </p:nvSpPr>
        <p:spPr>
          <a:xfrm>
            <a:off x="864037" y="1596315"/>
            <a:ext cx="7415927" cy="4299898"/>
          </a:xfrm>
          <a:prstGeom prst="rect">
            <a:avLst/>
          </a:prstGeom>
          <a:noFill/>
          <a:ln/>
        </p:spPr>
        <p:txBody>
          <a:bodyPr wrap="square" lIns="0" tIns="0" rIns="0" bIns="0" rtlCol="0" anchor="t"/>
          <a:lstStyle/>
          <a:p>
            <a:pPr marL="69850" lvl="0" algn="l" rtl="0">
              <a:lnSpc>
                <a:spcPct val="150000"/>
              </a:lnSpc>
              <a:spcBef>
                <a:spcPts val="0"/>
              </a:spcBef>
              <a:spcAft>
                <a:spcPts val="0"/>
              </a:spcAft>
              <a:buClr>
                <a:srgbClr val="000000"/>
              </a:buClr>
              <a:buSzPts val="2500"/>
            </a:pPr>
            <a:r>
              <a:rPr lang="en-US" sz="2400" dirty="0">
                <a:solidFill>
                  <a:schemeClr val="bg1"/>
                </a:solidFill>
                <a:latin typeface="Times New Roman" panose="02020603050405020304" pitchFamily="18" charset="0"/>
                <a:ea typeface="Calibri"/>
                <a:cs typeface="Times New Roman" panose="02020603050405020304" pitchFamily="18" charset="0"/>
                <a:sym typeface="Calibri"/>
              </a:rPr>
              <a:t>Problem Statement</a:t>
            </a:r>
          </a:p>
          <a:p>
            <a:pPr marL="69850" lvl="0" algn="l" rtl="0">
              <a:lnSpc>
                <a:spcPct val="150000"/>
              </a:lnSpc>
              <a:spcBef>
                <a:spcPts val="0"/>
              </a:spcBef>
              <a:spcAft>
                <a:spcPts val="0"/>
              </a:spcAft>
              <a:buClr>
                <a:srgbClr val="000000"/>
              </a:buClr>
              <a:buSzPts val="2500"/>
            </a:pPr>
            <a:r>
              <a:rPr lang="en-US" sz="2400" dirty="0">
                <a:solidFill>
                  <a:schemeClr val="bg1"/>
                </a:solidFill>
                <a:latin typeface="Times New Roman" panose="02020603050405020304" pitchFamily="18" charset="0"/>
                <a:ea typeface="Calibri"/>
                <a:cs typeface="Times New Roman" panose="02020603050405020304" pitchFamily="18" charset="0"/>
                <a:sym typeface="Calibri"/>
              </a:rPr>
              <a:t>Input and Output</a:t>
            </a:r>
          </a:p>
          <a:p>
            <a:pPr marL="69850" lvl="0" algn="l" rtl="0">
              <a:lnSpc>
                <a:spcPct val="150000"/>
              </a:lnSpc>
              <a:spcBef>
                <a:spcPts val="0"/>
              </a:spcBef>
              <a:spcAft>
                <a:spcPts val="0"/>
              </a:spcAft>
              <a:buClr>
                <a:srgbClr val="000000"/>
              </a:buClr>
              <a:buSzPts val="2500"/>
            </a:pPr>
            <a:r>
              <a:rPr lang="en-US" sz="2400" dirty="0">
                <a:solidFill>
                  <a:schemeClr val="bg1"/>
                </a:solidFill>
                <a:latin typeface="Times New Roman" panose="02020603050405020304" pitchFamily="18" charset="0"/>
                <a:ea typeface="Calibri"/>
                <a:cs typeface="Times New Roman" panose="02020603050405020304" pitchFamily="18" charset="0"/>
                <a:sym typeface="Calibri"/>
              </a:rPr>
              <a:t>Requirement Analysis</a:t>
            </a:r>
          </a:p>
          <a:p>
            <a:pPr marL="69850" lvl="0" algn="l" rtl="0">
              <a:lnSpc>
                <a:spcPct val="150000"/>
              </a:lnSpc>
              <a:spcBef>
                <a:spcPts val="0"/>
              </a:spcBef>
              <a:spcAft>
                <a:spcPts val="0"/>
              </a:spcAft>
              <a:buClr>
                <a:srgbClr val="000000"/>
              </a:buClr>
              <a:buSzPts val="2500"/>
            </a:pPr>
            <a:r>
              <a:rPr lang="en-US" sz="2400" dirty="0">
                <a:solidFill>
                  <a:schemeClr val="bg1"/>
                </a:solidFill>
                <a:latin typeface="Times New Roman" panose="02020603050405020304" pitchFamily="18" charset="0"/>
                <a:ea typeface="Calibri"/>
                <a:cs typeface="Times New Roman" panose="02020603050405020304" pitchFamily="18" charset="0"/>
                <a:sym typeface="Calibri"/>
              </a:rPr>
              <a:t>Example</a:t>
            </a:r>
          </a:p>
          <a:p>
            <a:pPr marL="69850" lvl="0" algn="l" rtl="0">
              <a:lnSpc>
                <a:spcPct val="150000"/>
              </a:lnSpc>
              <a:spcBef>
                <a:spcPts val="0"/>
              </a:spcBef>
              <a:spcAft>
                <a:spcPts val="0"/>
              </a:spcAft>
              <a:buSzPts val="2500"/>
            </a:pPr>
            <a:r>
              <a:rPr lang="en-US" sz="2400" dirty="0">
                <a:solidFill>
                  <a:schemeClr val="bg1"/>
                </a:solidFill>
                <a:latin typeface="Times New Roman" panose="02020603050405020304" pitchFamily="18" charset="0"/>
                <a:ea typeface="Calibri"/>
                <a:cs typeface="Times New Roman" panose="02020603050405020304" pitchFamily="18" charset="0"/>
                <a:sym typeface="Calibri"/>
              </a:rPr>
              <a:t>Control Abstraction of Algorithm</a:t>
            </a:r>
          </a:p>
          <a:p>
            <a:pPr marL="69850" lvl="0" algn="l" rtl="0">
              <a:lnSpc>
                <a:spcPct val="150000"/>
              </a:lnSpc>
              <a:spcBef>
                <a:spcPts val="0"/>
              </a:spcBef>
              <a:spcAft>
                <a:spcPts val="0"/>
              </a:spcAft>
              <a:buSzPts val="2500"/>
            </a:pPr>
            <a:r>
              <a:rPr lang="en-US" sz="2400" dirty="0">
                <a:solidFill>
                  <a:schemeClr val="bg1"/>
                </a:solidFill>
                <a:latin typeface="Times New Roman" panose="02020603050405020304" pitchFamily="18" charset="0"/>
                <a:ea typeface="Calibri"/>
                <a:cs typeface="Times New Roman" panose="02020603050405020304" pitchFamily="18" charset="0"/>
                <a:sym typeface="Calibri"/>
              </a:rPr>
              <a:t>Algorithmic Steps</a:t>
            </a:r>
          </a:p>
          <a:p>
            <a:pPr marL="69850" lvl="0" algn="l" rtl="0">
              <a:lnSpc>
                <a:spcPct val="150000"/>
              </a:lnSpc>
              <a:spcBef>
                <a:spcPts val="0"/>
              </a:spcBef>
              <a:spcAft>
                <a:spcPts val="0"/>
              </a:spcAft>
              <a:buSzPts val="2500"/>
            </a:pPr>
            <a:r>
              <a:rPr lang="en-US" sz="2400" dirty="0">
                <a:solidFill>
                  <a:schemeClr val="bg1"/>
                </a:solidFill>
                <a:latin typeface="Times New Roman" panose="02020603050405020304" pitchFamily="18" charset="0"/>
                <a:ea typeface="Calibri"/>
                <a:cs typeface="Times New Roman" panose="02020603050405020304" pitchFamily="18" charset="0"/>
                <a:sym typeface="Calibri"/>
              </a:rPr>
              <a:t>Time and Space Complexity</a:t>
            </a:r>
          </a:p>
          <a:p>
            <a:pPr marL="69850" lvl="0" algn="l" rtl="0">
              <a:lnSpc>
                <a:spcPct val="150000"/>
              </a:lnSpc>
              <a:spcBef>
                <a:spcPts val="0"/>
              </a:spcBef>
              <a:spcAft>
                <a:spcPts val="0"/>
              </a:spcAft>
              <a:buSzPts val="2500"/>
            </a:pPr>
            <a:r>
              <a:rPr lang="en-US" sz="2400" dirty="0">
                <a:solidFill>
                  <a:schemeClr val="bg1"/>
                </a:solidFill>
                <a:latin typeface="Times New Roman" panose="02020603050405020304" pitchFamily="18" charset="0"/>
                <a:ea typeface="Calibri"/>
                <a:cs typeface="Times New Roman" panose="02020603050405020304" pitchFamily="18" charset="0"/>
                <a:sym typeface="Calibri"/>
              </a:rPr>
              <a:t>Conclusion</a:t>
            </a:r>
          </a:p>
          <a:p>
            <a:pPr marL="755650" lvl="0" indent="-685800" algn="l" rtl="0">
              <a:lnSpc>
                <a:spcPct val="150000"/>
              </a:lnSpc>
              <a:spcBef>
                <a:spcPts val="0"/>
              </a:spcBef>
              <a:spcAft>
                <a:spcPts val="0"/>
              </a:spcAft>
              <a:buClr>
                <a:srgbClr val="000000"/>
              </a:buClr>
              <a:buSzPts val="2500"/>
              <a:buFont typeface="Wingdings" panose="05000000000000000000" pitchFamily="2" charset="2"/>
              <a:buChar char="q"/>
            </a:pPr>
            <a:endParaRPr lang="en-US" sz="2000" dirty="0">
              <a:solidFill>
                <a:schemeClr val="bg1"/>
              </a:solidFill>
              <a:latin typeface="Calibri"/>
              <a:ea typeface="Calibri"/>
              <a:cs typeface="Calibri"/>
              <a:sym typeface="Calibri"/>
            </a:endParaRPr>
          </a:p>
        </p:txBody>
      </p:sp>
      <p:sp>
        <p:nvSpPr>
          <p:cNvPr id="8" name="Text 3"/>
          <p:cNvSpPr/>
          <p:nvPr/>
        </p:nvSpPr>
        <p:spPr>
          <a:xfrm>
            <a:off x="1382316" y="5896213"/>
            <a:ext cx="2788920" cy="431959"/>
          </a:xfrm>
          <a:prstGeom prst="rect">
            <a:avLst/>
          </a:prstGeom>
          <a:noFill/>
          <a:ln/>
        </p:spPr>
        <p:txBody>
          <a:bodyPr wrap="none" lIns="0" tIns="0" rIns="0" bIns="0" rtlCol="0" anchor="t"/>
          <a:lstStyle/>
          <a:p>
            <a:pPr marL="0" indent="0" algn="l">
              <a:lnSpc>
                <a:spcPts val="3400"/>
              </a:lnSpc>
              <a:buNone/>
            </a:pPr>
            <a:endParaRPr lang="en-US" sz="2400" dirty="0"/>
          </a:p>
        </p:txBody>
      </p:sp>
      <p:pic>
        <p:nvPicPr>
          <p:cNvPr id="6" name="Picture 2" descr="C:\Users\jagruti\Pictures\Screenshots\Screenshot 2024-10-03 103613.png"/>
          <p:cNvPicPr>
            <a:picLocks noChangeAspect="1" noChangeArrowheads="1"/>
          </p:cNvPicPr>
          <p:nvPr/>
        </p:nvPicPr>
        <p:blipFill>
          <a:blip r:embed="rId3"/>
          <a:srcRect/>
          <a:stretch>
            <a:fillRect/>
          </a:stretch>
        </p:blipFill>
        <p:spPr bwMode="auto">
          <a:xfrm>
            <a:off x="12639554" y="7535118"/>
            <a:ext cx="1990846" cy="694482"/>
          </a:xfrm>
          <a:prstGeom prst="rect">
            <a:avLst/>
          </a:prstGeom>
          <a:noFill/>
        </p:spPr>
      </p:pic>
      <p:sp>
        <p:nvSpPr>
          <p:cNvPr id="2" name="TextBox 1">
            <a:extLst>
              <a:ext uri="{FF2B5EF4-FFF2-40B4-BE49-F238E27FC236}">
                <a16:creationId xmlns:a16="http://schemas.microsoft.com/office/drawing/2014/main" id="{0AD6D6D1-CF99-3B4C-2017-EDB3049A27A8}"/>
              </a:ext>
            </a:extLst>
          </p:cNvPr>
          <p:cNvSpPr txBox="1"/>
          <p:nvPr/>
        </p:nvSpPr>
        <p:spPr>
          <a:xfrm>
            <a:off x="13871439" y="7513027"/>
            <a:ext cx="301686" cy="369332"/>
          </a:xfrm>
          <a:prstGeom prst="rect">
            <a:avLst/>
          </a:prstGeom>
          <a:noFill/>
        </p:spPr>
        <p:txBody>
          <a:bodyPr wrap="none" rtlCol="0">
            <a:spAutoFit/>
          </a:bodyPr>
          <a:lstStyle/>
          <a:p>
            <a:r>
              <a:rPr lang="en-IN" dirty="0">
                <a:solidFill>
                  <a:schemeClr val="bg1"/>
                </a:solidFill>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46174F7-5314-22F4-DF93-741BAE1392C0}"/>
              </a:ext>
            </a:extLst>
          </p:cNvPr>
          <p:cNvSpPr txBox="1"/>
          <p:nvPr/>
        </p:nvSpPr>
        <p:spPr>
          <a:xfrm>
            <a:off x="563881" y="985332"/>
            <a:ext cx="13030200" cy="8094524"/>
          </a:xfrm>
          <a:prstGeom prst="rect">
            <a:avLst/>
          </a:prstGeom>
          <a:noFill/>
        </p:spPr>
        <p:txBody>
          <a:bodyPr wrap="square">
            <a:spAutoFit/>
          </a:bodyPr>
          <a:lstStyle/>
          <a:p>
            <a:pPr marL="95250" lvl="0" algn="just" rtl="0">
              <a:lnSpc>
                <a:spcPct val="150000"/>
              </a:lnSpc>
              <a:spcBef>
                <a:spcPts val="0"/>
              </a:spcBef>
              <a:spcAft>
                <a:spcPts val="0"/>
              </a:spcAft>
              <a:buClr>
                <a:srgbClr val="000000"/>
              </a:buClr>
              <a:buSzPts val="2100"/>
            </a:pPr>
            <a:r>
              <a:rPr lang="en-US" sz="2000" dirty="0">
                <a:solidFill>
                  <a:schemeClr val="bg1"/>
                </a:solidFill>
                <a:latin typeface="Times New Roman" panose="02020603050405020304" pitchFamily="18" charset="0"/>
                <a:cs typeface="Times New Roman" panose="02020603050405020304" pitchFamily="18" charset="0"/>
                <a:sym typeface="Times New Roman"/>
              </a:rPr>
              <a:t>Problem Statement:</a:t>
            </a:r>
          </a:p>
          <a:p>
            <a:pPr marL="95250" lvl="0" algn="just" rtl="0">
              <a:lnSpc>
                <a:spcPct val="150000"/>
              </a:lnSpc>
              <a:spcBef>
                <a:spcPts val="0"/>
              </a:spcBef>
              <a:spcAft>
                <a:spcPts val="0"/>
              </a:spcAft>
              <a:buClr>
                <a:srgbClr val="000000"/>
              </a:buClr>
              <a:buSzPts val="2100"/>
            </a:pPr>
            <a:r>
              <a:rPr lang="en-US" sz="2000" dirty="0">
                <a:solidFill>
                  <a:schemeClr val="bg1"/>
                </a:solidFill>
                <a:latin typeface="Times New Roman" panose="02020603050405020304" pitchFamily="18" charset="0"/>
                <a:cs typeface="Times New Roman" panose="02020603050405020304" pitchFamily="18" charset="0"/>
                <a:sym typeface="Times New Roman"/>
              </a:rPr>
              <a:t>Sudoku (Backtracking): Given a partially filled 9×9 2D array grid[9][9], the goal is to assign digits (from 1 to 9) to the empty cells so that every row, column, and sub grid of size 3x3 contains exactly one instance of the digits from 1 to 9.</a:t>
            </a:r>
          </a:p>
          <a:p>
            <a:pPr marL="95250" lvl="0" algn="just" rtl="0">
              <a:lnSpc>
                <a:spcPct val="150000"/>
              </a:lnSpc>
              <a:spcBef>
                <a:spcPts val="0"/>
              </a:spcBef>
              <a:spcAft>
                <a:spcPts val="0"/>
              </a:spcAft>
              <a:buClr>
                <a:srgbClr val="000000"/>
              </a:buClr>
              <a:buSzPts val="2100"/>
            </a:pPr>
            <a:endParaRPr lang="en-US" sz="2000" dirty="0">
              <a:solidFill>
                <a:schemeClr val="bg1"/>
              </a:solidFill>
              <a:latin typeface="Times New Roman" panose="02020603050405020304" pitchFamily="18" charset="0"/>
              <a:cs typeface="Times New Roman" panose="02020603050405020304" pitchFamily="18" charset="0"/>
              <a:sym typeface="Times New Roman"/>
            </a:endParaRPr>
          </a:p>
          <a:p>
            <a:pPr marL="95250" lvl="0" algn="just" rtl="0">
              <a:lnSpc>
                <a:spcPct val="150000"/>
              </a:lnSpc>
              <a:spcBef>
                <a:spcPts val="0"/>
              </a:spcBef>
              <a:spcAft>
                <a:spcPts val="0"/>
              </a:spcAft>
              <a:buClr>
                <a:srgbClr val="000000"/>
              </a:buClr>
              <a:buSzPts val="2100"/>
            </a:pPr>
            <a:r>
              <a:rPr lang="en-US" sz="2000" dirty="0">
                <a:solidFill>
                  <a:schemeClr val="bg1"/>
                </a:solidFill>
                <a:latin typeface="Times New Roman" panose="02020603050405020304" pitchFamily="18" charset="0"/>
                <a:cs typeface="Times New Roman" panose="02020603050405020304" pitchFamily="18" charset="0"/>
                <a:sym typeface="Times New Roman"/>
              </a:rPr>
              <a:t>Description:</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 The Sudoku puzzle is a well-known logic-based number placement game that consists of a 9x9 grid, which is divided into nine     3x3 </a:t>
            </a:r>
            <a:r>
              <a:rPr lang="en-US" sz="2000" dirty="0" err="1">
                <a:solidFill>
                  <a:schemeClr val="bg1"/>
                </a:solidFill>
                <a:latin typeface="Times New Roman" panose="02020603050405020304" pitchFamily="18" charset="0"/>
                <a:cs typeface="Times New Roman" panose="02020603050405020304" pitchFamily="18" charset="0"/>
              </a:rPr>
              <a:t>subgrids</a:t>
            </a:r>
            <a:r>
              <a:rPr lang="en-US" sz="2000" dirty="0">
                <a:solidFill>
                  <a:schemeClr val="bg1"/>
                </a:solidFill>
                <a:latin typeface="Times New Roman" panose="02020603050405020304" pitchFamily="18" charset="0"/>
                <a:cs typeface="Times New Roman" panose="02020603050405020304" pitchFamily="18" charset="0"/>
              </a:rPr>
              <a:t>. The grid is partially filled with some digits from 1 to 9, while other cells remain empty. The objective of the puzzle is to fill in these empty cells with the digits 1 through 9, ensuring that the following conditions are met:</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Row Uniqueness: Each digit from 1 to 9 must appear exactly once in each row of the grid.</a:t>
            </a:r>
          </a:p>
          <a:p>
            <a:pPr algn="just">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Column Uniqueness: Each digit from 1 to 9 must appear exactly once in each column of the grid.</a:t>
            </a:r>
          </a:p>
          <a:p>
            <a:pPr algn="just">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2000" dirty="0" err="1">
                <a:solidFill>
                  <a:schemeClr val="bg1"/>
                </a:solidFill>
                <a:latin typeface="Times New Roman" panose="02020603050405020304" pitchFamily="18" charset="0"/>
                <a:cs typeface="Times New Roman" panose="02020603050405020304" pitchFamily="18" charset="0"/>
              </a:rPr>
              <a:t>Subgrid</a:t>
            </a:r>
            <a:r>
              <a:rPr lang="en-US" sz="2000" dirty="0">
                <a:solidFill>
                  <a:schemeClr val="bg1"/>
                </a:solidFill>
                <a:latin typeface="Times New Roman" panose="02020603050405020304" pitchFamily="18" charset="0"/>
                <a:cs typeface="Times New Roman" panose="02020603050405020304" pitchFamily="18" charset="0"/>
              </a:rPr>
              <a:t> Uniqueness: Each digit from 1 to 9 must appear exactly once in each of the nine 3x3 </a:t>
            </a:r>
            <a:r>
              <a:rPr lang="en-US" sz="2000" dirty="0" err="1">
                <a:solidFill>
                  <a:schemeClr val="bg1"/>
                </a:solidFill>
                <a:latin typeface="Times New Roman" panose="02020603050405020304" pitchFamily="18" charset="0"/>
                <a:cs typeface="Times New Roman" panose="02020603050405020304" pitchFamily="18" charset="0"/>
              </a:rPr>
              <a:t>subgrids</a:t>
            </a:r>
            <a:r>
              <a:rPr lang="en-US" sz="2000" dirty="0">
                <a:solidFill>
                  <a:schemeClr val="bg1"/>
                </a:solidFill>
                <a:latin typeface="Times New Roman" panose="02020603050405020304" pitchFamily="18" charset="0"/>
                <a:cs typeface="Times New Roman" panose="02020603050405020304" pitchFamily="18" charset="0"/>
              </a:rPr>
              <a:t>.</a:t>
            </a:r>
          </a:p>
          <a:p>
            <a:pPr marL="95250" lvl="0" algn="just" rtl="0">
              <a:lnSpc>
                <a:spcPct val="150000"/>
              </a:lnSpc>
              <a:spcBef>
                <a:spcPts val="0"/>
              </a:spcBef>
              <a:spcAft>
                <a:spcPts val="0"/>
              </a:spcAft>
              <a:buClr>
                <a:srgbClr val="000000"/>
              </a:buClr>
              <a:buSzPts val="2100"/>
            </a:pPr>
            <a:endParaRPr lang="en-US" sz="2000" dirty="0">
              <a:solidFill>
                <a:schemeClr val="bg1"/>
              </a:solidFill>
              <a:latin typeface="Times New Roman" panose="02020603050405020304" pitchFamily="18" charset="0"/>
              <a:cs typeface="Times New Roman" panose="02020603050405020304" pitchFamily="18" charset="0"/>
              <a:sym typeface="Times New Roman"/>
            </a:endParaRPr>
          </a:p>
          <a:p>
            <a:pPr marL="95250" lvl="0" algn="just" rtl="0">
              <a:lnSpc>
                <a:spcPct val="150000"/>
              </a:lnSpc>
              <a:spcBef>
                <a:spcPts val="0"/>
              </a:spcBef>
              <a:spcAft>
                <a:spcPts val="0"/>
              </a:spcAft>
              <a:buClr>
                <a:srgbClr val="000000"/>
              </a:buClr>
              <a:buSzPts val="2100"/>
            </a:pPr>
            <a:endParaRPr lang="en-US" sz="2000" dirty="0">
              <a:solidFill>
                <a:schemeClr val="bg1"/>
              </a:solidFill>
              <a:latin typeface="Times New Roman" panose="02020603050405020304" pitchFamily="18" charset="0"/>
              <a:cs typeface="Times New Roman" panose="02020603050405020304" pitchFamily="18" charset="0"/>
              <a:sym typeface="Times New Roman"/>
            </a:endParaRPr>
          </a:p>
          <a:p>
            <a:pPr marL="95250" lvl="0" algn="just" rtl="0">
              <a:lnSpc>
                <a:spcPct val="150000"/>
              </a:lnSpc>
              <a:spcBef>
                <a:spcPts val="0"/>
              </a:spcBef>
              <a:spcAft>
                <a:spcPts val="0"/>
              </a:spcAft>
              <a:buClr>
                <a:srgbClr val="000000"/>
              </a:buClr>
              <a:buSzPts val="2100"/>
            </a:pPr>
            <a:endParaRPr lang="en-US" sz="2000" dirty="0">
              <a:solidFill>
                <a:schemeClr val="bg1"/>
              </a:solidFill>
              <a:latin typeface="Times New Roman" panose="02020603050405020304" pitchFamily="18" charset="0"/>
              <a:cs typeface="Times New Roman" panose="02020603050405020304" pitchFamily="18" charset="0"/>
              <a:sym typeface="Times New Roman"/>
            </a:endParaRPr>
          </a:p>
          <a:p>
            <a:pPr marL="95250" lvl="0" algn="just" rtl="0">
              <a:lnSpc>
                <a:spcPct val="150000"/>
              </a:lnSpc>
              <a:spcBef>
                <a:spcPts val="0"/>
              </a:spcBef>
              <a:spcAft>
                <a:spcPts val="0"/>
              </a:spcAft>
              <a:buClr>
                <a:srgbClr val="000000"/>
              </a:buClr>
              <a:buSzPts val="2100"/>
            </a:pPr>
            <a:endParaRPr lang="en-US" sz="2000" dirty="0">
              <a:solidFill>
                <a:schemeClr val="bg1"/>
              </a:solidFill>
              <a:latin typeface="Times New Roman" panose="02020603050405020304" pitchFamily="18" charset="0"/>
              <a:cs typeface="Times New Roman" panose="02020603050405020304" pitchFamily="18" charset="0"/>
              <a:sym typeface="Times New Roman"/>
            </a:endParaRPr>
          </a:p>
          <a:p>
            <a:pPr marL="0" lvl="0" indent="0" algn="just" rtl="0">
              <a:spcBef>
                <a:spcPts val="0"/>
              </a:spcBef>
              <a:spcAft>
                <a:spcPts val="0"/>
              </a:spcAft>
              <a:buNone/>
            </a:pPr>
            <a:r>
              <a:rPr lang="en-US" sz="2000" dirty="0">
                <a:solidFill>
                  <a:schemeClr val="bg1"/>
                </a:solidFill>
                <a:latin typeface="Times New Roman" panose="02020603050405020304" pitchFamily="18" charset="0"/>
                <a:cs typeface="Times New Roman" panose="02020603050405020304" pitchFamily="18" charset="0"/>
                <a:sym typeface="Times New Roman"/>
              </a:rPr>
              <a:t>     </a:t>
            </a:r>
          </a:p>
          <a:p>
            <a:pPr marL="0" lvl="0" indent="0" algn="just" rtl="0">
              <a:spcBef>
                <a:spcPts val="0"/>
              </a:spcBef>
              <a:spcAft>
                <a:spcPts val="0"/>
              </a:spcAft>
              <a:buNone/>
            </a:pPr>
            <a:endParaRPr lang="en-US" sz="2000" dirty="0">
              <a:solidFill>
                <a:schemeClr val="bg1"/>
              </a:solidFill>
              <a:latin typeface="Times New Roman" panose="02020603050405020304" pitchFamily="18" charset="0"/>
              <a:cs typeface="Times New Roman" panose="02020603050405020304" pitchFamily="18" charset="0"/>
              <a:sym typeface="Times New Roman"/>
            </a:endParaRPr>
          </a:p>
        </p:txBody>
      </p:sp>
      <p:sp>
        <p:nvSpPr>
          <p:cNvPr id="11" name="TextBox 10">
            <a:extLst>
              <a:ext uri="{FF2B5EF4-FFF2-40B4-BE49-F238E27FC236}">
                <a16:creationId xmlns:a16="http://schemas.microsoft.com/office/drawing/2014/main" id="{C0F9FECF-85FE-9ECE-F18D-958319A8821F}"/>
              </a:ext>
            </a:extLst>
          </p:cNvPr>
          <p:cNvSpPr txBox="1"/>
          <p:nvPr/>
        </p:nvSpPr>
        <p:spPr>
          <a:xfrm>
            <a:off x="-1524000" y="322585"/>
            <a:ext cx="7315200" cy="584775"/>
          </a:xfrm>
          <a:prstGeom prst="rect">
            <a:avLst/>
          </a:prstGeom>
          <a:noFill/>
        </p:spPr>
        <p:txBody>
          <a:bodyPr wrap="square">
            <a:spAutoFit/>
          </a:bodyPr>
          <a:lstStyle/>
          <a:p>
            <a:pPr marL="0" lvl="0" indent="0" algn="ctr" rtl="0">
              <a:spcBef>
                <a:spcPts val="0"/>
              </a:spcBef>
              <a:spcAft>
                <a:spcPts val="0"/>
              </a:spcAft>
              <a:buNone/>
            </a:pPr>
            <a:r>
              <a:rPr lang="en-US" sz="3200" b="1" dirty="0">
                <a:solidFill>
                  <a:schemeClr val="bg1"/>
                </a:solidFill>
                <a:latin typeface="Times New Roman"/>
                <a:ea typeface="Times New Roman"/>
                <a:cs typeface="Times New Roman"/>
                <a:sym typeface="Times New Roman"/>
              </a:rPr>
              <a:t>Problem Statement</a:t>
            </a:r>
          </a:p>
        </p:txBody>
      </p:sp>
      <p:pic>
        <p:nvPicPr>
          <p:cNvPr id="15" name="Picture 14">
            <a:extLst>
              <a:ext uri="{FF2B5EF4-FFF2-40B4-BE49-F238E27FC236}">
                <a16:creationId xmlns:a16="http://schemas.microsoft.com/office/drawing/2014/main" id="{48C87D12-72C6-2464-B56B-6A9B914B9504}"/>
              </a:ext>
            </a:extLst>
          </p:cNvPr>
          <p:cNvPicPr>
            <a:picLocks noChangeAspect="1"/>
          </p:cNvPicPr>
          <p:nvPr/>
        </p:nvPicPr>
        <p:blipFill>
          <a:blip r:embed="rId3"/>
          <a:stretch>
            <a:fillRect/>
          </a:stretch>
        </p:blipFill>
        <p:spPr>
          <a:xfrm>
            <a:off x="11924922" y="7470871"/>
            <a:ext cx="2705478" cy="657317"/>
          </a:xfrm>
          <a:prstGeom prst="rect">
            <a:avLst/>
          </a:prstGeom>
        </p:spPr>
      </p:pic>
      <p:sp>
        <p:nvSpPr>
          <p:cNvPr id="2" name="TextBox 1">
            <a:extLst>
              <a:ext uri="{FF2B5EF4-FFF2-40B4-BE49-F238E27FC236}">
                <a16:creationId xmlns:a16="http://schemas.microsoft.com/office/drawing/2014/main" id="{3EEA917F-B574-DCE5-DDC8-2ADDA0CC4885}"/>
              </a:ext>
            </a:extLst>
          </p:cNvPr>
          <p:cNvSpPr txBox="1"/>
          <p:nvPr/>
        </p:nvSpPr>
        <p:spPr>
          <a:xfrm>
            <a:off x="13944298" y="7614863"/>
            <a:ext cx="301686" cy="369332"/>
          </a:xfrm>
          <a:prstGeom prst="rect">
            <a:avLst/>
          </a:prstGeom>
          <a:noFill/>
        </p:spPr>
        <p:txBody>
          <a:bodyPr wrap="none" rtlCol="0">
            <a:spAutoFit/>
          </a:bodyPr>
          <a:lstStyle/>
          <a:p>
            <a:r>
              <a:rPr lang="en-IN" dirty="0">
                <a:solidFill>
                  <a:schemeClr val="bg1"/>
                </a:solidFill>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89836" y="529389"/>
            <a:ext cx="5909429" cy="685800"/>
          </a:xfrm>
          <a:prstGeom prst="rect">
            <a:avLst/>
          </a:prstGeom>
          <a:noFill/>
          <a:ln/>
        </p:spPr>
        <p:txBody>
          <a:bodyPr wrap="none" lIns="0" tIns="0" rIns="0" bIns="0" rtlCol="0" anchor="t"/>
          <a:lstStyle/>
          <a:p>
            <a:pPr marL="0" indent="0">
              <a:lnSpc>
                <a:spcPts val="5400"/>
              </a:lnSpc>
              <a:buNone/>
            </a:pPr>
            <a:endParaRPr lang="en-US" sz="4300" dirty="0"/>
          </a:p>
        </p:txBody>
      </p:sp>
      <p:sp>
        <p:nvSpPr>
          <p:cNvPr id="3" name="Text 1"/>
          <p:cNvSpPr/>
          <p:nvPr/>
        </p:nvSpPr>
        <p:spPr>
          <a:xfrm>
            <a:off x="589836" y="1365813"/>
            <a:ext cx="12726828" cy="6246796"/>
          </a:xfrm>
          <a:prstGeom prst="rect">
            <a:avLst/>
          </a:prstGeom>
          <a:noFill/>
          <a:ln/>
        </p:spPr>
        <p:txBody>
          <a:bodyPr wrap="none" lIns="0" tIns="0" rIns="0" bIns="0" rtlCol="0" anchor="t"/>
          <a:lstStyle/>
          <a:p>
            <a:pPr algn="just">
              <a:lnSpc>
                <a:spcPts val="2700"/>
              </a:lnSpc>
            </a:pPr>
            <a:endParaRPr lang="en-US" dirty="0">
              <a:solidFill>
                <a:schemeClr val="bg1"/>
              </a:solidFill>
            </a:endParaRPr>
          </a:p>
        </p:txBody>
      </p:sp>
      <p:sp>
        <p:nvSpPr>
          <p:cNvPr id="6" name="Text 4"/>
          <p:cNvSpPr/>
          <p:nvPr/>
        </p:nvSpPr>
        <p:spPr>
          <a:xfrm>
            <a:off x="7623929" y="3962400"/>
            <a:ext cx="5692735" cy="1975247"/>
          </a:xfrm>
          <a:prstGeom prst="rect">
            <a:avLst/>
          </a:prstGeom>
          <a:noFill/>
          <a:ln/>
        </p:spPr>
        <p:txBody>
          <a:bodyPr wrap="square" lIns="0" tIns="0" rIns="0" bIns="0" rtlCol="0" anchor="t"/>
          <a:lstStyle/>
          <a:p>
            <a:pPr marL="0" indent="0">
              <a:lnSpc>
                <a:spcPts val="3100"/>
              </a:lnSpc>
              <a:buNone/>
            </a:pPr>
            <a:endParaRPr lang="en-US" sz="1900" dirty="0"/>
          </a:p>
        </p:txBody>
      </p:sp>
      <p:pic>
        <p:nvPicPr>
          <p:cNvPr id="5" name="Picture 2" descr="C:\Users\jagruti\Pictures\Screenshots\Screenshot 2024-10-03 103613.png"/>
          <p:cNvPicPr>
            <a:picLocks noChangeAspect="1" noChangeArrowheads="1"/>
          </p:cNvPicPr>
          <p:nvPr/>
        </p:nvPicPr>
        <p:blipFill>
          <a:blip r:embed="rId3"/>
          <a:srcRect/>
          <a:stretch>
            <a:fillRect/>
          </a:stretch>
        </p:blipFill>
        <p:spPr bwMode="auto">
          <a:xfrm>
            <a:off x="12639554" y="7535118"/>
            <a:ext cx="1990846" cy="694482"/>
          </a:xfrm>
          <a:prstGeom prst="rect">
            <a:avLst/>
          </a:prstGeom>
          <a:noFill/>
        </p:spPr>
      </p:pic>
      <p:sp>
        <p:nvSpPr>
          <p:cNvPr id="7" name="TextBox 6">
            <a:extLst>
              <a:ext uri="{FF2B5EF4-FFF2-40B4-BE49-F238E27FC236}">
                <a16:creationId xmlns:a16="http://schemas.microsoft.com/office/drawing/2014/main" id="{C6AB404E-20AE-6F66-5D11-15C959F0A730}"/>
              </a:ext>
            </a:extLst>
          </p:cNvPr>
          <p:cNvSpPr txBox="1"/>
          <p:nvPr/>
        </p:nvSpPr>
        <p:spPr>
          <a:xfrm>
            <a:off x="589836" y="2287438"/>
            <a:ext cx="12318444" cy="2806987"/>
          </a:xfrm>
          <a:prstGeom prst="rect">
            <a:avLst/>
          </a:prstGeom>
          <a:noFill/>
        </p:spPr>
        <p:txBody>
          <a:bodyPr wrap="square">
            <a:spAutoFit/>
          </a:bodyPr>
          <a:lstStyle/>
          <a:p>
            <a:pPr marL="95250" lvl="0" algn="just" rtl="0">
              <a:lnSpc>
                <a:spcPct val="150000"/>
              </a:lnSpc>
              <a:spcBef>
                <a:spcPts val="0"/>
              </a:spcBef>
              <a:spcAft>
                <a:spcPts val="0"/>
              </a:spcAft>
              <a:buClr>
                <a:srgbClr val="000000"/>
              </a:buClr>
              <a:buSzPts val="2100"/>
            </a:pPr>
            <a:r>
              <a:rPr lang="en-US" sz="2000" b="1" dirty="0">
                <a:solidFill>
                  <a:schemeClr val="bg1"/>
                </a:solidFill>
                <a:latin typeface="Times New Roman"/>
                <a:ea typeface="Times New Roman"/>
                <a:cs typeface="Times New Roman"/>
                <a:sym typeface="Times New Roman"/>
              </a:rPr>
              <a:t>Input: </a:t>
            </a:r>
          </a:p>
          <a:p>
            <a:pPr marL="95250" lvl="0" algn="just" rtl="0">
              <a:lnSpc>
                <a:spcPct val="150000"/>
              </a:lnSpc>
              <a:spcBef>
                <a:spcPts val="0"/>
              </a:spcBef>
              <a:spcAft>
                <a:spcPts val="0"/>
              </a:spcAft>
              <a:buClr>
                <a:srgbClr val="000000"/>
              </a:buClr>
              <a:buSzPts val="2100"/>
            </a:pPr>
            <a:r>
              <a:rPr lang="en-US" sz="2000" dirty="0">
                <a:solidFill>
                  <a:schemeClr val="bg1"/>
                </a:solidFill>
                <a:latin typeface="Times New Roman"/>
                <a:ea typeface="Times New Roman"/>
                <a:cs typeface="Times New Roman"/>
                <a:sym typeface="Times New Roman"/>
              </a:rPr>
              <a:t>A 9×9 2D integer array grid [9][9], where each element is an integer between 1 and 9. 0 indicates an empty cell that needs to be filled.</a:t>
            </a:r>
          </a:p>
          <a:p>
            <a:pPr marL="95250" lvl="0" algn="just" rtl="0">
              <a:lnSpc>
                <a:spcPct val="150000"/>
              </a:lnSpc>
              <a:spcBef>
                <a:spcPts val="0"/>
              </a:spcBef>
              <a:spcAft>
                <a:spcPts val="0"/>
              </a:spcAft>
              <a:buClr>
                <a:srgbClr val="000000"/>
              </a:buClr>
              <a:buSzPts val="2100"/>
            </a:pPr>
            <a:endParaRPr lang="en-US" sz="2000" b="1" dirty="0">
              <a:solidFill>
                <a:schemeClr val="bg1"/>
              </a:solidFill>
              <a:latin typeface="Times New Roman"/>
              <a:ea typeface="Times New Roman"/>
              <a:cs typeface="Times New Roman"/>
              <a:sym typeface="Times New Roman"/>
            </a:endParaRPr>
          </a:p>
          <a:p>
            <a:pPr marL="95250" lvl="0" algn="just" rtl="0">
              <a:lnSpc>
                <a:spcPct val="150000"/>
              </a:lnSpc>
              <a:spcBef>
                <a:spcPts val="0"/>
              </a:spcBef>
              <a:spcAft>
                <a:spcPts val="0"/>
              </a:spcAft>
              <a:buClr>
                <a:srgbClr val="000000"/>
              </a:buClr>
              <a:buSzPts val="2100"/>
            </a:pPr>
            <a:r>
              <a:rPr lang="en-US" sz="2000" b="1" dirty="0">
                <a:solidFill>
                  <a:schemeClr val="bg1"/>
                </a:solidFill>
                <a:latin typeface="Times New Roman"/>
                <a:ea typeface="Times New Roman"/>
                <a:cs typeface="Times New Roman"/>
                <a:sym typeface="Times New Roman"/>
              </a:rPr>
              <a:t>Output:</a:t>
            </a:r>
          </a:p>
          <a:p>
            <a:pPr marL="95250" lvl="0" algn="just" rtl="0">
              <a:lnSpc>
                <a:spcPct val="150000"/>
              </a:lnSpc>
              <a:spcBef>
                <a:spcPts val="0"/>
              </a:spcBef>
              <a:spcAft>
                <a:spcPts val="0"/>
              </a:spcAft>
              <a:buClr>
                <a:srgbClr val="000000"/>
              </a:buClr>
              <a:buSzPts val="2100"/>
            </a:pPr>
            <a:r>
              <a:rPr lang="en-US" sz="2000" dirty="0">
                <a:solidFill>
                  <a:schemeClr val="bg1"/>
                </a:solidFill>
                <a:latin typeface="Times New Roman"/>
                <a:ea typeface="Times New Roman"/>
                <a:cs typeface="Times New Roman"/>
                <a:sym typeface="Times New Roman"/>
              </a:rPr>
              <a:t>A completed 9×9 2D integer array where every row, column and 3×3 block has the numbers 1 t0 9 without any repeats</a:t>
            </a:r>
          </a:p>
        </p:txBody>
      </p:sp>
      <p:sp>
        <p:nvSpPr>
          <p:cNvPr id="9" name="TextBox 8">
            <a:extLst>
              <a:ext uri="{FF2B5EF4-FFF2-40B4-BE49-F238E27FC236}">
                <a16:creationId xmlns:a16="http://schemas.microsoft.com/office/drawing/2014/main" id="{888A6DFF-C924-AAD0-CA69-64BE15C06BE1}"/>
              </a:ext>
            </a:extLst>
          </p:cNvPr>
          <p:cNvSpPr txBox="1"/>
          <p:nvPr/>
        </p:nvSpPr>
        <p:spPr>
          <a:xfrm>
            <a:off x="-1405890" y="1018392"/>
            <a:ext cx="7315200" cy="584775"/>
          </a:xfrm>
          <a:prstGeom prst="rect">
            <a:avLst/>
          </a:prstGeom>
          <a:noFill/>
        </p:spPr>
        <p:txBody>
          <a:bodyPr wrap="square">
            <a:spAutoFit/>
          </a:bodyPr>
          <a:lstStyle/>
          <a:p>
            <a:pPr marL="0" lvl="0" indent="0" algn="ctr" rtl="0">
              <a:spcBef>
                <a:spcPts val="0"/>
              </a:spcBef>
              <a:spcAft>
                <a:spcPts val="0"/>
              </a:spcAft>
              <a:buNone/>
            </a:pPr>
            <a:r>
              <a:rPr lang="en-US" sz="3200" b="1" dirty="0">
                <a:solidFill>
                  <a:schemeClr val="bg1"/>
                </a:solidFill>
                <a:latin typeface="Times New Roman"/>
                <a:ea typeface="Times New Roman"/>
                <a:cs typeface="Times New Roman"/>
                <a:sym typeface="Times New Roman"/>
              </a:rPr>
              <a:t>Input and Output</a:t>
            </a:r>
          </a:p>
        </p:txBody>
      </p:sp>
      <p:sp>
        <p:nvSpPr>
          <p:cNvPr id="4" name="TextBox 3">
            <a:extLst>
              <a:ext uri="{FF2B5EF4-FFF2-40B4-BE49-F238E27FC236}">
                <a16:creationId xmlns:a16="http://schemas.microsoft.com/office/drawing/2014/main" id="{501D85C6-9C11-CE2F-6A24-9BB96B6168F0}"/>
              </a:ext>
            </a:extLst>
          </p:cNvPr>
          <p:cNvSpPr txBox="1"/>
          <p:nvPr/>
        </p:nvSpPr>
        <p:spPr>
          <a:xfrm>
            <a:off x="14040564" y="7535118"/>
            <a:ext cx="301686" cy="369332"/>
          </a:xfrm>
          <a:prstGeom prst="rect">
            <a:avLst/>
          </a:prstGeom>
          <a:noFill/>
        </p:spPr>
        <p:txBody>
          <a:bodyPr wrap="none" rtlCol="0">
            <a:spAutoFit/>
          </a:bodyPr>
          <a:lstStyle/>
          <a:p>
            <a:r>
              <a:rPr lang="en-IN" dirty="0">
                <a:solidFill>
                  <a:schemeClr val="bg1"/>
                </a:solidFill>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9836" y="529389"/>
            <a:ext cx="5909429" cy="685800"/>
          </a:xfrm>
          <a:prstGeom prst="rect">
            <a:avLst/>
          </a:prstGeom>
          <a:noFill/>
          <a:ln/>
        </p:spPr>
        <p:txBody>
          <a:bodyPr wrap="none" lIns="0" tIns="0" rIns="0" bIns="0" rtlCol="0" anchor="t"/>
          <a:lstStyle/>
          <a:p>
            <a:pPr marL="0" indent="0">
              <a:lnSpc>
                <a:spcPts val="5400"/>
              </a:lnSpc>
              <a:buNone/>
            </a:pPr>
            <a:endParaRPr lang="en-US" sz="4300" dirty="0"/>
          </a:p>
        </p:txBody>
      </p:sp>
      <p:sp>
        <p:nvSpPr>
          <p:cNvPr id="3" name="Text 1"/>
          <p:cNvSpPr/>
          <p:nvPr/>
        </p:nvSpPr>
        <p:spPr>
          <a:xfrm>
            <a:off x="358815" y="1516285"/>
            <a:ext cx="13785447" cy="6246796"/>
          </a:xfrm>
          <a:prstGeom prst="rect">
            <a:avLst/>
          </a:prstGeom>
          <a:noFill/>
          <a:ln/>
        </p:spPr>
        <p:txBody>
          <a:bodyPr wrap="none" lIns="0" tIns="0" rIns="0" bIns="0" rtlCol="0" anchor="t"/>
          <a:lstStyle/>
          <a:p>
            <a:pPr algn="just">
              <a:lnSpc>
                <a:spcPts val="2700"/>
              </a:lnSpc>
            </a:pPr>
            <a:endParaRPr lang="en-US" dirty="0">
              <a:solidFill>
                <a:schemeClr val="bg1"/>
              </a:solidFill>
            </a:endParaRPr>
          </a:p>
        </p:txBody>
      </p:sp>
      <p:sp>
        <p:nvSpPr>
          <p:cNvPr id="6" name="Text 4"/>
          <p:cNvSpPr/>
          <p:nvPr/>
        </p:nvSpPr>
        <p:spPr>
          <a:xfrm>
            <a:off x="7623929" y="3962400"/>
            <a:ext cx="5692735" cy="1975247"/>
          </a:xfrm>
          <a:prstGeom prst="rect">
            <a:avLst/>
          </a:prstGeom>
          <a:noFill/>
          <a:ln/>
        </p:spPr>
        <p:txBody>
          <a:bodyPr wrap="square" lIns="0" tIns="0" rIns="0" bIns="0" rtlCol="0" anchor="t"/>
          <a:lstStyle/>
          <a:p>
            <a:pPr marL="0" indent="0">
              <a:lnSpc>
                <a:spcPts val="3100"/>
              </a:lnSpc>
              <a:buNone/>
            </a:pPr>
            <a:endParaRPr lang="en-US" sz="1900" dirty="0"/>
          </a:p>
        </p:txBody>
      </p:sp>
      <p:pic>
        <p:nvPicPr>
          <p:cNvPr id="5" name="Picture 2" descr="C:\Users\jagruti\Pictures\Screenshots\Screenshot 2024-10-03 103613.png"/>
          <p:cNvPicPr>
            <a:picLocks noChangeAspect="1" noChangeArrowheads="1"/>
          </p:cNvPicPr>
          <p:nvPr/>
        </p:nvPicPr>
        <p:blipFill>
          <a:blip r:embed="rId3"/>
          <a:srcRect/>
          <a:stretch>
            <a:fillRect/>
          </a:stretch>
        </p:blipFill>
        <p:spPr bwMode="auto">
          <a:xfrm>
            <a:off x="12639554" y="7535118"/>
            <a:ext cx="1990846" cy="694482"/>
          </a:xfrm>
          <a:prstGeom prst="rect">
            <a:avLst/>
          </a:prstGeom>
          <a:noFill/>
        </p:spPr>
      </p:pic>
      <p:sp>
        <p:nvSpPr>
          <p:cNvPr id="7" name="TextBox 6">
            <a:extLst>
              <a:ext uri="{FF2B5EF4-FFF2-40B4-BE49-F238E27FC236}">
                <a16:creationId xmlns:a16="http://schemas.microsoft.com/office/drawing/2014/main" id="{420F994C-D7D3-FFB4-2906-BD8133850DD2}"/>
              </a:ext>
            </a:extLst>
          </p:cNvPr>
          <p:cNvSpPr txBox="1"/>
          <p:nvPr/>
        </p:nvSpPr>
        <p:spPr>
          <a:xfrm>
            <a:off x="990600" y="834941"/>
            <a:ext cx="12326064" cy="7077387"/>
          </a:xfrm>
          <a:prstGeom prst="rect">
            <a:avLst/>
          </a:prstGeom>
          <a:noFill/>
        </p:spPr>
        <p:txBody>
          <a:bodyPr wrap="square">
            <a:spAutoFit/>
          </a:bodyPr>
          <a:lstStyle/>
          <a:p>
            <a:pPr marL="342900" indent="-342900" algn="l">
              <a:lnSpc>
                <a:spcPct val="150000"/>
              </a:lnSpc>
              <a:buFont typeface="Wingdings" panose="05000000000000000000" pitchFamily="2" charset="2"/>
              <a:buChar char="q"/>
            </a:pPr>
            <a:r>
              <a:rPr lang="en-US" sz="2000" dirty="0">
                <a:solidFill>
                  <a:schemeClr val="bg1"/>
                </a:solidFill>
                <a:latin typeface="Times New Roman"/>
                <a:ea typeface="Times New Roman"/>
                <a:cs typeface="Times New Roman"/>
                <a:sym typeface="Times New Roman"/>
              </a:rPr>
              <a:t> </a:t>
            </a:r>
            <a:r>
              <a:rPr lang="en-US" sz="2000" b="1" i="0" dirty="0">
                <a:solidFill>
                  <a:schemeClr val="bg1"/>
                </a:solidFill>
                <a:effectLst/>
                <a:latin typeface="Times New Roman" panose="02020603050405020304" pitchFamily="18" charset="0"/>
                <a:cs typeface="Times New Roman" panose="02020603050405020304" pitchFamily="18" charset="0"/>
              </a:rPr>
              <a:t>Understanding the Problem:</a:t>
            </a:r>
          </a:p>
          <a:p>
            <a:pPr algn="l">
              <a:lnSpc>
                <a:spcPct val="150000"/>
              </a:lnSpc>
            </a:pPr>
            <a:r>
              <a:rPr lang="en-US" sz="2000" b="0" i="0" dirty="0">
                <a:solidFill>
                  <a:schemeClr val="bg1"/>
                </a:solidFill>
                <a:effectLst/>
                <a:latin typeface="Times New Roman" panose="02020603050405020304" pitchFamily="18" charset="0"/>
                <a:cs typeface="Times New Roman" panose="02020603050405020304" pitchFamily="18" charset="0"/>
              </a:rPr>
              <a:t>The Sudoku puzzle requires filling a partially completed 9x9 grid with digits from 1 to 9, adhering to specific constraints that ensure each number appears exactly once in every row, column, and 3x3 sub grid.</a:t>
            </a:r>
          </a:p>
          <a:p>
            <a:pPr marL="285750" indent="-285750" algn="l">
              <a:lnSpc>
                <a:spcPct val="150000"/>
              </a:lnSpc>
              <a:buFont typeface="Wingdings" panose="05000000000000000000" pitchFamily="2" charset="2"/>
              <a:buChar char="q"/>
            </a:pPr>
            <a:r>
              <a:rPr lang="en-US" sz="2000" b="1" i="0" dirty="0">
                <a:solidFill>
                  <a:schemeClr val="bg1"/>
                </a:solidFill>
                <a:effectLst/>
                <a:latin typeface="Times New Roman" panose="02020603050405020304" pitchFamily="18" charset="0"/>
                <a:cs typeface="Times New Roman" panose="02020603050405020304" pitchFamily="18" charset="0"/>
              </a:rPr>
              <a:t>Constraints:</a:t>
            </a:r>
          </a:p>
          <a:p>
            <a:pPr algn="l">
              <a:lnSpc>
                <a:spcPct val="150000"/>
              </a:lnSpc>
              <a:buFont typeface="+mj-lt"/>
              <a:buAutoNum type="arabicPeriod"/>
            </a:pPr>
            <a:r>
              <a:rPr lang="en-US" sz="2000" b="1" i="0" dirty="0">
                <a:solidFill>
                  <a:schemeClr val="bg1"/>
                </a:solidFill>
                <a:effectLst/>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Row</a:t>
            </a:r>
            <a:r>
              <a:rPr lang="en-US" sz="2000" b="1" i="0" dirty="0">
                <a:solidFill>
                  <a:schemeClr val="bg1"/>
                </a:solidFill>
                <a:effectLst/>
                <a:latin typeface="Times New Roman" panose="02020603050405020304" pitchFamily="18" charset="0"/>
                <a:cs typeface="Times New Roman" panose="02020603050405020304" pitchFamily="18" charset="0"/>
              </a:rPr>
              <a:t> Uniqueness:</a:t>
            </a:r>
            <a:r>
              <a:rPr lang="en-US" sz="2000" b="0" i="0" dirty="0">
                <a:solidFill>
                  <a:schemeClr val="bg1"/>
                </a:solidFill>
                <a:effectLst/>
                <a:latin typeface="Times New Roman" panose="02020603050405020304" pitchFamily="18" charset="0"/>
                <a:cs typeface="Times New Roman" panose="02020603050405020304" pitchFamily="18" charset="0"/>
              </a:rPr>
              <a:t> Each number (1-9) must appear exactly once in each of the 9 rows.</a:t>
            </a:r>
          </a:p>
          <a:p>
            <a:pPr algn="l">
              <a:lnSpc>
                <a:spcPct val="150000"/>
              </a:lnSpc>
              <a:buFont typeface="+mj-lt"/>
              <a:buAutoNum type="arabicPeriod"/>
            </a:pPr>
            <a:r>
              <a:rPr lang="en-US" sz="2000" b="1" i="0" dirty="0">
                <a:solidFill>
                  <a:schemeClr val="bg1"/>
                </a:solidFill>
                <a:effectLst/>
                <a:latin typeface="Times New Roman" panose="02020603050405020304" pitchFamily="18" charset="0"/>
                <a:cs typeface="Times New Roman" panose="02020603050405020304" pitchFamily="18" charset="0"/>
              </a:rPr>
              <a:t> Column Uniqueness:</a:t>
            </a:r>
            <a:r>
              <a:rPr lang="en-US" sz="2000" b="0" i="0" dirty="0">
                <a:solidFill>
                  <a:schemeClr val="bg1"/>
                </a:solidFill>
                <a:effectLst/>
                <a:latin typeface="Times New Roman" panose="02020603050405020304" pitchFamily="18" charset="0"/>
                <a:cs typeface="Times New Roman" panose="02020603050405020304" pitchFamily="18" charset="0"/>
              </a:rPr>
              <a:t> Each number (1-9) must appear exactly once in each of the 9 columns.</a:t>
            </a:r>
          </a:p>
          <a:p>
            <a:pPr algn="l">
              <a:lnSpc>
                <a:spcPct val="150000"/>
              </a:lnSpc>
              <a:buFont typeface="+mj-lt"/>
              <a:buAutoNum type="arabicPeriod"/>
            </a:pPr>
            <a:r>
              <a:rPr lang="en-US" sz="2000" b="1" i="0" dirty="0">
                <a:solidFill>
                  <a:schemeClr val="bg1"/>
                </a:solidFill>
                <a:effectLst/>
                <a:latin typeface="Times New Roman" panose="02020603050405020304" pitchFamily="18" charset="0"/>
                <a:cs typeface="Times New Roman" panose="02020603050405020304" pitchFamily="18" charset="0"/>
              </a:rPr>
              <a:t> Sub grid Uniqueness:</a:t>
            </a:r>
            <a:r>
              <a:rPr lang="en-US" sz="2000" b="0" i="0" dirty="0">
                <a:solidFill>
                  <a:schemeClr val="bg1"/>
                </a:solidFill>
                <a:effectLst/>
                <a:latin typeface="Times New Roman" panose="02020603050405020304" pitchFamily="18" charset="0"/>
                <a:cs typeface="Times New Roman" panose="02020603050405020304" pitchFamily="18" charset="0"/>
              </a:rPr>
              <a:t> Each number (1-9) must appear exactly once in each of the nine 3x3 sub grids.</a:t>
            </a:r>
          </a:p>
          <a:p>
            <a:pPr marL="285750" indent="-285750" algn="l">
              <a:lnSpc>
                <a:spcPct val="150000"/>
              </a:lnSpc>
              <a:buFont typeface="Wingdings" panose="05000000000000000000" pitchFamily="2" charset="2"/>
              <a:buChar char="q"/>
            </a:pPr>
            <a:r>
              <a:rPr lang="en-US" sz="2000" b="1" i="0" dirty="0">
                <a:solidFill>
                  <a:schemeClr val="bg1"/>
                </a:solidFill>
                <a:effectLst/>
                <a:latin typeface="Times New Roman" panose="02020603050405020304" pitchFamily="18" charset="0"/>
                <a:cs typeface="Times New Roman" panose="02020603050405020304" pitchFamily="18" charset="0"/>
              </a:rPr>
              <a:t>Backtracking Approach:</a:t>
            </a:r>
          </a:p>
          <a:p>
            <a:pPr algn="l">
              <a:lnSpc>
                <a:spcPct val="150000"/>
              </a:lnSpc>
            </a:pPr>
            <a:r>
              <a:rPr lang="en-US" sz="2000" b="1" i="0" dirty="0">
                <a:solidFill>
                  <a:schemeClr val="bg1"/>
                </a:solidFill>
                <a:effectLst/>
                <a:latin typeface="Times New Roman" panose="02020603050405020304" pitchFamily="18" charset="0"/>
                <a:cs typeface="Times New Roman" panose="02020603050405020304" pitchFamily="18" charset="0"/>
              </a:rPr>
              <a:t>Recursive Method:</a:t>
            </a:r>
            <a:r>
              <a:rPr lang="en-US" sz="2000" b="0" i="0" dirty="0">
                <a:solidFill>
                  <a:schemeClr val="bg1"/>
                </a:solidFill>
                <a:effectLst/>
                <a:latin typeface="Times New Roman" panose="02020603050405020304" pitchFamily="18" charset="0"/>
                <a:cs typeface="Times New Roman" panose="02020603050405020304" pitchFamily="18" charset="0"/>
              </a:rPr>
              <a:t> Implement a recursive function that attempts to place each digit (1-9) in the empty cells of the grid.</a:t>
            </a:r>
          </a:p>
          <a:p>
            <a:pPr algn="l">
              <a:lnSpc>
                <a:spcPct val="150000"/>
              </a:lnSpc>
            </a:pPr>
            <a:r>
              <a:rPr lang="en-US" sz="2000" b="1" i="0" dirty="0">
                <a:solidFill>
                  <a:schemeClr val="bg1"/>
                </a:solidFill>
                <a:effectLst/>
                <a:latin typeface="Times New Roman" panose="02020603050405020304" pitchFamily="18" charset="0"/>
                <a:cs typeface="Times New Roman" panose="02020603050405020304" pitchFamily="18" charset="0"/>
              </a:rPr>
              <a:t>Conflict Detection:</a:t>
            </a:r>
            <a:r>
              <a:rPr lang="en-US" sz="2000" b="0" i="0" dirty="0">
                <a:solidFill>
                  <a:schemeClr val="bg1"/>
                </a:solidFill>
                <a:effectLst/>
                <a:latin typeface="Times New Roman" panose="02020603050405020304" pitchFamily="18" charset="0"/>
                <a:cs typeface="Times New Roman" panose="02020603050405020304" pitchFamily="18" charset="0"/>
              </a:rPr>
              <a:t> After placing a digit, check for conflicts with existing numbers in the same row, column, and sub grid.</a:t>
            </a:r>
          </a:p>
          <a:p>
            <a:pPr algn="l">
              <a:lnSpc>
                <a:spcPct val="150000"/>
              </a:lnSpc>
            </a:pPr>
            <a:r>
              <a:rPr lang="en-US" sz="2000" b="1" i="0" dirty="0">
                <a:solidFill>
                  <a:schemeClr val="bg1"/>
                </a:solidFill>
                <a:effectLst/>
                <a:latin typeface="Times New Roman" panose="02020603050405020304" pitchFamily="18" charset="0"/>
                <a:cs typeface="Times New Roman" panose="02020603050405020304" pitchFamily="18" charset="0"/>
              </a:rPr>
              <a:t>Backtrack:</a:t>
            </a:r>
            <a:r>
              <a:rPr lang="en-US" sz="2000" b="0" i="0" dirty="0">
                <a:solidFill>
                  <a:schemeClr val="bg1"/>
                </a:solidFill>
                <a:effectLst/>
                <a:latin typeface="Times New Roman" panose="02020603050405020304" pitchFamily="18" charset="0"/>
                <a:cs typeface="Times New Roman" panose="02020603050405020304" pitchFamily="18" charset="0"/>
              </a:rPr>
              <a:t> If a conflict arises, remove the digit and try the next possible number. If all numbers have been tried and no valid placement is found, backtrack to the previous cell and continue the process.</a:t>
            </a:r>
          </a:p>
          <a:p>
            <a:pPr marL="431800" lvl="0" indent="-342900" algn="just" rtl="0">
              <a:lnSpc>
                <a:spcPct val="200000"/>
              </a:lnSpc>
              <a:spcBef>
                <a:spcPts val="0"/>
              </a:spcBef>
              <a:spcAft>
                <a:spcPts val="0"/>
              </a:spcAft>
              <a:buClr>
                <a:schemeClr val="dk1"/>
              </a:buClr>
              <a:buSzPts val="2200"/>
              <a:buFont typeface="Wingdings" panose="05000000000000000000" pitchFamily="2" charset="2"/>
              <a:buChar char="Ø"/>
            </a:pPr>
            <a:endParaRPr lang="en-US" sz="2000" dirty="0">
              <a:solidFill>
                <a:schemeClr val="bg1"/>
              </a:solidFill>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83665F93-7A15-0180-C1AB-7E4AC186B386}"/>
              </a:ext>
            </a:extLst>
          </p:cNvPr>
          <p:cNvSpPr txBox="1"/>
          <p:nvPr/>
        </p:nvSpPr>
        <p:spPr>
          <a:xfrm>
            <a:off x="-721399" y="389778"/>
            <a:ext cx="7315200" cy="584775"/>
          </a:xfrm>
          <a:prstGeom prst="rect">
            <a:avLst/>
          </a:prstGeom>
          <a:noFill/>
        </p:spPr>
        <p:txBody>
          <a:bodyPr wrap="square">
            <a:spAutoFit/>
          </a:bodyPr>
          <a:lstStyle/>
          <a:p>
            <a:pPr marL="0" lvl="0" indent="0" algn="ctr" rtl="0">
              <a:spcBef>
                <a:spcPts val="0"/>
              </a:spcBef>
              <a:spcAft>
                <a:spcPts val="0"/>
              </a:spcAft>
              <a:buNone/>
            </a:pPr>
            <a:r>
              <a:rPr lang="en-US" sz="3200" b="1" dirty="0">
                <a:solidFill>
                  <a:schemeClr val="bg1"/>
                </a:solidFill>
                <a:latin typeface="Times New Roman"/>
                <a:ea typeface="Times New Roman"/>
                <a:cs typeface="Times New Roman"/>
                <a:sym typeface="Times New Roman"/>
              </a:rPr>
              <a:t>Requirement Analysis</a:t>
            </a:r>
          </a:p>
        </p:txBody>
      </p:sp>
      <p:sp>
        <p:nvSpPr>
          <p:cNvPr id="8" name="TextBox 7">
            <a:extLst>
              <a:ext uri="{FF2B5EF4-FFF2-40B4-BE49-F238E27FC236}">
                <a16:creationId xmlns:a16="http://schemas.microsoft.com/office/drawing/2014/main" id="{0B80C9BB-C71B-FC59-35F0-FC07A756DCE8}"/>
              </a:ext>
            </a:extLst>
          </p:cNvPr>
          <p:cNvSpPr txBox="1"/>
          <p:nvPr/>
        </p:nvSpPr>
        <p:spPr>
          <a:xfrm>
            <a:off x="14017687" y="7627008"/>
            <a:ext cx="301686" cy="369332"/>
          </a:xfrm>
          <a:prstGeom prst="rect">
            <a:avLst/>
          </a:prstGeom>
          <a:noFill/>
        </p:spPr>
        <p:txBody>
          <a:bodyPr wrap="none" rtlCol="0">
            <a:spAutoFit/>
          </a:bodyPr>
          <a:lstStyle/>
          <a:p>
            <a:r>
              <a:rPr lang="en-IN" dirty="0">
                <a:solidFill>
                  <a:schemeClr val="bg1"/>
                </a:solidFill>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4" name="Picture 2" descr="Lightbox">
            <a:extLst>
              <a:ext uri="{FF2B5EF4-FFF2-40B4-BE49-F238E27FC236}">
                <a16:creationId xmlns:a16="http://schemas.microsoft.com/office/drawing/2014/main" id="{473941CC-7EB8-A814-E611-7E042C3D6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369" y="1114595"/>
            <a:ext cx="5681451" cy="52527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A059E33-5640-1D89-A909-B0B9401213E2}"/>
              </a:ext>
            </a:extLst>
          </p:cNvPr>
          <p:cNvSpPr txBox="1"/>
          <p:nvPr/>
        </p:nvSpPr>
        <p:spPr>
          <a:xfrm>
            <a:off x="9086850" y="2155389"/>
            <a:ext cx="7315200" cy="2585323"/>
          </a:xfrm>
          <a:prstGeom prst="rect">
            <a:avLst/>
          </a:prstGeom>
          <a:noFill/>
        </p:spPr>
        <p:txBody>
          <a:bodyPr wrap="square">
            <a:spAutoFit/>
          </a:bodyPr>
          <a:lstStyle/>
          <a:p>
            <a:r>
              <a:rPr lang="en-IN" b="0" i="1" dirty="0">
                <a:solidFill>
                  <a:schemeClr val="bg1"/>
                </a:solidFill>
                <a:effectLst/>
                <a:latin typeface="Nunito" pitchFamily="2" charset="0"/>
              </a:rPr>
              <a:t>3 1 6 5 7 8 4 9 2</a:t>
            </a:r>
            <a:br>
              <a:rPr lang="en-IN" dirty="0">
                <a:solidFill>
                  <a:schemeClr val="bg1"/>
                </a:solidFill>
              </a:rPr>
            </a:br>
            <a:r>
              <a:rPr lang="en-IN" b="0" i="1" dirty="0">
                <a:solidFill>
                  <a:schemeClr val="bg1"/>
                </a:solidFill>
                <a:effectLst/>
                <a:latin typeface="Nunito" pitchFamily="2" charset="0"/>
              </a:rPr>
              <a:t>5 2 9 1 3 4 7 6 8</a:t>
            </a:r>
            <a:br>
              <a:rPr lang="en-IN" dirty="0">
                <a:solidFill>
                  <a:schemeClr val="bg1"/>
                </a:solidFill>
              </a:rPr>
            </a:br>
            <a:r>
              <a:rPr lang="en-IN" b="0" i="1" dirty="0">
                <a:solidFill>
                  <a:schemeClr val="bg1"/>
                </a:solidFill>
                <a:effectLst/>
                <a:latin typeface="Nunito" pitchFamily="2" charset="0"/>
              </a:rPr>
              <a:t>4 8 7 6 2 9 5 3 1</a:t>
            </a:r>
            <a:br>
              <a:rPr lang="en-IN" dirty="0">
                <a:solidFill>
                  <a:schemeClr val="bg1"/>
                </a:solidFill>
              </a:rPr>
            </a:br>
            <a:r>
              <a:rPr lang="en-IN" b="0" i="1" dirty="0">
                <a:solidFill>
                  <a:schemeClr val="bg1"/>
                </a:solidFill>
                <a:effectLst/>
                <a:latin typeface="Nunito" pitchFamily="2" charset="0"/>
              </a:rPr>
              <a:t>2 6 3 4 1 5 9 8 7</a:t>
            </a:r>
            <a:br>
              <a:rPr lang="en-IN" dirty="0">
                <a:solidFill>
                  <a:schemeClr val="bg1"/>
                </a:solidFill>
              </a:rPr>
            </a:br>
            <a:r>
              <a:rPr lang="en-IN" b="0" i="1" dirty="0">
                <a:solidFill>
                  <a:schemeClr val="bg1"/>
                </a:solidFill>
                <a:effectLst/>
                <a:latin typeface="Nunito" pitchFamily="2" charset="0"/>
              </a:rPr>
              <a:t>9 7 4 8 6 3 1 2 5</a:t>
            </a:r>
            <a:br>
              <a:rPr lang="en-IN" dirty="0">
                <a:solidFill>
                  <a:schemeClr val="bg1"/>
                </a:solidFill>
              </a:rPr>
            </a:br>
            <a:r>
              <a:rPr lang="en-IN" b="0" i="1" dirty="0">
                <a:solidFill>
                  <a:schemeClr val="bg1"/>
                </a:solidFill>
                <a:effectLst/>
                <a:latin typeface="Nunito" pitchFamily="2" charset="0"/>
              </a:rPr>
              <a:t>8 5 1 7 9 2 6 4 3</a:t>
            </a:r>
            <a:br>
              <a:rPr lang="en-IN" dirty="0">
                <a:solidFill>
                  <a:schemeClr val="bg1"/>
                </a:solidFill>
              </a:rPr>
            </a:br>
            <a:r>
              <a:rPr lang="en-IN" b="0" i="1" dirty="0">
                <a:solidFill>
                  <a:schemeClr val="bg1"/>
                </a:solidFill>
                <a:effectLst/>
                <a:latin typeface="Nunito" pitchFamily="2" charset="0"/>
              </a:rPr>
              <a:t>1 3 8 9 4 7 2 5 6</a:t>
            </a:r>
            <a:br>
              <a:rPr lang="en-IN" dirty="0">
                <a:solidFill>
                  <a:schemeClr val="bg1"/>
                </a:solidFill>
              </a:rPr>
            </a:br>
            <a:r>
              <a:rPr lang="en-IN" b="0" i="1" dirty="0">
                <a:solidFill>
                  <a:schemeClr val="bg1"/>
                </a:solidFill>
                <a:effectLst/>
                <a:latin typeface="Nunito" pitchFamily="2" charset="0"/>
              </a:rPr>
              <a:t>6 9 2 3 5 1 8 7 4</a:t>
            </a:r>
            <a:br>
              <a:rPr lang="en-IN" dirty="0">
                <a:solidFill>
                  <a:schemeClr val="bg1"/>
                </a:solidFill>
              </a:rPr>
            </a:br>
            <a:r>
              <a:rPr lang="en-IN" b="0" i="1" dirty="0">
                <a:solidFill>
                  <a:schemeClr val="bg1"/>
                </a:solidFill>
                <a:effectLst/>
                <a:latin typeface="Nunito" pitchFamily="2" charset="0"/>
              </a:rPr>
              <a:t>7 4 5 2 8 6 3 1 9</a:t>
            </a:r>
            <a:endParaRPr lang="en-IN" dirty="0">
              <a:solidFill>
                <a:schemeClr val="bg1"/>
              </a:solidFill>
            </a:endParaRPr>
          </a:p>
        </p:txBody>
      </p:sp>
      <p:sp>
        <p:nvSpPr>
          <p:cNvPr id="9" name="TextBox 8">
            <a:extLst>
              <a:ext uri="{FF2B5EF4-FFF2-40B4-BE49-F238E27FC236}">
                <a16:creationId xmlns:a16="http://schemas.microsoft.com/office/drawing/2014/main" id="{DB71CF75-92E6-D9D1-7145-CBFD5E9609D5}"/>
              </a:ext>
            </a:extLst>
          </p:cNvPr>
          <p:cNvSpPr txBox="1"/>
          <p:nvPr/>
        </p:nvSpPr>
        <p:spPr>
          <a:xfrm>
            <a:off x="885826" y="333494"/>
            <a:ext cx="8201024"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Example</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88ACFE8-5A48-295F-FF30-917C9C6BB320}"/>
              </a:ext>
            </a:extLst>
          </p:cNvPr>
          <p:cNvPicPr>
            <a:picLocks noChangeAspect="1"/>
          </p:cNvPicPr>
          <p:nvPr/>
        </p:nvPicPr>
        <p:blipFill>
          <a:blip r:embed="rId4"/>
          <a:stretch>
            <a:fillRect/>
          </a:stretch>
        </p:blipFill>
        <p:spPr>
          <a:xfrm>
            <a:off x="11924922" y="7572283"/>
            <a:ext cx="2705478" cy="657317"/>
          </a:xfrm>
          <a:prstGeom prst="rect">
            <a:avLst/>
          </a:prstGeom>
        </p:spPr>
      </p:pic>
      <p:sp>
        <p:nvSpPr>
          <p:cNvPr id="5" name="TextBox 4">
            <a:extLst>
              <a:ext uri="{FF2B5EF4-FFF2-40B4-BE49-F238E27FC236}">
                <a16:creationId xmlns:a16="http://schemas.microsoft.com/office/drawing/2014/main" id="{8F86FFFC-A761-15C5-F871-FB6C76258F61}"/>
              </a:ext>
            </a:extLst>
          </p:cNvPr>
          <p:cNvSpPr txBox="1"/>
          <p:nvPr/>
        </p:nvSpPr>
        <p:spPr>
          <a:xfrm>
            <a:off x="13816361" y="7716275"/>
            <a:ext cx="301686" cy="369332"/>
          </a:xfrm>
          <a:prstGeom prst="rect">
            <a:avLst/>
          </a:prstGeom>
          <a:noFill/>
        </p:spPr>
        <p:txBody>
          <a:bodyPr wrap="none" rtlCol="0">
            <a:spAutoFit/>
          </a:bodyPr>
          <a:lstStyle/>
          <a:p>
            <a:r>
              <a:rPr lang="en-IN" dirty="0">
                <a:solidFill>
                  <a:schemeClr val="bg1"/>
                </a:solidFill>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044721" y="158474"/>
            <a:ext cx="5318879" cy="664726"/>
          </a:xfrm>
          <a:prstGeom prst="rect">
            <a:avLst/>
          </a:prstGeom>
          <a:noFill/>
          <a:ln/>
        </p:spPr>
        <p:txBody>
          <a:bodyPr wrap="none" lIns="0" tIns="0" rIns="0" bIns="0" rtlCol="0" anchor="t"/>
          <a:lstStyle/>
          <a:p>
            <a:pPr algn="ctr"/>
            <a:r>
              <a:rPr lang="en-US" sz="3200" b="1" i="0" dirty="0">
                <a:solidFill>
                  <a:schemeClr val="bg1"/>
                </a:solidFill>
                <a:effectLst/>
                <a:latin typeface="Times New Roman" panose="02020603050405020304" pitchFamily="18" charset="0"/>
                <a:cs typeface="Times New Roman" panose="02020603050405020304" pitchFamily="18" charset="0"/>
              </a:rPr>
              <a:t>Control Abstraction of the Algorithm</a:t>
            </a:r>
          </a:p>
          <a:p>
            <a:pPr algn="ctr"/>
            <a:endParaRPr lang="en-IN" sz="3200" dirty="0">
              <a:solidFill>
                <a:schemeClr val="bg1"/>
              </a:solidFill>
              <a:latin typeface="Times New Roman" panose="02020603050405020304" pitchFamily="18" charset="0"/>
              <a:cs typeface="Times New Roman" panose="02020603050405020304" pitchFamily="18" charset="0"/>
            </a:endParaRPr>
          </a:p>
          <a:p>
            <a:pPr marL="0" indent="0">
              <a:lnSpc>
                <a:spcPts val="5200"/>
              </a:lnSpc>
              <a:buNone/>
            </a:pPr>
            <a:endParaRPr lang="en-US" sz="3200" dirty="0">
              <a:solidFill>
                <a:schemeClr val="bg1"/>
              </a:solidFill>
            </a:endParaRPr>
          </a:p>
        </p:txBody>
      </p:sp>
      <p:sp>
        <p:nvSpPr>
          <p:cNvPr id="13" name="TextBox 12"/>
          <p:cNvSpPr txBox="1"/>
          <p:nvPr/>
        </p:nvSpPr>
        <p:spPr>
          <a:xfrm>
            <a:off x="243989" y="1049099"/>
            <a:ext cx="14142421" cy="12095619"/>
          </a:xfrm>
          <a:prstGeom prst="rect">
            <a:avLst/>
          </a:prstGeom>
          <a:noFill/>
        </p:spPr>
        <p:txBody>
          <a:bodyPr wrap="square" rtlCol="0">
            <a:spAutoFit/>
          </a:bodyPr>
          <a:lstStyle/>
          <a:p>
            <a:pPr algn="l"/>
            <a:r>
              <a:rPr lang="en-US" sz="2000" dirty="0">
                <a:solidFill>
                  <a:schemeClr val="bg1"/>
                </a:solidFill>
              </a:rPr>
              <a:t>(1) Initialization</a:t>
            </a:r>
          </a:p>
          <a:p>
            <a:pPr algn="l"/>
            <a:r>
              <a:rPr lang="en-US" sz="2000" dirty="0">
                <a:solidFill>
                  <a:schemeClr val="bg1"/>
                </a:solidFill>
              </a:rPr>
              <a:t>      Input the Grid: Start with a partially filled 9x9 Sudoku grid.</a:t>
            </a:r>
          </a:p>
          <a:p>
            <a:pPr algn="l"/>
            <a:r>
              <a:rPr lang="en-US" sz="2000" dirty="0">
                <a:solidFill>
                  <a:schemeClr val="bg1"/>
                </a:solidFill>
              </a:rPr>
              <a:t>      Data Structures: Prepare necessary data structures to represent the grid and track the state of each cell (filled or empty).</a:t>
            </a:r>
          </a:p>
          <a:p>
            <a:pPr algn="l"/>
            <a:endParaRPr lang="en-US" sz="2000" dirty="0">
              <a:solidFill>
                <a:schemeClr val="bg1"/>
              </a:solidFill>
            </a:endParaRPr>
          </a:p>
          <a:p>
            <a:pPr algn="l"/>
            <a:endParaRPr lang="en-US" sz="20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rPr>
              <a:t>(2) Check Validity</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Function: </a:t>
            </a:r>
            <a:r>
              <a:rPr lang="en-US" altLang="en-US" sz="2000" dirty="0" err="1">
                <a:solidFill>
                  <a:schemeClr val="bg1"/>
                </a:solidFill>
              </a:rPr>
              <a:t>isValid</a:t>
            </a:r>
            <a:r>
              <a:rPr lang="en-US" altLang="en-US" sz="2000" dirty="0">
                <a:solidFill>
                  <a:schemeClr val="bg1"/>
                </a:solidFill>
              </a:rPr>
              <a:t>(num, row, col)</a:t>
            </a:r>
          </a:p>
          <a:p>
            <a:pPr marL="457200" marR="0" lvl="1"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Check if placing the number num in the specified row and col is valid.</a:t>
            </a:r>
          </a:p>
          <a:p>
            <a:pPr marL="457200" marR="0" lvl="1"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Ensure that num does not already exist in the same row, column, or 3x3 </a:t>
            </a:r>
            <a:r>
              <a:rPr lang="en-US" altLang="en-US" sz="2000" dirty="0" err="1">
                <a:solidFill>
                  <a:schemeClr val="bg1"/>
                </a:solidFill>
              </a:rPr>
              <a:t>subgrid</a:t>
            </a:r>
            <a:r>
              <a:rPr lang="en-US" altLang="en-US" sz="2000" dirty="0">
                <a:solidFill>
                  <a:schemeClr val="bg1"/>
                </a:solidFill>
              </a:rPr>
              <a:t>.</a:t>
            </a:r>
          </a:p>
          <a:p>
            <a:pPr marL="457200" marR="0" lvl="1" indent="0" algn="l" defTabSz="914400" rtl="0" eaLnBrk="0" fontAlgn="base" latinLnBrk="0" hangingPunct="0">
              <a:lnSpc>
                <a:spcPct val="100000"/>
              </a:lnSpc>
              <a:spcBef>
                <a:spcPct val="0"/>
              </a:spcBef>
              <a:spcAft>
                <a:spcPct val="0"/>
              </a:spcAft>
              <a:buClrTx/>
              <a:buSzTx/>
              <a:tabLst/>
            </a:pPr>
            <a:endParaRPr lang="en-US" altLang="en-US" sz="20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rPr>
              <a:t>(3) Find Empty Cell</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Function: </a:t>
            </a:r>
            <a:r>
              <a:rPr lang="en-US" altLang="en-US" sz="2000" dirty="0" err="1">
                <a:solidFill>
                  <a:schemeClr val="bg1"/>
                </a:solidFill>
              </a:rPr>
              <a:t>findEmptyCell</a:t>
            </a:r>
            <a:r>
              <a:rPr lang="en-US" altLang="en-US" sz="2000" dirty="0">
                <a:solidFill>
                  <a:schemeClr val="bg1"/>
                </a:solidFill>
              </a:rPr>
              <a:t>()</a:t>
            </a:r>
          </a:p>
          <a:p>
            <a:pPr marL="457200" marR="0" lvl="1"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Scan the grid to locate the next empty cell (represented by a placeholder, e.g., 0).</a:t>
            </a:r>
          </a:p>
          <a:p>
            <a:pPr marL="457200" marR="0" lvl="1"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Return the coordinates of the empty cell or indicate if the grid is fully filled.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rPr>
              <a:t>(4) Backtracking Algorithm</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Function: </a:t>
            </a:r>
            <a:r>
              <a:rPr lang="en-US" altLang="en-US" sz="2000" dirty="0" err="1">
                <a:solidFill>
                  <a:schemeClr val="bg1"/>
                </a:solidFill>
              </a:rPr>
              <a:t>solveSudoku</a:t>
            </a:r>
            <a:r>
              <a:rPr lang="en-US" altLang="en-US" sz="2000" dirty="0">
                <a:solidFill>
                  <a:schemeClr val="bg1"/>
                </a:solidFill>
              </a:rPr>
              <a:t>()</a:t>
            </a:r>
          </a:p>
          <a:p>
            <a:pPr marL="457200" marR="0" lvl="1"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If no empty cells are found, the puzzle is solved; return true.</a:t>
            </a:r>
          </a:p>
          <a:p>
            <a:pPr marL="457200" marR="0" lvl="1"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Otherwise, call </a:t>
            </a:r>
            <a:r>
              <a:rPr lang="en-US" altLang="en-US" sz="2000" dirty="0" err="1">
                <a:solidFill>
                  <a:schemeClr val="bg1"/>
                </a:solidFill>
              </a:rPr>
              <a:t>findEmptyCell</a:t>
            </a:r>
            <a:r>
              <a:rPr lang="en-US" altLang="en-US" sz="2000" dirty="0">
                <a:solidFill>
                  <a:schemeClr val="bg1"/>
                </a:solidFill>
              </a:rPr>
              <a:t>() to get the next empty cell's coordinates.</a:t>
            </a:r>
          </a:p>
          <a:p>
            <a:pPr marL="457200" marR="0" lvl="1" indent="0" algn="l" defTabSz="914400" rtl="0" eaLnBrk="0" fontAlgn="base" latinLnBrk="0" hangingPunct="0">
              <a:lnSpc>
                <a:spcPct val="100000"/>
              </a:lnSpc>
              <a:spcBef>
                <a:spcPct val="0"/>
              </a:spcBef>
              <a:spcAft>
                <a:spcPct val="0"/>
              </a:spcAft>
              <a:buClrTx/>
              <a:buSzTx/>
              <a:tabLst/>
            </a:pPr>
            <a:r>
              <a:rPr lang="en-US" altLang="en-US" sz="2000" dirty="0">
                <a:solidFill>
                  <a:schemeClr val="bg1"/>
                </a:solidFill>
              </a:rPr>
              <a:t>For each number from 1 to 9:</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r>
              <a:rPr lang="en-IN" sz="2000" dirty="0">
                <a:solidFill>
                  <a:schemeClr val="bg1"/>
                </a:solidFill>
              </a:rPr>
              <a:t> </a:t>
            </a: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US" sz="2000" dirty="0">
              <a:solidFill>
                <a:schemeClr val="bg1"/>
              </a:solidFill>
            </a:endParaRPr>
          </a:p>
        </p:txBody>
      </p:sp>
      <p:pic>
        <p:nvPicPr>
          <p:cNvPr id="4" name="Picture 2" descr="C:\Users\jagruti\Pictures\Screenshots\Screenshot 2024-10-03 103613.png"/>
          <p:cNvPicPr>
            <a:picLocks noChangeAspect="1" noChangeArrowheads="1"/>
          </p:cNvPicPr>
          <p:nvPr/>
        </p:nvPicPr>
        <p:blipFill>
          <a:blip r:embed="rId3"/>
          <a:srcRect/>
          <a:stretch>
            <a:fillRect/>
          </a:stretch>
        </p:blipFill>
        <p:spPr bwMode="auto">
          <a:xfrm>
            <a:off x="12639554" y="7535118"/>
            <a:ext cx="1990846" cy="694482"/>
          </a:xfrm>
          <a:prstGeom prst="rect">
            <a:avLst/>
          </a:prstGeom>
          <a:noFill/>
        </p:spPr>
      </p:pic>
      <p:sp>
        <p:nvSpPr>
          <p:cNvPr id="2" name="TextBox 1">
            <a:extLst>
              <a:ext uri="{FF2B5EF4-FFF2-40B4-BE49-F238E27FC236}">
                <a16:creationId xmlns:a16="http://schemas.microsoft.com/office/drawing/2014/main" id="{0389E65B-0CDA-D529-A6B7-B959B437D3F1}"/>
              </a:ext>
            </a:extLst>
          </p:cNvPr>
          <p:cNvSpPr txBox="1"/>
          <p:nvPr/>
        </p:nvSpPr>
        <p:spPr>
          <a:xfrm>
            <a:off x="13927873" y="7697693"/>
            <a:ext cx="301686" cy="369332"/>
          </a:xfrm>
          <a:prstGeom prst="rect">
            <a:avLst/>
          </a:prstGeom>
          <a:noFill/>
        </p:spPr>
        <p:txBody>
          <a:bodyPr wrap="none" rtlCol="0">
            <a:spAutoFit/>
          </a:bodyPr>
          <a:lstStyle/>
          <a:p>
            <a:r>
              <a:rPr lang="en-IN" dirty="0">
                <a:solidFill>
                  <a:schemeClr val="bg1"/>
                </a:solidFill>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21761" y="330696"/>
            <a:ext cx="13829519" cy="6816863"/>
          </a:xfrm>
          <a:prstGeom prst="rect">
            <a:avLst/>
          </a:prstGeom>
          <a:noFill/>
          <a:ln/>
        </p:spPr>
        <p:txBody>
          <a:bodyPr wrap="none" lIns="0" tIns="0" rIns="0" bIns="0" rtlCol="0" anchor="t"/>
          <a:lstStyle/>
          <a:p>
            <a:pPr marL="914400" marR="0" lvl="2" indent="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Call </a:t>
            </a:r>
            <a:r>
              <a:rPr kumimoji="0" lang="en-US" altLang="en-US" sz="20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isValid</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(num, row, col)</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to check if placing the number is valid.</a:t>
            </a:r>
          </a:p>
          <a:p>
            <a:pPr marL="914400" marR="0" lvl="2" indent="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If valid, place the number in the cell.</a:t>
            </a:r>
          </a:p>
          <a:p>
            <a:pPr marL="914400" marR="0" lvl="2" indent="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Recursively call </a:t>
            </a:r>
            <a:r>
              <a:rPr kumimoji="0" lang="en-US" altLang="en-US" sz="20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solveSudoku</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to attempt to solve the rest of the grid.</a:t>
            </a:r>
          </a:p>
          <a:p>
            <a:pPr marL="914400" marR="0" lvl="2" indent="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If the recursive call returns true, the puzzle is solved; return true.</a:t>
            </a:r>
          </a:p>
          <a:p>
            <a:pPr marL="914400" marR="0" lvl="2" indent="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If placing the number leads to a conflict, remove (backtrack) the number and try the next one.</a:t>
            </a:r>
          </a:p>
          <a:p>
            <a:pPr marL="457200" marR="0" lvl="1" indent="0" algn="just" defTabSz="914400" rtl="0" eaLnBrk="0" fontAlgn="base" latinLnBrk="0" hangingPunct="0">
              <a:lnSpc>
                <a:spcPct val="150000"/>
              </a:lnSpc>
              <a:spcBef>
                <a:spcPct val="0"/>
              </a:spcBef>
              <a:spcAft>
                <a:spcPct val="0"/>
              </a:spcAft>
              <a:buClrTx/>
              <a:buSzTx/>
              <a:tabLst/>
            </a:pPr>
            <a:r>
              <a:rPr lang="en-US" altLang="en-US" sz="2000" dirty="0">
                <a:solidFill>
                  <a:schemeClr val="bg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If no numbers are valid, return false to backtrack to the previous cell.</a:t>
            </a:r>
          </a:p>
          <a:p>
            <a:pPr marL="457200" marR="0" lvl="1" indent="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chemeClr val="bg1"/>
                </a:solidFill>
                <a:effectLst/>
                <a:latin typeface="Times New Roman" panose="02020603050405020304" pitchFamily="18" charset="0"/>
                <a:cs typeface="Times New Roman" panose="02020603050405020304" pitchFamily="18" charset="0"/>
              </a:rPr>
              <a:t>               5. Output the Solution</a:t>
            </a:r>
          </a:p>
          <a:p>
            <a:pPr lvl="2" algn="just">
              <a:lnSpc>
                <a:spcPct val="150000"/>
              </a:lnSpc>
            </a:pPr>
            <a:r>
              <a:rPr lang="en-US" sz="2000" b="0" i="0" dirty="0">
                <a:solidFill>
                  <a:schemeClr val="bg1"/>
                </a:solidFill>
                <a:effectLst/>
                <a:latin typeface="Times New Roman" panose="02020603050405020304" pitchFamily="18" charset="0"/>
                <a:cs typeface="Times New Roman" panose="02020603050405020304" pitchFamily="18" charset="0"/>
              </a:rPr>
              <a:t>                  Once the grid is solved, display the completed 9x9 grid.</a:t>
            </a:r>
          </a:p>
          <a:p>
            <a:pPr algn="just">
              <a:lnSpc>
                <a:spcPct val="150000"/>
              </a:lnSpc>
            </a:pPr>
            <a:r>
              <a:rPr lang="en-US" sz="2000" b="0" i="0" dirty="0">
                <a:solidFill>
                  <a:schemeClr val="bg1"/>
                </a:solidFill>
                <a:effectLst/>
                <a:latin typeface="Times New Roman" panose="02020603050405020304" pitchFamily="18" charset="0"/>
                <a:cs typeface="Times New Roman" panose="02020603050405020304" pitchFamily="18" charset="0"/>
              </a:rPr>
              <a:t>                  If no solution exists, provide a message indicating that the puzzle cannot be solved.</a:t>
            </a:r>
          </a:p>
          <a:p>
            <a:pPr algn="just">
              <a:lnSpc>
                <a:spcPct val="150000"/>
              </a:lnSpc>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chemeClr val="bg1"/>
                </a:solidFill>
                <a:effectLst/>
                <a:latin typeface="Times New Roman" panose="02020603050405020304" pitchFamily="18" charset="0"/>
                <a:cs typeface="Times New Roman" panose="02020603050405020304" pitchFamily="18" charset="0"/>
              </a:rPr>
              <a:t>                 6. End of Process</a:t>
            </a:r>
          </a:p>
          <a:p>
            <a:pPr algn="just">
              <a:lnSpc>
                <a:spcPct val="150000"/>
              </a:lnSpc>
            </a:pPr>
            <a:r>
              <a:rPr lang="en-US" sz="2000" b="0" i="0" dirty="0">
                <a:solidFill>
                  <a:schemeClr val="bg1"/>
                </a:solidFill>
                <a:effectLst/>
                <a:latin typeface="Times New Roman" panose="02020603050405020304" pitchFamily="18" charset="0"/>
                <a:cs typeface="Times New Roman" panose="02020603050405020304" pitchFamily="18" charset="0"/>
              </a:rPr>
              <a:t>                  Clean up any resources if necessary and conclude the program.</a:t>
            </a:r>
          </a:p>
          <a:p>
            <a:pPr marL="457200" marR="0" lvl="1" indent="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indent="0">
              <a:lnSpc>
                <a:spcPts val="5200"/>
              </a:lnSpc>
              <a:buNone/>
            </a:pP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4" name="Picture 2" descr="C:\Users\jagruti\Pictures\Screenshots\Screenshot 2024-10-03 103613.png"/>
          <p:cNvPicPr>
            <a:picLocks noChangeAspect="1" noChangeArrowheads="1"/>
          </p:cNvPicPr>
          <p:nvPr/>
        </p:nvPicPr>
        <p:blipFill>
          <a:blip r:embed="rId3"/>
          <a:srcRect/>
          <a:stretch>
            <a:fillRect/>
          </a:stretch>
        </p:blipFill>
        <p:spPr bwMode="auto">
          <a:xfrm>
            <a:off x="12639554" y="7535118"/>
            <a:ext cx="1990846" cy="694482"/>
          </a:xfrm>
          <a:prstGeom prst="rect">
            <a:avLst/>
          </a:prstGeom>
          <a:noFill/>
        </p:spPr>
      </p:pic>
      <p:sp>
        <p:nvSpPr>
          <p:cNvPr id="2" name="TextBox 1">
            <a:extLst>
              <a:ext uri="{FF2B5EF4-FFF2-40B4-BE49-F238E27FC236}">
                <a16:creationId xmlns:a16="http://schemas.microsoft.com/office/drawing/2014/main" id="{7A744F82-F423-5670-6BB2-3DD1A646AE46}"/>
              </a:ext>
            </a:extLst>
          </p:cNvPr>
          <p:cNvSpPr txBox="1"/>
          <p:nvPr/>
        </p:nvSpPr>
        <p:spPr>
          <a:xfrm>
            <a:off x="13900437" y="7697693"/>
            <a:ext cx="301686" cy="369332"/>
          </a:xfrm>
          <a:prstGeom prst="rect">
            <a:avLst/>
          </a:prstGeom>
          <a:noFill/>
        </p:spPr>
        <p:txBody>
          <a:bodyPr wrap="none" rtlCol="0">
            <a:spAutoFit/>
          </a:bodyPr>
          <a:lstStyle/>
          <a:p>
            <a:r>
              <a:rPr lang="en-IN" dirty="0">
                <a:solidFill>
                  <a:schemeClr val="bg1"/>
                </a:solidFill>
              </a:rP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21761" y="330697"/>
            <a:ext cx="5318879" cy="664726"/>
          </a:xfrm>
          <a:prstGeom prst="rect">
            <a:avLst/>
          </a:prstGeom>
          <a:noFill/>
          <a:ln/>
        </p:spPr>
        <p:txBody>
          <a:bodyPr wrap="none" lIns="0" tIns="0" rIns="0" bIns="0" rtlCol="0" anchor="t"/>
          <a:lstStyle/>
          <a:p>
            <a:pPr marL="0" indent="0">
              <a:lnSpc>
                <a:spcPts val="5200"/>
              </a:lnSpc>
              <a:buNone/>
            </a:pP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4" name="Picture 2" descr="C:\Users\jagruti\Pictures\Screenshots\Screenshot 2024-10-03 103613.png"/>
          <p:cNvPicPr>
            <a:picLocks noChangeAspect="1" noChangeArrowheads="1"/>
          </p:cNvPicPr>
          <p:nvPr/>
        </p:nvPicPr>
        <p:blipFill>
          <a:blip r:embed="rId3"/>
          <a:srcRect/>
          <a:stretch>
            <a:fillRect/>
          </a:stretch>
        </p:blipFill>
        <p:spPr bwMode="auto">
          <a:xfrm>
            <a:off x="12639554" y="7535118"/>
            <a:ext cx="1990846" cy="694482"/>
          </a:xfrm>
          <a:prstGeom prst="rect">
            <a:avLst/>
          </a:prstGeom>
          <a:noFill/>
        </p:spPr>
      </p:pic>
      <p:sp>
        <p:nvSpPr>
          <p:cNvPr id="5" name="TextBox 4">
            <a:extLst>
              <a:ext uri="{FF2B5EF4-FFF2-40B4-BE49-F238E27FC236}">
                <a16:creationId xmlns:a16="http://schemas.microsoft.com/office/drawing/2014/main" id="{E6961E92-4CB3-11E5-AB3A-9DC0C925AFDE}"/>
              </a:ext>
            </a:extLst>
          </p:cNvPr>
          <p:cNvSpPr txBox="1"/>
          <p:nvPr/>
        </p:nvSpPr>
        <p:spPr>
          <a:xfrm>
            <a:off x="653805" y="1123552"/>
            <a:ext cx="13322789" cy="7885300"/>
          </a:xfrm>
          <a:prstGeom prst="rect">
            <a:avLst/>
          </a:prstGeom>
          <a:noFill/>
        </p:spPr>
        <p:txBody>
          <a:bodyPr wrap="square">
            <a:spAutoFit/>
          </a:bodyPr>
          <a:lstStyle/>
          <a:p>
            <a:pPr marL="107950" lvl="0" indent="0" algn="just">
              <a:lnSpc>
                <a:spcPct val="150000"/>
              </a:lnSpc>
              <a:buClr>
                <a:schemeClr val="dk1"/>
              </a:buClr>
              <a:buSzPts val="1900"/>
            </a:pPr>
            <a:r>
              <a:rPr lang="en-IN" sz="2000" b="1" dirty="0">
                <a:solidFill>
                  <a:schemeClr val="bg1"/>
                </a:solidFill>
                <a:latin typeface="Times New Roman" panose="02020603050405020304" pitchFamily="18" charset="0"/>
                <a:ea typeface="Times New Roman"/>
                <a:cs typeface="Times New Roman" panose="02020603050405020304" pitchFamily="18" charset="0"/>
                <a:sym typeface="Times New Roman"/>
              </a:rPr>
              <a:t>1. Problem Definition</a:t>
            </a:r>
          </a:p>
          <a:p>
            <a:pPr marL="107950" lvl="0" indent="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Fill a 9x9 grid with digits 1-9.</a:t>
            </a:r>
          </a:p>
          <a:p>
            <a:pPr marL="107950" lvl="0" indent="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Ensure each number appears once per row, column, and 3x3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subgrid</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a:t>
            </a:r>
          </a:p>
          <a:p>
            <a:pPr marL="107950" lvl="0" indent="0" algn="just">
              <a:lnSpc>
                <a:spcPct val="150000"/>
              </a:lnSpc>
              <a:buClr>
                <a:schemeClr val="dk1"/>
              </a:buClr>
              <a:buSzPts val="1900"/>
            </a:pPr>
            <a:r>
              <a:rPr lang="en-IN" sz="2000" b="1" dirty="0">
                <a:solidFill>
                  <a:schemeClr val="bg1"/>
                </a:solidFill>
                <a:latin typeface="Times New Roman" panose="02020603050405020304" pitchFamily="18" charset="0"/>
                <a:ea typeface="Times New Roman"/>
                <a:cs typeface="Times New Roman" panose="02020603050405020304" pitchFamily="18" charset="0"/>
                <a:sym typeface="Times New Roman"/>
              </a:rPr>
              <a:t>2. Initialization</a:t>
            </a:r>
          </a:p>
          <a:p>
            <a:pPr marL="107950" lvl="0" indent="0" algn="just">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Input: 2D array grid[9][9] (0 for empty cells).</a:t>
            </a:r>
          </a:p>
          <a:p>
            <a:pPr marL="107950" lvl="0" indent="0" algn="just">
              <a:lnSpc>
                <a:spcPct val="150000"/>
              </a:lnSpc>
              <a:buClr>
                <a:schemeClr val="dk1"/>
              </a:buClr>
              <a:buSzPts val="1900"/>
            </a:pPr>
            <a:r>
              <a:rPr lang="en-IN" sz="2000" b="1" dirty="0">
                <a:solidFill>
                  <a:schemeClr val="bg1"/>
                </a:solidFill>
                <a:latin typeface="Times New Roman" panose="02020603050405020304" pitchFamily="18" charset="0"/>
                <a:ea typeface="Times New Roman"/>
                <a:cs typeface="Times New Roman" panose="02020603050405020304" pitchFamily="18" charset="0"/>
                <a:sym typeface="Times New Roman"/>
              </a:rPr>
              <a:t>3. Validity Check</a:t>
            </a:r>
          </a:p>
          <a:p>
            <a:pPr marL="107950" lvl="0" indent="0">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Function: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isValid</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num</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row, col, grid)</a:t>
            </a:r>
          </a:p>
          <a:p>
            <a:pPr marL="107950" lvl="0" indent="0">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Check if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num</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exists in grid[row].</a:t>
            </a:r>
          </a:p>
          <a:p>
            <a:pPr marL="107950" lvl="0" indent="0">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Check if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num</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exists in grid[col].</a:t>
            </a:r>
          </a:p>
          <a:p>
            <a:pPr marL="107950" lvl="0" indent="0">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Check if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num</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exists in the 3x3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subgrid</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a:t>
            </a:r>
          </a:p>
          <a:p>
            <a:pPr marL="107950" lvl="0" indent="0">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StartRow</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row - (row % 3)</a:t>
            </a:r>
          </a:p>
          <a:p>
            <a:pPr marL="514350" lvl="0" indent="-285750">
              <a:lnSpc>
                <a:spcPct val="150000"/>
              </a:lnSpc>
              <a:buClr>
                <a:schemeClr val="dk1"/>
              </a:buClr>
              <a:buSzPts val="1900"/>
              <a:buFontTx/>
              <a:buChar char="-"/>
            </a:pP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StartCol</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col - (col % 3)</a:t>
            </a:r>
          </a:p>
          <a:p>
            <a:pPr marL="228600" lvl="0" indent="0">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For </a:t>
            </a:r>
            <a:r>
              <a:rPr lang="en-IN" sz="2000" dirty="0" err="1">
                <a:solidFill>
                  <a:schemeClr val="bg1"/>
                </a:solidFill>
                <a:latin typeface="Times New Roman" panose="02020603050405020304" pitchFamily="18" charset="0"/>
                <a:ea typeface="Times New Roman"/>
                <a:cs typeface="Times New Roman" panose="02020603050405020304" pitchFamily="18" charset="0"/>
                <a:sym typeface="Times New Roman"/>
              </a:rPr>
              <a:t>i</a:t>
            </a: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from 0 to 2:</a:t>
            </a:r>
          </a:p>
          <a:p>
            <a:pPr lvl="0">
              <a:lnSpc>
                <a:spcPct val="150000"/>
              </a:lnSpc>
              <a:buClr>
                <a:schemeClr val="dk1"/>
              </a:buClr>
              <a:buSzPts val="1900"/>
            </a:pPr>
            <a:r>
              <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rPr>
              <a:t> -  For j from 0 to 2:</a:t>
            </a:r>
          </a:p>
          <a:p>
            <a:pPr marL="107950" lvl="0" indent="0">
              <a:lnSpc>
                <a:spcPct val="150000"/>
              </a:lnSpc>
              <a:buClr>
                <a:schemeClr val="dk1"/>
              </a:buClr>
              <a:buSzPts val="1900"/>
            </a:pPr>
            <a:endPar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107950" lvl="0" indent="0" algn="just">
              <a:lnSpc>
                <a:spcPct val="150000"/>
              </a:lnSpc>
              <a:buClr>
                <a:schemeClr val="dk1"/>
              </a:buClr>
              <a:buSzPts val="1900"/>
            </a:pPr>
            <a:endPar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107950" lvl="0" indent="0" algn="just">
              <a:lnSpc>
                <a:spcPct val="150000"/>
              </a:lnSpc>
              <a:buClr>
                <a:schemeClr val="dk1"/>
              </a:buClr>
              <a:buSzPts val="1900"/>
            </a:pPr>
            <a:endParaRPr lang="en-IN" sz="20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7" name="TextBox 6">
            <a:extLst>
              <a:ext uri="{FF2B5EF4-FFF2-40B4-BE49-F238E27FC236}">
                <a16:creationId xmlns:a16="http://schemas.microsoft.com/office/drawing/2014/main" id="{2E6B931B-4B6E-BAF9-4FCF-2518C7BB54D9}"/>
              </a:ext>
            </a:extLst>
          </p:cNvPr>
          <p:cNvSpPr txBox="1"/>
          <p:nvPr/>
        </p:nvSpPr>
        <p:spPr>
          <a:xfrm>
            <a:off x="762000" y="478394"/>
            <a:ext cx="731520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Algorithmic Steps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842F0D3-B7C3-80DB-6932-D6CBF3AF1D47}"/>
              </a:ext>
            </a:extLst>
          </p:cNvPr>
          <p:cNvSpPr txBox="1"/>
          <p:nvPr/>
        </p:nvSpPr>
        <p:spPr>
          <a:xfrm>
            <a:off x="14001811" y="7697693"/>
            <a:ext cx="301686" cy="369332"/>
          </a:xfrm>
          <a:prstGeom prst="rect">
            <a:avLst/>
          </a:prstGeom>
          <a:noFill/>
        </p:spPr>
        <p:txBody>
          <a:bodyPr wrap="none" rtlCol="0">
            <a:spAutoFit/>
          </a:bodyPr>
          <a:lstStyle/>
          <a:p>
            <a:r>
              <a:rPr lang="en-IN" dirty="0">
                <a:solidFill>
                  <a:schemeClr val="bg1"/>
                </a:solidFill>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1537</Words>
  <Application>Microsoft Office PowerPoint</Application>
  <PresentationFormat>Custom</PresentationFormat>
  <Paragraphs>195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Georgia</vt:lpstr>
      <vt:lpstr>Calibri</vt:lpstr>
      <vt:lpstr>Arial</vt:lpstr>
      <vt:lpstr>Nunito</vt:lpstr>
      <vt:lpstr>Prompt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Ashwini Chaudhari</cp:lastModifiedBy>
  <cp:revision>33</cp:revision>
  <dcterms:created xsi:type="dcterms:W3CDTF">2024-10-02T12:54:23Z</dcterms:created>
  <dcterms:modified xsi:type="dcterms:W3CDTF">2024-11-20T11:09:03Z</dcterms:modified>
</cp:coreProperties>
</file>