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2"/>
  </p:notesMasterIdLst>
  <p:sldIdLst>
    <p:sldId id="278" r:id="rId2"/>
    <p:sldId id="280" r:id="rId3"/>
    <p:sldId id="281" r:id="rId4"/>
    <p:sldId id="282" r:id="rId5"/>
    <p:sldId id="294" r:id="rId6"/>
    <p:sldId id="295" r:id="rId7"/>
    <p:sldId id="290" r:id="rId8"/>
    <p:sldId id="296" r:id="rId9"/>
    <p:sldId id="292" r:id="rId10"/>
    <p:sldId id="293" r:id="rId11"/>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80" autoAdjust="0"/>
    <p:restoredTop sz="94609" autoAdjust="0"/>
  </p:normalViewPr>
  <p:slideViewPr>
    <p:cSldViewPr snapToGrid="0" snapToObjects="1">
      <p:cViewPr varScale="1">
        <p:scale>
          <a:sx n="83" d="100"/>
          <a:sy n="83" d="100"/>
        </p:scale>
        <p:origin x="758" y="8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8/10/relationships/authors" Targe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ixabay.com/en/post-box-package-cardboard-letter-976115/" TargetMode="External"/><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sz="2000" dirty="0"/>
              <a:t>Online Live Courier Tracking and Delivery System</a:t>
            </a:r>
            <a:br>
              <a:rPr lang="en-US" sz="2800" dirty="0"/>
            </a:br>
            <a:endParaRPr lang="en-US" sz="2800"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Aditya Bahl</a:t>
            </a:r>
          </a:p>
          <a:p>
            <a:r>
              <a:rPr lang="en-US" dirty="0"/>
              <a:t>2016580​</a:t>
            </a:r>
          </a:p>
          <a:p>
            <a:endParaRPr lang="en-US" dirty="0"/>
          </a:p>
        </p:txBody>
      </p:sp>
      <p:sp>
        <p:nvSpPr>
          <p:cNvPr id="5" name="TextBox 4">
            <a:extLst>
              <a:ext uri="{FF2B5EF4-FFF2-40B4-BE49-F238E27FC236}">
                <a16:creationId xmlns:a16="http://schemas.microsoft.com/office/drawing/2014/main" id="{568A7766-5EA5-F5BF-F220-050BF2A108AA}"/>
              </a:ext>
            </a:extLst>
          </p:cNvPr>
          <p:cNvSpPr txBox="1"/>
          <p:nvPr/>
        </p:nvSpPr>
        <p:spPr>
          <a:xfrm>
            <a:off x="7763435" y="5580529"/>
            <a:ext cx="2967318" cy="369332"/>
          </a:xfrm>
          <a:prstGeom prst="rect">
            <a:avLst/>
          </a:prstGeom>
          <a:noFill/>
        </p:spPr>
        <p:txBody>
          <a:bodyPr wrap="square" rtlCol="0">
            <a:spAutoFit/>
          </a:bodyPr>
          <a:lstStyle/>
          <a:p>
            <a:r>
              <a:rPr lang="en-US" dirty="0">
                <a:solidFill>
                  <a:schemeClr val="bg1"/>
                </a:solidFill>
              </a:rPr>
              <a:t>Mentor : Mr. Pankaj Kumar</a:t>
            </a:r>
            <a:endParaRPr lang="en-IN" dirty="0">
              <a:solidFill>
                <a:schemeClr val="bg1"/>
              </a:solidFill>
            </a:endParaRPr>
          </a:p>
        </p:txBody>
      </p:sp>
      <p:pic>
        <p:nvPicPr>
          <p:cNvPr id="4" name="Picture 3">
            <a:extLst>
              <a:ext uri="{FF2B5EF4-FFF2-40B4-BE49-F238E27FC236}">
                <a16:creationId xmlns:a16="http://schemas.microsoft.com/office/drawing/2014/main" id="{6ECB7C04-BB3F-4940-AFAB-0696A7F2E3F3}"/>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238750" y="-4572"/>
            <a:ext cx="1714500" cy="1714500"/>
          </a:xfrm>
          <a:prstGeom prst="rect">
            <a:avLst/>
          </a:prstGeom>
        </p:spPr>
      </p:pic>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527047" y="1975104"/>
            <a:ext cx="5770223" cy="3206496"/>
          </a:xfrm>
        </p:spPr>
        <p:txBody>
          <a:bodyPr/>
          <a:lstStyle/>
          <a:p>
            <a:r>
              <a:rPr lang="en-US" sz="6000" dirty="0"/>
              <a:t>THANK YOU</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3640618"/>
            <a:ext cx="6766560" cy="768096"/>
          </a:xfrm>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722255" y="4598894"/>
            <a:ext cx="8303489" cy="1793411"/>
          </a:xfrm>
        </p:spPr>
        <p:txBody>
          <a:bodyPr/>
          <a:lstStyle/>
          <a:p>
            <a:pPr algn="just"/>
            <a:r>
              <a:rPr lang="en-US" dirty="0">
                <a:solidFill>
                  <a:schemeClr val="accent3">
                    <a:lumMod val="75000"/>
                  </a:schemeClr>
                </a:solidFill>
              </a:rPr>
              <a:t>This presentation discusses the Online Courier Tracking and Delivery System and how it leverages React, Firebase, HTML, CSS, and JavaScript for efficient courier management and tracking.</a:t>
            </a:r>
          </a:p>
          <a:p>
            <a:pPr algn="just"/>
            <a:endParaRPr lang="en-US" dirty="0">
              <a:solidFill>
                <a:schemeClr val="accent3">
                  <a:lumMod val="75000"/>
                </a:schemeClr>
              </a:solidFill>
            </a:endParaRPr>
          </a:p>
          <a:p>
            <a:pPr algn="just"/>
            <a:r>
              <a:rPr lang="en-US" dirty="0">
                <a:solidFill>
                  <a:schemeClr val="accent3">
                    <a:lumMod val="75000"/>
                  </a:schemeClr>
                </a:solidFill>
              </a:rPr>
              <a:t>The system aims to automate and streamline the process of managing courier services, providing a centralized platform for users to track their shipments, schedule deliveries, and manage logistics. By utilizing these modern web technologies, courier companies can enhance efficiency, improve customer experience, and optimize their delivery operations.</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2</a:t>
            </a:fld>
            <a:endParaRPr lang="en-US" dirty="0"/>
          </a:p>
        </p:txBody>
      </p:sp>
      <p:pic>
        <p:nvPicPr>
          <p:cNvPr id="6" name="Picture 5" descr="A close-up of a hand on a keyboard&#10;&#10;Description automatically generated">
            <a:extLst>
              <a:ext uri="{FF2B5EF4-FFF2-40B4-BE49-F238E27FC236}">
                <a16:creationId xmlns:a16="http://schemas.microsoft.com/office/drawing/2014/main" id="{E3C9A4B2-2A80-F8D9-A20D-A84D2D8857F4}"/>
              </a:ext>
            </a:extLst>
          </p:cNvPr>
          <p:cNvPicPr>
            <a:picLocks noChangeAspect="1"/>
          </p:cNvPicPr>
          <p:nvPr/>
        </p:nvPicPr>
        <p:blipFill>
          <a:blip r:embed="rId2"/>
          <a:stretch>
            <a:fillRect/>
          </a:stretch>
        </p:blipFill>
        <p:spPr>
          <a:xfrm>
            <a:off x="3417455" y="0"/>
            <a:ext cx="8774545" cy="3429000"/>
          </a:xfrm>
          <a:prstGeom prst="rect">
            <a:avLst/>
          </a:prstGeom>
        </p:spPr>
      </p:pic>
    </p:spTree>
    <p:extLst>
      <p:ext uri="{BB962C8B-B14F-4D97-AF65-F5344CB8AC3E}">
        <p14:creationId xmlns:p14="http://schemas.microsoft.com/office/powerpoint/2010/main" val="979622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88259" y="244378"/>
            <a:ext cx="6400800" cy="768096"/>
          </a:xfrm>
        </p:spPr>
        <p:txBody>
          <a:bodyPr/>
          <a:lstStyle/>
          <a:p>
            <a:r>
              <a:rPr lang="en-US" dirty="0">
                <a:latin typeface="Arial Black" panose="020B0604020202020204" pitchFamily="34" charset="0"/>
                <a:cs typeface="Arial Black" panose="020B0604020202020204" pitchFamily="34" charset="0"/>
              </a:rPr>
              <a:t>Key features</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797860" y="1168280"/>
            <a:ext cx="6400800" cy="2085908"/>
          </a:xfrm>
        </p:spPr>
        <p:txBody>
          <a:bodyPr/>
          <a:lstStyle/>
          <a:p>
            <a:pPr marL="342900" indent="-342900" algn="l">
              <a:lnSpc>
                <a:spcPct val="150000"/>
              </a:lnSpc>
              <a:buFont typeface="+mj-lt"/>
              <a:buAutoNum type="alphaLcPeriod"/>
            </a:pPr>
            <a:r>
              <a:rPr lang="en-US" sz="1800" b="1" dirty="0">
                <a:solidFill>
                  <a:schemeClr val="accent6">
                    <a:lumMod val="60000"/>
                    <a:lumOff val="40000"/>
                  </a:schemeClr>
                </a:solidFill>
                <a:effectLst/>
                <a:ea typeface="Calibri" panose="020F0502020204030204" pitchFamily="34" charset="0"/>
              </a:rPr>
              <a:t>Shipment Creation</a:t>
            </a:r>
            <a:endParaRPr lang="en-IN" sz="1600" dirty="0">
              <a:solidFill>
                <a:schemeClr val="accent6">
                  <a:lumMod val="60000"/>
                  <a:lumOff val="40000"/>
                </a:schemeClr>
              </a:solidFill>
              <a:effectLst/>
              <a:ea typeface="Calibri" panose="020F0502020204030204" pitchFamily="34" charset="0"/>
            </a:endParaRPr>
          </a:p>
          <a:p>
            <a:pPr marL="342900" indent="-342900" algn="l">
              <a:lnSpc>
                <a:spcPct val="150000"/>
              </a:lnSpc>
              <a:buFont typeface="+mj-lt"/>
              <a:buAutoNum type="alphaLcPeriod"/>
            </a:pPr>
            <a:r>
              <a:rPr lang="en-IN" sz="1600" b="1" dirty="0">
                <a:solidFill>
                  <a:schemeClr val="accent6">
                    <a:lumMod val="60000"/>
                    <a:lumOff val="40000"/>
                  </a:schemeClr>
                </a:solidFill>
                <a:effectLst/>
                <a:ea typeface="Calibri" panose="020F0502020204030204" pitchFamily="34" charset="0"/>
              </a:rPr>
              <a:t>Shipment Tracking</a:t>
            </a:r>
          </a:p>
          <a:p>
            <a:pPr marL="342900" indent="-342900" algn="l">
              <a:lnSpc>
                <a:spcPct val="150000"/>
              </a:lnSpc>
              <a:buFont typeface="+mj-lt"/>
              <a:buAutoNum type="alphaLcPeriod"/>
            </a:pPr>
            <a:r>
              <a:rPr lang="en-US" sz="1600" b="1" dirty="0">
                <a:solidFill>
                  <a:schemeClr val="accent6">
                    <a:lumMod val="60000"/>
                    <a:lumOff val="40000"/>
                  </a:schemeClr>
                </a:solidFill>
                <a:effectLst/>
                <a:ea typeface="Calibri" panose="020F0502020204030204" pitchFamily="34" charset="0"/>
              </a:rPr>
              <a:t>User Management, Registration and Authentication</a:t>
            </a:r>
            <a:endParaRPr lang="en-IN" sz="1600" dirty="0">
              <a:solidFill>
                <a:schemeClr val="accent6">
                  <a:lumMod val="60000"/>
                  <a:lumOff val="40000"/>
                </a:schemeClr>
              </a:solidFill>
              <a:effectLst/>
              <a:ea typeface="Calibri" panose="020F0502020204030204" pitchFamily="34" charset="0"/>
            </a:endParaRPr>
          </a:p>
          <a:p>
            <a:pPr marL="342900" indent="-342900" algn="l">
              <a:lnSpc>
                <a:spcPct val="150000"/>
              </a:lnSpc>
              <a:buFont typeface="+mj-lt"/>
              <a:buAutoNum type="alphaLcPeriod"/>
            </a:pPr>
            <a:r>
              <a:rPr lang="en-US" sz="1600" b="1" dirty="0">
                <a:solidFill>
                  <a:schemeClr val="accent6">
                    <a:lumMod val="60000"/>
                    <a:lumOff val="40000"/>
                  </a:schemeClr>
                </a:solidFill>
                <a:effectLst/>
                <a:ea typeface="Calibri" panose="020F0502020204030204" pitchFamily="34" charset="0"/>
              </a:rPr>
              <a:t>Customer Support</a:t>
            </a:r>
          </a:p>
          <a:p>
            <a:pPr marL="342900" indent="-342900" algn="l">
              <a:lnSpc>
                <a:spcPct val="150000"/>
              </a:lnSpc>
              <a:buFont typeface="+mj-lt"/>
              <a:buAutoNum type="alphaLcPeriod"/>
            </a:pPr>
            <a:r>
              <a:rPr lang="en-US" sz="1600" b="1" dirty="0">
                <a:solidFill>
                  <a:schemeClr val="accent6">
                    <a:lumMod val="60000"/>
                    <a:lumOff val="40000"/>
                  </a:schemeClr>
                </a:solidFill>
                <a:ea typeface="Calibri" panose="020F0502020204030204" pitchFamily="34" charset="0"/>
              </a:rPr>
              <a:t>Dynamic Website</a:t>
            </a:r>
            <a:endParaRPr lang="en-IN" sz="1600" dirty="0">
              <a:solidFill>
                <a:schemeClr val="accent6">
                  <a:lumMod val="60000"/>
                  <a:lumOff val="40000"/>
                </a:schemeClr>
              </a:solidFill>
              <a:effectLst/>
              <a:ea typeface="Calibri" panose="020F0502020204030204" pitchFamily="34" charset="0"/>
            </a:endParaRPr>
          </a:p>
          <a:p>
            <a:pPr algn="ctr"/>
            <a:endParaRPr lang="en-US" sz="2400" dirty="0">
              <a:solidFill>
                <a:schemeClr val="accent6"/>
              </a:solidFill>
              <a:latin typeface="Sabon Next LT" panose="02000500000000000000" pitchFamily="2" charset="0"/>
              <a:cs typeface="Sabon Next LT" panose="02000500000000000000" pitchFamily="2" charset="0"/>
            </a:endParaRPr>
          </a:p>
        </p:txBody>
      </p:sp>
      <p:sp>
        <p:nvSpPr>
          <p:cNvPr id="4" name="Title 1">
            <a:extLst>
              <a:ext uri="{FF2B5EF4-FFF2-40B4-BE49-F238E27FC236}">
                <a16:creationId xmlns:a16="http://schemas.microsoft.com/office/drawing/2014/main" id="{7A8162E7-1B22-BBBD-24AA-45E42F05C82A}"/>
              </a:ext>
            </a:extLst>
          </p:cNvPr>
          <p:cNvSpPr txBox="1">
            <a:spLocks/>
          </p:cNvSpPr>
          <p:nvPr/>
        </p:nvSpPr>
        <p:spPr>
          <a:xfrm>
            <a:off x="3523130" y="3891579"/>
            <a:ext cx="6400800" cy="768096"/>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US" dirty="0">
                <a:latin typeface="Arial Black" panose="020B0604020202020204" pitchFamily="34" charset="0"/>
                <a:cs typeface="Arial Black" panose="020B0604020202020204" pitchFamily="34" charset="0"/>
              </a:rPr>
              <a:t>benefits</a:t>
            </a:r>
          </a:p>
        </p:txBody>
      </p:sp>
      <p:sp>
        <p:nvSpPr>
          <p:cNvPr id="5" name="Text Placeholder 2">
            <a:extLst>
              <a:ext uri="{FF2B5EF4-FFF2-40B4-BE49-F238E27FC236}">
                <a16:creationId xmlns:a16="http://schemas.microsoft.com/office/drawing/2014/main" id="{DB8E6264-8225-10AC-D0A5-8F539FD8C8E5}"/>
              </a:ext>
            </a:extLst>
          </p:cNvPr>
          <p:cNvSpPr txBox="1">
            <a:spLocks/>
          </p:cNvSpPr>
          <p:nvPr/>
        </p:nvSpPr>
        <p:spPr>
          <a:xfrm>
            <a:off x="5190566" y="4785673"/>
            <a:ext cx="6400800" cy="2339251"/>
          </a:xfrm>
          <a:prstGeom prst="rect">
            <a:avLst/>
          </a:prstGeom>
        </p:spPr>
        <p:txBody>
          <a:bodyPr vert="horz" lIns="0" tIns="0" rIns="0" bIns="0" rtlCol="0">
            <a:noAutofit/>
          </a:bodyPr>
          <a:lstStyle>
            <a:lvl1pPr marL="0" indent="0" algn="ctr" defTabSz="914400" rtl="0" eaLnBrk="1" latinLnBrk="0" hangingPunct="1">
              <a:lnSpc>
                <a:spcPct val="100000"/>
              </a:lnSpc>
              <a:spcBef>
                <a:spcPts val="0"/>
              </a:spcBef>
              <a:buFont typeface="Arial" panose="020B0604020202020204" pitchFamily="34" charset="0"/>
              <a:buNone/>
              <a:defRPr sz="2400" kern="1200">
                <a:solidFill>
                  <a:schemeClr val="accent6"/>
                </a:solidFill>
                <a:latin typeface="+mn-lt"/>
                <a:ea typeface="+mn-ea"/>
                <a:cs typeface="+mn-cs"/>
              </a:defRPr>
            </a:lvl1pPr>
            <a:lvl2pPr marL="457200" indent="0" algn="l" defTabSz="914400" rtl="0" eaLnBrk="1" latinLnBrk="0" hangingPunct="1">
              <a:lnSpc>
                <a:spcPct val="100000"/>
              </a:lnSpc>
              <a:spcBef>
                <a:spcPts val="36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lgn="just">
              <a:lnSpc>
                <a:spcPct val="150000"/>
              </a:lnSpc>
              <a:buFont typeface="+mj-lt"/>
              <a:buAutoNum type="alphaLcPeriod"/>
            </a:pPr>
            <a:r>
              <a:rPr lang="en-US" sz="1800" b="1" dirty="0">
                <a:solidFill>
                  <a:schemeClr val="accent3">
                    <a:lumMod val="75000"/>
                  </a:schemeClr>
                </a:solidFill>
                <a:effectLst/>
                <a:latin typeface="Times New Roman" panose="02020603050405020304" pitchFamily="18" charset="0"/>
                <a:ea typeface="Calibri" panose="020F0502020204030204" pitchFamily="34" charset="0"/>
              </a:rPr>
              <a:t>Automation of courier management processes.</a:t>
            </a:r>
          </a:p>
          <a:p>
            <a:pPr marL="342900" indent="-342900" algn="just">
              <a:lnSpc>
                <a:spcPct val="150000"/>
              </a:lnSpc>
              <a:buFont typeface="+mj-lt"/>
              <a:buAutoNum type="alphaLcPeriod"/>
            </a:pPr>
            <a:r>
              <a:rPr lang="en-US" sz="1800" b="1" dirty="0">
                <a:solidFill>
                  <a:schemeClr val="accent3">
                    <a:lumMod val="75000"/>
                  </a:schemeClr>
                </a:solidFill>
                <a:effectLst/>
                <a:latin typeface="Times New Roman" panose="02020603050405020304" pitchFamily="18" charset="0"/>
                <a:ea typeface="Calibri" panose="020F0502020204030204" pitchFamily="34" charset="0"/>
              </a:rPr>
              <a:t>Streamlined tracking and delivery operations.</a:t>
            </a:r>
          </a:p>
          <a:p>
            <a:pPr marL="342900" indent="-342900" algn="just">
              <a:lnSpc>
                <a:spcPct val="150000"/>
              </a:lnSpc>
              <a:buFont typeface="+mj-lt"/>
              <a:buAutoNum type="alphaLcPeriod"/>
            </a:pPr>
            <a:r>
              <a:rPr lang="en-US" sz="1800" b="1" dirty="0">
                <a:solidFill>
                  <a:schemeClr val="accent3">
                    <a:lumMod val="75000"/>
                  </a:schemeClr>
                </a:solidFill>
                <a:effectLst/>
                <a:latin typeface="Times New Roman" panose="02020603050405020304" pitchFamily="18" charset="0"/>
                <a:ea typeface="Calibri" panose="020F0502020204030204" pitchFamily="34" charset="0"/>
              </a:rPr>
              <a:t>Enhanced efficiency and reduced manual errors.</a:t>
            </a:r>
          </a:p>
          <a:p>
            <a:pPr marL="342900" indent="-342900" algn="just">
              <a:lnSpc>
                <a:spcPct val="150000"/>
              </a:lnSpc>
              <a:buFont typeface="+mj-lt"/>
              <a:buAutoNum type="alphaLcPeriod"/>
            </a:pPr>
            <a:r>
              <a:rPr lang="en-US" sz="1800" b="1" dirty="0">
                <a:solidFill>
                  <a:schemeClr val="accent3">
                    <a:lumMod val="75000"/>
                  </a:schemeClr>
                </a:solidFill>
                <a:effectLst/>
                <a:latin typeface="Times New Roman" panose="02020603050405020304" pitchFamily="18" charset="0"/>
                <a:ea typeface="Calibri" panose="020F0502020204030204" pitchFamily="34" charset="0"/>
              </a:rPr>
              <a:t>Improved customer experience and satisfaction.</a:t>
            </a:r>
          </a:p>
          <a:p>
            <a:pPr marL="342900" indent="-342900" algn="just">
              <a:lnSpc>
                <a:spcPct val="150000"/>
              </a:lnSpc>
              <a:buFont typeface="+mj-lt"/>
              <a:buAutoNum type="alphaLcPeriod"/>
            </a:pPr>
            <a:r>
              <a:rPr lang="en-US" sz="1800" b="1" dirty="0">
                <a:solidFill>
                  <a:schemeClr val="accent3">
                    <a:lumMod val="75000"/>
                  </a:schemeClr>
                </a:solidFill>
                <a:effectLst/>
                <a:latin typeface="Times New Roman" panose="02020603050405020304" pitchFamily="18" charset="0"/>
                <a:ea typeface="Calibri" panose="020F0502020204030204" pitchFamily="34" charset="0"/>
              </a:rPr>
              <a:t>Real-time tracking and notifications.</a:t>
            </a:r>
            <a:endParaRPr lang="en-US" dirty="0">
              <a:solidFill>
                <a:schemeClr val="accent3">
                  <a:lumMod val="75000"/>
                </a:schemeClr>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2952923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5853953" y="142557"/>
            <a:ext cx="5736874" cy="588963"/>
          </a:xfrm>
        </p:spPr>
        <p:txBody>
          <a:bodyPr/>
          <a:lstStyle/>
          <a:p>
            <a:r>
              <a:rPr lang="en-US" dirty="0"/>
              <a:t>METHODOLOGY</a:t>
            </a:r>
          </a:p>
        </p:txBody>
      </p:sp>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3758184" y="822045"/>
            <a:ext cx="7031915" cy="5893398"/>
          </a:xfrm>
        </p:spPr>
        <p:txBody>
          <a:bodyPr/>
          <a:lstStyle/>
          <a:p>
            <a:pPr algn="just">
              <a:lnSpc>
                <a:spcPct val="150000"/>
              </a:lnSpc>
            </a:pPr>
            <a:r>
              <a:rPr lang="en-US" sz="1800" b="1" dirty="0">
                <a:effectLst/>
                <a:latin typeface="Times New Roman" panose="02020603050405020304" pitchFamily="18" charset="0"/>
                <a:ea typeface="Calibri" panose="020F0502020204030204" pitchFamily="34" charset="0"/>
              </a:rPr>
              <a:t>Functional Requirements </a:t>
            </a:r>
            <a:endParaRPr lang="en-IN" sz="1800" dirty="0">
              <a:effectLst/>
              <a:latin typeface="Calibri" panose="020F0502020204030204" pitchFamily="34" charset="0"/>
              <a:ea typeface="Calibri" panose="020F0502020204030204" pitchFamily="34" charset="0"/>
            </a:endParaRPr>
          </a:p>
          <a:p>
            <a:pPr algn="just"/>
            <a:r>
              <a:rPr lang="en-US" sz="1800" b="0" i="0" dirty="0">
                <a:solidFill>
                  <a:schemeClr val="accent3">
                    <a:lumMod val="50000"/>
                  </a:schemeClr>
                </a:solidFill>
                <a:effectLst/>
                <a:latin typeface="Times New Roman" panose="02020603050405020304" pitchFamily="18" charset="0"/>
                <a:cs typeface="Times New Roman" panose="02020603050405020304" pitchFamily="18" charset="0"/>
              </a:rPr>
              <a:t>Functional requirements define what a product must do, what its features and functions are. </a:t>
            </a:r>
            <a:endParaRPr lang="en-US" sz="1800" dirty="0">
              <a:solidFill>
                <a:schemeClr val="accent3">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ctr">
              <a:lnSpc>
                <a:spcPct val="150000"/>
              </a:lnSpc>
              <a:buFont typeface="Wingdings" panose="05000000000000000000" pitchFamily="2" charset="2"/>
              <a:buChar char="Ø"/>
            </a:pPr>
            <a:r>
              <a:rPr lang="en-US" sz="1800" dirty="0">
                <a:solidFill>
                  <a:schemeClr val="accent3">
                    <a:lumMod val="75000"/>
                  </a:schemeClr>
                </a:solidFill>
                <a:effectLst/>
                <a:latin typeface="Times New Roman" panose="02020603050405020304" pitchFamily="18" charset="0"/>
                <a:ea typeface="Calibri" panose="020F0502020204030204" pitchFamily="34" charset="0"/>
              </a:rPr>
              <a:t>User Authentication</a:t>
            </a:r>
          </a:p>
          <a:p>
            <a:pPr marL="285750" indent="-285750" algn="ctr">
              <a:lnSpc>
                <a:spcPct val="150000"/>
              </a:lnSpc>
              <a:buFont typeface="Wingdings" panose="05000000000000000000" pitchFamily="2" charset="2"/>
              <a:buChar char="Ø"/>
            </a:pPr>
            <a:r>
              <a:rPr lang="en-US" sz="1800" dirty="0">
                <a:solidFill>
                  <a:schemeClr val="accent3">
                    <a:lumMod val="75000"/>
                  </a:schemeClr>
                </a:solidFill>
                <a:effectLst/>
                <a:latin typeface="Times New Roman" panose="02020603050405020304" pitchFamily="18" charset="0"/>
                <a:ea typeface="Calibri" panose="020F0502020204030204" pitchFamily="34" charset="0"/>
              </a:rPr>
              <a:t>Shipment Creation</a:t>
            </a:r>
            <a:endParaRPr lang="en-IN" sz="1800" dirty="0">
              <a:solidFill>
                <a:schemeClr val="accent3">
                  <a:lumMod val="75000"/>
                </a:schemeClr>
              </a:solidFill>
              <a:effectLst/>
              <a:latin typeface="Calibri" panose="020F0502020204030204" pitchFamily="34" charset="0"/>
              <a:ea typeface="Calibri" panose="020F0502020204030204" pitchFamily="34" charset="0"/>
            </a:endParaRPr>
          </a:p>
          <a:p>
            <a:pPr marL="285750" indent="-285750" algn="ctr">
              <a:lnSpc>
                <a:spcPct val="150000"/>
              </a:lnSpc>
              <a:buFont typeface="Wingdings" panose="05000000000000000000" pitchFamily="2" charset="2"/>
              <a:buChar char="Ø"/>
            </a:pPr>
            <a:r>
              <a:rPr lang="en-US" sz="1800" dirty="0">
                <a:solidFill>
                  <a:schemeClr val="accent3">
                    <a:lumMod val="75000"/>
                  </a:schemeClr>
                </a:solidFill>
                <a:effectLst/>
                <a:latin typeface="Times New Roman" panose="02020603050405020304" pitchFamily="18" charset="0"/>
                <a:ea typeface="Calibri" panose="020F0502020204030204" pitchFamily="34" charset="0"/>
              </a:rPr>
              <a:t>Shipment Tracking</a:t>
            </a:r>
            <a:endParaRPr lang="en-IN" sz="1800" dirty="0">
              <a:solidFill>
                <a:schemeClr val="accent3">
                  <a:lumMod val="75000"/>
                </a:schemeClr>
              </a:solidFill>
              <a:effectLst/>
              <a:latin typeface="Calibri" panose="020F0502020204030204" pitchFamily="34" charset="0"/>
              <a:ea typeface="Calibri" panose="020F0502020204030204" pitchFamily="34" charset="0"/>
            </a:endParaRPr>
          </a:p>
          <a:p>
            <a:pPr marL="285750" indent="-285750" algn="ctr">
              <a:lnSpc>
                <a:spcPct val="150000"/>
              </a:lnSpc>
              <a:buFont typeface="Wingdings" panose="05000000000000000000" pitchFamily="2" charset="2"/>
              <a:buChar char="Ø"/>
            </a:pPr>
            <a:r>
              <a:rPr lang="en-US" sz="1800" dirty="0">
                <a:solidFill>
                  <a:schemeClr val="accent3">
                    <a:lumMod val="75000"/>
                  </a:schemeClr>
                </a:solidFill>
                <a:effectLst/>
                <a:latin typeface="Times New Roman" panose="02020603050405020304" pitchFamily="18" charset="0"/>
                <a:ea typeface="Calibri" panose="020F0502020204030204" pitchFamily="34" charset="0"/>
              </a:rPr>
              <a:t>Contact us, Report and About Me</a:t>
            </a:r>
            <a:endParaRPr lang="en-IN" sz="1800" dirty="0">
              <a:solidFill>
                <a:schemeClr val="accent3">
                  <a:lumMod val="75000"/>
                </a:schemeClr>
              </a:solidFill>
              <a:effectLst/>
              <a:latin typeface="Calibri" panose="020F0502020204030204" pitchFamily="34" charset="0"/>
              <a:ea typeface="Calibri" panose="020F0502020204030204" pitchFamily="34" charset="0"/>
            </a:endParaRPr>
          </a:p>
          <a:p>
            <a:pPr algn="just">
              <a:lnSpc>
                <a:spcPct val="150000"/>
              </a:lnSpc>
            </a:pPr>
            <a:r>
              <a:rPr lang="en-US" sz="1800" dirty="0">
                <a:effectLst/>
                <a:latin typeface="Times New Roman" panose="02020603050405020304" pitchFamily="18" charset="0"/>
                <a:ea typeface="Calibri" panose="020F0502020204030204" pitchFamily="34" charset="0"/>
              </a:rPr>
              <a:t> </a:t>
            </a:r>
            <a:r>
              <a:rPr lang="en-US" sz="1800" b="1" dirty="0">
                <a:effectLst/>
                <a:latin typeface="Times New Roman" panose="02020603050405020304" pitchFamily="18" charset="0"/>
                <a:ea typeface="Calibri" panose="020F0502020204030204" pitchFamily="34" charset="0"/>
              </a:rPr>
              <a:t>Non-Functional Requirements</a:t>
            </a:r>
            <a:endParaRPr lang="en-IN" sz="1800" dirty="0">
              <a:effectLst/>
              <a:latin typeface="Calibri" panose="020F0502020204030204" pitchFamily="34" charset="0"/>
              <a:ea typeface="Calibri" panose="020F0502020204030204" pitchFamily="34" charset="0"/>
            </a:endParaRPr>
          </a:p>
          <a:p>
            <a:pPr algn="just"/>
            <a:r>
              <a:rPr lang="en-US" sz="1800" dirty="0">
                <a:solidFill>
                  <a:schemeClr val="accent3">
                    <a:lumMod val="50000"/>
                  </a:schemeClr>
                </a:solidFill>
                <a:latin typeface="Times New Roman" panose="02020603050405020304" pitchFamily="18" charset="0"/>
                <a:cs typeface="Times New Roman" panose="02020603050405020304" pitchFamily="18" charset="0"/>
              </a:rPr>
              <a:t>Nonfunctional requirements describe the general properties of a system</a:t>
            </a:r>
          </a:p>
          <a:p>
            <a:pPr marL="285750" indent="-285750" algn="ctr">
              <a:lnSpc>
                <a:spcPct val="150000"/>
              </a:lnSpc>
              <a:buFont typeface="Wingdings" panose="05000000000000000000" pitchFamily="2" charset="2"/>
              <a:buChar char="Ø"/>
            </a:pPr>
            <a:r>
              <a:rPr lang="en-US" sz="1800" dirty="0">
                <a:solidFill>
                  <a:schemeClr val="accent3">
                    <a:lumMod val="75000"/>
                  </a:schemeClr>
                </a:solidFill>
                <a:effectLst/>
                <a:latin typeface="Times New Roman" panose="02020603050405020304" pitchFamily="18" charset="0"/>
                <a:ea typeface="Calibri" panose="020F0502020204030204" pitchFamily="34" charset="0"/>
              </a:rPr>
              <a:t>Usability</a:t>
            </a:r>
            <a:endParaRPr lang="en-IN" sz="1800" dirty="0">
              <a:solidFill>
                <a:schemeClr val="accent3">
                  <a:lumMod val="75000"/>
                </a:schemeClr>
              </a:solidFill>
              <a:effectLst/>
              <a:latin typeface="Calibri" panose="020F0502020204030204" pitchFamily="34" charset="0"/>
              <a:ea typeface="Calibri" panose="020F0502020204030204" pitchFamily="34" charset="0"/>
            </a:endParaRPr>
          </a:p>
          <a:p>
            <a:pPr marL="285750" indent="-285750" algn="ctr">
              <a:lnSpc>
                <a:spcPct val="150000"/>
              </a:lnSpc>
              <a:buFont typeface="Wingdings" panose="05000000000000000000" pitchFamily="2" charset="2"/>
              <a:buChar char="Ø"/>
            </a:pPr>
            <a:r>
              <a:rPr lang="en-US" sz="1800" dirty="0">
                <a:solidFill>
                  <a:schemeClr val="accent3">
                    <a:lumMod val="75000"/>
                  </a:schemeClr>
                </a:solidFill>
                <a:effectLst/>
                <a:latin typeface="Times New Roman" panose="02020603050405020304" pitchFamily="18" charset="0"/>
                <a:ea typeface="Calibri" panose="020F0502020204030204" pitchFamily="34" charset="0"/>
              </a:rPr>
              <a:t>Performance </a:t>
            </a:r>
            <a:endParaRPr lang="en-IN" sz="1800" dirty="0">
              <a:solidFill>
                <a:schemeClr val="accent3">
                  <a:lumMod val="75000"/>
                </a:schemeClr>
              </a:solidFill>
              <a:effectLst/>
              <a:latin typeface="Calibri" panose="020F0502020204030204" pitchFamily="34" charset="0"/>
              <a:ea typeface="Calibri" panose="020F0502020204030204" pitchFamily="34" charset="0"/>
            </a:endParaRPr>
          </a:p>
          <a:p>
            <a:pPr marL="285750" indent="-285750" algn="ctr">
              <a:lnSpc>
                <a:spcPct val="150000"/>
              </a:lnSpc>
              <a:buFont typeface="Wingdings" panose="05000000000000000000" pitchFamily="2" charset="2"/>
              <a:buChar char="Ø"/>
            </a:pPr>
            <a:r>
              <a:rPr lang="en-US" sz="1800" dirty="0">
                <a:solidFill>
                  <a:schemeClr val="accent3">
                    <a:lumMod val="75000"/>
                  </a:schemeClr>
                </a:solidFill>
                <a:effectLst/>
                <a:latin typeface="Times New Roman" panose="02020603050405020304" pitchFamily="18" charset="0"/>
                <a:ea typeface="Calibri" panose="020F0502020204030204" pitchFamily="34" charset="0"/>
              </a:rPr>
              <a:t>Reliability</a:t>
            </a:r>
            <a:endParaRPr lang="en-IN" sz="1800" dirty="0">
              <a:solidFill>
                <a:schemeClr val="accent3">
                  <a:lumMod val="75000"/>
                </a:schemeClr>
              </a:solidFill>
              <a:effectLst/>
              <a:latin typeface="Calibri" panose="020F0502020204030204" pitchFamily="34" charset="0"/>
              <a:ea typeface="Calibri" panose="020F0502020204030204" pitchFamily="34" charset="0"/>
            </a:endParaRPr>
          </a:p>
          <a:p>
            <a:pPr marL="285750" indent="-285750" algn="ctr">
              <a:lnSpc>
                <a:spcPct val="150000"/>
              </a:lnSpc>
              <a:buFont typeface="Wingdings" panose="05000000000000000000" pitchFamily="2" charset="2"/>
              <a:buChar char="Ø"/>
            </a:pPr>
            <a:r>
              <a:rPr lang="en-US" sz="1800" dirty="0">
                <a:solidFill>
                  <a:schemeClr val="accent3">
                    <a:lumMod val="75000"/>
                  </a:schemeClr>
                </a:solidFill>
                <a:effectLst/>
                <a:latin typeface="Times New Roman" panose="02020603050405020304" pitchFamily="18" charset="0"/>
                <a:ea typeface="Calibri" panose="020F0502020204030204" pitchFamily="34" charset="0"/>
              </a:rPr>
              <a:t>Compatibility </a:t>
            </a:r>
            <a:endParaRPr lang="en-IN" sz="1800" dirty="0">
              <a:solidFill>
                <a:schemeClr val="accent3">
                  <a:lumMod val="75000"/>
                </a:schemeClr>
              </a:solidFill>
              <a:effectLst/>
              <a:latin typeface="Calibri" panose="020F0502020204030204" pitchFamily="34" charset="0"/>
              <a:ea typeface="Calibri" panose="020F0502020204030204" pitchFamily="34" charset="0"/>
            </a:endParaRPr>
          </a:p>
          <a:p>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5B82D-B645-A691-E4EF-7ECD9F5D09C1}"/>
              </a:ext>
            </a:extLst>
          </p:cNvPr>
          <p:cNvSpPr>
            <a:spLocks noGrp="1"/>
          </p:cNvSpPr>
          <p:nvPr>
            <p:ph type="ctrTitle"/>
          </p:nvPr>
        </p:nvSpPr>
        <p:spPr>
          <a:xfrm>
            <a:off x="74765" y="191127"/>
            <a:ext cx="4169664" cy="667512"/>
          </a:xfrm>
        </p:spPr>
        <p:txBody>
          <a:bodyPr/>
          <a:lstStyle/>
          <a:p>
            <a:r>
              <a:rPr lang="en-US" sz="2000" dirty="0"/>
              <a:t>FRONT-END DEVELOPMENT</a:t>
            </a:r>
            <a:endParaRPr lang="en-IN" sz="2000" dirty="0"/>
          </a:p>
        </p:txBody>
      </p:sp>
      <p:sp>
        <p:nvSpPr>
          <p:cNvPr id="3" name="Subtitle 2">
            <a:extLst>
              <a:ext uri="{FF2B5EF4-FFF2-40B4-BE49-F238E27FC236}">
                <a16:creationId xmlns:a16="http://schemas.microsoft.com/office/drawing/2014/main" id="{46C17D7C-E0A9-25F5-B63E-7E56BB32EAB5}"/>
              </a:ext>
            </a:extLst>
          </p:cNvPr>
          <p:cNvSpPr>
            <a:spLocks noGrp="1"/>
          </p:cNvSpPr>
          <p:nvPr>
            <p:ph type="subTitle" idx="1"/>
          </p:nvPr>
        </p:nvSpPr>
        <p:spPr>
          <a:xfrm>
            <a:off x="74765" y="858639"/>
            <a:ext cx="4169664" cy="1687337"/>
          </a:xfrm>
        </p:spPr>
        <p:txBody>
          <a:bodyPr/>
          <a:lstStyle/>
          <a:p>
            <a:pPr algn="ctr"/>
            <a:r>
              <a:rPr lang="en-US" sz="1800" b="1" dirty="0">
                <a:solidFill>
                  <a:schemeClr val="accent3">
                    <a:lumMod val="75000"/>
                  </a:schemeClr>
                </a:solidFill>
              </a:rPr>
              <a:t>React</a:t>
            </a:r>
          </a:p>
          <a:p>
            <a:pPr algn="ctr"/>
            <a:r>
              <a:rPr lang="en-US" sz="1800" b="1" dirty="0" err="1">
                <a:solidFill>
                  <a:schemeClr val="accent3">
                    <a:lumMod val="75000"/>
                  </a:schemeClr>
                </a:solidFill>
              </a:rPr>
              <a:t>MediaQuery</a:t>
            </a:r>
            <a:endParaRPr lang="en-US" sz="1800" b="1" dirty="0">
              <a:solidFill>
                <a:schemeClr val="accent3">
                  <a:lumMod val="75000"/>
                </a:schemeClr>
              </a:solidFill>
            </a:endParaRPr>
          </a:p>
          <a:p>
            <a:pPr algn="ctr"/>
            <a:r>
              <a:rPr lang="en-US" sz="1800" b="1" dirty="0">
                <a:solidFill>
                  <a:schemeClr val="accent3">
                    <a:lumMod val="75000"/>
                  </a:schemeClr>
                </a:solidFill>
              </a:rPr>
              <a:t>HTML, CSS and JavaScript</a:t>
            </a:r>
          </a:p>
          <a:p>
            <a:pPr algn="ctr"/>
            <a:endParaRPr lang="en-IN" sz="1800" b="1" dirty="0">
              <a:solidFill>
                <a:schemeClr val="accent3">
                  <a:lumMod val="75000"/>
                </a:schemeClr>
              </a:solidFill>
            </a:endParaRPr>
          </a:p>
        </p:txBody>
      </p:sp>
      <p:sp>
        <p:nvSpPr>
          <p:cNvPr id="4" name="Title 1">
            <a:extLst>
              <a:ext uri="{FF2B5EF4-FFF2-40B4-BE49-F238E27FC236}">
                <a16:creationId xmlns:a16="http://schemas.microsoft.com/office/drawing/2014/main" id="{75034349-E89B-A3B7-9012-2967CCC51654}"/>
              </a:ext>
            </a:extLst>
          </p:cNvPr>
          <p:cNvSpPr txBox="1">
            <a:spLocks/>
          </p:cNvSpPr>
          <p:nvPr/>
        </p:nvSpPr>
        <p:spPr>
          <a:xfrm>
            <a:off x="7730624" y="3202820"/>
            <a:ext cx="4169664" cy="667512"/>
          </a:xfrm>
          <a:prstGeom prst="rect">
            <a:avLst/>
          </a:prstGeom>
        </p:spPr>
        <p:txBody>
          <a:bodyPr vert="horz" lIns="91440" tIns="0" rIns="91440" bIns="45720" rtlCol="0" anchor="ctr">
            <a:noAutofit/>
          </a:bodyPr>
          <a:lstStyle>
            <a:lvl1pPr algn="l"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r>
              <a:rPr lang="en-US" sz="2000" dirty="0"/>
              <a:t>BACK-END DEVELOPMENT</a:t>
            </a:r>
            <a:endParaRPr lang="en-IN" sz="2000" dirty="0"/>
          </a:p>
        </p:txBody>
      </p:sp>
      <p:sp>
        <p:nvSpPr>
          <p:cNvPr id="5" name="Subtitle 2">
            <a:extLst>
              <a:ext uri="{FF2B5EF4-FFF2-40B4-BE49-F238E27FC236}">
                <a16:creationId xmlns:a16="http://schemas.microsoft.com/office/drawing/2014/main" id="{EC56968A-95FD-B130-E165-B7C8FD95BE9D}"/>
              </a:ext>
            </a:extLst>
          </p:cNvPr>
          <p:cNvSpPr txBox="1">
            <a:spLocks/>
          </p:cNvSpPr>
          <p:nvPr/>
        </p:nvSpPr>
        <p:spPr>
          <a:xfrm>
            <a:off x="7623048" y="4085933"/>
            <a:ext cx="4169664" cy="1687337"/>
          </a:xfrm>
          <a:prstGeom prst="rect">
            <a:avLst/>
          </a:prstGeom>
        </p:spPr>
        <p:txBody>
          <a:bodyPr vert="horz" lIns="91440" tIns="0" rIns="91440" bIns="0" rtlCol="0">
            <a:noAutofit/>
          </a:bodyPr>
          <a:lstStyle>
            <a:lvl1pPr marL="0" indent="0" algn="l" defTabSz="914400" rtl="0" eaLnBrk="1" latinLnBrk="0" hangingPunct="1">
              <a:lnSpc>
                <a:spcPct val="100000"/>
              </a:lnSpc>
              <a:spcBef>
                <a:spcPts val="576"/>
              </a:spcBef>
              <a:buFont typeface="Arial" panose="020B0604020202020204" pitchFamily="34" charset="0"/>
              <a:buNone/>
              <a:defRPr sz="2400" kern="1200">
                <a:solidFill>
                  <a:schemeClr val="accent6"/>
                </a:solidFill>
                <a:latin typeface="+mn-lt"/>
                <a:ea typeface="+mn-ea"/>
                <a:cs typeface="+mn-cs"/>
              </a:defRPr>
            </a:lvl1pPr>
            <a:lvl2pPr marL="457200" indent="0" algn="ctr" defTabSz="914400" rtl="0" eaLnBrk="1" latinLnBrk="0" hangingPunct="1">
              <a:lnSpc>
                <a:spcPct val="100000"/>
              </a:lnSpc>
              <a:spcBef>
                <a:spcPts val="360"/>
              </a:spcBef>
              <a:buFont typeface="Arial" panose="020B0604020202020204" pitchFamily="34" charset="0"/>
              <a:buNone/>
              <a:defRPr sz="2000" kern="1200">
                <a:solidFill>
                  <a:schemeClr val="accent6"/>
                </a:solidFill>
                <a:latin typeface="+mn-lt"/>
                <a:ea typeface="+mn-ea"/>
                <a:cs typeface="+mn-cs"/>
              </a:defRPr>
            </a:lvl2pPr>
            <a:lvl3pPr marL="914400" indent="0" algn="ctr" defTabSz="914400" rtl="0" eaLnBrk="1" latinLnBrk="0" hangingPunct="1">
              <a:lnSpc>
                <a:spcPct val="100000"/>
              </a:lnSpc>
              <a:spcBef>
                <a:spcPts val="360"/>
              </a:spcBef>
              <a:buFont typeface="Arial" panose="020B0604020202020204" pitchFamily="34" charset="0"/>
              <a:buNone/>
              <a:defRPr sz="1800" kern="1200">
                <a:solidFill>
                  <a:schemeClr val="accent6"/>
                </a:solidFill>
                <a:latin typeface="+mn-lt"/>
                <a:ea typeface="+mn-ea"/>
                <a:cs typeface="+mn-cs"/>
              </a:defRPr>
            </a:lvl3pPr>
            <a:lvl4pPr marL="1371600" indent="0" algn="ctr" defTabSz="914400" rtl="0" eaLnBrk="1" latinLnBrk="0" hangingPunct="1">
              <a:lnSpc>
                <a:spcPct val="100000"/>
              </a:lnSpc>
              <a:spcBef>
                <a:spcPts val="360"/>
              </a:spcBef>
              <a:buFont typeface="Arial" panose="020B0604020202020204" pitchFamily="34" charset="0"/>
              <a:buNone/>
              <a:defRPr sz="1600" kern="1200">
                <a:solidFill>
                  <a:schemeClr val="accent6"/>
                </a:solidFill>
                <a:latin typeface="+mn-lt"/>
                <a:ea typeface="+mn-ea"/>
                <a:cs typeface="+mn-cs"/>
              </a:defRPr>
            </a:lvl4pPr>
            <a:lvl5pPr marL="1828800" indent="0" algn="ctr" defTabSz="914400" rtl="0" eaLnBrk="1" latinLnBrk="0" hangingPunct="1">
              <a:lnSpc>
                <a:spcPct val="100000"/>
              </a:lnSpc>
              <a:spcBef>
                <a:spcPts val="360"/>
              </a:spcBef>
              <a:buFont typeface="Arial" panose="020B0604020202020204" pitchFamily="34" charset="0"/>
              <a:buNone/>
              <a:defRPr sz="1600" kern="1200">
                <a:solidFill>
                  <a:schemeClr val="accent6"/>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US" sz="1800" b="1" dirty="0">
                <a:solidFill>
                  <a:schemeClr val="accent3">
                    <a:lumMod val="75000"/>
                  </a:schemeClr>
                </a:solidFill>
              </a:rPr>
              <a:t>Firebase</a:t>
            </a:r>
          </a:p>
          <a:p>
            <a:pPr algn="ctr"/>
            <a:r>
              <a:rPr lang="en-US" sz="1800" b="1" dirty="0">
                <a:solidFill>
                  <a:schemeClr val="accent3">
                    <a:lumMod val="75000"/>
                  </a:schemeClr>
                </a:solidFill>
                <a:effectLst/>
                <a:latin typeface="Calibri" panose="020F0502020204030204" pitchFamily="34" charset="0"/>
                <a:ea typeface="Calibri" panose="020F0502020204030204" pitchFamily="34" charset="0"/>
              </a:rPr>
              <a:t>React </a:t>
            </a:r>
            <a:r>
              <a:rPr lang="en-US" sz="1800" b="1" dirty="0">
                <a:solidFill>
                  <a:schemeClr val="accent3">
                    <a:lumMod val="75000"/>
                  </a:schemeClr>
                </a:solidFill>
                <a:latin typeface="Calibri" panose="020F0502020204030204" pitchFamily="34" charset="0"/>
                <a:ea typeface="Calibri" panose="020F0502020204030204" pitchFamily="34" charset="0"/>
              </a:rPr>
              <a:t>Router</a:t>
            </a:r>
          </a:p>
          <a:p>
            <a:pPr algn="ctr"/>
            <a:r>
              <a:rPr lang="en-US" sz="1800" b="1" dirty="0">
                <a:solidFill>
                  <a:schemeClr val="accent3">
                    <a:lumMod val="75000"/>
                  </a:schemeClr>
                </a:solidFill>
                <a:effectLst/>
                <a:latin typeface="Calibri" panose="020F0502020204030204" pitchFamily="34" charset="0"/>
                <a:ea typeface="Calibri" panose="020F0502020204030204" pitchFamily="34" charset="0"/>
              </a:rPr>
              <a:t>Real Time Database</a:t>
            </a:r>
            <a:endParaRPr lang="en-IN" sz="1800" dirty="0">
              <a:solidFill>
                <a:schemeClr val="accent3">
                  <a:lumMod val="75000"/>
                </a:schemeClr>
              </a:solidFill>
              <a:effectLst/>
              <a:latin typeface="Calibri" panose="020F0502020204030204" pitchFamily="34" charset="0"/>
              <a:ea typeface="Calibri" panose="020F0502020204030204" pitchFamily="34" charset="0"/>
            </a:endParaRPr>
          </a:p>
          <a:p>
            <a:pPr algn="ctr"/>
            <a:endParaRPr lang="en-IN" sz="1800" dirty="0">
              <a:solidFill>
                <a:schemeClr val="accent3">
                  <a:lumMod val="75000"/>
                </a:schemeClr>
              </a:solidFill>
            </a:endParaRPr>
          </a:p>
        </p:txBody>
      </p:sp>
      <p:pic>
        <p:nvPicPr>
          <p:cNvPr id="1026" name="Picture 2" descr="Courier Tracking System Dataflow Diagram (DFD) FreeProjectz">
            <a:extLst>
              <a:ext uri="{FF2B5EF4-FFF2-40B4-BE49-F238E27FC236}">
                <a16:creationId xmlns:a16="http://schemas.microsoft.com/office/drawing/2014/main" id="{AF4E3F7A-3430-142F-96F0-36110954A2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8657"/>
            <a:ext cx="5596659" cy="4959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9680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F8F060-1325-DCB4-24FF-1316CE6C9A31}"/>
              </a:ext>
            </a:extLst>
          </p:cNvPr>
          <p:cNvSpPr>
            <a:spLocks noGrp="1"/>
          </p:cNvSpPr>
          <p:nvPr>
            <p:ph type="ftr" sz="quarter" idx="11"/>
          </p:nvPr>
        </p:nvSpPr>
        <p:spPr/>
        <p:txBody>
          <a:bodyPr/>
          <a:lstStyle/>
          <a:p>
            <a:r>
              <a:rPr lang="en-US" sz="5400" dirty="0">
                <a:solidFill>
                  <a:srgbClr val="7030A0"/>
                </a:solidFill>
                <a:latin typeface="Times New Roman" panose="02020603050405020304" pitchFamily="18" charset="0"/>
                <a:cs typeface="Times New Roman" panose="02020603050405020304" pitchFamily="18" charset="0"/>
              </a:rPr>
              <a:t>RESULT</a:t>
            </a:r>
          </a:p>
        </p:txBody>
      </p:sp>
      <p:sp>
        <p:nvSpPr>
          <p:cNvPr id="3" name="Slide Number Placeholder 2">
            <a:extLst>
              <a:ext uri="{FF2B5EF4-FFF2-40B4-BE49-F238E27FC236}">
                <a16:creationId xmlns:a16="http://schemas.microsoft.com/office/drawing/2014/main" id="{C507911D-D0AB-FB70-5EDE-42E7320A0D38}"/>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6" name="TextBox 5">
            <a:extLst>
              <a:ext uri="{FF2B5EF4-FFF2-40B4-BE49-F238E27FC236}">
                <a16:creationId xmlns:a16="http://schemas.microsoft.com/office/drawing/2014/main" id="{85C8FC78-6847-B82F-2C4C-26C3273393B3}"/>
              </a:ext>
            </a:extLst>
          </p:cNvPr>
          <p:cNvSpPr txBox="1"/>
          <p:nvPr/>
        </p:nvSpPr>
        <p:spPr>
          <a:xfrm>
            <a:off x="699247" y="1192034"/>
            <a:ext cx="3632608" cy="5355312"/>
          </a:xfrm>
          <a:prstGeom prst="rect">
            <a:avLst/>
          </a:prstGeom>
          <a:noFill/>
        </p:spPr>
        <p:txBody>
          <a:bodyPr wrap="square" rtlCol="0">
            <a:spAutoFit/>
          </a:bodyPr>
          <a:lstStyle/>
          <a:p>
            <a:r>
              <a:rPr lang="en-US" sz="2400" b="1" dirty="0">
                <a:solidFill>
                  <a:srgbClr val="7030A0"/>
                </a:solidFill>
              </a:rPr>
              <a:t>For students:   </a:t>
            </a:r>
          </a:p>
          <a:p>
            <a:pPr marL="285750" indent="-285750">
              <a:buFont typeface="Wingdings" panose="05000000000000000000" pitchFamily="2" charset="2"/>
              <a:buChar char="ü"/>
            </a:pPr>
            <a:r>
              <a:rPr lang="en-US" sz="1600" dirty="0">
                <a:solidFill>
                  <a:schemeClr val="accent3">
                    <a:lumMod val="50000"/>
                  </a:schemeClr>
                </a:solidFill>
              </a:rPr>
              <a:t>Go to the website and login with your Google Account or a new account exclusively for the website.</a:t>
            </a:r>
          </a:p>
          <a:p>
            <a:pPr marL="285750" indent="-285750">
              <a:buFont typeface="Wingdings" panose="05000000000000000000" pitchFamily="2" charset="2"/>
              <a:buChar char="ü"/>
            </a:pPr>
            <a:r>
              <a:rPr lang="en-US" sz="1600" dirty="0">
                <a:solidFill>
                  <a:schemeClr val="accent3">
                    <a:lumMod val="50000"/>
                  </a:schemeClr>
                </a:solidFill>
              </a:rPr>
              <a:t>Fill details for a new shipment.</a:t>
            </a:r>
          </a:p>
          <a:p>
            <a:pPr marL="285750" indent="-285750">
              <a:buFont typeface="Wingdings" panose="05000000000000000000" pitchFamily="2" charset="2"/>
              <a:buChar char="ü"/>
            </a:pPr>
            <a:r>
              <a:rPr lang="en-US" sz="1600" dirty="0">
                <a:solidFill>
                  <a:schemeClr val="accent3">
                    <a:lumMod val="50000"/>
                  </a:schemeClr>
                </a:solidFill>
              </a:rPr>
              <a:t>And or see the details in the database.</a:t>
            </a:r>
          </a:p>
          <a:p>
            <a:pPr marL="285750" indent="-285750">
              <a:buFont typeface="Wingdings" panose="05000000000000000000" pitchFamily="2" charset="2"/>
              <a:buChar char="ü"/>
            </a:pPr>
            <a:r>
              <a:rPr lang="en-US" sz="1600" dirty="0">
                <a:solidFill>
                  <a:schemeClr val="accent3">
                    <a:lumMod val="50000"/>
                  </a:schemeClr>
                </a:solidFill>
              </a:rPr>
              <a:t>For any query fill the contact form or contact the admin team with details in footer.</a:t>
            </a:r>
          </a:p>
          <a:p>
            <a:endParaRPr lang="en-US" dirty="0"/>
          </a:p>
          <a:p>
            <a:endParaRPr lang="en-US" dirty="0"/>
          </a:p>
          <a:p>
            <a:endParaRPr lang="en-US" dirty="0"/>
          </a:p>
          <a:p>
            <a:r>
              <a:rPr lang="en-US" sz="2400" b="1" dirty="0">
                <a:solidFill>
                  <a:srgbClr val="7030A0"/>
                </a:solidFill>
              </a:rPr>
              <a:t> For administrators:  </a:t>
            </a:r>
          </a:p>
          <a:p>
            <a:pPr marL="285750" indent="-285750">
              <a:buFont typeface="Wingdings" panose="05000000000000000000" pitchFamily="2" charset="2"/>
              <a:buChar char="ü"/>
            </a:pPr>
            <a:r>
              <a:rPr lang="en-US" sz="1600" dirty="0">
                <a:solidFill>
                  <a:schemeClr val="accent3">
                    <a:lumMod val="50000"/>
                  </a:schemeClr>
                </a:solidFill>
              </a:rPr>
              <a:t>Go to the website and login with your administrator ID and password.  </a:t>
            </a:r>
          </a:p>
          <a:p>
            <a:pPr marL="285750" indent="-285750">
              <a:buFont typeface="Wingdings" panose="05000000000000000000" pitchFamily="2" charset="2"/>
              <a:buChar char="ü"/>
            </a:pPr>
            <a:r>
              <a:rPr lang="en-US" sz="1600" dirty="0">
                <a:solidFill>
                  <a:schemeClr val="accent3">
                    <a:lumMod val="50000"/>
                  </a:schemeClr>
                </a:solidFill>
              </a:rPr>
              <a:t> Can check firebase for authentication, users and databases of contact form and shipment details.</a:t>
            </a:r>
            <a:endParaRPr lang="en-IN" sz="1600" dirty="0">
              <a:solidFill>
                <a:schemeClr val="accent3">
                  <a:lumMod val="50000"/>
                </a:schemeClr>
              </a:solidFill>
            </a:endParaRPr>
          </a:p>
        </p:txBody>
      </p:sp>
      <p:pic>
        <p:nvPicPr>
          <p:cNvPr id="7" name="Picture 6">
            <a:extLst>
              <a:ext uri="{FF2B5EF4-FFF2-40B4-BE49-F238E27FC236}">
                <a16:creationId xmlns:a16="http://schemas.microsoft.com/office/drawing/2014/main" id="{F9811EFA-A300-6B7C-0A8E-2984C82C24B7}"/>
              </a:ext>
            </a:extLst>
          </p:cNvPr>
          <p:cNvPicPr>
            <a:picLocks noChangeAspect="1"/>
          </p:cNvPicPr>
          <p:nvPr/>
        </p:nvPicPr>
        <p:blipFill>
          <a:blip r:embed="rId2"/>
          <a:stretch>
            <a:fillRect/>
          </a:stretch>
        </p:blipFill>
        <p:spPr>
          <a:xfrm>
            <a:off x="5264727" y="0"/>
            <a:ext cx="6927273" cy="3676073"/>
          </a:xfrm>
          <a:prstGeom prst="rect">
            <a:avLst/>
          </a:prstGeom>
        </p:spPr>
      </p:pic>
      <p:pic>
        <p:nvPicPr>
          <p:cNvPr id="9" name="Picture 8">
            <a:extLst>
              <a:ext uri="{FF2B5EF4-FFF2-40B4-BE49-F238E27FC236}">
                <a16:creationId xmlns:a16="http://schemas.microsoft.com/office/drawing/2014/main" id="{53323236-732A-CE18-A554-4A01630AAAA4}"/>
              </a:ext>
            </a:extLst>
          </p:cNvPr>
          <p:cNvPicPr>
            <a:picLocks noChangeAspect="1"/>
          </p:cNvPicPr>
          <p:nvPr/>
        </p:nvPicPr>
        <p:blipFill>
          <a:blip r:embed="rId3"/>
          <a:stretch>
            <a:fillRect/>
          </a:stretch>
        </p:blipFill>
        <p:spPr>
          <a:xfrm>
            <a:off x="5264727" y="3676073"/>
            <a:ext cx="6932895" cy="3181927"/>
          </a:xfrm>
          <a:prstGeom prst="rect">
            <a:avLst/>
          </a:prstGeom>
        </p:spPr>
      </p:pic>
    </p:spTree>
    <p:extLst>
      <p:ext uri="{BB962C8B-B14F-4D97-AF65-F5344CB8AC3E}">
        <p14:creationId xmlns:p14="http://schemas.microsoft.com/office/powerpoint/2010/main" val="2651739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556479" y="90360"/>
            <a:ext cx="1571334" cy="411480"/>
          </a:xfrm>
        </p:spPr>
        <p:txBody>
          <a:bodyPr/>
          <a:lstStyle/>
          <a:p>
            <a:r>
              <a:rPr lang="en-US" sz="1200" dirty="0"/>
              <a:t>Continued……</a:t>
            </a:r>
            <a:br>
              <a:rPr lang="en-US" dirty="0"/>
            </a:br>
            <a:endParaRPr lang="en-US" dirty="0"/>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11" name="Text Placeholder 10">
            <a:extLst>
              <a:ext uri="{FF2B5EF4-FFF2-40B4-BE49-F238E27FC236}">
                <a16:creationId xmlns:a16="http://schemas.microsoft.com/office/drawing/2014/main" id="{A2C39DD0-CD86-2929-7808-58D17FC2C0A6}"/>
              </a:ext>
            </a:extLst>
          </p:cNvPr>
          <p:cNvSpPr>
            <a:spLocks noGrp="1"/>
          </p:cNvSpPr>
          <p:nvPr>
            <p:ph type="body" idx="1"/>
          </p:nvPr>
        </p:nvSpPr>
        <p:spPr>
          <a:xfrm>
            <a:off x="3977640" y="4401671"/>
            <a:ext cx="7299960" cy="313765"/>
          </a:xfrm>
        </p:spPr>
        <p:txBody>
          <a:bodyPr/>
          <a:lstStyle/>
          <a:p>
            <a:r>
              <a:rPr lang="en-US" dirty="0"/>
              <a:t>Functions an administrator can perform :-</a:t>
            </a:r>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3685032" y="4742328"/>
            <a:ext cx="8327674" cy="1819571"/>
          </a:xfrm>
        </p:spPr>
        <p:txBody>
          <a:bodyPr/>
          <a:lstStyle/>
          <a:p>
            <a:pPr algn="ctr">
              <a:buFont typeface="Wingdings" panose="05000000000000000000" pitchFamily="2" charset="2"/>
              <a:buChar char="ü"/>
            </a:pPr>
            <a:r>
              <a:rPr lang="en-US" dirty="0"/>
              <a:t>Adding Shipment Data.</a:t>
            </a:r>
          </a:p>
          <a:p>
            <a:pPr algn="ctr">
              <a:buFont typeface="Wingdings" panose="05000000000000000000" pitchFamily="2" charset="2"/>
              <a:buChar char="ü"/>
            </a:pPr>
            <a:r>
              <a:rPr lang="en-US" dirty="0"/>
              <a:t>Update Shipment Data.</a:t>
            </a:r>
          </a:p>
          <a:p>
            <a:pPr algn="ctr">
              <a:buFont typeface="Wingdings" panose="05000000000000000000" pitchFamily="2" charset="2"/>
              <a:buChar char="ü"/>
            </a:pPr>
            <a:r>
              <a:rPr lang="en-US" dirty="0"/>
              <a:t>Deleting Shipment Data.</a:t>
            </a:r>
          </a:p>
          <a:p>
            <a:pPr algn="ctr">
              <a:buFont typeface="Wingdings" panose="05000000000000000000" pitchFamily="2" charset="2"/>
              <a:buChar char="ü"/>
            </a:pPr>
            <a:r>
              <a:rPr lang="en-US" dirty="0"/>
              <a:t>Access Shipment Data.</a:t>
            </a:r>
          </a:p>
          <a:p>
            <a:pPr algn="ctr">
              <a:buFont typeface="Wingdings" panose="05000000000000000000" pitchFamily="2" charset="2"/>
              <a:buChar char="ü"/>
            </a:pPr>
            <a:r>
              <a:rPr lang="en-US" dirty="0"/>
              <a:t>Can see Shipment queries.</a:t>
            </a:r>
          </a:p>
        </p:txBody>
      </p:sp>
      <p:pic>
        <p:nvPicPr>
          <p:cNvPr id="4" name="Picture 3">
            <a:extLst>
              <a:ext uri="{FF2B5EF4-FFF2-40B4-BE49-F238E27FC236}">
                <a16:creationId xmlns:a16="http://schemas.microsoft.com/office/drawing/2014/main" id="{C4E4FD25-8BD6-8363-279C-C11C0B758CFE}"/>
              </a:ext>
            </a:extLst>
          </p:cNvPr>
          <p:cNvPicPr>
            <a:picLocks noChangeAspect="1"/>
          </p:cNvPicPr>
          <p:nvPr/>
        </p:nvPicPr>
        <p:blipFill>
          <a:blip r:embed="rId2"/>
          <a:stretch>
            <a:fillRect/>
          </a:stretch>
        </p:blipFill>
        <p:spPr>
          <a:xfrm>
            <a:off x="3426691" y="361765"/>
            <a:ext cx="8765309" cy="3944471"/>
          </a:xfrm>
          <a:prstGeom prst="rect">
            <a:avLst/>
          </a:prstGeom>
        </p:spPr>
      </p:pic>
    </p:spTree>
    <p:extLst>
      <p:ext uri="{BB962C8B-B14F-4D97-AF65-F5344CB8AC3E}">
        <p14:creationId xmlns:p14="http://schemas.microsoft.com/office/powerpoint/2010/main" val="3170280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B9B1B-2565-5AC9-E275-02275493D695}"/>
              </a:ext>
            </a:extLst>
          </p:cNvPr>
          <p:cNvSpPr>
            <a:spLocks noGrp="1"/>
          </p:cNvSpPr>
          <p:nvPr>
            <p:ph type="title"/>
          </p:nvPr>
        </p:nvSpPr>
        <p:spPr/>
        <p:txBody>
          <a:bodyPr/>
          <a:lstStyle/>
          <a:p>
            <a:r>
              <a:rPr lang="en-US" dirty="0"/>
              <a:t>Future work</a:t>
            </a:r>
            <a:endParaRPr lang="en-IN" dirty="0"/>
          </a:p>
        </p:txBody>
      </p:sp>
      <p:sp>
        <p:nvSpPr>
          <p:cNvPr id="4" name="Slide Number Placeholder 3">
            <a:extLst>
              <a:ext uri="{FF2B5EF4-FFF2-40B4-BE49-F238E27FC236}">
                <a16:creationId xmlns:a16="http://schemas.microsoft.com/office/drawing/2014/main" id="{3105D4C8-AF8F-3746-12B9-CB4EEC8CE5C8}"/>
              </a:ext>
            </a:extLst>
          </p:cNvPr>
          <p:cNvSpPr>
            <a:spLocks noGrp="1"/>
          </p:cNvSpPr>
          <p:nvPr>
            <p:ph type="sldNum" sz="quarter" idx="12"/>
          </p:nvPr>
        </p:nvSpPr>
        <p:spPr/>
        <p:txBody>
          <a:bodyPr/>
          <a:lstStyle/>
          <a:p>
            <a:fld id="{48F63A3B-78C7-47BE-AE5E-E10140E04643}" type="slidenum">
              <a:rPr lang="en-US" smtClean="0"/>
              <a:pPr/>
              <a:t>8</a:t>
            </a:fld>
            <a:endParaRPr lang="en-US" dirty="0"/>
          </a:p>
        </p:txBody>
      </p:sp>
      <p:sp>
        <p:nvSpPr>
          <p:cNvPr id="5" name="Text Placeholder 4">
            <a:extLst>
              <a:ext uri="{FF2B5EF4-FFF2-40B4-BE49-F238E27FC236}">
                <a16:creationId xmlns:a16="http://schemas.microsoft.com/office/drawing/2014/main" id="{8974476F-BAC5-A3D3-E77B-F629A4C15744}"/>
              </a:ext>
            </a:extLst>
          </p:cNvPr>
          <p:cNvSpPr>
            <a:spLocks noGrp="1"/>
          </p:cNvSpPr>
          <p:nvPr>
            <p:ph type="body" idx="1"/>
          </p:nvPr>
        </p:nvSpPr>
        <p:spPr>
          <a:xfrm>
            <a:off x="758952" y="2016413"/>
            <a:ext cx="1965960" cy="2825173"/>
          </a:xfrm>
        </p:spPr>
        <p:txBody>
          <a:bodyPr/>
          <a:lstStyle/>
          <a:p>
            <a:r>
              <a:rPr lang="en-US" sz="1800" dirty="0">
                <a:effectLst/>
                <a:latin typeface="Times New Roman" panose="02020603050405020304" pitchFamily="18" charset="0"/>
                <a:ea typeface="Times New Roman" panose="02020603050405020304" pitchFamily="18" charset="0"/>
              </a:rPr>
              <a:t>Integration with advanced route optimization algorithms for efficient delivery planning.</a:t>
            </a:r>
            <a:endParaRPr lang="en-IN" dirty="0"/>
          </a:p>
        </p:txBody>
      </p:sp>
      <p:sp>
        <p:nvSpPr>
          <p:cNvPr id="8" name="Text Placeholder 7">
            <a:extLst>
              <a:ext uri="{FF2B5EF4-FFF2-40B4-BE49-F238E27FC236}">
                <a16:creationId xmlns:a16="http://schemas.microsoft.com/office/drawing/2014/main" id="{84C09AD4-6C8B-6E33-A505-63E836C818B6}"/>
              </a:ext>
            </a:extLst>
          </p:cNvPr>
          <p:cNvSpPr>
            <a:spLocks noGrp="1"/>
          </p:cNvSpPr>
          <p:nvPr>
            <p:ph type="body" sz="quarter" idx="3"/>
          </p:nvPr>
        </p:nvSpPr>
        <p:spPr/>
        <p:txBody>
          <a:bodyPr/>
          <a:lstStyle/>
          <a:p>
            <a:r>
              <a:rPr lang="en-US" sz="1800" dirty="0">
                <a:effectLst/>
                <a:latin typeface="Times New Roman" panose="02020603050405020304" pitchFamily="18" charset="0"/>
                <a:ea typeface="Times New Roman" panose="02020603050405020304" pitchFamily="18" charset="0"/>
              </a:rPr>
              <a:t>Integration with IoT devices for real-time package tracking and monitoring.</a:t>
            </a:r>
            <a:endParaRPr lang="en-IN" dirty="0"/>
          </a:p>
        </p:txBody>
      </p:sp>
      <p:sp>
        <p:nvSpPr>
          <p:cNvPr id="11" name="Text Placeholder 10">
            <a:extLst>
              <a:ext uri="{FF2B5EF4-FFF2-40B4-BE49-F238E27FC236}">
                <a16:creationId xmlns:a16="http://schemas.microsoft.com/office/drawing/2014/main" id="{A1EB3B3B-4C8E-FE8D-5816-02F637966D1A}"/>
              </a:ext>
            </a:extLst>
          </p:cNvPr>
          <p:cNvSpPr>
            <a:spLocks noGrp="1"/>
          </p:cNvSpPr>
          <p:nvPr>
            <p:ph type="body" sz="quarter" idx="13"/>
          </p:nvPr>
        </p:nvSpPr>
        <p:spPr>
          <a:xfrm>
            <a:off x="5116484" y="2186340"/>
            <a:ext cx="2011680" cy="2825173"/>
          </a:xfrm>
        </p:spPr>
        <p:txBody>
          <a:bodyPr/>
          <a:lstStyle/>
          <a:p>
            <a:r>
              <a:rPr lang="en-US" sz="1800" dirty="0">
                <a:effectLst/>
                <a:latin typeface="Times New Roman" panose="02020603050405020304" pitchFamily="18" charset="0"/>
                <a:ea typeface="Times New Roman" panose="02020603050405020304" pitchFamily="18" charset="0"/>
              </a:rPr>
              <a:t>Integration with voice assistants for hands-free tracking and delivery updates.</a:t>
            </a:r>
            <a:endParaRPr lang="en-IN" dirty="0"/>
          </a:p>
        </p:txBody>
      </p:sp>
      <p:sp>
        <p:nvSpPr>
          <p:cNvPr id="14" name="Text Placeholder 13">
            <a:extLst>
              <a:ext uri="{FF2B5EF4-FFF2-40B4-BE49-F238E27FC236}">
                <a16:creationId xmlns:a16="http://schemas.microsoft.com/office/drawing/2014/main" id="{407421AD-1D57-72A2-9A53-4968C2AEF232}"/>
              </a:ext>
            </a:extLst>
          </p:cNvPr>
          <p:cNvSpPr>
            <a:spLocks noGrp="1"/>
          </p:cNvSpPr>
          <p:nvPr>
            <p:ph type="body" sz="quarter" idx="15"/>
          </p:nvPr>
        </p:nvSpPr>
        <p:spPr>
          <a:xfrm>
            <a:off x="7332057" y="2016413"/>
            <a:ext cx="2011680" cy="2825173"/>
          </a:xfrm>
        </p:spPr>
        <p:txBody>
          <a:bodyPr/>
          <a:lstStyle/>
          <a:p>
            <a:r>
              <a:rPr lang="en-US" sz="1800" dirty="0">
                <a:effectLst/>
                <a:latin typeface="Times New Roman" panose="02020603050405020304" pitchFamily="18" charset="0"/>
                <a:ea typeface="Times New Roman" panose="02020603050405020304" pitchFamily="18" charset="0"/>
              </a:rPr>
              <a:t>Integration with e-commerce platforms for seamless order placement and tracking.</a:t>
            </a:r>
            <a:endParaRPr lang="en-IN" dirty="0"/>
          </a:p>
        </p:txBody>
      </p:sp>
      <p:sp>
        <p:nvSpPr>
          <p:cNvPr id="17" name="Text Placeholder 16">
            <a:extLst>
              <a:ext uri="{FF2B5EF4-FFF2-40B4-BE49-F238E27FC236}">
                <a16:creationId xmlns:a16="http://schemas.microsoft.com/office/drawing/2014/main" id="{FBBBBB65-45D3-8373-AF03-C5CDAE6ED706}"/>
              </a:ext>
            </a:extLst>
          </p:cNvPr>
          <p:cNvSpPr>
            <a:spLocks noGrp="1"/>
          </p:cNvSpPr>
          <p:nvPr>
            <p:ph type="body" sz="quarter" idx="17"/>
          </p:nvPr>
        </p:nvSpPr>
        <p:spPr>
          <a:xfrm>
            <a:off x="9395739" y="2340772"/>
            <a:ext cx="2355965" cy="2825173"/>
          </a:xfrm>
        </p:spPr>
        <p:txBody>
          <a:bodyPr/>
          <a:lstStyle/>
          <a:p>
            <a:r>
              <a:rPr lang="en-US" sz="1800" dirty="0">
                <a:effectLst/>
                <a:latin typeface="Times New Roman" panose="02020603050405020304" pitchFamily="18" charset="0"/>
                <a:ea typeface="Times New Roman" panose="02020603050405020304" pitchFamily="18" charset="0"/>
              </a:rPr>
              <a:t>Implementation of machine learning algorithms for demand forecasting and resource allocation.</a:t>
            </a:r>
            <a:endParaRPr lang="en-IN" dirty="0"/>
          </a:p>
        </p:txBody>
      </p:sp>
      <p:sp>
        <p:nvSpPr>
          <p:cNvPr id="20" name="Oval 19">
            <a:extLst>
              <a:ext uri="{FF2B5EF4-FFF2-40B4-BE49-F238E27FC236}">
                <a16:creationId xmlns:a16="http://schemas.microsoft.com/office/drawing/2014/main" id="{38DB69DB-FE4E-2DDA-DACA-C905EBA5609E}"/>
              </a:ext>
            </a:extLst>
          </p:cNvPr>
          <p:cNvSpPr/>
          <p:nvPr/>
        </p:nvSpPr>
        <p:spPr>
          <a:xfrm>
            <a:off x="1422363" y="2151529"/>
            <a:ext cx="546847" cy="50202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44D2D131-4843-355E-737D-EF45A8C594D9}"/>
              </a:ext>
            </a:extLst>
          </p:cNvPr>
          <p:cNvSpPr/>
          <p:nvPr/>
        </p:nvSpPr>
        <p:spPr>
          <a:xfrm>
            <a:off x="3638318" y="2151529"/>
            <a:ext cx="546847" cy="502024"/>
          </a:xfrm>
          <a:prstGeom prst="ellipse">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a:extLst>
              <a:ext uri="{FF2B5EF4-FFF2-40B4-BE49-F238E27FC236}">
                <a16:creationId xmlns:a16="http://schemas.microsoft.com/office/drawing/2014/main" id="{59623B82-6CDD-CB54-4634-57DEE95CD16F}"/>
              </a:ext>
            </a:extLst>
          </p:cNvPr>
          <p:cNvSpPr/>
          <p:nvPr/>
        </p:nvSpPr>
        <p:spPr>
          <a:xfrm>
            <a:off x="5853510" y="2151529"/>
            <a:ext cx="546847" cy="50202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a:extLst>
              <a:ext uri="{FF2B5EF4-FFF2-40B4-BE49-F238E27FC236}">
                <a16:creationId xmlns:a16="http://schemas.microsoft.com/office/drawing/2014/main" id="{BA1DB58B-D420-62CB-715D-E94AEC847CA7}"/>
              </a:ext>
            </a:extLst>
          </p:cNvPr>
          <p:cNvSpPr/>
          <p:nvPr/>
        </p:nvSpPr>
        <p:spPr>
          <a:xfrm>
            <a:off x="8069082" y="2151529"/>
            <a:ext cx="546847" cy="502024"/>
          </a:xfrm>
          <a:prstGeom prst="ellipse">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3072CD82-6721-1DA1-9901-12F623C389F3}"/>
              </a:ext>
            </a:extLst>
          </p:cNvPr>
          <p:cNvSpPr/>
          <p:nvPr/>
        </p:nvSpPr>
        <p:spPr>
          <a:xfrm>
            <a:off x="10280045" y="2151529"/>
            <a:ext cx="546847" cy="50202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76481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conclusion</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9</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p:txBody>
          <a:bodyPr/>
          <a:lstStyle/>
          <a:p>
            <a:r>
              <a:rPr lang="en-US" dirty="0"/>
              <a:t>In conclusion, the Online Courier Tracking and Delivery System using React and Firebase offers numerous benefits and advancements for efficient logistics management. By leveraging these technologies, it simplifies the process of managing courier services, improves efficiency, reduces manual errors, and enhances overall customer satisfaction. With the potential for future upgrades and advancements, the system can continue to evolve and adapt to the changing needs of the logistics industry. It has the potential to revolutionize the way courier services are managed, making it a valuable tool for businesses in the modern digital era.</a:t>
            </a:r>
          </a:p>
        </p:txBody>
      </p:sp>
    </p:spTree>
    <p:extLst>
      <p:ext uri="{BB962C8B-B14F-4D97-AF65-F5344CB8AC3E}">
        <p14:creationId xmlns:p14="http://schemas.microsoft.com/office/powerpoint/2010/main" val="94818171"/>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{0FA14207-7FBE-43D9-BC1D-6CFB6FB09C1E}tf78438558_win32</Template>
  <TotalTime>642</TotalTime>
  <Words>507</Words>
  <Application>Microsoft Office PowerPoint</Application>
  <PresentationFormat>Widescreen</PresentationFormat>
  <Paragraphs>75</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Black</vt:lpstr>
      <vt:lpstr>Calibri</vt:lpstr>
      <vt:lpstr>Sabon Next LT</vt:lpstr>
      <vt:lpstr>Times New Roman</vt:lpstr>
      <vt:lpstr>Wingdings</vt:lpstr>
      <vt:lpstr>Office Theme</vt:lpstr>
      <vt:lpstr>Online Live Courier Tracking and Delivery System </vt:lpstr>
      <vt:lpstr>Introduction</vt:lpstr>
      <vt:lpstr>Key features</vt:lpstr>
      <vt:lpstr>METHODOLOGY</vt:lpstr>
      <vt:lpstr>FRONT-END DEVELOPMENT</vt:lpstr>
      <vt:lpstr>PowerPoint Presentation</vt:lpstr>
      <vt:lpstr>Continued…… </vt:lpstr>
      <vt:lpstr>Future work</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result management system </dc:title>
  <dc:subject/>
  <dc:creator>Shivi Bharadwaj</dc:creator>
  <cp:lastModifiedBy>Aditya Bahl</cp:lastModifiedBy>
  <cp:revision>7</cp:revision>
  <dcterms:created xsi:type="dcterms:W3CDTF">2023-07-12T07:57:07Z</dcterms:created>
  <dcterms:modified xsi:type="dcterms:W3CDTF">2023-07-15T14:06:43Z</dcterms:modified>
</cp:coreProperties>
</file>