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Inter"/>
      <p:regular r:id="rId14"/>
      <p:bold r:id="rId15"/>
      <p:italic r:id="rId16"/>
      <p:boldItalic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iKJeKtbVjSBLQN6VS+S9K6lozc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nter-bold.fntdata"/><Relationship Id="rId14" Type="http://schemas.openxmlformats.org/officeDocument/2006/relationships/font" Target="fonts/Inter-regular.fntdata"/><Relationship Id="rId17" Type="http://schemas.openxmlformats.org/officeDocument/2006/relationships/font" Target="fonts/Inter-boldItalic.fntdata"/><Relationship Id="rId16" Type="http://schemas.openxmlformats.org/officeDocument/2006/relationships/font" Target="fonts/Inter-italic.fntdata"/><Relationship Id="rId5" Type="http://schemas.openxmlformats.org/officeDocument/2006/relationships/notesMaster" Target="notesMasters/notesMaster1.xml"/><Relationship Id="rId19" Type="http://schemas.openxmlformats.org/officeDocument/2006/relationships/font" Target="fonts/RobotoMono-bold.fntdata"/><Relationship Id="rId6" Type="http://schemas.openxmlformats.org/officeDocument/2006/relationships/slide" Target="slides/slide1.xml"/><Relationship Id="rId18"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7201fbab26_0_45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37201fbab26_0_45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37201fbab26_0_4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37201fbab26_0_48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37201fbab26_0_48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37201fbab26_0_4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37201fbab26_0_4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4">
    <p:bg>
      <p:bgPr>
        <a:solidFill>
          <a:schemeClr val="accent1"/>
        </a:solidFill>
      </p:bgPr>
    </p:bg>
    <p:spTree>
      <p:nvGrpSpPr>
        <p:cNvPr id="50" name="Shape 50"/>
        <p:cNvGrpSpPr/>
        <p:nvPr/>
      </p:nvGrpSpPr>
      <p:grpSpPr>
        <a:xfrm>
          <a:off x="0" y="0"/>
          <a:ext cx="0" cy="0"/>
          <a:chOff x="0" y="0"/>
          <a:chExt cx="0" cy="0"/>
        </a:xfrm>
      </p:grpSpPr>
      <p:sp>
        <p:nvSpPr>
          <p:cNvPr id="51" name="Google Shape;51;g37201fbab26_0_491"/>
          <p:cNvSpPr/>
          <p:nvPr/>
        </p:nvSpPr>
        <p:spPr>
          <a:xfrm>
            <a:off x="5283375" y="285900"/>
            <a:ext cx="3573485" cy="357348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Inter"/>
              <a:ea typeface="Inter"/>
              <a:cs typeface="Inter"/>
              <a:sym typeface="Inter"/>
            </a:endParaRPr>
          </a:p>
        </p:txBody>
      </p:sp>
      <p:sp>
        <p:nvSpPr>
          <p:cNvPr id="52" name="Google Shape;52;g37201fbab26_0_491"/>
          <p:cNvSpPr txBox="1"/>
          <p:nvPr>
            <p:ph type="title"/>
          </p:nvPr>
        </p:nvSpPr>
        <p:spPr>
          <a:xfrm>
            <a:off x="283850" y="224410"/>
            <a:ext cx="6683700" cy="1236900"/>
          </a:xfrm>
          <a:prstGeom prst="rect">
            <a:avLst/>
          </a:prstGeom>
          <a:noFill/>
          <a:ln>
            <a:noFill/>
          </a:ln>
        </p:spPr>
        <p:txBody>
          <a:bodyPr anchorCtr="0" anchor="t" bIns="91425" lIns="0" spcFirstLastPara="1" rIns="91425" wrap="square" tIns="91425">
            <a:noAutofit/>
          </a:bodyPr>
          <a:lstStyle>
            <a:lvl1pPr lvl="0" algn="l">
              <a:lnSpc>
                <a:spcPct val="70000"/>
              </a:lnSpc>
              <a:spcBef>
                <a:spcPts val="0"/>
              </a:spcBef>
              <a:spcAft>
                <a:spcPts val="0"/>
              </a:spcAft>
              <a:buSzPts val="6000"/>
              <a:buNone/>
              <a:defRPr sz="6000"/>
            </a:lvl1pPr>
            <a:lvl2pPr lvl="1" algn="l">
              <a:lnSpc>
                <a:spcPct val="70000"/>
              </a:lnSpc>
              <a:spcBef>
                <a:spcPts val="0"/>
              </a:spcBef>
              <a:spcAft>
                <a:spcPts val="0"/>
              </a:spcAft>
              <a:buSzPts val="6000"/>
              <a:buNone/>
              <a:defRPr sz="6000"/>
            </a:lvl2pPr>
            <a:lvl3pPr lvl="2" algn="l">
              <a:lnSpc>
                <a:spcPct val="70000"/>
              </a:lnSpc>
              <a:spcBef>
                <a:spcPts val="0"/>
              </a:spcBef>
              <a:spcAft>
                <a:spcPts val="0"/>
              </a:spcAft>
              <a:buSzPts val="6000"/>
              <a:buNone/>
              <a:defRPr sz="6000"/>
            </a:lvl3pPr>
            <a:lvl4pPr lvl="3" algn="l">
              <a:lnSpc>
                <a:spcPct val="70000"/>
              </a:lnSpc>
              <a:spcBef>
                <a:spcPts val="0"/>
              </a:spcBef>
              <a:spcAft>
                <a:spcPts val="0"/>
              </a:spcAft>
              <a:buSzPts val="6000"/>
              <a:buNone/>
              <a:defRPr sz="6000"/>
            </a:lvl4pPr>
            <a:lvl5pPr lvl="4" algn="l">
              <a:lnSpc>
                <a:spcPct val="70000"/>
              </a:lnSpc>
              <a:spcBef>
                <a:spcPts val="0"/>
              </a:spcBef>
              <a:spcAft>
                <a:spcPts val="0"/>
              </a:spcAft>
              <a:buSzPts val="6000"/>
              <a:buNone/>
              <a:defRPr sz="6000"/>
            </a:lvl5pPr>
            <a:lvl6pPr lvl="5" algn="l">
              <a:lnSpc>
                <a:spcPct val="70000"/>
              </a:lnSpc>
              <a:spcBef>
                <a:spcPts val="0"/>
              </a:spcBef>
              <a:spcAft>
                <a:spcPts val="0"/>
              </a:spcAft>
              <a:buSzPts val="6000"/>
              <a:buNone/>
              <a:defRPr sz="6000"/>
            </a:lvl6pPr>
            <a:lvl7pPr lvl="6" algn="l">
              <a:lnSpc>
                <a:spcPct val="70000"/>
              </a:lnSpc>
              <a:spcBef>
                <a:spcPts val="0"/>
              </a:spcBef>
              <a:spcAft>
                <a:spcPts val="0"/>
              </a:spcAft>
              <a:buSzPts val="6000"/>
              <a:buNone/>
              <a:defRPr sz="6000"/>
            </a:lvl7pPr>
            <a:lvl8pPr lvl="7" algn="l">
              <a:lnSpc>
                <a:spcPct val="70000"/>
              </a:lnSpc>
              <a:spcBef>
                <a:spcPts val="0"/>
              </a:spcBef>
              <a:spcAft>
                <a:spcPts val="0"/>
              </a:spcAft>
              <a:buSzPts val="6000"/>
              <a:buNone/>
              <a:defRPr sz="6000"/>
            </a:lvl8pPr>
            <a:lvl9pPr lvl="8" algn="l">
              <a:lnSpc>
                <a:spcPct val="70000"/>
              </a:lnSpc>
              <a:spcBef>
                <a:spcPts val="0"/>
              </a:spcBef>
              <a:spcAft>
                <a:spcPts val="0"/>
              </a:spcAft>
              <a:buSzPts val="6000"/>
              <a:buNone/>
              <a:defRPr sz="6000"/>
            </a:lvl9pPr>
          </a:lstStyle>
          <a:p/>
        </p:txBody>
      </p:sp>
      <p:sp>
        <p:nvSpPr>
          <p:cNvPr id="53" name="Google Shape;53;g37201fbab26_0_491"/>
          <p:cNvSpPr txBox="1"/>
          <p:nvPr>
            <p:ph idx="12" type="sldNum"/>
          </p:nvPr>
        </p:nvSpPr>
        <p:spPr>
          <a:xfrm>
            <a:off x="8308150" y="4782125"/>
            <a:ext cx="548700" cy="762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600"/>
              <a:buFont typeface="Arial"/>
              <a:buNone/>
              <a:defRPr b="0" i="0" sz="6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g37201fbab26_0_491"/>
          <p:cNvSpPr txBox="1"/>
          <p:nvPr>
            <p:ph idx="2" type="title"/>
          </p:nvPr>
        </p:nvSpPr>
        <p:spPr>
          <a:xfrm>
            <a:off x="4629750" y="4778975"/>
            <a:ext cx="1328400" cy="762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600"/>
              <a:buFont typeface="Inter"/>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5" name="Google Shape;55;g37201fbab26_0_491"/>
          <p:cNvSpPr txBox="1"/>
          <p:nvPr>
            <p:ph idx="3" type="title"/>
          </p:nvPr>
        </p:nvSpPr>
        <p:spPr>
          <a:xfrm>
            <a:off x="6086100" y="4778975"/>
            <a:ext cx="1328400" cy="762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600"/>
              <a:buFont typeface="Inter"/>
              <a:buNone/>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56" name="Google Shape;56;g37201fbab26_0_491"/>
          <p:cNvSpPr txBox="1"/>
          <p:nvPr>
            <p:ph idx="4" type="title"/>
          </p:nvPr>
        </p:nvSpPr>
        <p:spPr>
          <a:xfrm>
            <a:off x="288625" y="4778975"/>
            <a:ext cx="4227300" cy="76200"/>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lt1"/>
              </a:buClr>
              <a:buSzPts val="600"/>
              <a:buFont typeface="Inter"/>
              <a:buNone/>
              <a:defRPr sz="600"/>
            </a:lvl1pPr>
            <a:lvl2pPr lvl="1" algn="l">
              <a:lnSpc>
                <a:spcPct val="115000"/>
              </a:lnSpc>
              <a:spcBef>
                <a:spcPts val="0"/>
              </a:spcBef>
              <a:spcAft>
                <a:spcPts val="0"/>
              </a:spcAft>
              <a:buClr>
                <a:schemeClr val="lt1"/>
              </a:buClr>
              <a:buSzPts val="1400"/>
              <a:buNone/>
              <a:defRPr/>
            </a:lvl2pPr>
            <a:lvl3pPr lvl="2" algn="l">
              <a:lnSpc>
                <a:spcPct val="115000"/>
              </a:lnSpc>
              <a:spcBef>
                <a:spcPts val="0"/>
              </a:spcBef>
              <a:spcAft>
                <a:spcPts val="0"/>
              </a:spcAft>
              <a:buClr>
                <a:schemeClr val="lt1"/>
              </a:buClr>
              <a:buSzPts val="1400"/>
              <a:buNone/>
              <a:defRPr/>
            </a:lvl3pPr>
            <a:lvl4pPr lvl="3" algn="l">
              <a:lnSpc>
                <a:spcPct val="115000"/>
              </a:lnSpc>
              <a:spcBef>
                <a:spcPts val="0"/>
              </a:spcBef>
              <a:spcAft>
                <a:spcPts val="0"/>
              </a:spcAft>
              <a:buClr>
                <a:schemeClr val="lt1"/>
              </a:buClr>
              <a:buSzPts val="1400"/>
              <a:buNone/>
              <a:defRPr/>
            </a:lvl4pPr>
            <a:lvl5pPr lvl="4" algn="l">
              <a:lnSpc>
                <a:spcPct val="115000"/>
              </a:lnSpc>
              <a:spcBef>
                <a:spcPts val="0"/>
              </a:spcBef>
              <a:spcAft>
                <a:spcPts val="0"/>
              </a:spcAft>
              <a:buClr>
                <a:schemeClr val="lt1"/>
              </a:buClr>
              <a:buSzPts val="1400"/>
              <a:buNone/>
              <a:defRPr/>
            </a:lvl5pPr>
            <a:lvl6pPr lvl="5" algn="l">
              <a:lnSpc>
                <a:spcPct val="115000"/>
              </a:lnSpc>
              <a:spcBef>
                <a:spcPts val="0"/>
              </a:spcBef>
              <a:spcAft>
                <a:spcPts val="0"/>
              </a:spcAft>
              <a:buClr>
                <a:schemeClr val="lt1"/>
              </a:buClr>
              <a:buSzPts val="1400"/>
              <a:buNone/>
              <a:defRPr/>
            </a:lvl6pPr>
            <a:lvl7pPr lvl="6" algn="l">
              <a:lnSpc>
                <a:spcPct val="115000"/>
              </a:lnSpc>
              <a:spcBef>
                <a:spcPts val="0"/>
              </a:spcBef>
              <a:spcAft>
                <a:spcPts val="0"/>
              </a:spcAft>
              <a:buClr>
                <a:schemeClr val="lt1"/>
              </a:buClr>
              <a:buSzPts val="1400"/>
              <a:buNone/>
              <a:defRPr/>
            </a:lvl7pPr>
            <a:lvl8pPr lvl="7" algn="l">
              <a:lnSpc>
                <a:spcPct val="115000"/>
              </a:lnSpc>
              <a:spcBef>
                <a:spcPts val="0"/>
              </a:spcBef>
              <a:spcAft>
                <a:spcPts val="0"/>
              </a:spcAft>
              <a:buClr>
                <a:schemeClr val="lt1"/>
              </a:buClr>
              <a:buSzPts val="1400"/>
              <a:buNone/>
              <a:defRPr/>
            </a:lvl8pPr>
            <a:lvl9pPr lvl="8" algn="l">
              <a:lnSpc>
                <a:spcPct val="115000"/>
              </a:lnSpc>
              <a:spcBef>
                <a:spcPts val="0"/>
              </a:spcBef>
              <a:spcAft>
                <a:spcPts val="0"/>
              </a:spcAft>
              <a:buClr>
                <a:schemeClr val="lt1"/>
              </a:buClr>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37201fbab26_0_45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37201fbab26_0_4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7201fbab26_0_4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37201fbab26_0_4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37201fbab26_0_4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37201fbab26_0_46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37201fbab26_0_46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37201fbab26_0_46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37201fbab26_0_4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37201fbab26_0_46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37201fbab26_0_4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37201fbab26_0_46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37201fbab26_0_46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37201fbab26_0_4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37201fbab26_0_47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37201fbab26_0_4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37201fbab26_0_47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37201fbab26_0_47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37201fbab26_0_47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37201fbab26_0_47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37201fbab26_0_4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37201fbab26_0_48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37201fbab26_0_4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7201fbab26_0_4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37201fbab26_0_4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37201fbab26_0_4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geeksforgeeks.org/java/object-oriented-programming-oops-concept-in-java/" TargetMode="External"/><Relationship Id="rId4" Type="http://schemas.openxmlformats.org/officeDocument/2006/relationships/hyperlink" Target="https://www.geeksforgeeks.org/java/java-platform-independe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geeksforgeeks.org/java/multithreading-in-java/" TargetMode="External"/><Relationship Id="rId4" Type="http://schemas.openxmlformats.org/officeDocument/2006/relationships/hyperlink" Target="https://www.geeksforgeeks.org/devops/what-is-distributed-comput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60" name="Shape 60"/>
        <p:cNvGrpSpPr/>
        <p:nvPr/>
      </p:nvGrpSpPr>
      <p:grpSpPr>
        <a:xfrm>
          <a:off x="0" y="0"/>
          <a:ext cx="0" cy="0"/>
          <a:chOff x="0" y="0"/>
          <a:chExt cx="0" cy="0"/>
        </a:xfrm>
      </p:grpSpPr>
      <p:cxnSp>
        <p:nvCxnSpPr>
          <p:cNvPr id="61" name="Google Shape;61;p1"/>
          <p:cNvCxnSpPr/>
          <p:nvPr/>
        </p:nvCxnSpPr>
        <p:spPr>
          <a:xfrm>
            <a:off x="283850" y="1467534"/>
            <a:ext cx="8573100" cy="0"/>
          </a:xfrm>
          <a:prstGeom prst="straightConnector1">
            <a:avLst/>
          </a:prstGeom>
          <a:noFill/>
          <a:ln cap="flat" cmpd="sng" w="9525">
            <a:solidFill>
              <a:schemeClr val="lt1"/>
            </a:solidFill>
            <a:prstDash val="solid"/>
            <a:round/>
            <a:headEnd len="sm" w="sm" type="none"/>
            <a:tailEnd len="sm" w="sm" type="none"/>
          </a:ln>
        </p:spPr>
      </p:cxnSp>
      <p:cxnSp>
        <p:nvCxnSpPr>
          <p:cNvPr id="62" name="Google Shape;62;p1"/>
          <p:cNvCxnSpPr/>
          <p:nvPr/>
        </p:nvCxnSpPr>
        <p:spPr>
          <a:xfrm>
            <a:off x="283850" y="829634"/>
            <a:ext cx="8573100" cy="0"/>
          </a:xfrm>
          <a:prstGeom prst="straightConnector1">
            <a:avLst/>
          </a:prstGeom>
          <a:noFill/>
          <a:ln cap="flat" cmpd="sng" w="9525">
            <a:solidFill>
              <a:schemeClr val="lt1"/>
            </a:solidFill>
            <a:prstDash val="solid"/>
            <a:round/>
            <a:headEnd len="sm" w="sm" type="none"/>
            <a:tailEnd len="sm" w="sm" type="none"/>
          </a:ln>
        </p:spPr>
      </p:cxnSp>
      <p:sp>
        <p:nvSpPr>
          <p:cNvPr id="63" name="Google Shape;63;p1"/>
          <p:cNvSpPr txBox="1"/>
          <p:nvPr>
            <p:ph idx="12" type="sldNum"/>
          </p:nvPr>
        </p:nvSpPr>
        <p:spPr>
          <a:xfrm>
            <a:off x="8308150" y="4782125"/>
            <a:ext cx="548700" cy="762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SzPts val="600"/>
              <a:buNone/>
            </a:pPr>
            <a:fld id="{00000000-1234-1234-1234-123412341234}" type="slidenum">
              <a:rPr lang="en"/>
              <a:t>‹#›</a:t>
            </a:fld>
            <a:endParaRPr/>
          </a:p>
        </p:txBody>
      </p:sp>
      <p:sp>
        <p:nvSpPr>
          <p:cNvPr id="64" name="Google Shape;64;p1"/>
          <p:cNvSpPr txBox="1"/>
          <p:nvPr>
            <p:ph type="title"/>
          </p:nvPr>
        </p:nvSpPr>
        <p:spPr>
          <a:xfrm>
            <a:off x="345775" y="257281"/>
            <a:ext cx="8344800" cy="4459200"/>
          </a:xfrm>
          <a:prstGeom prst="rect">
            <a:avLst/>
          </a:prstGeom>
          <a:noFill/>
          <a:ln>
            <a:noFill/>
          </a:ln>
        </p:spPr>
        <p:txBody>
          <a:bodyPr anchorCtr="0" anchor="t" bIns="91425" lIns="0" spcFirstLastPara="1" rIns="91425" wrap="square" tIns="91425">
            <a:noAutofit/>
          </a:bodyPr>
          <a:lstStyle/>
          <a:p>
            <a:pPr indent="0" lvl="0" marL="0" rtl="0" algn="l">
              <a:lnSpc>
                <a:spcPct val="70000"/>
              </a:lnSpc>
              <a:spcBef>
                <a:spcPts val="0"/>
              </a:spcBef>
              <a:spcAft>
                <a:spcPts val="0"/>
              </a:spcAft>
              <a:buClr>
                <a:schemeClr val="lt1"/>
              </a:buClr>
              <a:buSzPts val="1100"/>
              <a:buFont typeface="Arial"/>
              <a:buNone/>
            </a:pPr>
            <a:r>
              <a:rPr lang="en" sz="4000"/>
              <a:t>Advanced Programming Lab-2</a:t>
            </a:r>
            <a:endParaRPr sz="4000"/>
          </a:p>
          <a:p>
            <a:pPr indent="0" lvl="0" marL="0" rtl="0" algn="l">
              <a:lnSpc>
                <a:spcPct val="70000"/>
              </a:lnSpc>
              <a:spcBef>
                <a:spcPts val="0"/>
              </a:spcBef>
              <a:spcAft>
                <a:spcPts val="0"/>
              </a:spcAft>
              <a:buClr>
                <a:schemeClr val="lt1"/>
              </a:buClr>
              <a:buSzPts val="1100"/>
              <a:buFont typeface="Arial"/>
              <a:buNone/>
            </a:pPr>
            <a:r>
              <a:t/>
            </a:r>
            <a:endParaRPr sz="4000"/>
          </a:p>
          <a:p>
            <a:pPr indent="0" lvl="0" marL="0" rtl="0" algn="l">
              <a:lnSpc>
                <a:spcPct val="70000"/>
              </a:lnSpc>
              <a:spcBef>
                <a:spcPts val="0"/>
              </a:spcBef>
              <a:spcAft>
                <a:spcPts val="0"/>
              </a:spcAft>
              <a:buClr>
                <a:schemeClr val="lt1"/>
              </a:buClr>
              <a:buSzPts val="1100"/>
              <a:buFont typeface="Arial"/>
              <a:buNone/>
            </a:pPr>
            <a:r>
              <a:t/>
            </a:r>
            <a:endParaRPr sz="4000"/>
          </a:p>
          <a:p>
            <a:pPr indent="0" lvl="0" marL="0" rtl="0" algn="l">
              <a:lnSpc>
                <a:spcPct val="70000"/>
              </a:lnSpc>
              <a:spcBef>
                <a:spcPts val="0"/>
              </a:spcBef>
              <a:spcAft>
                <a:spcPts val="0"/>
              </a:spcAft>
              <a:buClr>
                <a:schemeClr val="lt1"/>
              </a:buClr>
              <a:buSzPts val="1100"/>
              <a:buFont typeface="Arial"/>
              <a:buNone/>
            </a:pPr>
            <a:r>
              <a:t/>
            </a:r>
            <a:endParaRPr sz="1700"/>
          </a:p>
          <a:p>
            <a:pPr indent="0" lvl="0" marL="0" rtl="0" algn="l">
              <a:lnSpc>
                <a:spcPct val="70000"/>
              </a:lnSpc>
              <a:spcBef>
                <a:spcPts val="0"/>
              </a:spcBef>
              <a:spcAft>
                <a:spcPts val="0"/>
              </a:spcAft>
              <a:buClr>
                <a:schemeClr val="lt1"/>
              </a:buClr>
              <a:buSzPts val="1100"/>
              <a:buFont typeface="Arial"/>
              <a:buNone/>
            </a:pPr>
            <a:r>
              <a:t/>
            </a:r>
            <a:endParaRPr sz="1700"/>
          </a:p>
          <a:p>
            <a:pPr indent="0" lvl="0" marL="0" rtl="0" algn="l">
              <a:lnSpc>
                <a:spcPct val="70000"/>
              </a:lnSpc>
              <a:spcBef>
                <a:spcPts val="0"/>
              </a:spcBef>
              <a:spcAft>
                <a:spcPts val="0"/>
              </a:spcAft>
              <a:buClr>
                <a:schemeClr val="lt1"/>
              </a:buClr>
              <a:buSzPts val="1100"/>
              <a:buFont typeface="Arial"/>
              <a:buNone/>
            </a:pPr>
            <a:r>
              <a:rPr lang="en" sz="1700"/>
              <a:t>Name :- Ashutosh soni </a:t>
            </a:r>
            <a:endParaRPr sz="1700"/>
          </a:p>
          <a:p>
            <a:pPr indent="0" lvl="0" marL="0" rtl="0" algn="l">
              <a:lnSpc>
                <a:spcPct val="70000"/>
              </a:lnSpc>
              <a:spcBef>
                <a:spcPts val="0"/>
              </a:spcBef>
              <a:spcAft>
                <a:spcPts val="0"/>
              </a:spcAft>
              <a:buClr>
                <a:schemeClr val="lt1"/>
              </a:buClr>
              <a:buSzPts val="1100"/>
              <a:buFont typeface="Arial"/>
              <a:buNone/>
            </a:pPr>
            <a:r>
              <a:t/>
            </a:r>
            <a:endParaRPr sz="1700"/>
          </a:p>
          <a:p>
            <a:pPr indent="0" lvl="0" marL="0" rtl="0" algn="l">
              <a:lnSpc>
                <a:spcPct val="70000"/>
              </a:lnSpc>
              <a:spcBef>
                <a:spcPts val="0"/>
              </a:spcBef>
              <a:spcAft>
                <a:spcPts val="0"/>
              </a:spcAft>
              <a:buClr>
                <a:schemeClr val="lt1"/>
              </a:buClr>
              <a:buSzPts val="1100"/>
              <a:buFont typeface="Arial"/>
              <a:buNone/>
            </a:pPr>
            <a:r>
              <a:rPr lang="en" sz="1700"/>
              <a:t>Enroll No. :-231B073</a:t>
            </a:r>
            <a:endParaRPr sz="1700"/>
          </a:p>
          <a:p>
            <a:pPr indent="0" lvl="0" marL="0" rtl="0" algn="l">
              <a:lnSpc>
                <a:spcPct val="70000"/>
              </a:lnSpc>
              <a:spcBef>
                <a:spcPts val="0"/>
              </a:spcBef>
              <a:spcAft>
                <a:spcPts val="0"/>
              </a:spcAft>
              <a:buClr>
                <a:schemeClr val="lt1"/>
              </a:buClr>
              <a:buSzPts val="1100"/>
              <a:buFont typeface="Arial"/>
              <a:buNone/>
            </a:pPr>
            <a:r>
              <a:t/>
            </a:r>
            <a:endParaRPr sz="1700"/>
          </a:p>
          <a:p>
            <a:pPr indent="0" lvl="0" marL="0" rtl="0" algn="l">
              <a:lnSpc>
                <a:spcPct val="70000"/>
              </a:lnSpc>
              <a:spcBef>
                <a:spcPts val="0"/>
              </a:spcBef>
              <a:spcAft>
                <a:spcPts val="0"/>
              </a:spcAft>
              <a:buClr>
                <a:schemeClr val="lt1"/>
              </a:buClr>
              <a:buSzPts val="1100"/>
              <a:buFont typeface="Arial"/>
              <a:buNone/>
            </a:pPr>
            <a:r>
              <a:rPr lang="en" sz="1700"/>
              <a:t>Batch :- B2</a:t>
            </a:r>
            <a:endParaRPr sz="1700"/>
          </a:p>
        </p:txBody>
      </p:sp>
      <p:cxnSp>
        <p:nvCxnSpPr>
          <p:cNvPr id="65" name="Google Shape;65;p1"/>
          <p:cNvCxnSpPr/>
          <p:nvPr/>
        </p:nvCxnSpPr>
        <p:spPr>
          <a:xfrm>
            <a:off x="345775" y="4686884"/>
            <a:ext cx="8573100" cy="0"/>
          </a:xfrm>
          <a:prstGeom prst="straightConnector1">
            <a:avLst/>
          </a:prstGeom>
          <a:noFill/>
          <a:ln cap="flat" cmpd="sng" w="9525">
            <a:solidFill>
              <a:schemeClr val="lt1"/>
            </a:solidFill>
            <a:prstDash val="solid"/>
            <a:round/>
            <a:headEnd len="sm" w="sm" type="none"/>
            <a:tailEnd len="sm" w="sm" type="none"/>
          </a:ln>
        </p:spPr>
      </p:cxnSp>
      <p:sp>
        <p:nvSpPr>
          <p:cNvPr id="66" name="Google Shape;66;p1"/>
          <p:cNvSpPr txBox="1"/>
          <p:nvPr/>
        </p:nvSpPr>
        <p:spPr>
          <a:xfrm>
            <a:off x="-82925" y="1044500"/>
            <a:ext cx="8876700" cy="415500"/>
          </a:xfrm>
          <a:prstGeom prst="rect">
            <a:avLst/>
          </a:prstGeom>
          <a:noFill/>
          <a:ln>
            <a:noFill/>
          </a:ln>
        </p:spPr>
        <p:txBody>
          <a:bodyPr anchorCtr="0" anchor="t" bIns="91425" lIns="91425" spcFirstLastPara="1" rIns="91425" wrap="square" tIns="91425">
            <a:spAutoFit/>
          </a:bodyPr>
          <a:lstStyle/>
          <a:p>
            <a:pPr indent="-323850" lvl="0" marL="6400800" marR="0" rtl="0" algn="l">
              <a:lnSpc>
                <a:spcPct val="100000"/>
              </a:lnSpc>
              <a:spcBef>
                <a:spcPts val="0"/>
              </a:spcBef>
              <a:spcAft>
                <a:spcPts val="0"/>
              </a:spcAft>
              <a:buClr>
                <a:schemeClr val="lt1"/>
              </a:buClr>
              <a:buSzPts val="1500"/>
              <a:buFont typeface="Inter"/>
              <a:buChar char="-"/>
            </a:pPr>
            <a:r>
              <a:rPr b="1" i="0" lang="en" sz="1500" u="none" cap="none" strike="noStrike">
                <a:solidFill>
                  <a:schemeClr val="lt1"/>
                </a:solidFill>
                <a:latin typeface="Inter"/>
                <a:ea typeface="Inter"/>
                <a:cs typeface="Inter"/>
                <a:sym typeface="Inter"/>
              </a:rPr>
              <a:t>Navaljeet Arora</a:t>
            </a:r>
            <a:endParaRPr b="1" i="0" sz="1500" u="none" cap="none" strike="noStrike">
              <a:solidFill>
                <a:schemeClr val="lt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0" name="Shape 70"/>
        <p:cNvGrpSpPr/>
        <p:nvPr/>
      </p:nvGrpSpPr>
      <p:grpSpPr>
        <a:xfrm>
          <a:off x="0" y="0"/>
          <a:ext cx="0" cy="0"/>
          <a:chOff x="0" y="0"/>
          <a:chExt cx="0" cy="0"/>
        </a:xfrm>
      </p:grpSpPr>
      <p:sp>
        <p:nvSpPr>
          <p:cNvPr id="71" name="Google Shape;71;p2"/>
          <p:cNvSpPr txBox="1"/>
          <p:nvPr>
            <p:ph type="title"/>
          </p:nvPr>
        </p:nvSpPr>
        <p:spPr>
          <a:xfrm>
            <a:off x="160550" y="203650"/>
            <a:ext cx="8344500" cy="4480200"/>
          </a:xfrm>
          <a:prstGeom prst="rect">
            <a:avLst/>
          </a:prstGeom>
          <a:noFill/>
          <a:ln>
            <a:noFill/>
          </a:ln>
        </p:spPr>
        <p:txBody>
          <a:bodyPr anchorCtr="0" anchor="t" bIns="91425" lIns="0" spcFirstLastPara="1" rIns="91425" wrap="square" tIns="91425">
            <a:noAutofit/>
          </a:bodyPr>
          <a:lstStyle/>
          <a:p>
            <a:pPr indent="457200" lvl="0" marL="2743200" rtl="0" algn="l">
              <a:lnSpc>
                <a:spcPct val="70000"/>
              </a:lnSpc>
              <a:spcBef>
                <a:spcPts val="0"/>
              </a:spcBef>
              <a:spcAft>
                <a:spcPts val="0"/>
              </a:spcAft>
              <a:buSzPts val="2500"/>
              <a:buNone/>
            </a:pPr>
            <a:r>
              <a:rPr b="1" lang="en" sz="2500">
                <a:latin typeface="Times New Roman"/>
                <a:ea typeface="Times New Roman"/>
                <a:cs typeface="Times New Roman"/>
                <a:sym typeface="Times New Roman"/>
              </a:rPr>
              <a:t>Lab Exercise-I</a:t>
            </a:r>
            <a:endParaRPr b="1" sz="2500">
              <a:latin typeface="Times New Roman"/>
              <a:ea typeface="Times New Roman"/>
              <a:cs typeface="Times New Roman"/>
              <a:sym typeface="Times New Roman"/>
            </a:endParaRPr>
          </a:p>
          <a:p>
            <a:pPr indent="0" lvl="0" marL="0" rtl="0" algn="l">
              <a:lnSpc>
                <a:spcPct val="70000"/>
              </a:lnSpc>
              <a:spcBef>
                <a:spcPts val="0"/>
              </a:spcBef>
              <a:spcAft>
                <a:spcPts val="0"/>
              </a:spcAft>
              <a:buSzPts val="4000"/>
              <a:buNone/>
            </a:pPr>
            <a:r>
              <a:t/>
            </a:r>
            <a:endParaRPr sz="4000">
              <a:latin typeface="Times New Roman"/>
              <a:ea typeface="Times New Roman"/>
              <a:cs typeface="Times New Roman"/>
              <a:sym typeface="Times New Roman"/>
            </a:endParaRPr>
          </a:p>
          <a:p>
            <a:pPr indent="0" lvl="0" marL="0" rtl="0" algn="l">
              <a:lnSpc>
                <a:spcPct val="70000"/>
              </a:lnSpc>
              <a:spcBef>
                <a:spcPts val="0"/>
              </a:spcBef>
              <a:spcAft>
                <a:spcPts val="0"/>
              </a:spcAft>
              <a:buSzPts val="1400"/>
              <a:buNone/>
            </a:pPr>
            <a:r>
              <a:rPr lang="en" sz="1400">
                <a:latin typeface="Times New Roman"/>
                <a:ea typeface="Times New Roman"/>
                <a:cs typeface="Times New Roman"/>
                <a:sym typeface="Times New Roman"/>
              </a:rPr>
              <a:t>Q1. Study the level of programming languages and determine where Java fits in this hierarchy?</a:t>
            </a:r>
            <a:endParaRPr sz="1400">
              <a:latin typeface="Times New Roman"/>
              <a:ea typeface="Times New Roman"/>
              <a:cs typeface="Times New Roman"/>
              <a:sym typeface="Times New Roman"/>
            </a:endParaRPr>
          </a:p>
          <a:p>
            <a:pPr indent="0" lvl="0" marL="0" rtl="0" algn="l">
              <a:lnSpc>
                <a:spcPct val="70000"/>
              </a:lnSpc>
              <a:spcBef>
                <a:spcPts val="0"/>
              </a:spcBef>
              <a:spcAft>
                <a:spcPts val="0"/>
              </a:spcAft>
              <a:buSzPts val="1400"/>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lang="en" sz="1400">
                <a:latin typeface="Times New Roman"/>
                <a:ea typeface="Times New Roman"/>
                <a:cs typeface="Times New Roman"/>
                <a:sym typeface="Times New Roman"/>
              </a:rPr>
              <a:t>Ans.	</a:t>
            </a:r>
            <a:r>
              <a:rPr lang="en" sz="1400">
                <a:highlight>
                  <a:schemeClr val="accent1"/>
                </a:highlight>
                <a:latin typeface="Times New Roman"/>
                <a:ea typeface="Times New Roman"/>
                <a:cs typeface="Times New Roman"/>
                <a:sym typeface="Times New Roman"/>
              </a:rPr>
              <a:t>Programming languages can be categorized into different levels based on their abstr</a:t>
            </a:r>
            <a:r>
              <a:rPr lang="en" sz="1400">
                <a:latin typeface="Times New Roman"/>
                <a:ea typeface="Times New Roman"/>
                <a:cs typeface="Times New Roman"/>
                <a:sym typeface="Times New Roman"/>
              </a:rPr>
              <a:t>action from the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lang="en" sz="1400">
                <a:latin typeface="Times New Roman"/>
                <a:ea typeface="Times New Roman"/>
                <a:cs typeface="Times New Roman"/>
                <a:sym typeface="Times New Roman"/>
              </a:rPr>
              <a:t>           Hardware.</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lang="en" sz="1400">
                <a:latin typeface="Times New Roman"/>
                <a:ea typeface="Times New Roman"/>
                <a:cs typeface="Times New Roman"/>
                <a:sym typeface="Times New Roman"/>
              </a:rPr>
              <a:t>	1</a:t>
            </a:r>
            <a:r>
              <a:rPr b="1" lang="en" sz="1400">
                <a:latin typeface="Times New Roman"/>
                <a:ea typeface="Times New Roman"/>
                <a:cs typeface="Times New Roman"/>
                <a:sym typeface="Times New Roman"/>
              </a:rPr>
              <a:t>. Low-Level Languages</a:t>
            </a:r>
            <a:endParaRPr b="1" sz="1400">
              <a:latin typeface="Times New Roman"/>
              <a:ea typeface="Times New Roman"/>
              <a:cs typeface="Times New Roman"/>
              <a:sym typeface="Times New Roman"/>
            </a:endParaRPr>
          </a:p>
          <a:p>
            <a:pPr indent="457200" lvl="0" marL="457200" rtl="0" algn="l">
              <a:lnSpc>
                <a:spcPct val="115000"/>
              </a:lnSpc>
              <a:spcBef>
                <a:spcPts val="1000"/>
              </a:spcBef>
              <a:spcAft>
                <a:spcPts val="0"/>
              </a:spcAft>
              <a:buSzPts val="1400"/>
              <a:buNone/>
            </a:pPr>
            <a:r>
              <a:rPr lang="en" sz="1400">
                <a:latin typeface="Times New Roman"/>
                <a:ea typeface="Times New Roman"/>
                <a:cs typeface="Times New Roman"/>
                <a:sym typeface="Times New Roman"/>
              </a:rPr>
              <a:t>These languages are closer to machine code and hardware.</a:t>
            </a:r>
            <a:endParaRPr sz="1400">
              <a:latin typeface="Times New Roman"/>
              <a:ea typeface="Times New Roman"/>
              <a:cs typeface="Times New Roman"/>
              <a:sym typeface="Times New Roman"/>
            </a:endParaRPr>
          </a:p>
          <a:p>
            <a:pPr indent="-317500" lvl="0" marL="914400" rtl="0" algn="l">
              <a:lnSpc>
                <a:spcPct val="115000"/>
              </a:lnSpc>
              <a:spcBef>
                <a:spcPts val="1000"/>
              </a:spcBef>
              <a:spcAft>
                <a:spcPts val="0"/>
              </a:spcAft>
              <a:buSzPts val="1400"/>
              <a:buFont typeface="Arial"/>
              <a:buChar char="●"/>
            </a:pPr>
            <a:r>
              <a:rPr b="1" lang="en" sz="1400">
                <a:latin typeface="Times New Roman"/>
                <a:ea typeface="Times New Roman"/>
                <a:cs typeface="Times New Roman"/>
                <a:sym typeface="Times New Roman"/>
              </a:rPr>
              <a:t>Machine Language :</a:t>
            </a:r>
            <a:r>
              <a:rPr lang="en" sz="1400">
                <a:latin typeface="Times New Roman"/>
                <a:ea typeface="Times New Roman"/>
                <a:cs typeface="Times New Roman"/>
                <a:sym typeface="Times New Roman"/>
              </a:rPr>
              <a:t>This is the lowest level, consisting of binary code (sequences of 0s and 1s) that the computer's CPU directly understands and executes. It is machine-dependent and extremely difficult for humans to read and write.</a:t>
            </a:r>
            <a:endParaRPr sz="1400">
              <a:latin typeface="Times New Roman"/>
              <a:ea typeface="Times New Roman"/>
              <a:cs typeface="Times New Roman"/>
              <a:sym typeface="Times New Roman"/>
            </a:endParaRPr>
          </a:p>
          <a:p>
            <a:pPr indent="-317500" lvl="0" marL="914400" rtl="0" algn="l">
              <a:lnSpc>
                <a:spcPct val="115000"/>
              </a:lnSpc>
              <a:spcBef>
                <a:spcPts val="0"/>
              </a:spcBef>
              <a:spcAft>
                <a:spcPts val="0"/>
              </a:spcAft>
              <a:buSzPts val="1400"/>
              <a:buFont typeface="Arial"/>
              <a:buChar char="●"/>
            </a:pPr>
            <a:r>
              <a:rPr b="1" lang="en" sz="1400">
                <a:latin typeface="Times New Roman"/>
                <a:ea typeface="Times New Roman"/>
                <a:cs typeface="Times New Roman"/>
                <a:sym typeface="Times New Roman"/>
              </a:rPr>
              <a:t>Assembly Language : </a:t>
            </a:r>
            <a:r>
              <a:rPr lang="en" sz="1400">
                <a:latin typeface="Times New Roman"/>
                <a:ea typeface="Times New Roman"/>
                <a:cs typeface="Times New Roman"/>
                <a:sym typeface="Times New Roman"/>
              </a:rPr>
              <a:t> A step above machine language, assembly language uses symbolic representations (mnemonics) for machine code instructions. It is still machine-dependent and requires an assembler to translate it into machine language for execution. While more readable than machine language, it still requires a deep understanding of computer architecture.</a:t>
            </a:r>
            <a:endParaRPr sz="1400">
              <a:latin typeface="Times New Roman"/>
              <a:ea typeface="Times New Roman"/>
              <a:cs typeface="Times New Roman"/>
              <a:sym typeface="Times New Roman"/>
            </a:endParaRPr>
          </a:p>
          <a:p>
            <a:pPr indent="0" lvl="0" marL="0" rtl="0" algn="l">
              <a:lnSpc>
                <a:spcPct val="115000"/>
              </a:lnSpc>
              <a:spcBef>
                <a:spcPts val="1000"/>
              </a:spcBef>
              <a:spcAft>
                <a:spcPts val="0"/>
              </a:spcAft>
              <a:buSzPts val="1200"/>
              <a:buNone/>
            </a:pPr>
            <a:r>
              <a:t/>
            </a:r>
            <a:endParaRPr sz="1200">
              <a:latin typeface="Times New Roman"/>
              <a:ea typeface="Times New Roman"/>
              <a:cs typeface="Times New Roman"/>
              <a:sym typeface="Times New Roman"/>
            </a:endParaRPr>
          </a:p>
          <a:p>
            <a:pPr indent="0" lvl="0" marL="0" rtl="0" algn="l">
              <a:lnSpc>
                <a:spcPct val="70000"/>
              </a:lnSpc>
              <a:spcBef>
                <a:spcPts val="0"/>
              </a:spcBef>
              <a:spcAft>
                <a:spcPts val="0"/>
              </a:spcAft>
              <a:buClr>
                <a:schemeClr val="lt1"/>
              </a:buClr>
              <a:buSzPts val="1100"/>
              <a:buFont typeface="Arial"/>
              <a:buNone/>
            </a:pPr>
            <a:r>
              <a:rPr lang="en" sz="4000">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p:txBody>
      </p:sp>
      <p:sp>
        <p:nvSpPr>
          <p:cNvPr id="72" name="Google Shape;72;p2"/>
          <p:cNvSpPr txBox="1"/>
          <p:nvPr>
            <p:ph idx="4" type="title"/>
          </p:nvPr>
        </p:nvSpPr>
        <p:spPr>
          <a:xfrm>
            <a:off x="288625" y="4778975"/>
            <a:ext cx="4227300" cy="831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SzPts val="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76" name="Shape 76"/>
        <p:cNvGrpSpPr/>
        <p:nvPr/>
      </p:nvGrpSpPr>
      <p:grpSpPr>
        <a:xfrm>
          <a:off x="0" y="0"/>
          <a:ext cx="0" cy="0"/>
          <a:chOff x="0" y="0"/>
          <a:chExt cx="0" cy="0"/>
        </a:xfrm>
      </p:grpSpPr>
      <p:sp>
        <p:nvSpPr>
          <p:cNvPr id="77" name="Google Shape;77;p3"/>
          <p:cNvSpPr txBox="1"/>
          <p:nvPr>
            <p:ph type="title"/>
          </p:nvPr>
        </p:nvSpPr>
        <p:spPr>
          <a:xfrm>
            <a:off x="283850" y="224375"/>
            <a:ext cx="8478900" cy="4459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1400"/>
              </a:spcBef>
              <a:spcAft>
                <a:spcPts val="0"/>
              </a:spcAft>
              <a:buClr>
                <a:schemeClr val="lt1"/>
              </a:buClr>
              <a:buSzPts val="1100"/>
              <a:buFont typeface="Arial"/>
              <a:buNone/>
            </a:pPr>
            <a:r>
              <a:rPr b="1" lang="en" sz="1400">
                <a:latin typeface="Times New Roman"/>
                <a:ea typeface="Times New Roman"/>
                <a:cs typeface="Times New Roman"/>
                <a:sym typeface="Times New Roman"/>
              </a:rPr>
              <a:t>2. High-Level Languages</a:t>
            </a:r>
            <a:endParaRPr b="1" sz="1400">
              <a:latin typeface="Times New Roman"/>
              <a:ea typeface="Times New Roman"/>
              <a:cs typeface="Times New Roman"/>
              <a:sym typeface="Times New Roman"/>
            </a:endParaRPr>
          </a:p>
          <a:p>
            <a:pPr indent="-317500" lvl="1" marL="914400" rtl="0" algn="l">
              <a:lnSpc>
                <a:spcPct val="137500"/>
              </a:lnSpc>
              <a:spcBef>
                <a:spcPts val="100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These languages are designed to be more human-readable and abstract away many of the complexities of hardware. They use syntax closer to natural language and are generally more portable across different machine architectures.</a:t>
            </a:r>
            <a:endParaRPr sz="1400">
              <a:latin typeface="Times New Roman"/>
              <a:ea typeface="Times New Roman"/>
              <a:cs typeface="Times New Roman"/>
              <a:sym typeface="Times New Roman"/>
            </a:endParaRPr>
          </a:p>
          <a:p>
            <a:pPr indent="-317500" lvl="1" marL="914400" rtl="0" algn="l">
              <a:lnSpc>
                <a:spcPct val="137500"/>
              </a:lnSpc>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Examples include Python, Java, C++, JavaScript, and many others.</a:t>
            </a:r>
            <a:endParaRPr sz="1400">
              <a:latin typeface="Times New Roman"/>
              <a:ea typeface="Times New Roman"/>
              <a:cs typeface="Times New Roman"/>
              <a:sym typeface="Times New Roman"/>
            </a:endParaRPr>
          </a:p>
          <a:p>
            <a:pPr indent="-317500" lvl="1" marL="914400" rtl="0" algn="l">
              <a:lnSpc>
                <a:spcPct val="137500"/>
              </a:lnSpc>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High-level languages require a compiler or an interpreter to translate their code into machine language for the computer to execute.</a:t>
            </a:r>
            <a:endParaRPr sz="1400">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lt1"/>
              </a:buClr>
              <a:buSzPts val="1100"/>
              <a:buFont typeface="Arial"/>
              <a:buNone/>
            </a:pPr>
            <a:r>
              <a:rPr b="1" lang="en" sz="1400">
                <a:latin typeface="Times New Roman"/>
                <a:ea typeface="Times New Roman"/>
                <a:cs typeface="Times New Roman"/>
                <a:sym typeface="Times New Roman"/>
              </a:rPr>
              <a:t>3. Very High-Level Languages</a:t>
            </a:r>
            <a:endParaRPr b="1" sz="14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lt1"/>
              </a:buClr>
              <a:buSzPts val="1100"/>
              <a:buFont typeface="Arial"/>
              <a:buNone/>
            </a:pPr>
            <a:r>
              <a:rPr lang="en" sz="1400">
                <a:latin typeface="Times New Roman"/>
                <a:ea typeface="Times New Roman"/>
                <a:cs typeface="Times New Roman"/>
                <a:sym typeface="Times New Roman"/>
              </a:rPr>
              <a:t>Designed for domain-specific tasks (e.g., database queries, report generation).</a:t>
            </a:r>
            <a:endParaRPr sz="1400">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SQL (database queries)</a:t>
            </a:r>
            <a:endParaRPr sz="1400">
              <a:latin typeface="Times New Roman"/>
              <a:ea typeface="Times New Roman"/>
              <a:cs typeface="Times New Roman"/>
              <a:sym typeface="Times New Roman"/>
            </a:endParaRPr>
          </a:p>
          <a:p>
            <a:pPr indent="0" lvl="0" marL="0" rtl="0" algn="l">
              <a:lnSpc>
                <a:spcPct val="115000"/>
              </a:lnSpc>
              <a:spcBef>
                <a:spcPts val="1000"/>
              </a:spcBef>
              <a:spcAft>
                <a:spcPts val="0"/>
              </a:spcAft>
              <a:buSzPts val="1400"/>
              <a:buNone/>
            </a:pPr>
            <a:r>
              <a:rPr lang="en" sz="1400">
                <a:latin typeface="Times New Roman"/>
                <a:ea typeface="Times New Roman"/>
                <a:cs typeface="Times New Roman"/>
                <a:sym typeface="Times New Roman"/>
              </a:rPr>
              <a:t>So , JAVA fits in high level Language.</a:t>
            </a:r>
            <a:endParaRPr sz="1400">
              <a:latin typeface="Times New Roman"/>
              <a:ea typeface="Times New Roman"/>
              <a:cs typeface="Times New Roman"/>
              <a:sym typeface="Times New Roman"/>
            </a:endParaRPr>
          </a:p>
          <a:p>
            <a:pPr indent="0" lvl="0" marL="0" rtl="0" algn="l">
              <a:lnSpc>
                <a:spcPct val="70000"/>
              </a:lnSpc>
              <a:spcBef>
                <a:spcPts val="1000"/>
              </a:spcBef>
              <a:spcAft>
                <a:spcPts val="0"/>
              </a:spcAft>
              <a:buSzPts val="1400"/>
              <a:buNone/>
            </a:pPr>
            <a:r>
              <a:t/>
            </a:r>
            <a:endParaRPr sz="1400">
              <a:latin typeface="Times New Roman"/>
              <a:ea typeface="Times New Roman"/>
              <a:cs typeface="Times New Roman"/>
              <a:sym typeface="Times New Roman"/>
            </a:endParaRPr>
          </a:p>
        </p:txBody>
      </p:sp>
      <p:sp>
        <p:nvSpPr>
          <p:cNvPr id="78" name="Google Shape;78;p3"/>
          <p:cNvSpPr txBox="1"/>
          <p:nvPr>
            <p:ph idx="2" type="title"/>
          </p:nvPr>
        </p:nvSpPr>
        <p:spPr>
          <a:xfrm>
            <a:off x="4629750" y="4778975"/>
            <a:ext cx="1328400" cy="76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600"/>
              <a:buNone/>
            </a:pPr>
            <a:r>
              <a:t/>
            </a:r>
            <a:endParaRPr/>
          </a:p>
        </p:txBody>
      </p:sp>
      <p:sp>
        <p:nvSpPr>
          <p:cNvPr id="79" name="Google Shape;79;p3"/>
          <p:cNvSpPr txBox="1"/>
          <p:nvPr>
            <p:ph idx="3" type="title"/>
          </p:nvPr>
        </p:nvSpPr>
        <p:spPr>
          <a:xfrm>
            <a:off x="6086100" y="4778975"/>
            <a:ext cx="1328400" cy="76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600"/>
              <a:buNone/>
            </a:pPr>
            <a:r>
              <a:t/>
            </a:r>
            <a:endParaRPr/>
          </a:p>
        </p:txBody>
      </p:sp>
      <p:sp>
        <p:nvSpPr>
          <p:cNvPr id="80" name="Google Shape;80;p3"/>
          <p:cNvSpPr txBox="1"/>
          <p:nvPr>
            <p:ph idx="4" type="title"/>
          </p:nvPr>
        </p:nvSpPr>
        <p:spPr>
          <a:xfrm>
            <a:off x="288625" y="4778975"/>
            <a:ext cx="4227300" cy="831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SzPts val="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84" name="Shape 84"/>
        <p:cNvGrpSpPr/>
        <p:nvPr/>
      </p:nvGrpSpPr>
      <p:grpSpPr>
        <a:xfrm>
          <a:off x="0" y="0"/>
          <a:ext cx="0" cy="0"/>
          <a:chOff x="0" y="0"/>
          <a:chExt cx="0" cy="0"/>
        </a:xfrm>
      </p:grpSpPr>
      <p:sp>
        <p:nvSpPr>
          <p:cNvPr id="85" name="Google Shape;85;p4"/>
          <p:cNvSpPr txBox="1"/>
          <p:nvPr>
            <p:ph type="title"/>
          </p:nvPr>
        </p:nvSpPr>
        <p:spPr>
          <a:xfrm>
            <a:off x="284850" y="376925"/>
            <a:ext cx="8409600" cy="4459200"/>
          </a:xfrm>
          <a:prstGeom prst="rect">
            <a:avLst/>
          </a:prstGeom>
          <a:noFill/>
          <a:ln>
            <a:noFill/>
          </a:ln>
        </p:spPr>
        <p:txBody>
          <a:bodyPr anchorCtr="0" anchor="t" bIns="91425" lIns="0" spcFirstLastPara="1" rIns="91425" wrap="square" tIns="91425">
            <a:noAutofit/>
          </a:bodyPr>
          <a:lstStyle/>
          <a:p>
            <a:pPr indent="0" lvl="0" marL="0" rtl="0" algn="l">
              <a:lnSpc>
                <a:spcPct val="70000"/>
              </a:lnSpc>
              <a:spcBef>
                <a:spcPts val="0"/>
              </a:spcBef>
              <a:spcAft>
                <a:spcPts val="0"/>
              </a:spcAft>
              <a:buSzPts val="1500"/>
              <a:buNone/>
            </a:pPr>
            <a:r>
              <a:rPr b="1" lang="en" sz="1500">
                <a:latin typeface="Times New Roman"/>
                <a:ea typeface="Times New Roman"/>
                <a:cs typeface="Times New Roman"/>
                <a:sym typeface="Times New Roman"/>
              </a:rPr>
              <a:t>Q2</a:t>
            </a:r>
            <a:r>
              <a:rPr lang="en" sz="1500">
                <a:latin typeface="Times New Roman"/>
                <a:ea typeface="Times New Roman"/>
                <a:cs typeface="Times New Roman"/>
                <a:sym typeface="Times New Roman"/>
              </a:rPr>
              <a:t> . Study key features of JAVA?</a:t>
            </a:r>
            <a:endParaRPr sz="1500">
              <a:latin typeface="Times New Roman"/>
              <a:ea typeface="Times New Roman"/>
              <a:cs typeface="Times New Roman"/>
              <a:sym typeface="Times New Roman"/>
            </a:endParaRPr>
          </a:p>
          <a:p>
            <a:pPr indent="0" lvl="0" marL="0" rtl="0" algn="l">
              <a:lnSpc>
                <a:spcPct val="70000"/>
              </a:lnSpc>
              <a:spcBef>
                <a:spcPts val="0"/>
              </a:spcBef>
              <a:spcAft>
                <a:spcPts val="0"/>
              </a:spcAft>
              <a:buSzPts val="1400"/>
              <a:buNone/>
            </a:pPr>
            <a:r>
              <a:t/>
            </a:r>
            <a:endParaRPr sz="1400">
              <a:latin typeface="Times New Roman"/>
              <a:ea typeface="Times New Roman"/>
              <a:cs typeface="Times New Roman"/>
              <a:sym typeface="Times New Roman"/>
            </a:endParaRPr>
          </a:p>
          <a:p>
            <a:pPr indent="0" lvl="0" marL="0" rtl="0" algn="l">
              <a:lnSpc>
                <a:spcPct val="70000"/>
              </a:lnSpc>
              <a:spcBef>
                <a:spcPts val="0"/>
              </a:spcBef>
              <a:spcAft>
                <a:spcPts val="0"/>
              </a:spcAft>
              <a:buSzPts val="1400"/>
              <a:buNone/>
            </a:pPr>
            <a:r>
              <a:rPr lang="en" sz="1400">
                <a:latin typeface="Times New Roman"/>
                <a:ea typeface="Times New Roman"/>
                <a:cs typeface="Times New Roman"/>
                <a:sym typeface="Times New Roman"/>
              </a:rPr>
              <a:t>Ans. The key features of JAVA are:-</a:t>
            </a:r>
            <a:endParaRPr sz="1400">
              <a:latin typeface="Times New Roman"/>
              <a:ea typeface="Times New Roman"/>
              <a:cs typeface="Times New Roman"/>
              <a:sym typeface="Times New Roman"/>
            </a:endParaRPr>
          </a:p>
          <a:p>
            <a:pPr indent="0" lvl="0" marL="0" rtl="0" algn="l">
              <a:lnSpc>
                <a:spcPct val="70000"/>
              </a:lnSpc>
              <a:spcBef>
                <a:spcPts val="0"/>
              </a:spcBef>
              <a:spcAft>
                <a:spcPts val="0"/>
              </a:spcAft>
              <a:buSzPts val="1400"/>
              <a:buNone/>
            </a:pPr>
            <a:r>
              <a:t/>
            </a:r>
            <a:endParaRPr sz="1400">
              <a:latin typeface="Times New Roman"/>
              <a:ea typeface="Times New Roman"/>
              <a:cs typeface="Times New Roman"/>
              <a:sym typeface="Times New Roman"/>
            </a:endParaRPr>
          </a:p>
          <a:p>
            <a:pPr indent="0" lvl="0" marL="0" rtl="0" algn="l">
              <a:lnSpc>
                <a:spcPct val="70000"/>
              </a:lnSpc>
              <a:spcBef>
                <a:spcPts val="0"/>
              </a:spcBef>
              <a:spcAft>
                <a:spcPts val="0"/>
              </a:spcAft>
              <a:buSzPts val="1400"/>
              <a:buNone/>
            </a:pPr>
            <a:r>
              <a:rPr lang="en" sz="1400">
                <a:latin typeface="Times New Roman"/>
                <a:ea typeface="Times New Roman"/>
                <a:cs typeface="Times New Roman"/>
                <a:sym typeface="Times New Roman"/>
              </a:rPr>
              <a:t>      		1. Simple Syntax:</a:t>
            </a:r>
            <a:endParaRPr sz="1400">
              <a:latin typeface="Times New Roman"/>
              <a:ea typeface="Times New Roman"/>
              <a:cs typeface="Times New Roman"/>
              <a:sym typeface="Times New Roman"/>
            </a:endParaRPr>
          </a:p>
          <a:p>
            <a:pPr indent="0" lvl="0" marL="1371600" rtl="0" algn="l">
              <a:lnSpc>
                <a:spcPct val="115000"/>
              </a:lnSpc>
              <a:spcBef>
                <a:spcPts val="0"/>
              </a:spcBef>
              <a:spcAft>
                <a:spcPts val="0"/>
              </a:spcAft>
              <a:buSzPts val="1400"/>
              <a:buNone/>
            </a:pPr>
            <a:r>
              <a:rPr lang="en" sz="1400">
                <a:latin typeface="Times New Roman"/>
                <a:ea typeface="Times New Roman"/>
                <a:cs typeface="Times New Roman"/>
                <a:sym typeface="Times New Roman"/>
              </a:rPr>
              <a:t>Java syntax is very straightforward and very easy to learn. Java removes complex features like pointers and multiple inheritance, which makes it a good choice for beginners.</a:t>
            </a:r>
            <a:endParaRPr sz="1400">
              <a:latin typeface="Times New Roman"/>
              <a:ea typeface="Times New Roman"/>
              <a:cs typeface="Times New Roman"/>
              <a:sym typeface="Times New Roman"/>
            </a:endParaRPr>
          </a:p>
          <a:p>
            <a:pPr indent="0" lvl="0" marL="0" rtl="0" algn="l">
              <a:lnSpc>
                <a:spcPct val="115000"/>
              </a:lnSpc>
              <a:spcBef>
                <a:spcPts val="800"/>
              </a:spcBef>
              <a:spcAft>
                <a:spcPts val="0"/>
              </a:spcAft>
              <a:buSzPts val="1400"/>
              <a:buNone/>
            </a:pPr>
            <a:r>
              <a:rPr lang="en" sz="1400">
                <a:latin typeface="Times New Roman"/>
                <a:ea typeface="Times New Roman"/>
                <a:cs typeface="Times New Roman"/>
                <a:sym typeface="Times New Roman"/>
              </a:rPr>
              <a:t>		2. Java is a pure </a:t>
            </a:r>
            <a:r>
              <a:rPr lang="en" sz="1400">
                <a:solidFill>
                  <a:schemeClr val="hlink"/>
                </a:solidFill>
                <a:uFill>
                  <a:noFill/>
                </a:uFill>
                <a:latin typeface="Times New Roman"/>
                <a:ea typeface="Times New Roman"/>
                <a:cs typeface="Times New Roman"/>
                <a:sym typeface="Times New Roman"/>
                <a:hlinkClick r:id="rId3"/>
              </a:rPr>
              <a:t>object-oriented language</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l">
              <a:lnSpc>
                <a:spcPct val="115000"/>
              </a:lnSpc>
              <a:spcBef>
                <a:spcPts val="800"/>
              </a:spcBef>
              <a:spcAft>
                <a:spcPts val="0"/>
              </a:spcAft>
              <a:buSzPts val="1400"/>
              <a:buNone/>
            </a:pPr>
            <a:r>
              <a:rPr lang="en" sz="1400">
                <a:latin typeface="Times New Roman"/>
                <a:ea typeface="Times New Roman"/>
                <a:cs typeface="Times New Roman"/>
                <a:sym typeface="Times New Roman"/>
              </a:rPr>
              <a:t>		3. Platform Independent:</a:t>
            </a:r>
            <a:endParaRPr sz="1400">
              <a:latin typeface="Times New Roman"/>
              <a:ea typeface="Times New Roman"/>
              <a:cs typeface="Times New Roman"/>
              <a:sym typeface="Times New Roman"/>
            </a:endParaRPr>
          </a:p>
          <a:p>
            <a:pPr indent="-317500" lvl="0" marL="1828800" rtl="0" algn="l">
              <a:lnSpc>
                <a:spcPct val="115000"/>
              </a:lnSpc>
              <a:spcBef>
                <a:spcPts val="800"/>
              </a:spcBef>
              <a:spcAft>
                <a:spcPts val="0"/>
              </a:spcAft>
              <a:buSzPts val="1400"/>
              <a:buFont typeface="Times New Roman"/>
              <a:buChar char="●"/>
            </a:pPr>
            <a:r>
              <a:rPr lang="en" sz="1400">
                <a:latin typeface="Times New Roman"/>
                <a:ea typeface="Times New Roman"/>
                <a:cs typeface="Times New Roman"/>
                <a:sym typeface="Times New Roman"/>
              </a:rPr>
              <a:t>Java is </a:t>
            </a:r>
            <a:r>
              <a:rPr lang="en" sz="1400">
                <a:solidFill>
                  <a:schemeClr val="hlink"/>
                </a:solidFill>
                <a:uFill>
                  <a:noFill/>
                </a:uFill>
                <a:latin typeface="Times New Roman"/>
                <a:ea typeface="Times New Roman"/>
                <a:cs typeface="Times New Roman"/>
                <a:sym typeface="Times New Roman"/>
                <a:hlinkClick r:id="rId4"/>
              </a:rPr>
              <a:t>platform-independent</a:t>
            </a:r>
            <a:r>
              <a:rPr lang="en" sz="1400">
                <a:latin typeface="Times New Roman"/>
                <a:ea typeface="Times New Roman"/>
                <a:cs typeface="Times New Roman"/>
                <a:sym typeface="Times New Roman"/>
              </a:rPr>
              <a:t> because of Java Virtual Machine (JVM).</a:t>
            </a:r>
            <a:endParaRPr sz="1400">
              <a:latin typeface="Times New Roman"/>
              <a:ea typeface="Times New Roman"/>
              <a:cs typeface="Times New Roman"/>
              <a:sym typeface="Times New Roman"/>
            </a:endParaRPr>
          </a:p>
          <a:p>
            <a:pPr indent="-317500" lvl="0" marL="18288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When we write Java code, it is first compiled by the compiler and then converted into bytecode (which is platform-independent).</a:t>
            </a:r>
            <a:endParaRPr sz="1400">
              <a:latin typeface="Times New Roman"/>
              <a:ea typeface="Times New Roman"/>
              <a:cs typeface="Times New Roman"/>
              <a:sym typeface="Times New Roman"/>
            </a:endParaRPr>
          </a:p>
          <a:p>
            <a:pPr indent="0" lvl="0" marL="0" rtl="0" algn="l">
              <a:lnSpc>
                <a:spcPct val="115000"/>
              </a:lnSpc>
              <a:spcBef>
                <a:spcPts val="800"/>
              </a:spcBef>
              <a:spcAft>
                <a:spcPts val="0"/>
              </a:spcAft>
              <a:buSzPts val="1400"/>
              <a:buNone/>
            </a:pPr>
            <a:r>
              <a:rPr lang="en" sz="1400">
                <a:latin typeface="Times New Roman"/>
                <a:ea typeface="Times New Roman"/>
                <a:cs typeface="Times New Roman"/>
                <a:sym typeface="Times New Roman"/>
              </a:rPr>
              <a:t>		4.Portable: </a:t>
            </a:r>
            <a:endParaRPr sz="1400">
              <a:latin typeface="Times New Roman"/>
              <a:ea typeface="Times New Roman"/>
              <a:cs typeface="Times New Roman"/>
              <a:sym typeface="Times New Roman"/>
            </a:endParaRPr>
          </a:p>
          <a:p>
            <a:pPr indent="0" lvl="0" marL="1371600" rtl="0" algn="l">
              <a:lnSpc>
                <a:spcPct val="115000"/>
              </a:lnSpc>
              <a:spcBef>
                <a:spcPts val="800"/>
              </a:spcBef>
              <a:spcAft>
                <a:spcPts val="0"/>
              </a:spcAft>
              <a:buClr>
                <a:schemeClr val="lt1"/>
              </a:buClr>
              <a:buSzPts val="1100"/>
              <a:buFont typeface="Arial"/>
              <a:buNone/>
            </a:pPr>
            <a:r>
              <a:rPr lang="en" sz="1400">
                <a:latin typeface="Times New Roman"/>
                <a:ea typeface="Times New Roman"/>
                <a:cs typeface="Times New Roman"/>
                <a:sym typeface="Times New Roman"/>
              </a:rPr>
              <a:t>When we write a Java program, the code first get converted into bytecode and this bytecode does not depend on any operating system or any specific computer. We can simply execute this bytecode on any platform with the help of JVM. Since JVMs are available on most devices and that's why we can run the same Java program on different platform</a:t>
            </a:r>
            <a:endParaRPr sz="1400">
              <a:latin typeface="Times New Roman"/>
              <a:ea typeface="Times New Roman"/>
              <a:cs typeface="Times New Roman"/>
              <a:sym typeface="Times New Roman"/>
            </a:endParaRPr>
          </a:p>
          <a:p>
            <a:pPr indent="0" lvl="0" marL="0" rtl="0" algn="l">
              <a:lnSpc>
                <a:spcPct val="115000"/>
              </a:lnSpc>
              <a:spcBef>
                <a:spcPts val="800"/>
              </a:spcBef>
              <a:spcAft>
                <a:spcPts val="0"/>
              </a:spcAft>
              <a:buSzPts val="1400"/>
              <a:buNone/>
            </a:pPr>
            <a:r>
              <a:t/>
            </a:r>
            <a:endParaRPr sz="14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lt1"/>
              </a:buClr>
              <a:buSzPts val="1100"/>
              <a:buFont typeface="Arial"/>
              <a:buNone/>
            </a:pPr>
            <a:r>
              <a:t/>
            </a:r>
            <a:endParaRPr sz="1400">
              <a:latin typeface="Times New Roman"/>
              <a:ea typeface="Times New Roman"/>
              <a:cs typeface="Times New Roman"/>
              <a:sym typeface="Times New Roman"/>
            </a:endParaRPr>
          </a:p>
          <a:p>
            <a:pPr indent="0" lvl="0" marL="0" rtl="0" algn="l">
              <a:lnSpc>
                <a:spcPct val="70000"/>
              </a:lnSpc>
              <a:spcBef>
                <a:spcPts val="800"/>
              </a:spcBef>
              <a:spcAft>
                <a:spcPts val="0"/>
              </a:spcAft>
              <a:buSzPts val="1400"/>
              <a:buNone/>
            </a:pPr>
            <a:r>
              <a:t/>
            </a:r>
            <a:endParaRPr sz="1400">
              <a:latin typeface="Times New Roman"/>
              <a:ea typeface="Times New Roman"/>
              <a:cs typeface="Times New Roman"/>
              <a:sym typeface="Times New Roman"/>
            </a:endParaRPr>
          </a:p>
        </p:txBody>
      </p:sp>
      <p:sp>
        <p:nvSpPr>
          <p:cNvPr id="86" name="Google Shape;86;p4"/>
          <p:cNvSpPr txBox="1"/>
          <p:nvPr>
            <p:ph idx="4" type="title"/>
          </p:nvPr>
        </p:nvSpPr>
        <p:spPr>
          <a:xfrm>
            <a:off x="288625" y="4778975"/>
            <a:ext cx="1735200" cy="831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SzPts val="6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0" name="Shape 90"/>
        <p:cNvGrpSpPr/>
        <p:nvPr/>
      </p:nvGrpSpPr>
      <p:grpSpPr>
        <a:xfrm>
          <a:off x="0" y="0"/>
          <a:ext cx="0" cy="0"/>
          <a:chOff x="0" y="0"/>
          <a:chExt cx="0" cy="0"/>
        </a:xfrm>
      </p:grpSpPr>
      <p:sp>
        <p:nvSpPr>
          <p:cNvPr id="91" name="Google Shape;91;p5"/>
          <p:cNvSpPr txBox="1"/>
          <p:nvPr>
            <p:ph type="title"/>
          </p:nvPr>
        </p:nvSpPr>
        <p:spPr>
          <a:xfrm>
            <a:off x="285450" y="220050"/>
            <a:ext cx="8573100" cy="4506900"/>
          </a:xfrm>
          <a:prstGeom prst="rect">
            <a:avLst/>
          </a:prstGeom>
          <a:noFill/>
          <a:ln>
            <a:noFill/>
          </a:ln>
        </p:spPr>
        <p:txBody>
          <a:bodyPr anchorCtr="0" anchor="t" bIns="91425" lIns="0" spcFirstLastPara="1" rIns="91425" wrap="square" tIns="91425">
            <a:noAutofit/>
          </a:bodyPr>
          <a:lstStyle/>
          <a:p>
            <a:pPr indent="457200" lvl="0" marL="914400" rtl="0" algn="l">
              <a:lnSpc>
                <a:spcPct val="115000"/>
              </a:lnSpc>
              <a:spcBef>
                <a:spcPts val="0"/>
              </a:spcBef>
              <a:spcAft>
                <a:spcPts val="0"/>
              </a:spcAft>
              <a:buSzPts val="1400"/>
              <a:buNone/>
            </a:pPr>
            <a:r>
              <a:rPr lang="en" sz="1400">
                <a:latin typeface="Times New Roman"/>
                <a:ea typeface="Times New Roman"/>
                <a:cs typeface="Times New Roman"/>
                <a:sym typeface="Times New Roman"/>
              </a:rPr>
              <a:t>5</a:t>
            </a:r>
            <a:r>
              <a:rPr b="1" lang="en" sz="1400">
                <a:latin typeface="Times New Roman"/>
                <a:ea typeface="Times New Roman"/>
                <a:cs typeface="Times New Roman"/>
                <a:sym typeface="Times New Roman"/>
              </a:rPr>
              <a:t>. Scalable:</a:t>
            </a:r>
            <a:endParaRPr b="1" sz="1400">
              <a:latin typeface="Times New Roman"/>
              <a:ea typeface="Times New Roman"/>
              <a:cs typeface="Times New Roman"/>
              <a:sym typeface="Times New Roman"/>
            </a:endParaRPr>
          </a:p>
          <a:p>
            <a:pPr indent="0" lvl="0" marL="1828800" rtl="0" algn="l">
              <a:lnSpc>
                <a:spcPct val="115000"/>
              </a:lnSpc>
              <a:spcBef>
                <a:spcPts val="0"/>
              </a:spcBef>
              <a:spcAft>
                <a:spcPts val="0"/>
              </a:spcAft>
              <a:buSzPts val="1400"/>
              <a:buNone/>
            </a:pPr>
            <a:r>
              <a:rPr lang="en" sz="1400">
                <a:latin typeface="Times New Roman"/>
                <a:ea typeface="Times New Roman"/>
                <a:cs typeface="Times New Roman"/>
                <a:sym typeface="Times New Roman"/>
              </a:rPr>
              <a:t>Java can handle both small and large-scale applications. Java provides features like </a:t>
            </a:r>
            <a:r>
              <a:rPr lang="en" sz="1400">
                <a:solidFill>
                  <a:schemeClr val="hlink"/>
                </a:solidFill>
                <a:uFill>
                  <a:noFill/>
                </a:uFill>
                <a:latin typeface="Times New Roman"/>
                <a:ea typeface="Times New Roman"/>
                <a:cs typeface="Times New Roman"/>
                <a:sym typeface="Times New Roman"/>
                <a:hlinkClick r:id="rId3"/>
              </a:rPr>
              <a:t>multithreading</a:t>
            </a:r>
            <a:r>
              <a:rPr lang="en" sz="1400">
                <a:latin typeface="Times New Roman"/>
                <a:ea typeface="Times New Roman"/>
                <a:cs typeface="Times New Roman"/>
                <a:sym typeface="Times New Roman"/>
              </a:rPr>
              <a:t> and</a:t>
            </a:r>
            <a:r>
              <a:rPr lang="en" sz="1400">
                <a:solidFill>
                  <a:schemeClr val="hlink"/>
                </a:solidFill>
                <a:uFill>
                  <a:noFill/>
                </a:uFill>
                <a:latin typeface="Times New Roman"/>
                <a:ea typeface="Times New Roman"/>
                <a:cs typeface="Times New Roman"/>
                <a:sym typeface="Times New Roman"/>
                <a:hlinkClick r:id="rId4"/>
              </a:rPr>
              <a:t> distributed computing</a:t>
            </a:r>
            <a:r>
              <a:rPr lang="en" sz="1400">
                <a:latin typeface="Times New Roman"/>
                <a:ea typeface="Times New Roman"/>
                <a:cs typeface="Times New Roman"/>
                <a:sym typeface="Times New Roman"/>
              </a:rPr>
              <a:t> that allows developers to manage loads more easily.</a:t>
            </a:r>
            <a:endParaRPr sz="1400">
              <a:latin typeface="Times New Roman"/>
              <a:ea typeface="Times New Roman"/>
              <a:cs typeface="Times New Roman"/>
              <a:sym typeface="Times New Roman"/>
            </a:endParaRPr>
          </a:p>
          <a:p>
            <a:pPr indent="0" lvl="0" marL="0" rtl="0" algn="l">
              <a:lnSpc>
                <a:spcPct val="115000"/>
              </a:lnSpc>
              <a:spcBef>
                <a:spcPts val="800"/>
              </a:spcBef>
              <a:spcAft>
                <a:spcPts val="0"/>
              </a:spcAft>
              <a:buSzPts val="1400"/>
              <a:buNone/>
            </a:pPr>
            <a:r>
              <a:rPr lang="en" sz="1400">
                <a:latin typeface="Times New Roman"/>
                <a:ea typeface="Times New Roman"/>
                <a:cs typeface="Times New Roman"/>
                <a:sym typeface="Times New Roman"/>
              </a:rPr>
              <a:t>Q3.Investigate the Java architecture (JVM ,JRE ,JDK , bytecode ,class loader ,etc.)?</a:t>
            </a:r>
            <a:endParaRPr sz="1400">
              <a:latin typeface="Times New Roman"/>
              <a:ea typeface="Times New Roman"/>
              <a:cs typeface="Times New Roman"/>
              <a:sym typeface="Times New Roman"/>
            </a:endParaRPr>
          </a:p>
          <a:p>
            <a:pPr indent="0" lvl="0" marL="0" rtl="0" algn="l">
              <a:lnSpc>
                <a:spcPct val="115000"/>
              </a:lnSpc>
              <a:spcBef>
                <a:spcPts val="800"/>
              </a:spcBef>
              <a:spcAft>
                <a:spcPts val="0"/>
              </a:spcAft>
              <a:buSzPts val="1400"/>
              <a:buNone/>
            </a:pPr>
            <a:r>
              <a:rPr lang="en" sz="1400">
                <a:latin typeface="Times New Roman"/>
                <a:ea typeface="Times New Roman"/>
                <a:cs typeface="Times New Roman"/>
                <a:sym typeface="Times New Roman"/>
              </a:rPr>
              <a:t>Ans .</a:t>
            </a:r>
            <a:r>
              <a:rPr lang="en" sz="1200"/>
              <a:t>Java's architecture is designed for platform independence, security, and efficiency.</a:t>
            </a:r>
            <a:endParaRPr sz="1200"/>
          </a:p>
          <a:p>
            <a:pPr indent="0" lvl="0" marL="0" rtl="0" algn="l">
              <a:lnSpc>
                <a:spcPct val="115000"/>
              </a:lnSpc>
              <a:spcBef>
                <a:spcPts val="800"/>
              </a:spcBef>
              <a:spcAft>
                <a:spcPts val="0"/>
              </a:spcAft>
              <a:buSzPts val="1200"/>
              <a:buNone/>
            </a:pPr>
            <a:r>
              <a:rPr lang="en" sz="1200">
                <a:latin typeface="Arial"/>
                <a:ea typeface="Arial"/>
                <a:cs typeface="Arial"/>
                <a:sym typeface="Arial"/>
              </a:rPr>
              <a:t>         There are three main components of Java language: </a:t>
            </a:r>
            <a:r>
              <a:rPr i="1" lang="en" sz="1200">
                <a:latin typeface="Arial"/>
                <a:ea typeface="Arial"/>
                <a:cs typeface="Arial"/>
                <a:sym typeface="Arial"/>
              </a:rPr>
              <a:t>JVM, JRE, and JDK.</a:t>
            </a:r>
            <a:endParaRPr i="1" sz="1200">
              <a:latin typeface="Arial"/>
              <a:ea typeface="Arial"/>
              <a:cs typeface="Arial"/>
              <a:sym typeface="Arial"/>
            </a:endParaRPr>
          </a:p>
          <a:p>
            <a:pPr indent="0" lvl="0" marL="0" rtl="0" algn="l">
              <a:lnSpc>
                <a:spcPct val="115000"/>
              </a:lnSpc>
              <a:spcBef>
                <a:spcPts val="800"/>
              </a:spcBef>
              <a:spcAft>
                <a:spcPts val="0"/>
              </a:spcAft>
              <a:buSzPts val="1400"/>
              <a:buNone/>
            </a:pPr>
            <a:r>
              <a:rPr i="1" lang="en" sz="1400">
                <a:latin typeface="Times New Roman"/>
                <a:ea typeface="Times New Roman"/>
                <a:cs typeface="Times New Roman"/>
                <a:sym typeface="Times New Roman"/>
              </a:rPr>
              <a:t>	</a:t>
            </a:r>
            <a:r>
              <a:rPr lang="en" sz="1400">
                <a:latin typeface="Times New Roman"/>
                <a:ea typeface="Times New Roman"/>
                <a:cs typeface="Times New Roman"/>
                <a:sym typeface="Times New Roman"/>
              </a:rPr>
              <a:t>1. Java Virtual Machine:</a:t>
            </a:r>
            <a:endParaRPr sz="1400">
              <a:latin typeface="Times New Roman"/>
              <a:ea typeface="Times New Roman"/>
              <a:cs typeface="Times New Roman"/>
              <a:sym typeface="Times New Roman"/>
            </a:endParaRPr>
          </a:p>
          <a:p>
            <a:pPr indent="0" lvl="0" marL="1371600" rtl="0" algn="just">
              <a:lnSpc>
                <a:spcPct val="115000"/>
              </a:lnSpc>
              <a:spcBef>
                <a:spcPts val="800"/>
              </a:spcBef>
              <a:spcAft>
                <a:spcPts val="0"/>
              </a:spcAft>
              <a:buSzPts val="1400"/>
              <a:buNone/>
            </a:pPr>
            <a:r>
              <a:rPr lang="en" sz="1400">
                <a:latin typeface="Times New Roman"/>
                <a:ea typeface="Times New Roman"/>
                <a:cs typeface="Times New Roman"/>
                <a:sym typeface="Times New Roman"/>
              </a:rPr>
              <a:t>Java applications are called WORA because of their ability to run a code on any platform. This is done only because of JVM. The JVM is a Java platform component that provides an environment for executing Java programs. JVM interprets the bytecode into machine code which is executed in the machine in which the Java program runs.</a:t>
            </a:r>
            <a:endParaRPr sz="1400">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lt1"/>
              </a:buClr>
              <a:buSzPts val="1100"/>
              <a:buFont typeface="Arial"/>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indent="0" lvl="0" marL="0" rtl="0" algn="l">
              <a:lnSpc>
                <a:spcPct val="115000"/>
              </a:lnSpc>
              <a:spcBef>
                <a:spcPts val="1200"/>
              </a:spcBef>
              <a:spcAft>
                <a:spcPts val="0"/>
              </a:spcAft>
              <a:buSzPts val="1200"/>
              <a:buNone/>
            </a:pPr>
            <a:r>
              <a:t/>
            </a:r>
            <a:endParaRPr i="1" sz="1200">
              <a:latin typeface="Arial"/>
              <a:ea typeface="Arial"/>
              <a:cs typeface="Arial"/>
              <a:sym typeface="Arial"/>
            </a:endParaRPr>
          </a:p>
          <a:p>
            <a:pPr indent="0" lvl="0" marL="0" rtl="0" algn="l">
              <a:lnSpc>
                <a:spcPct val="115000"/>
              </a:lnSpc>
              <a:spcBef>
                <a:spcPts val="800"/>
              </a:spcBef>
              <a:spcAft>
                <a:spcPts val="0"/>
              </a:spcAft>
              <a:buSzPts val="1400"/>
              <a:buNone/>
            </a:pPr>
            <a:r>
              <a:t/>
            </a:r>
            <a:endParaRPr sz="1400">
              <a:latin typeface="Times New Roman"/>
              <a:ea typeface="Times New Roman"/>
              <a:cs typeface="Times New Roman"/>
              <a:sym typeface="Times New Roman"/>
            </a:endParaRPr>
          </a:p>
          <a:p>
            <a:pPr indent="0" lvl="0" marL="0" rtl="0" algn="l">
              <a:lnSpc>
                <a:spcPct val="115000"/>
              </a:lnSpc>
              <a:spcBef>
                <a:spcPts val="800"/>
              </a:spcBef>
              <a:spcAft>
                <a:spcPts val="0"/>
              </a:spcAft>
              <a:buClr>
                <a:schemeClr val="lt1"/>
              </a:buClr>
              <a:buSzPts val="1100"/>
              <a:buFont typeface="Arial"/>
              <a:buNone/>
            </a:pPr>
            <a:r>
              <a:t/>
            </a:r>
            <a:endParaRPr sz="1400">
              <a:latin typeface="Times New Roman"/>
              <a:ea typeface="Times New Roman"/>
              <a:cs typeface="Times New Roman"/>
              <a:sym typeface="Times New Roman"/>
            </a:endParaRPr>
          </a:p>
          <a:p>
            <a:pPr indent="0" lvl="0" marL="0" rtl="0" algn="l">
              <a:lnSpc>
                <a:spcPct val="70000"/>
              </a:lnSpc>
              <a:spcBef>
                <a:spcPts val="800"/>
              </a:spcBef>
              <a:spcAft>
                <a:spcPts val="0"/>
              </a:spcAft>
              <a:buSzPts val="1400"/>
              <a:buNone/>
            </a:pP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92" name="Google Shape;92;p5"/>
          <p:cNvSpPr txBox="1"/>
          <p:nvPr>
            <p:ph idx="4" type="title"/>
          </p:nvPr>
        </p:nvSpPr>
        <p:spPr>
          <a:xfrm>
            <a:off x="290225" y="4698450"/>
            <a:ext cx="4227300" cy="831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SzPts val="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96" name="Shape 96"/>
        <p:cNvGrpSpPr/>
        <p:nvPr/>
      </p:nvGrpSpPr>
      <p:grpSpPr>
        <a:xfrm>
          <a:off x="0" y="0"/>
          <a:ext cx="0" cy="0"/>
          <a:chOff x="0" y="0"/>
          <a:chExt cx="0" cy="0"/>
        </a:xfrm>
      </p:grpSpPr>
      <p:sp>
        <p:nvSpPr>
          <p:cNvPr id="97" name="Google Shape;97;p6"/>
          <p:cNvSpPr txBox="1"/>
          <p:nvPr>
            <p:ph type="title"/>
          </p:nvPr>
        </p:nvSpPr>
        <p:spPr>
          <a:xfrm>
            <a:off x="111000" y="224375"/>
            <a:ext cx="8745900" cy="4630800"/>
          </a:xfrm>
          <a:prstGeom prst="rect">
            <a:avLst/>
          </a:prstGeom>
          <a:noFill/>
          <a:ln>
            <a:noFill/>
          </a:ln>
        </p:spPr>
        <p:txBody>
          <a:bodyPr anchorCtr="0" anchor="t" bIns="91425" lIns="0" spcFirstLastPara="1" rIns="91425" wrap="square" tIns="91425">
            <a:noAutofit/>
          </a:bodyPr>
          <a:lstStyle/>
          <a:p>
            <a:pPr indent="0" lvl="0" marL="457200" rtl="0" algn="just">
              <a:lnSpc>
                <a:spcPct val="115000"/>
              </a:lnSpc>
              <a:spcBef>
                <a:spcPts val="2400"/>
              </a:spcBef>
              <a:spcAft>
                <a:spcPts val="0"/>
              </a:spcAft>
              <a:buSzPts val="1400"/>
              <a:buNone/>
            </a:pPr>
            <a:r>
              <a:rPr lang="en" sz="1400">
                <a:latin typeface="Times New Roman"/>
                <a:ea typeface="Times New Roman"/>
                <a:cs typeface="Times New Roman"/>
                <a:sym typeface="Times New Roman"/>
              </a:rPr>
              <a:t>2. Java Runtime Environment:  	The JRE software builds a runtime environment in which Java programs can be        			executed. The JRE is the on-disk system that takes your Java code, combines it with the needed  			libraries, and starts  the JVM  to execute it. The JRE contains libraries and software needed by 			your Java programs to run.</a:t>
            </a:r>
            <a:endParaRPr sz="1400">
              <a:latin typeface="Times New Roman"/>
              <a:ea typeface="Times New Roman"/>
              <a:cs typeface="Times New Roman"/>
              <a:sym typeface="Times New Roman"/>
            </a:endParaRPr>
          </a:p>
          <a:p>
            <a:pPr indent="0" lvl="0" marL="457200" rtl="0" algn="just">
              <a:lnSpc>
                <a:spcPct val="115000"/>
              </a:lnSpc>
              <a:spcBef>
                <a:spcPts val="2400"/>
              </a:spcBef>
              <a:spcAft>
                <a:spcPts val="0"/>
              </a:spcAft>
              <a:buSzPts val="1400"/>
              <a:buNone/>
            </a:pPr>
            <a:r>
              <a:rPr lang="en" sz="1400">
                <a:latin typeface="Times New Roman"/>
                <a:ea typeface="Times New Roman"/>
                <a:cs typeface="Times New Roman"/>
                <a:sym typeface="Times New Roman"/>
              </a:rPr>
              <a:t>3.Java Development Kit:  The Java Development Kit (JDK) is a software development environment used 				to develop Java applications and applets. It contains JRE and several 							development tools, an interpreter/loader (java), a compiler (javac).</a:t>
            </a:r>
            <a:endParaRPr sz="1400">
              <a:latin typeface="Times New Roman"/>
              <a:ea typeface="Times New Roman"/>
              <a:cs typeface="Times New Roman"/>
              <a:sym typeface="Times New Roman"/>
            </a:endParaRPr>
          </a:p>
          <a:p>
            <a:pPr indent="0" lvl="0" marL="457200" rtl="0" algn="just">
              <a:lnSpc>
                <a:spcPct val="115000"/>
              </a:lnSpc>
              <a:spcBef>
                <a:spcPts val="2400"/>
              </a:spcBef>
              <a:spcAft>
                <a:spcPts val="0"/>
              </a:spcAft>
              <a:buSzPts val="1400"/>
              <a:buNone/>
            </a:pPr>
            <a:r>
              <a:rPr lang="en" sz="1400">
                <a:latin typeface="Times New Roman"/>
                <a:ea typeface="Times New Roman"/>
                <a:cs typeface="Times New Roman"/>
                <a:sym typeface="Times New Roman"/>
              </a:rPr>
              <a:t>4.Class Loader: Class loader is a subsystem of JVM. It is used to load class files. Whenever we run the java 			program, class loader loads it first.</a:t>
            </a:r>
            <a:endParaRPr sz="1400">
              <a:latin typeface="Times New Roman"/>
              <a:ea typeface="Times New Roman"/>
              <a:cs typeface="Times New Roman"/>
              <a:sym typeface="Times New Roman"/>
            </a:endParaRPr>
          </a:p>
          <a:p>
            <a:pPr indent="0" lvl="0" marL="0" rtl="0" algn="l">
              <a:lnSpc>
                <a:spcPct val="70000"/>
              </a:lnSpc>
              <a:spcBef>
                <a:spcPts val="1800"/>
              </a:spcBef>
              <a:spcAft>
                <a:spcPts val="0"/>
              </a:spcAft>
              <a:buSzPts val="60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1" name="Shape 101"/>
        <p:cNvGrpSpPr/>
        <p:nvPr/>
      </p:nvGrpSpPr>
      <p:grpSpPr>
        <a:xfrm>
          <a:off x="0" y="0"/>
          <a:ext cx="0" cy="0"/>
          <a:chOff x="0" y="0"/>
          <a:chExt cx="0" cy="0"/>
        </a:xfrm>
      </p:grpSpPr>
      <p:sp>
        <p:nvSpPr>
          <p:cNvPr id="102" name="Google Shape;102;p7"/>
          <p:cNvSpPr txBox="1"/>
          <p:nvPr>
            <p:ph type="title"/>
          </p:nvPr>
        </p:nvSpPr>
        <p:spPr>
          <a:xfrm>
            <a:off x="283850" y="224375"/>
            <a:ext cx="8573100" cy="45546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SzPts val="1400"/>
              <a:buNone/>
            </a:pPr>
            <a:r>
              <a:rPr lang="en" sz="1400">
                <a:latin typeface="Times New Roman"/>
                <a:ea typeface="Times New Roman"/>
                <a:cs typeface="Times New Roman"/>
                <a:sym typeface="Times New Roman"/>
              </a:rPr>
              <a:t>Q5. Analyze the “Hello World” program ,explaining the purpose of each keywords and the role of  system.out.println.?</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rPr lang="en" sz="1400">
                <a:latin typeface="Times New Roman"/>
                <a:ea typeface="Times New Roman"/>
                <a:cs typeface="Times New Roman"/>
                <a:sym typeface="Times New Roman"/>
              </a:rPr>
              <a:t>Ans. </a:t>
            </a:r>
            <a:endParaRPr sz="1400">
              <a:latin typeface="Times New Roman"/>
              <a:ea typeface="Times New Roman"/>
              <a:cs typeface="Times New Roman"/>
              <a:sym typeface="Times New Roman"/>
            </a:endParaRPr>
          </a:p>
          <a:p>
            <a:pPr indent="457200" lvl="0" marL="0" rtl="0" algn="l">
              <a:lnSpc>
                <a:spcPct val="115000"/>
              </a:lnSpc>
              <a:spcBef>
                <a:spcPts val="0"/>
              </a:spcBef>
              <a:spcAft>
                <a:spcPts val="0"/>
              </a:spcAft>
              <a:buSzPts val="1400"/>
              <a:buNone/>
            </a:pPr>
            <a:r>
              <a:rPr lang="en" sz="1400">
                <a:latin typeface="Times New Roman"/>
                <a:ea typeface="Times New Roman"/>
                <a:cs typeface="Times New Roman"/>
                <a:sym typeface="Times New Roman"/>
              </a:rPr>
              <a:t>1. public class HelloWorld</a:t>
            </a:r>
            <a:endParaRPr sz="1400">
              <a:latin typeface="Times New Roman"/>
              <a:ea typeface="Times New Roman"/>
              <a:cs typeface="Times New Roman"/>
              <a:sym typeface="Times New Roman"/>
            </a:endParaRPr>
          </a:p>
          <a:p>
            <a:pPr indent="-317500" lvl="0" marL="1371600" rtl="0" algn="l">
              <a:lnSpc>
                <a:spcPct val="115000"/>
              </a:lnSpc>
              <a:spcBef>
                <a:spcPts val="100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public</a:t>
            </a:r>
            <a:endParaRPr sz="1400">
              <a:latin typeface="Times New Roman"/>
              <a:ea typeface="Times New Roman"/>
              <a:cs typeface="Times New Roman"/>
              <a:sym typeface="Times New Roman"/>
            </a:endParaRPr>
          </a:p>
          <a:p>
            <a:pPr indent="-317500" lvl="1" marL="1828800" rtl="0" algn="l">
              <a:lnSpc>
                <a:spcPct val="115000"/>
              </a:lnSpc>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An access modifier indicating the class is accessible from anywhere.</a:t>
            </a:r>
            <a:endParaRPr sz="1400">
              <a:latin typeface="Times New Roman"/>
              <a:ea typeface="Times New Roman"/>
              <a:cs typeface="Times New Roman"/>
              <a:sym typeface="Times New Roman"/>
            </a:endParaRPr>
          </a:p>
          <a:p>
            <a:pPr indent="-317500" lvl="0" marL="1371600" rtl="0" algn="l">
              <a:lnSpc>
                <a:spcPct val="115000"/>
              </a:lnSpc>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class</a:t>
            </a:r>
            <a:endParaRPr sz="1400">
              <a:latin typeface="Times New Roman"/>
              <a:ea typeface="Times New Roman"/>
              <a:cs typeface="Times New Roman"/>
              <a:sym typeface="Times New Roman"/>
            </a:endParaRPr>
          </a:p>
          <a:p>
            <a:pPr indent="-317500" lvl="1" marL="1828800" rtl="0" algn="l">
              <a:lnSpc>
                <a:spcPct val="115000"/>
              </a:lnSpc>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Defines a blueprint for objects. Everything in Java must be inside a class.</a:t>
            </a:r>
            <a:endParaRPr sz="1400">
              <a:latin typeface="Times New Roman"/>
              <a:ea typeface="Times New Roman"/>
              <a:cs typeface="Times New Roman"/>
              <a:sym typeface="Times New Roman"/>
            </a:endParaRPr>
          </a:p>
          <a:p>
            <a:pPr indent="-317500" lvl="0" marL="1371600" rtl="0" algn="l">
              <a:lnSpc>
                <a:spcPct val="115000"/>
              </a:lnSpc>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HelloWorld</a:t>
            </a:r>
            <a:endParaRPr sz="1400">
              <a:latin typeface="Times New Roman"/>
              <a:ea typeface="Times New Roman"/>
              <a:cs typeface="Times New Roman"/>
              <a:sym typeface="Times New Roman"/>
            </a:endParaRPr>
          </a:p>
          <a:p>
            <a:pPr indent="-317500" lvl="1" marL="1828800" rtl="0" algn="l">
              <a:lnSpc>
                <a:spcPct val="115000"/>
              </a:lnSpc>
              <a:spcBef>
                <a:spcPts val="0"/>
              </a:spcBef>
              <a:spcAft>
                <a:spcPts val="0"/>
              </a:spcAft>
              <a:buClr>
                <a:schemeClr val="lt1"/>
              </a:buClr>
              <a:buSzPts val="1400"/>
              <a:buFont typeface="Times New Roman"/>
              <a:buChar char="○"/>
            </a:pPr>
            <a:r>
              <a:rPr lang="en" sz="1400">
                <a:latin typeface="Times New Roman"/>
                <a:ea typeface="Times New Roman"/>
                <a:cs typeface="Times New Roman"/>
                <a:sym typeface="Times New Roman"/>
              </a:rPr>
              <a:t>The name of the class, which must match the filename (HelloWorld.java)</a:t>
            </a:r>
            <a:endParaRPr sz="1400">
              <a:latin typeface="Times New Roman"/>
              <a:ea typeface="Times New Roman"/>
              <a:cs typeface="Times New Roman"/>
              <a:sym typeface="Times New Roman"/>
            </a:endParaRPr>
          </a:p>
          <a:p>
            <a:pPr indent="0" lvl="0" marL="0" rtl="0" algn="l">
              <a:lnSpc>
                <a:spcPct val="115000"/>
              </a:lnSpc>
              <a:spcBef>
                <a:spcPts val="1600"/>
              </a:spcBef>
              <a:spcAft>
                <a:spcPts val="0"/>
              </a:spcAft>
              <a:buSzPts val="1400"/>
              <a:buNone/>
            </a:pPr>
            <a:r>
              <a:rPr lang="en" sz="1400">
                <a:latin typeface="Times New Roman"/>
                <a:ea typeface="Times New Roman"/>
                <a:cs typeface="Times New Roman"/>
                <a:sym typeface="Times New Roman"/>
              </a:rPr>
              <a:t>	2. public static void main(String[] args)</a:t>
            </a:r>
            <a:endParaRPr sz="1400">
              <a:latin typeface="Times New Roman"/>
              <a:ea typeface="Times New Roman"/>
              <a:cs typeface="Times New Roman"/>
              <a:sym typeface="Times New Roman"/>
            </a:endParaRPr>
          </a:p>
          <a:p>
            <a:pPr indent="0" lvl="0" marL="0" rtl="0" algn="l">
              <a:lnSpc>
                <a:spcPct val="115000"/>
              </a:lnSpc>
              <a:spcBef>
                <a:spcPts val="1000"/>
              </a:spcBef>
              <a:spcAft>
                <a:spcPts val="0"/>
              </a:spcAft>
              <a:buSzPts val="1400"/>
              <a:buNone/>
            </a:pPr>
            <a:r>
              <a:rPr lang="en" sz="1400">
                <a:latin typeface="Times New Roman"/>
                <a:ea typeface="Times New Roman"/>
                <a:cs typeface="Times New Roman"/>
                <a:sym typeface="Times New Roman"/>
              </a:rPr>
              <a:t>This is the entry point of any Java program.</a:t>
            </a:r>
            <a:endParaRPr sz="1400">
              <a:latin typeface="Times New Roman"/>
              <a:ea typeface="Times New Roman"/>
              <a:cs typeface="Times New Roman"/>
              <a:sym typeface="Times New Roman"/>
            </a:endParaRPr>
          </a:p>
          <a:p>
            <a:pPr indent="-317500" lvl="0" marL="457200" rtl="0" algn="l">
              <a:lnSpc>
                <a:spcPct val="115000"/>
              </a:lnSpc>
              <a:spcBef>
                <a:spcPts val="1000"/>
              </a:spcBef>
              <a:spcAft>
                <a:spcPts val="0"/>
              </a:spcAft>
              <a:buClr>
                <a:schemeClr val="lt1"/>
              </a:buClr>
              <a:buSzPts val="1400"/>
              <a:buChar char="●"/>
            </a:pPr>
            <a:r>
              <a:rPr lang="en" sz="1400">
                <a:latin typeface="Times New Roman"/>
                <a:ea typeface="Times New Roman"/>
                <a:cs typeface="Times New Roman"/>
                <a:sym typeface="Times New Roman"/>
              </a:rPr>
              <a:t>Public: Makes the method accessible from outside the class (required for JVM to call it).</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Char char="●"/>
            </a:pPr>
            <a:r>
              <a:rPr lang="en" sz="1400">
                <a:latin typeface="Times New Roman"/>
                <a:ea typeface="Times New Roman"/>
                <a:cs typeface="Times New Roman"/>
                <a:sym typeface="Times New Roman"/>
              </a:rPr>
              <a:t>Static: Allows the method to be called without creating an object of HelloWorld.</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Char char="●"/>
            </a:pPr>
            <a:r>
              <a:rPr lang="en" sz="1400">
                <a:latin typeface="Times New Roman"/>
                <a:ea typeface="Times New Roman"/>
                <a:cs typeface="Times New Roman"/>
                <a:sym typeface="Times New Roman"/>
              </a:rPr>
              <a:t>Void: Indicates that the method returns no value.</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Char char="●"/>
            </a:pPr>
            <a:r>
              <a:rPr lang="en" sz="1400">
                <a:latin typeface="Times New Roman"/>
                <a:ea typeface="Times New Roman"/>
                <a:cs typeface="Times New Roman"/>
                <a:sym typeface="Times New Roman"/>
              </a:rPr>
              <a:t>Main: The method name recognized by the JVM as the starting point.</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lt1"/>
              </a:buClr>
              <a:buSzPts val="1400"/>
              <a:buChar char="●"/>
            </a:pPr>
            <a:r>
              <a:rPr lang="en" sz="1400">
                <a:latin typeface="Times New Roman"/>
                <a:ea typeface="Times New Roman"/>
                <a:cs typeface="Times New Roman"/>
                <a:sym typeface="Times New Roman"/>
              </a:rPr>
              <a:t>String[] args: Command-line arguments passed to the program (optional).</a:t>
            </a:r>
            <a:endParaRPr sz="1400">
              <a:latin typeface="Times New Roman"/>
              <a:ea typeface="Times New Roman"/>
              <a:cs typeface="Times New Roman"/>
              <a:sym typeface="Times New Roman"/>
            </a:endParaRPr>
          </a:p>
          <a:p>
            <a:pPr indent="0" lvl="0" marL="0" rtl="0" algn="l">
              <a:lnSpc>
                <a:spcPct val="115000"/>
              </a:lnSpc>
              <a:spcBef>
                <a:spcPts val="1600"/>
              </a:spcBef>
              <a:spcAft>
                <a:spcPts val="0"/>
              </a:spcAft>
              <a:buSzPts val="1400"/>
              <a:buNone/>
            </a:pPr>
            <a:r>
              <a:t/>
            </a:r>
            <a:endParaRPr sz="1400">
              <a:latin typeface="Times New Roman"/>
              <a:ea typeface="Times New Roman"/>
              <a:cs typeface="Times New Roman"/>
              <a:sym typeface="Times New Roman"/>
            </a:endParaRPr>
          </a:p>
          <a:p>
            <a:pPr indent="0" lvl="0" marL="0" rtl="0" algn="l">
              <a:lnSpc>
                <a:spcPct val="115000"/>
              </a:lnSpc>
              <a:spcBef>
                <a:spcPts val="1000"/>
              </a:spcBef>
              <a:spcAft>
                <a:spcPts val="0"/>
              </a:spcAft>
              <a:buSzPts val="1400"/>
              <a:buNone/>
            </a:pPr>
            <a:r>
              <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SzPts val="1400"/>
              <a:buNone/>
            </a:pPr>
            <a:r>
              <a:t/>
            </a:r>
            <a:endParaRPr sz="14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06" name="Shape 106"/>
        <p:cNvGrpSpPr/>
        <p:nvPr/>
      </p:nvGrpSpPr>
      <p:grpSpPr>
        <a:xfrm>
          <a:off x="0" y="0"/>
          <a:ext cx="0" cy="0"/>
          <a:chOff x="0" y="0"/>
          <a:chExt cx="0" cy="0"/>
        </a:xfrm>
      </p:grpSpPr>
      <p:sp>
        <p:nvSpPr>
          <p:cNvPr id="107" name="Google Shape;107;p8"/>
          <p:cNvSpPr txBox="1"/>
          <p:nvPr>
            <p:ph type="title"/>
          </p:nvPr>
        </p:nvSpPr>
        <p:spPr>
          <a:xfrm>
            <a:off x="283850" y="224400"/>
            <a:ext cx="8518500" cy="4557600"/>
          </a:xfrm>
          <a:prstGeom prst="rect">
            <a:avLst/>
          </a:prstGeom>
          <a:noFill/>
          <a:ln>
            <a:noFill/>
          </a:ln>
        </p:spPr>
        <p:txBody>
          <a:bodyPr anchorCtr="0" anchor="t" bIns="91425" lIns="0" spcFirstLastPara="1" rIns="91425" wrap="square" tIns="91425">
            <a:noAutofit/>
          </a:bodyPr>
          <a:lstStyle/>
          <a:p>
            <a:pPr indent="0" lvl="0" marL="0" rtl="0" algn="l">
              <a:lnSpc>
                <a:spcPct val="70000"/>
              </a:lnSpc>
              <a:spcBef>
                <a:spcPts val="0"/>
              </a:spcBef>
              <a:spcAft>
                <a:spcPts val="0"/>
              </a:spcAft>
              <a:buSzPts val="1400"/>
              <a:buNone/>
            </a:pPr>
            <a:r>
              <a:rPr lang="en" sz="1400">
                <a:latin typeface="Times New Roman"/>
                <a:ea typeface="Times New Roman"/>
                <a:cs typeface="Times New Roman"/>
                <a:sym typeface="Times New Roman"/>
              </a:rPr>
              <a:t>Q5.From your first JAVA program ,identify and list all the keywords ,identifiers ,class name , and method name used?</a:t>
            </a:r>
            <a:endParaRPr sz="1400">
              <a:latin typeface="Times New Roman"/>
              <a:ea typeface="Times New Roman"/>
              <a:cs typeface="Times New Roman"/>
              <a:sym typeface="Times New Roman"/>
            </a:endParaRPr>
          </a:p>
          <a:p>
            <a:pPr indent="0" lvl="0" marL="0" rtl="0" algn="l">
              <a:lnSpc>
                <a:spcPct val="70000"/>
              </a:lnSpc>
              <a:spcBef>
                <a:spcPts val="0"/>
              </a:spcBef>
              <a:spcAft>
                <a:spcPts val="0"/>
              </a:spcAft>
              <a:buSzPts val="1400"/>
              <a:buNone/>
            </a:pPr>
            <a:r>
              <a:t/>
            </a:r>
            <a:endParaRPr sz="1400">
              <a:latin typeface="Times New Roman"/>
              <a:ea typeface="Times New Roman"/>
              <a:cs typeface="Times New Roman"/>
              <a:sym typeface="Times New Roman"/>
            </a:endParaRPr>
          </a:p>
          <a:p>
            <a:pPr indent="0" lvl="0" marL="0" rtl="0" algn="l">
              <a:lnSpc>
                <a:spcPct val="70000"/>
              </a:lnSpc>
              <a:spcBef>
                <a:spcPts val="0"/>
              </a:spcBef>
              <a:spcAft>
                <a:spcPts val="0"/>
              </a:spcAft>
              <a:buSzPts val="1400"/>
              <a:buNone/>
            </a:pPr>
            <a:r>
              <a:rPr lang="en" sz="1400">
                <a:latin typeface="Times New Roman"/>
                <a:ea typeface="Times New Roman"/>
                <a:cs typeface="Times New Roman"/>
                <a:sym typeface="Times New Roman"/>
              </a:rPr>
              <a:t>Ans.</a:t>
            </a:r>
            <a:r>
              <a:rPr lang="en" sz="1350"/>
              <a:t>1. Keywords :</a:t>
            </a:r>
            <a:endParaRPr sz="1350"/>
          </a:p>
          <a:p>
            <a:pPr indent="457200" lvl="0" marL="457200" rtl="0" algn="l">
              <a:lnSpc>
                <a:spcPct val="115000"/>
              </a:lnSpc>
              <a:spcBef>
                <a:spcPts val="1000"/>
              </a:spcBef>
              <a:spcAft>
                <a:spcPts val="0"/>
              </a:spcAft>
              <a:buSzPts val="1200"/>
              <a:buNone/>
            </a:pPr>
            <a:r>
              <a:rPr lang="en" sz="1200"/>
              <a:t>Keywords have predefined meanings and cannot be used as identifiers.</a:t>
            </a:r>
            <a:endParaRPr sz="1200"/>
          </a:p>
          <a:p>
            <a:pPr indent="-304800" lvl="0" marL="457200" rtl="0" algn="l">
              <a:lnSpc>
                <a:spcPct val="115000"/>
              </a:lnSpc>
              <a:spcBef>
                <a:spcPts val="1000"/>
              </a:spcBef>
              <a:spcAft>
                <a:spcPts val="0"/>
              </a:spcAft>
              <a:buClr>
                <a:schemeClr val="lt1"/>
              </a:buClr>
              <a:buSzPts val="1200"/>
              <a:buChar char="●"/>
            </a:pPr>
            <a:r>
              <a:rPr lang="en" sz="1050">
                <a:latin typeface="Roboto Mono"/>
                <a:ea typeface="Roboto Mono"/>
                <a:cs typeface="Roboto Mono"/>
                <a:sym typeface="Roboto Mono"/>
              </a:rPr>
              <a:t>public</a:t>
            </a:r>
            <a:endParaRPr sz="1050">
              <a:latin typeface="Roboto Mono"/>
              <a:ea typeface="Roboto Mono"/>
              <a:cs typeface="Roboto Mono"/>
              <a:sym typeface="Roboto Mono"/>
            </a:endParaRPr>
          </a:p>
          <a:p>
            <a:pPr indent="-304800" lvl="0" marL="457200" rtl="0" algn="l">
              <a:lnSpc>
                <a:spcPct val="115000"/>
              </a:lnSpc>
              <a:spcBef>
                <a:spcPts val="0"/>
              </a:spcBef>
              <a:spcAft>
                <a:spcPts val="0"/>
              </a:spcAft>
              <a:buClr>
                <a:schemeClr val="lt1"/>
              </a:buClr>
              <a:buSzPts val="1200"/>
              <a:buChar char="●"/>
            </a:pPr>
            <a:r>
              <a:rPr lang="en" sz="1050">
                <a:latin typeface="Roboto Mono"/>
                <a:ea typeface="Roboto Mono"/>
                <a:cs typeface="Roboto Mono"/>
                <a:sym typeface="Roboto Mono"/>
              </a:rPr>
              <a:t>class</a:t>
            </a:r>
            <a:endParaRPr sz="1050">
              <a:latin typeface="Roboto Mono"/>
              <a:ea typeface="Roboto Mono"/>
              <a:cs typeface="Roboto Mono"/>
              <a:sym typeface="Roboto Mono"/>
            </a:endParaRPr>
          </a:p>
          <a:p>
            <a:pPr indent="-304800" lvl="0" marL="457200" rtl="0" algn="l">
              <a:lnSpc>
                <a:spcPct val="115000"/>
              </a:lnSpc>
              <a:spcBef>
                <a:spcPts val="0"/>
              </a:spcBef>
              <a:spcAft>
                <a:spcPts val="0"/>
              </a:spcAft>
              <a:buClr>
                <a:schemeClr val="lt1"/>
              </a:buClr>
              <a:buSzPts val="1200"/>
              <a:buChar char="●"/>
            </a:pPr>
            <a:r>
              <a:rPr lang="en" sz="1050">
                <a:latin typeface="Roboto Mono"/>
                <a:ea typeface="Roboto Mono"/>
                <a:cs typeface="Roboto Mono"/>
                <a:sym typeface="Roboto Mono"/>
              </a:rPr>
              <a:t>static</a:t>
            </a:r>
            <a:endParaRPr sz="1050">
              <a:latin typeface="Roboto Mono"/>
              <a:ea typeface="Roboto Mono"/>
              <a:cs typeface="Roboto Mono"/>
              <a:sym typeface="Roboto Mono"/>
            </a:endParaRPr>
          </a:p>
          <a:p>
            <a:pPr indent="-304800" lvl="0" marL="457200" rtl="0" algn="l">
              <a:lnSpc>
                <a:spcPct val="115000"/>
              </a:lnSpc>
              <a:spcBef>
                <a:spcPts val="0"/>
              </a:spcBef>
              <a:spcAft>
                <a:spcPts val="0"/>
              </a:spcAft>
              <a:buClr>
                <a:schemeClr val="lt1"/>
              </a:buClr>
              <a:buSzPts val="1200"/>
              <a:buChar char="●"/>
            </a:pPr>
            <a:r>
              <a:rPr lang="en" sz="1050">
                <a:latin typeface="Roboto Mono"/>
                <a:ea typeface="Roboto Mono"/>
                <a:cs typeface="Roboto Mono"/>
                <a:sym typeface="Roboto Mono"/>
              </a:rPr>
              <a:t>void</a:t>
            </a:r>
            <a:endParaRPr sz="1050">
              <a:latin typeface="Roboto Mono"/>
              <a:ea typeface="Roboto Mono"/>
              <a:cs typeface="Roboto Mono"/>
              <a:sym typeface="Roboto Mono"/>
            </a:endParaRPr>
          </a:p>
          <a:p>
            <a:pPr indent="-304800" lvl="0" marL="457200" rtl="0" algn="l">
              <a:lnSpc>
                <a:spcPct val="115000"/>
              </a:lnSpc>
              <a:spcBef>
                <a:spcPts val="0"/>
              </a:spcBef>
              <a:spcAft>
                <a:spcPts val="0"/>
              </a:spcAft>
              <a:buClr>
                <a:schemeClr val="lt1"/>
              </a:buClr>
              <a:buSzPts val="1200"/>
              <a:buChar char="●"/>
            </a:pPr>
            <a:r>
              <a:rPr lang="en" sz="1050">
                <a:latin typeface="Times New Roman"/>
                <a:ea typeface="Times New Roman"/>
                <a:cs typeface="Times New Roman"/>
                <a:sym typeface="Times New Roman"/>
              </a:rPr>
              <a:t>String</a:t>
            </a:r>
            <a:r>
              <a:rPr lang="en" sz="1200">
                <a:latin typeface="Times New Roman"/>
                <a:ea typeface="Times New Roman"/>
                <a:cs typeface="Times New Roman"/>
                <a:sym typeface="Times New Roman"/>
              </a:rPr>
              <a:t> (technically a class, but </a:t>
            </a:r>
            <a:r>
              <a:rPr lang="en" sz="1050">
                <a:latin typeface="Times New Roman"/>
                <a:ea typeface="Times New Roman"/>
                <a:cs typeface="Times New Roman"/>
                <a:sym typeface="Times New Roman"/>
              </a:rPr>
              <a:t>String[]</a:t>
            </a:r>
            <a:r>
              <a:rPr lang="en" sz="1200">
                <a:latin typeface="Times New Roman"/>
                <a:ea typeface="Times New Roman"/>
                <a:cs typeface="Times New Roman"/>
                <a:sym typeface="Times New Roman"/>
              </a:rPr>
              <a:t> uses it as part of the syntax)</a:t>
            </a:r>
            <a:endParaRPr sz="1200">
              <a:latin typeface="Times New Roman"/>
              <a:ea typeface="Times New Roman"/>
              <a:cs typeface="Times New Roman"/>
              <a:sym typeface="Times New Roman"/>
            </a:endParaRPr>
          </a:p>
          <a:p>
            <a:pPr indent="0" lvl="0" marL="0" rtl="0" algn="l">
              <a:lnSpc>
                <a:spcPct val="150000"/>
              </a:lnSpc>
              <a:spcBef>
                <a:spcPts val="1400"/>
              </a:spcBef>
              <a:spcAft>
                <a:spcPts val="0"/>
              </a:spcAft>
              <a:buSzPts val="1350"/>
              <a:buNone/>
            </a:pPr>
            <a:r>
              <a:rPr lang="en" sz="1350">
                <a:latin typeface="Times New Roman"/>
                <a:ea typeface="Times New Roman"/>
                <a:cs typeface="Times New Roman"/>
                <a:sym typeface="Times New Roman"/>
              </a:rPr>
              <a:t>2. Identifiers (User-Defined Names)</a:t>
            </a:r>
            <a:endParaRPr sz="1350">
              <a:latin typeface="Times New Roman"/>
              <a:ea typeface="Times New Roman"/>
              <a:cs typeface="Times New Roman"/>
              <a:sym typeface="Times New Roman"/>
            </a:endParaRPr>
          </a:p>
          <a:p>
            <a:pPr indent="0" lvl="0" marL="0" rtl="0" algn="l">
              <a:lnSpc>
                <a:spcPct val="178593"/>
              </a:lnSpc>
              <a:spcBef>
                <a:spcPts val="1000"/>
              </a:spcBef>
              <a:spcAft>
                <a:spcPts val="0"/>
              </a:spcAft>
              <a:buSzPts val="1200"/>
              <a:buNone/>
            </a:pPr>
            <a:r>
              <a:rPr lang="en" sz="1200">
                <a:latin typeface="Times New Roman"/>
                <a:ea typeface="Times New Roman"/>
                <a:cs typeface="Times New Roman"/>
                <a:sym typeface="Times New Roman"/>
              </a:rPr>
              <a:t>Identifiers are names given to classes, methods, variables, etc.</a:t>
            </a:r>
            <a:endParaRPr sz="1200">
              <a:latin typeface="Times New Roman"/>
              <a:ea typeface="Times New Roman"/>
              <a:cs typeface="Times New Roman"/>
              <a:sym typeface="Times New Roman"/>
            </a:endParaRPr>
          </a:p>
          <a:p>
            <a:pPr indent="-304800" lvl="0" marL="457200" rtl="0" algn="l">
              <a:lnSpc>
                <a:spcPct val="115000"/>
              </a:lnSpc>
              <a:spcBef>
                <a:spcPts val="1000"/>
              </a:spcBef>
              <a:spcAft>
                <a:spcPts val="0"/>
              </a:spcAft>
              <a:buClr>
                <a:schemeClr val="lt1"/>
              </a:buClr>
              <a:buSzPts val="1200"/>
              <a:buChar char="●"/>
            </a:pPr>
            <a:r>
              <a:rPr lang="en" sz="1200">
                <a:latin typeface="Times New Roman"/>
                <a:ea typeface="Times New Roman"/>
                <a:cs typeface="Times New Roman"/>
                <a:sym typeface="Times New Roman"/>
              </a:rPr>
              <a:t>Class Name: </a:t>
            </a:r>
            <a:r>
              <a:rPr lang="en" sz="1050">
                <a:latin typeface="Times New Roman"/>
                <a:ea typeface="Times New Roman"/>
                <a:cs typeface="Times New Roman"/>
                <a:sym typeface="Times New Roman"/>
              </a:rPr>
              <a:t>HelloWorld</a:t>
            </a:r>
            <a:endParaRPr sz="105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Char char="●"/>
            </a:pPr>
            <a:r>
              <a:rPr lang="en" sz="1200">
                <a:latin typeface="Times New Roman"/>
                <a:ea typeface="Times New Roman"/>
                <a:cs typeface="Times New Roman"/>
                <a:sym typeface="Times New Roman"/>
              </a:rPr>
              <a:t>Method Name: </a:t>
            </a:r>
            <a:r>
              <a:rPr lang="en" sz="1050">
                <a:latin typeface="Times New Roman"/>
                <a:ea typeface="Times New Roman"/>
                <a:cs typeface="Times New Roman"/>
                <a:sym typeface="Times New Roman"/>
              </a:rPr>
              <a:t>main</a:t>
            </a:r>
            <a:endParaRPr sz="1050">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Char char="●"/>
            </a:pPr>
            <a:r>
              <a:rPr lang="en" sz="1200">
                <a:latin typeface="Times New Roman"/>
                <a:ea typeface="Times New Roman"/>
                <a:cs typeface="Times New Roman"/>
                <a:sym typeface="Times New Roman"/>
              </a:rPr>
              <a:t>Parameter Name: </a:t>
            </a:r>
            <a:r>
              <a:rPr lang="en" sz="1050">
                <a:latin typeface="Times New Roman"/>
                <a:ea typeface="Times New Roman"/>
                <a:cs typeface="Times New Roman"/>
                <a:sym typeface="Times New Roman"/>
              </a:rPr>
              <a:t>args</a:t>
            </a:r>
            <a:r>
              <a:rPr lang="en" sz="1200">
                <a:latin typeface="Times New Roman"/>
                <a:ea typeface="Times New Roman"/>
                <a:cs typeface="Times New Roman"/>
                <a:sym typeface="Times New Roman"/>
              </a:rPr>
              <a:t> (in </a:t>
            </a:r>
            <a:r>
              <a:rPr lang="en" sz="1050">
                <a:latin typeface="Times New Roman"/>
                <a:ea typeface="Times New Roman"/>
                <a:cs typeface="Times New Roman"/>
                <a:sym typeface="Times New Roman"/>
              </a:rPr>
              <a:t>String[] args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l">
              <a:lnSpc>
                <a:spcPct val="115000"/>
              </a:lnSpc>
              <a:spcBef>
                <a:spcPts val="1300"/>
              </a:spcBef>
              <a:spcAft>
                <a:spcPts val="0"/>
              </a:spcAft>
              <a:buSzPts val="1200"/>
              <a:buNone/>
            </a:pPr>
            <a:r>
              <a:t/>
            </a:r>
            <a:endParaRPr sz="1200"/>
          </a:p>
          <a:p>
            <a:pPr indent="0" lvl="0" marL="0" rtl="0" algn="l">
              <a:lnSpc>
                <a:spcPct val="70000"/>
              </a:lnSpc>
              <a:spcBef>
                <a:spcPts val="1000"/>
              </a:spcBef>
              <a:spcAft>
                <a:spcPts val="0"/>
              </a:spcAft>
              <a:buSzPts val="1400"/>
              <a:buNone/>
            </a:pPr>
            <a:r>
              <a:t/>
            </a:r>
            <a:endParaRPr sz="1400">
              <a:latin typeface="Times New Roman"/>
              <a:ea typeface="Times New Roman"/>
              <a:cs typeface="Times New Roman"/>
              <a:sym typeface="Times New Roman"/>
            </a:endParaRPr>
          </a:p>
        </p:txBody>
      </p:sp>
      <p:sp>
        <p:nvSpPr>
          <p:cNvPr id="108" name="Google Shape;108;p8"/>
          <p:cNvSpPr txBox="1"/>
          <p:nvPr>
            <p:ph idx="4" type="title"/>
          </p:nvPr>
        </p:nvSpPr>
        <p:spPr>
          <a:xfrm>
            <a:off x="288625" y="4778975"/>
            <a:ext cx="4227300" cy="83100"/>
          </a:xfrm>
          <a:prstGeom prst="rect">
            <a:avLst/>
          </a:prstGeom>
          <a:noFill/>
          <a:ln>
            <a:noFill/>
          </a:ln>
        </p:spPr>
        <p:txBody>
          <a:bodyPr anchorCtr="0" anchor="ctr" bIns="0" lIns="0" spcFirstLastPara="1" rIns="0" wrap="square" tIns="0">
            <a:spAutoFit/>
          </a:bodyPr>
          <a:lstStyle/>
          <a:p>
            <a:pPr indent="0" lvl="0" marL="0" rtl="0" algn="l">
              <a:lnSpc>
                <a:spcPct val="90000"/>
              </a:lnSpc>
              <a:spcBef>
                <a:spcPts val="0"/>
              </a:spcBef>
              <a:spcAft>
                <a:spcPts val="0"/>
              </a:spcAft>
              <a:buSzPts val="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