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sldIdLst>
    <p:sldId id="256" r:id="rId2"/>
    <p:sldId id="257" r:id="rId3"/>
    <p:sldId id="258" r:id="rId4"/>
    <p:sldId id="265" r:id="rId5"/>
    <p:sldId id="259" r:id="rId6"/>
    <p:sldId id="260" r:id="rId7"/>
    <p:sldId id="261" r:id="rId8"/>
    <p:sldId id="266"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5/2/2019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4624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68624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00474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75111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6954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74328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90079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28667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52262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76138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5096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83465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59694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06392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45462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2903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08205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5/2/2019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5332411"/>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computersecuritystudent.com/SECURITY_TOOLS/DVWA/DVWAv107/lesson7/index.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332E-94DA-4191-9684-A6CA055822C3}"/>
              </a:ext>
            </a:extLst>
          </p:cNvPr>
          <p:cNvSpPr>
            <a:spLocks noGrp="1"/>
          </p:cNvSpPr>
          <p:nvPr>
            <p:ph type="ctrTitle"/>
          </p:nvPr>
        </p:nvSpPr>
        <p:spPr>
          <a:xfrm>
            <a:off x="2370269" y="144886"/>
            <a:ext cx="8915399" cy="2262781"/>
          </a:xfrm>
        </p:spPr>
        <p:txBody>
          <a:bodyPr anchor="ctr">
            <a:normAutofit/>
          </a:bodyPr>
          <a:lstStyle/>
          <a:p>
            <a:r>
              <a:rPr lang="en-IN" sz="9600" u="sng" dirty="0">
                <a:effectLst>
                  <a:outerShdw blurRad="38100" dist="38100" dir="2700000" algn="tl">
                    <a:srgbClr val="000000">
                      <a:alpha val="43137"/>
                    </a:srgbClr>
                  </a:outerShdw>
                </a:effectLst>
              </a:rPr>
              <a:t>Practical-8</a:t>
            </a:r>
          </a:p>
        </p:txBody>
      </p:sp>
      <p:sp>
        <p:nvSpPr>
          <p:cNvPr id="3" name="Subtitle 2">
            <a:extLst>
              <a:ext uri="{FF2B5EF4-FFF2-40B4-BE49-F238E27FC236}">
                <a16:creationId xmlns:a16="http://schemas.microsoft.com/office/drawing/2014/main" id="{4723B5B7-F01C-4388-AB88-A0D6D7D44D49}"/>
              </a:ext>
            </a:extLst>
          </p:cNvPr>
          <p:cNvSpPr>
            <a:spLocks noGrp="1"/>
          </p:cNvSpPr>
          <p:nvPr>
            <p:ph type="subTitle" idx="1"/>
          </p:nvPr>
        </p:nvSpPr>
        <p:spPr>
          <a:xfrm>
            <a:off x="2370268" y="2302035"/>
            <a:ext cx="8915399" cy="1126283"/>
          </a:xfrm>
        </p:spPr>
        <p:txBody>
          <a:bodyPr>
            <a:noAutofit/>
          </a:bodyPr>
          <a:lstStyle/>
          <a:p>
            <a:pPr>
              <a:lnSpc>
                <a:spcPct val="150000"/>
              </a:lnSpc>
              <a:spcBef>
                <a:spcPct val="0"/>
              </a:spcBef>
            </a:pPr>
            <a:r>
              <a:rPr lang="en-GB" sz="3200" u="sng" dirty="0">
                <a:solidFill>
                  <a:schemeClr val="tx1"/>
                </a:solidFill>
                <a:effectLst>
                  <a:outerShdw blurRad="38100" dist="38100" dir="2700000" algn="tl">
                    <a:srgbClr val="000000">
                      <a:alpha val="43137"/>
                    </a:srgbClr>
                  </a:outerShdw>
                </a:effectLst>
                <a:latin typeface="+mj-lt"/>
                <a:ea typeface="+mj-ea"/>
                <a:cs typeface="+mj-cs"/>
              </a:rPr>
              <a:t>Exploit Web application Security using DVWA Automated SQL injection with SqlMap. </a:t>
            </a:r>
          </a:p>
          <a:p>
            <a:pPr>
              <a:lnSpc>
                <a:spcPct val="150000"/>
              </a:lnSpc>
              <a:spcBef>
                <a:spcPct val="0"/>
              </a:spcBef>
            </a:pPr>
            <a:r>
              <a:rPr lang="en-GB" sz="3200" u="sng" dirty="0">
                <a:solidFill>
                  <a:schemeClr val="tx1"/>
                </a:solidFill>
                <a:effectLst>
                  <a:outerShdw blurRad="38100" dist="38100" dir="2700000" algn="tl">
                    <a:srgbClr val="000000">
                      <a:alpha val="43137"/>
                    </a:srgbClr>
                  </a:outerShdw>
                </a:effectLst>
                <a:latin typeface="+mj-lt"/>
                <a:ea typeface="+mj-ea"/>
                <a:cs typeface="+mj-cs"/>
              </a:rPr>
              <a:t>Prepared by:</a:t>
            </a:r>
          </a:p>
          <a:p>
            <a:pPr>
              <a:lnSpc>
                <a:spcPct val="150000"/>
              </a:lnSpc>
              <a:spcBef>
                <a:spcPct val="0"/>
              </a:spcBef>
            </a:pPr>
            <a:r>
              <a:rPr lang="en-GB" sz="2400" dirty="0">
                <a:solidFill>
                  <a:schemeClr val="tx1"/>
                </a:solidFill>
                <a:effectLst>
                  <a:outerShdw blurRad="38100" dist="38100" dir="2700000" algn="tl">
                    <a:srgbClr val="000000">
                      <a:alpha val="43137"/>
                    </a:srgbClr>
                  </a:outerShdw>
                </a:effectLst>
                <a:latin typeface="+mj-lt"/>
                <a:ea typeface="+mj-ea"/>
                <a:cs typeface="+mj-cs"/>
              </a:rPr>
              <a:t>	- Kashyap r. </a:t>
            </a:r>
            <a:r>
              <a:rPr lang="en-GB" sz="2400" dirty="0" err="1">
                <a:solidFill>
                  <a:schemeClr val="tx1"/>
                </a:solidFill>
                <a:effectLst>
                  <a:outerShdw blurRad="38100" dist="38100" dir="2700000" algn="tl">
                    <a:srgbClr val="000000">
                      <a:alpha val="43137"/>
                    </a:srgbClr>
                  </a:outerShdw>
                </a:effectLst>
                <a:latin typeface="+mj-lt"/>
                <a:ea typeface="+mj-ea"/>
                <a:cs typeface="+mj-cs"/>
              </a:rPr>
              <a:t>padiya</a:t>
            </a:r>
            <a:r>
              <a:rPr lang="en-GB" sz="2400" dirty="0">
                <a:solidFill>
                  <a:schemeClr val="tx1"/>
                </a:solidFill>
                <a:effectLst>
                  <a:outerShdw blurRad="38100" dist="38100" dir="2700000" algn="tl">
                    <a:srgbClr val="000000">
                      <a:alpha val="43137"/>
                    </a:srgbClr>
                  </a:outerShdw>
                </a:effectLst>
                <a:latin typeface="+mj-lt"/>
                <a:ea typeface="+mj-ea"/>
                <a:cs typeface="+mj-cs"/>
              </a:rPr>
              <a:t> (175690693025)</a:t>
            </a:r>
          </a:p>
          <a:p>
            <a:pPr>
              <a:lnSpc>
                <a:spcPct val="150000"/>
              </a:lnSpc>
              <a:spcBef>
                <a:spcPct val="0"/>
              </a:spcBef>
            </a:pPr>
            <a:r>
              <a:rPr lang="en-GB" sz="2400" dirty="0">
                <a:solidFill>
                  <a:schemeClr val="tx1"/>
                </a:solidFill>
                <a:effectLst>
                  <a:outerShdw blurRad="38100" dist="38100" dir="2700000" algn="tl">
                    <a:srgbClr val="000000">
                      <a:alpha val="43137"/>
                    </a:srgbClr>
                  </a:outerShdw>
                </a:effectLst>
                <a:latin typeface="+mj-lt"/>
                <a:ea typeface="+mj-ea"/>
                <a:cs typeface="+mj-cs"/>
              </a:rPr>
              <a:t>	- </a:t>
            </a:r>
            <a:r>
              <a:rPr lang="en-GB" sz="2400" dirty="0" err="1">
                <a:solidFill>
                  <a:schemeClr val="tx1"/>
                </a:solidFill>
                <a:effectLst>
                  <a:outerShdw blurRad="38100" dist="38100" dir="2700000" algn="tl">
                    <a:srgbClr val="000000">
                      <a:alpha val="43137"/>
                    </a:srgbClr>
                  </a:outerShdw>
                </a:effectLst>
                <a:latin typeface="+mj-lt"/>
                <a:ea typeface="+mj-ea"/>
                <a:cs typeface="+mj-cs"/>
              </a:rPr>
              <a:t>Parth</a:t>
            </a:r>
            <a:r>
              <a:rPr lang="en-GB" sz="2400" dirty="0">
                <a:solidFill>
                  <a:schemeClr val="tx1"/>
                </a:solidFill>
                <a:effectLst>
                  <a:outerShdw blurRad="38100" dist="38100" dir="2700000" algn="tl">
                    <a:srgbClr val="000000">
                      <a:alpha val="43137"/>
                    </a:srgbClr>
                  </a:outerShdw>
                </a:effectLst>
                <a:latin typeface="+mj-lt"/>
                <a:ea typeface="+mj-ea"/>
                <a:cs typeface="+mj-cs"/>
              </a:rPr>
              <a:t> m. </a:t>
            </a:r>
            <a:r>
              <a:rPr lang="en-GB" sz="2400" dirty="0" err="1">
                <a:solidFill>
                  <a:schemeClr val="tx1"/>
                </a:solidFill>
                <a:effectLst>
                  <a:outerShdw blurRad="38100" dist="38100" dir="2700000" algn="tl">
                    <a:srgbClr val="000000">
                      <a:alpha val="43137"/>
                    </a:srgbClr>
                  </a:outerShdw>
                </a:effectLst>
                <a:latin typeface="+mj-lt"/>
                <a:ea typeface="+mj-ea"/>
                <a:cs typeface="+mj-cs"/>
              </a:rPr>
              <a:t>desai</a:t>
            </a:r>
            <a:r>
              <a:rPr lang="en-GB" sz="2400" dirty="0">
                <a:solidFill>
                  <a:schemeClr val="tx1"/>
                </a:solidFill>
                <a:effectLst>
                  <a:outerShdw blurRad="38100" dist="38100" dir="2700000" algn="tl">
                    <a:srgbClr val="000000">
                      <a:alpha val="43137"/>
                    </a:srgbClr>
                  </a:outerShdw>
                </a:effectLst>
                <a:latin typeface="+mj-lt"/>
                <a:ea typeface="+mj-ea"/>
                <a:cs typeface="+mj-cs"/>
              </a:rPr>
              <a:t> (175690693014)</a:t>
            </a:r>
          </a:p>
          <a:p>
            <a:pPr>
              <a:lnSpc>
                <a:spcPct val="150000"/>
              </a:lnSpc>
              <a:spcBef>
                <a:spcPct val="0"/>
              </a:spcBef>
            </a:pPr>
            <a:r>
              <a:rPr lang="en-GB" sz="2400" dirty="0">
                <a:solidFill>
                  <a:schemeClr val="tx1"/>
                </a:solidFill>
                <a:effectLst>
                  <a:outerShdw blurRad="38100" dist="38100" dir="2700000" algn="tl">
                    <a:srgbClr val="000000">
                      <a:alpha val="43137"/>
                    </a:srgbClr>
                  </a:outerShdw>
                </a:effectLst>
                <a:latin typeface="+mj-lt"/>
                <a:ea typeface="+mj-ea"/>
                <a:cs typeface="+mj-cs"/>
              </a:rPr>
              <a:t>	- </a:t>
            </a:r>
            <a:r>
              <a:rPr lang="en-GB" sz="2400" dirty="0" err="1">
                <a:solidFill>
                  <a:schemeClr val="tx1"/>
                </a:solidFill>
                <a:effectLst>
                  <a:outerShdw blurRad="38100" dist="38100" dir="2700000" algn="tl">
                    <a:srgbClr val="000000">
                      <a:alpha val="43137"/>
                    </a:srgbClr>
                  </a:outerShdw>
                </a:effectLst>
                <a:latin typeface="+mj-lt"/>
                <a:ea typeface="+mj-ea"/>
                <a:cs typeface="+mj-cs"/>
              </a:rPr>
              <a:t>dharam</a:t>
            </a:r>
            <a:r>
              <a:rPr lang="en-GB" sz="2400" dirty="0">
                <a:solidFill>
                  <a:schemeClr val="tx1"/>
                </a:solidFill>
                <a:effectLst>
                  <a:outerShdw blurRad="38100" dist="38100" dir="2700000" algn="tl">
                    <a:srgbClr val="000000">
                      <a:alpha val="43137"/>
                    </a:srgbClr>
                  </a:outerShdw>
                </a:effectLst>
                <a:latin typeface="+mj-lt"/>
                <a:ea typeface="+mj-ea"/>
                <a:cs typeface="+mj-cs"/>
              </a:rPr>
              <a:t> y. </a:t>
            </a:r>
            <a:r>
              <a:rPr lang="en-GB" sz="2400" dirty="0" err="1">
                <a:solidFill>
                  <a:schemeClr val="tx1"/>
                </a:solidFill>
                <a:effectLst>
                  <a:outerShdw blurRad="38100" dist="38100" dir="2700000" algn="tl">
                    <a:srgbClr val="000000">
                      <a:alpha val="43137"/>
                    </a:srgbClr>
                  </a:outerShdw>
                </a:effectLst>
                <a:latin typeface="+mj-lt"/>
                <a:ea typeface="+mj-ea"/>
                <a:cs typeface="+mj-cs"/>
              </a:rPr>
              <a:t>dave</a:t>
            </a:r>
            <a:r>
              <a:rPr lang="en-GB" sz="2400" dirty="0">
                <a:solidFill>
                  <a:schemeClr val="tx1"/>
                </a:solidFill>
                <a:effectLst>
                  <a:outerShdw blurRad="38100" dist="38100" dir="2700000" algn="tl">
                    <a:srgbClr val="000000">
                      <a:alpha val="43137"/>
                    </a:srgbClr>
                  </a:outerShdw>
                </a:effectLst>
                <a:latin typeface="+mj-lt"/>
                <a:ea typeface="+mj-ea"/>
                <a:cs typeface="+mj-cs"/>
              </a:rPr>
              <a:t> (175690693012)</a:t>
            </a:r>
          </a:p>
        </p:txBody>
      </p:sp>
    </p:spTree>
    <p:extLst>
      <p:ext uri="{BB962C8B-B14F-4D97-AF65-F5344CB8AC3E}">
        <p14:creationId xmlns:p14="http://schemas.microsoft.com/office/powerpoint/2010/main" val="5166673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DB47-A3C8-40BE-B0AF-3CF4DA811DDC}"/>
              </a:ext>
            </a:extLst>
          </p:cNvPr>
          <p:cNvSpPr>
            <a:spLocks noGrp="1"/>
          </p:cNvSpPr>
          <p:nvPr>
            <p:ph type="title"/>
          </p:nvPr>
        </p:nvSpPr>
        <p:spPr>
          <a:xfrm>
            <a:off x="1141412" y="618518"/>
            <a:ext cx="9905998" cy="1478570"/>
          </a:xfrm>
        </p:spPr>
        <p:txBody>
          <a:bodyPr>
            <a:normAutofit/>
          </a:bodyPr>
          <a:lstStyle/>
          <a:p>
            <a:r>
              <a:rPr lang="en-GB" sz="4800" dirty="0"/>
              <a:t>How to Prevent against SQL Injection Attacks</a:t>
            </a:r>
            <a:endParaRPr lang="en-IN" sz="4800" dirty="0"/>
          </a:p>
        </p:txBody>
      </p:sp>
      <p:sp>
        <p:nvSpPr>
          <p:cNvPr id="3" name="Content Placeholder 2">
            <a:extLst>
              <a:ext uri="{FF2B5EF4-FFF2-40B4-BE49-F238E27FC236}">
                <a16:creationId xmlns:a16="http://schemas.microsoft.com/office/drawing/2014/main" id="{01ED72D3-8D76-4FC2-A86B-2D2CECCA04BE}"/>
              </a:ext>
            </a:extLst>
          </p:cNvPr>
          <p:cNvSpPr>
            <a:spLocks noGrp="1"/>
          </p:cNvSpPr>
          <p:nvPr>
            <p:ph idx="1"/>
          </p:nvPr>
        </p:nvSpPr>
        <p:spPr>
          <a:xfrm>
            <a:off x="1270200" y="2236606"/>
            <a:ext cx="10114724" cy="4486165"/>
          </a:xfrm>
        </p:spPr>
        <p:txBody>
          <a:bodyPr>
            <a:normAutofit/>
          </a:bodyPr>
          <a:lstStyle/>
          <a:p>
            <a:r>
              <a:rPr lang="en-GB" dirty="0"/>
              <a:t>An organization can adopt the following policy to protect itself against SQL Injection attacks.</a:t>
            </a:r>
          </a:p>
          <a:p>
            <a:pPr lvl="1"/>
            <a:r>
              <a:rPr lang="en-GB" b="1" dirty="0"/>
              <a:t>User input should never be trusted -</a:t>
            </a:r>
            <a:r>
              <a:rPr lang="en-GB" dirty="0"/>
              <a:t> It must always be sanitized before it is used in dynamic SQL statements.</a:t>
            </a:r>
          </a:p>
          <a:p>
            <a:pPr lvl="1"/>
            <a:r>
              <a:rPr lang="en-GB" b="1" dirty="0"/>
              <a:t>Stored procedures – </a:t>
            </a:r>
            <a:r>
              <a:rPr lang="en-GB" dirty="0"/>
              <a:t>these can encapsulate the SQL statements and treat all input as parameters.</a:t>
            </a:r>
          </a:p>
          <a:p>
            <a:pPr lvl="1"/>
            <a:r>
              <a:rPr lang="en-GB" b="1" dirty="0"/>
              <a:t>Prepared statements –</a:t>
            </a:r>
            <a:r>
              <a:rPr lang="en-GB" dirty="0"/>
              <a:t>prepared statements to work by creating the SQL statement first then treating all submitted user data as parameters. This has no effect on the syntax of the SQL statement.</a:t>
            </a:r>
          </a:p>
          <a:p>
            <a:pPr marL="457200" lvl="1" indent="0">
              <a:buNone/>
            </a:pPr>
            <a:endParaRPr lang="en-GB" dirty="0"/>
          </a:p>
          <a:p>
            <a:pPr lvl="1"/>
            <a:endParaRPr lang="en-GB" dirty="0"/>
          </a:p>
          <a:p>
            <a:endParaRPr lang="en-IN" dirty="0"/>
          </a:p>
        </p:txBody>
      </p:sp>
    </p:spTree>
    <p:extLst>
      <p:ext uri="{BB962C8B-B14F-4D97-AF65-F5344CB8AC3E}">
        <p14:creationId xmlns:p14="http://schemas.microsoft.com/office/powerpoint/2010/main" val="533884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A7DBF7-553B-4B98-95A9-23B809F21612}"/>
              </a:ext>
            </a:extLst>
          </p:cNvPr>
          <p:cNvSpPr>
            <a:spLocks noGrp="1"/>
          </p:cNvSpPr>
          <p:nvPr>
            <p:ph idx="1"/>
          </p:nvPr>
        </p:nvSpPr>
        <p:spPr>
          <a:xfrm>
            <a:off x="898858" y="2326972"/>
            <a:ext cx="10148552" cy="4275454"/>
          </a:xfrm>
        </p:spPr>
        <p:txBody>
          <a:bodyPr>
            <a:normAutofit/>
          </a:bodyPr>
          <a:lstStyle/>
          <a:p>
            <a:pPr lvl="2"/>
            <a:r>
              <a:rPr lang="en-GB" sz="2000" b="1" dirty="0"/>
              <a:t>Database connection user access rights –</a:t>
            </a:r>
            <a:r>
              <a:rPr lang="en-GB" sz="2000" dirty="0"/>
              <a:t>only necessary access rights should be given to accounts used to connect to the database. This can help reduce what the SQL statements can perform on the server.</a:t>
            </a:r>
          </a:p>
          <a:p>
            <a:pPr lvl="2"/>
            <a:r>
              <a:rPr lang="en-GB" sz="2000" b="1" dirty="0"/>
              <a:t>Regular expressions –</a:t>
            </a:r>
            <a:r>
              <a:rPr lang="en-GB" sz="2000" dirty="0"/>
              <a:t>these can be used to detect potential harmful code and remove it before executing the SQL statements.</a:t>
            </a:r>
          </a:p>
          <a:p>
            <a:pPr lvl="2"/>
            <a:r>
              <a:rPr lang="en-GB" sz="2000" b="1" dirty="0"/>
              <a:t>Error messages –</a:t>
            </a:r>
            <a:r>
              <a:rPr lang="en-GB" sz="2000" dirty="0"/>
              <a:t>these should not reveal sensitive information and where exactly an error occurred. Simple custom error messages such as “Sorry, we are experiencing technical errors. The technical team has been contacted. Please try again later” can be used instead of display the SQL statements that caused the error.</a:t>
            </a:r>
          </a:p>
          <a:p>
            <a:pPr marL="0" indent="0">
              <a:buNone/>
            </a:pPr>
            <a:endParaRPr lang="en-IN" dirty="0"/>
          </a:p>
        </p:txBody>
      </p:sp>
      <p:sp>
        <p:nvSpPr>
          <p:cNvPr id="4" name="Title 1">
            <a:extLst>
              <a:ext uri="{FF2B5EF4-FFF2-40B4-BE49-F238E27FC236}">
                <a16:creationId xmlns:a16="http://schemas.microsoft.com/office/drawing/2014/main" id="{9615CAB9-D09D-4146-8FBC-182159C9C9AB}"/>
              </a:ext>
            </a:extLst>
          </p:cNvPr>
          <p:cNvSpPr>
            <a:spLocks noGrp="1"/>
          </p:cNvSpPr>
          <p:nvPr>
            <p:ph type="title"/>
          </p:nvPr>
        </p:nvSpPr>
        <p:spPr>
          <a:xfrm>
            <a:off x="1141412" y="618518"/>
            <a:ext cx="9905998" cy="1478570"/>
          </a:xfrm>
        </p:spPr>
        <p:txBody>
          <a:bodyPr>
            <a:normAutofit/>
          </a:bodyPr>
          <a:lstStyle/>
          <a:p>
            <a:r>
              <a:rPr lang="en-GB" sz="4800" dirty="0"/>
              <a:t>Continue….</a:t>
            </a:r>
            <a:endParaRPr lang="en-IN" sz="4800" dirty="0"/>
          </a:p>
        </p:txBody>
      </p:sp>
    </p:spTree>
    <p:extLst>
      <p:ext uri="{BB962C8B-B14F-4D97-AF65-F5344CB8AC3E}">
        <p14:creationId xmlns:p14="http://schemas.microsoft.com/office/powerpoint/2010/main" val="36178436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A414-3318-4656-9016-10CE5DB668D2}"/>
              </a:ext>
            </a:extLst>
          </p:cNvPr>
          <p:cNvSpPr>
            <a:spLocks noGrp="1"/>
          </p:cNvSpPr>
          <p:nvPr>
            <p:ph type="title"/>
          </p:nvPr>
        </p:nvSpPr>
        <p:spPr>
          <a:xfrm>
            <a:off x="1640156" y="576790"/>
            <a:ext cx="8911687" cy="1280890"/>
          </a:xfrm>
        </p:spPr>
        <p:txBody>
          <a:bodyPr anchor="ctr">
            <a:normAutofit/>
          </a:bodyPr>
          <a:lstStyle/>
          <a:p>
            <a:r>
              <a:rPr lang="en-IN" sz="4800" dirty="0"/>
              <a:t>What is SqlMap ?</a:t>
            </a:r>
          </a:p>
        </p:txBody>
      </p:sp>
      <p:sp>
        <p:nvSpPr>
          <p:cNvPr id="3" name="Content Placeholder 2">
            <a:extLst>
              <a:ext uri="{FF2B5EF4-FFF2-40B4-BE49-F238E27FC236}">
                <a16:creationId xmlns:a16="http://schemas.microsoft.com/office/drawing/2014/main" id="{BC24C15A-8CDA-47B8-AC74-0901CA8D3514}"/>
              </a:ext>
            </a:extLst>
          </p:cNvPr>
          <p:cNvSpPr>
            <a:spLocks noGrp="1"/>
          </p:cNvSpPr>
          <p:nvPr>
            <p:ph idx="1"/>
          </p:nvPr>
        </p:nvSpPr>
        <p:spPr>
          <a:xfrm>
            <a:off x="1548148" y="1960711"/>
            <a:ext cx="9836776" cy="3777622"/>
          </a:xfrm>
        </p:spPr>
        <p:txBody>
          <a:bodyPr>
            <a:noAutofit/>
          </a:bodyPr>
          <a:lstStyle/>
          <a:p>
            <a:pPr>
              <a:lnSpc>
                <a:spcPct val="150000"/>
              </a:lnSpc>
            </a:pPr>
            <a:r>
              <a:rPr lang="en-GB" dirty="0"/>
              <a:t>SqlMap is an open source penetration testing tool that automates the process of detecting and exploiting SQL injection flaws and taking over of database servers. </a:t>
            </a:r>
          </a:p>
          <a:p>
            <a:pPr>
              <a:lnSpc>
                <a:spcPct val="150000"/>
              </a:lnSpc>
            </a:pPr>
            <a:r>
              <a:rPr lang="en-GB" dirty="0"/>
              <a:t>It comes with a powerful detection engine, many niche features for the ultimate penetration tester and a broad range of switches lasting from database fingerprinting, over data fetching from the database, to accessing the underlying file system and executing commands on the operating system via out-of-band connections.</a:t>
            </a:r>
            <a:endParaRPr lang="en-IN" dirty="0"/>
          </a:p>
        </p:txBody>
      </p:sp>
    </p:spTree>
    <p:extLst>
      <p:ext uri="{BB962C8B-B14F-4D97-AF65-F5344CB8AC3E}">
        <p14:creationId xmlns:p14="http://schemas.microsoft.com/office/powerpoint/2010/main" val="26856143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19FF-DB24-46E9-98CC-D6ED6A852362}"/>
              </a:ext>
            </a:extLst>
          </p:cNvPr>
          <p:cNvSpPr>
            <a:spLocks noGrp="1"/>
          </p:cNvSpPr>
          <p:nvPr>
            <p:ph type="title"/>
          </p:nvPr>
        </p:nvSpPr>
        <p:spPr>
          <a:xfrm>
            <a:off x="1327148" y="466761"/>
            <a:ext cx="8911687" cy="1280890"/>
          </a:xfrm>
        </p:spPr>
        <p:txBody>
          <a:bodyPr anchor="ctr">
            <a:normAutofit/>
          </a:bodyPr>
          <a:lstStyle/>
          <a:p>
            <a:r>
              <a:rPr lang="en-IN" sz="4800" dirty="0"/>
              <a:t>Features of SqlMap </a:t>
            </a:r>
          </a:p>
        </p:txBody>
      </p:sp>
      <p:sp>
        <p:nvSpPr>
          <p:cNvPr id="3" name="Content Placeholder 2">
            <a:extLst>
              <a:ext uri="{FF2B5EF4-FFF2-40B4-BE49-F238E27FC236}">
                <a16:creationId xmlns:a16="http://schemas.microsoft.com/office/drawing/2014/main" id="{3B17B9CF-B799-4722-A459-4B23F38D7EE1}"/>
              </a:ext>
            </a:extLst>
          </p:cNvPr>
          <p:cNvSpPr>
            <a:spLocks noGrp="1"/>
          </p:cNvSpPr>
          <p:nvPr>
            <p:ph idx="1"/>
          </p:nvPr>
        </p:nvSpPr>
        <p:spPr>
          <a:xfrm>
            <a:off x="1327148" y="1747651"/>
            <a:ext cx="10032018" cy="4962241"/>
          </a:xfrm>
        </p:spPr>
        <p:txBody>
          <a:bodyPr>
            <a:normAutofit/>
          </a:bodyPr>
          <a:lstStyle/>
          <a:p>
            <a:pPr fontAlgn="base"/>
            <a:r>
              <a:rPr lang="en-GB" sz="2000" dirty="0"/>
              <a:t>Full support for </a:t>
            </a:r>
            <a:r>
              <a:rPr lang="en-GB" sz="2000" b="1" dirty="0"/>
              <a:t>MySQL, Oracle, PostgreSQL, Microsoft SQL Server, Microsoft Access, IBM DB2, SQLite, Firebird, Sybase, SAP </a:t>
            </a:r>
            <a:r>
              <a:rPr lang="en-GB" sz="2000" b="1" dirty="0" err="1"/>
              <a:t>MaxDB</a:t>
            </a:r>
            <a:r>
              <a:rPr lang="en-GB" sz="2000" b="1" dirty="0"/>
              <a:t>, Informix, HSQLDB and H2</a:t>
            </a:r>
            <a:r>
              <a:rPr lang="en-GB" sz="2000" dirty="0"/>
              <a:t> database management systems.</a:t>
            </a:r>
          </a:p>
          <a:p>
            <a:pPr fontAlgn="base"/>
            <a:r>
              <a:rPr lang="en-GB" sz="2000" dirty="0"/>
              <a:t>Full support for six SQL injection techniques: </a:t>
            </a:r>
            <a:r>
              <a:rPr lang="en-GB" sz="2000" b="1" dirty="0" err="1"/>
              <a:t>boolean</a:t>
            </a:r>
            <a:r>
              <a:rPr lang="en-GB" sz="2000" b="1" dirty="0"/>
              <a:t>-based blind, time-based blind, error-based, UNION query-based, stacked queries and out-of-band</a:t>
            </a:r>
            <a:r>
              <a:rPr lang="en-GB" sz="2000" dirty="0"/>
              <a:t>.</a:t>
            </a:r>
          </a:p>
          <a:p>
            <a:pPr fontAlgn="base"/>
            <a:r>
              <a:rPr lang="en-GB" sz="2000" dirty="0"/>
              <a:t>Support to </a:t>
            </a:r>
            <a:r>
              <a:rPr lang="en-GB" sz="2000" b="1" dirty="0"/>
              <a:t>directly connect to the database</a:t>
            </a:r>
            <a:r>
              <a:rPr lang="en-GB" sz="2000" dirty="0"/>
              <a:t> without passing via a SQL injection, by providing DBMS credentials, IP address, port and database name.</a:t>
            </a:r>
          </a:p>
          <a:p>
            <a:pPr fontAlgn="base"/>
            <a:r>
              <a:rPr lang="en-GB" sz="2000" dirty="0"/>
              <a:t>Support to enumerate </a:t>
            </a:r>
            <a:r>
              <a:rPr lang="en-GB" sz="2000" b="1" dirty="0"/>
              <a:t>users, password hashes, privileges, roles, databases, tables and columns</a:t>
            </a:r>
            <a:r>
              <a:rPr lang="en-GB" sz="2000" dirty="0"/>
              <a:t>.</a:t>
            </a:r>
          </a:p>
          <a:p>
            <a:pPr fontAlgn="base"/>
            <a:r>
              <a:rPr lang="en-GB" sz="2000" dirty="0"/>
              <a:t>Automatic recognition of password hash formats and support for </a:t>
            </a:r>
            <a:r>
              <a:rPr lang="en-GB" sz="2000" b="1" dirty="0"/>
              <a:t>cracking them using a dictionary-based attack</a:t>
            </a:r>
            <a:r>
              <a:rPr lang="en-GB" sz="2000" dirty="0"/>
              <a:t>.</a:t>
            </a:r>
          </a:p>
          <a:p>
            <a:endParaRPr lang="en-IN" dirty="0"/>
          </a:p>
        </p:txBody>
      </p:sp>
    </p:spTree>
    <p:extLst>
      <p:ext uri="{BB962C8B-B14F-4D97-AF65-F5344CB8AC3E}">
        <p14:creationId xmlns:p14="http://schemas.microsoft.com/office/powerpoint/2010/main" val="19512252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C98BB3-FA34-43D3-87BE-26186D52B2A0}"/>
              </a:ext>
            </a:extLst>
          </p:cNvPr>
          <p:cNvSpPr>
            <a:spLocks noGrp="1"/>
          </p:cNvSpPr>
          <p:nvPr>
            <p:ph idx="1"/>
          </p:nvPr>
        </p:nvSpPr>
        <p:spPr>
          <a:xfrm>
            <a:off x="1141412" y="2249487"/>
            <a:ext cx="10191996" cy="3989388"/>
          </a:xfrm>
        </p:spPr>
        <p:txBody>
          <a:bodyPr>
            <a:normAutofit fontScale="92500"/>
          </a:bodyPr>
          <a:lstStyle/>
          <a:p>
            <a:pPr fontAlgn="base"/>
            <a:r>
              <a:rPr lang="en-GB" sz="2200" dirty="0"/>
              <a:t>Support to </a:t>
            </a:r>
            <a:r>
              <a:rPr lang="en-GB" sz="2200" b="1" dirty="0"/>
              <a:t>dump database tables</a:t>
            </a:r>
            <a:r>
              <a:rPr lang="en-GB" sz="2200" dirty="0"/>
              <a:t> entirely, a range of entries or specific columns as per user's choice. The user can also choose to dump only a range of characters from each column's entry.</a:t>
            </a:r>
          </a:p>
          <a:p>
            <a:pPr fontAlgn="base"/>
            <a:r>
              <a:rPr lang="en-GB" sz="2200" dirty="0"/>
              <a:t>Support to </a:t>
            </a:r>
            <a:r>
              <a:rPr lang="en-GB" sz="2200" b="1" dirty="0"/>
              <a:t>execute arbitrary commands and retrieve their standard output</a:t>
            </a:r>
            <a:r>
              <a:rPr lang="en-GB" sz="2200" dirty="0"/>
              <a:t> on the database server underlying operating system when the database software is MySQL, PostgreSQL or Microsoft SQL Server.</a:t>
            </a:r>
          </a:p>
          <a:p>
            <a:pPr fontAlgn="base"/>
            <a:r>
              <a:rPr lang="en-GB" sz="2200" dirty="0"/>
              <a:t>Support to </a:t>
            </a:r>
            <a:r>
              <a:rPr lang="en-GB" sz="2200" b="1" dirty="0"/>
              <a:t>establish an out-of-band stateful TCP connection between the attacker machine and the database server</a:t>
            </a:r>
            <a:r>
              <a:rPr lang="en-GB" sz="2200" dirty="0"/>
              <a:t> underlying operating system. This channel can be an interactive command prompt, a Meterpreter session or a graphical user interface (VNC) session as per user's choice.</a:t>
            </a:r>
          </a:p>
          <a:p>
            <a:endParaRPr lang="en-IN" dirty="0"/>
          </a:p>
        </p:txBody>
      </p:sp>
      <p:sp>
        <p:nvSpPr>
          <p:cNvPr id="4" name="Title 1">
            <a:extLst>
              <a:ext uri="{FF2B5EF4-FFF2-40B4-BE49-F238E27FC236}">
                <a16:creationId xmlns:a16="http://schemas.microsoft.com/office/drawing/2014/main" id="{15F9B31D-F12E-4536-AB4E-0E7C4BEECF03}"/>
              </a:ext>
            </a:extLst>
          </p:cNvPr>
          <p:cNvSpPr>
            <a:spLocks noGrp="1"/>
          </p:cNvSpPr>
          <p:nvPr>
            <p:ph type="title"/>
          </p:nvPr>
        </p:nvSpPr>
        <p:spPr>
          <a:xfrm>
            <a:off x="1141413" y="619125"/>
            <a:ext cx="9906000" cy="1477963"/>
          </a:xfrm>
        </p:spPr>
        <p:txBody>
          <a:bodyPr anchor="ctr">
            <a:normAutofit/>
          </a:bodyPr>
          <a:lstStyle/>
          <a:p>
            <a:r>
              <a:rPr lang="en-IN" sz="4800" dirty="0"/>
              <a:t>Continue…. </a:t>
            </a:r>
          </a:p>
        </p:txBody>
      </p:sp>
    </p:spTree>
    <p:extLst>
      <p:ext uri="{BB962C8B-B14F-4D97-AF65-F5344CB8AC3E}">
        <p14:creationId xmlns:p14="http://schemas.microsoft.com/office/powerpoint/2010/main" val="13947657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17E1-3A09-4B82-9BAA-A26762011E2A}"/>
              </a:ext>
            </a:extLst>
          </p:cNvPr>
          <p:cNvSpPr>
            <a:spLocks noGrp="1"/>
          </p:cNvSpPr>
          <p:nvPr>
            <p:ph type="title"/>
          </p:nvPr>
        </p:nvSpPr>
        <p:spPr>
          <a:xfrm>
            <a:off x="1339949" y="744215"/>
            <a:ext cx="9508923" cy="1280890"/>
          </a:xfrm>
        </p:spPr>
        <p:txBody>
          <a:bodyPr anchor="ctr">
            <a:noAutofit/>
          </a:bodyPr>
          <a:lstStyle/>
          <a:p>
            <a:r>
              <a:rPr lang="en-GB" sz="4800" dirty="0"/>
              <a:t>What is Damn Vulnerable Web App (DVWA)?</a:t>
            </a:r>
            <a:endParaRPr lang="en-IN" sz="4800" dirty="0"/>
          </a:p>
        </p:txBody>
      </p:sp>
      <p:sp>
        <p:nvSpPr>
          <p:cNvPr id="3" name="Content Placeholder 2">
            <a:extLst>
              <a:ext uri="{FF2B5EF4-FFF2-40B4-BE49-F238E27FC236}">
                <a16:creationId xmlns:a16="http://schemas.microsoft.com/office/drawing/2014/main" id="{67DE2541-EF7D-46B4-916D-12EE39D80505}"/>
              </a:ext>
            </a:extLst>
          </p:cNvPr>
          <p:cNvSpPr>
            <a:spLocks noGrp="1"/>
          </p:cNvSpPr>
          <p:nvPr>
            <p:ph idx="1"/>
          </p:nvPr>
        </p:nvSpPr>
        <p:spPr>
          <a:xfrm>
            <a:off x="1141410" y="2738884"/>
            <a:ext cx="9905999" cy="3541714"/>
          </a:xfrm>
        </p:spPr>
        <p:txBody>
          <a:bodyPr/>
          <a:lstStyle/>
          <a:p>
            <a:r>
              <a:rPr lang="en-GB" dirty="0"/>
              <a:t>Damn Vulnerable Web App (DVWA) is a PHP/MySQL web application that is damn vulnerable.</a:t>
            </a:r>
          </a:p>
          <a:p>
            <a:r>
              <a:rPr lang="en-GB" dirty="0"/>
              <a:t>Its main goals are to be an aid for security professionals to test their skills and tools in a legal environment, help web developers better understand the processes of securing web applications and aid teachers/students to teach/learn web application security in a class room environment.</a:t>
            </a:r>
          </a:p>
          <a:p>
            <a:pPr marL="0" indent="0">
              <a:buNone/>
            </a:pPr>
            <a:endParaRPr lang="en-IN" dirty="0"/>
          </a:p>
        </p:txBody>
      </p:sp>
    </p:spTree>
    <p:extLst>
      <p:ext uri="{BB962C8B-B14F-4D97-AF65-F5344CB8AC3E}">
        <p14:creationId xmlns:p14="http://schemas.microsoft.com/office/powerpoint/2010/main" val="3243693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4A96E-DA8C-4985-AE9A-561407A5415B}"/>
              </a:ext>
            </a:extLst>
          </p:cNvPr>
          <p:cNvSpPr>
            <a:spLocks noGrp="1"/>
          </p:cNvSpPr>
          <p:nvPr>
            <p:ph type="title"/>
          </p:nvPr>
        </p:nvSpPr>
        <p:spPr>
          <a:xfrm>
            <a:off x="1141413" y="298715"/>
            <a:ext cx="9905998" cy="1478570"/>
          </a:xfrm>
        </p:spPr>
        <p:txBody>
          <a:bodyPr/>
          <a:lstStyle/>
          <a:p>
            <a:r>
              <a:rPr lang="en-GB" sz="4800" dirty="0"/>
              <a:t>What is a SQL Injection ?</a:t>
            </a:r>
            <a:endParaRPr lang="en-IN" sz="4800" dirty="0"/>
          </a:p>
        </p:txBody>
      </p:sp>
      <p:sp>
        <p:nvSpPr>
          <p:cNvPr id="3" name="Content Placeholder 2">
            <a:extLst>
              <a:ext uri="{FF2B5EF4-FFF2-40B4-BE49-F238E27FC236}">
                <a16:creationId xmlns:a16="http://schemas.microsoft.com/office/drawing/2014/main" id="{39EDD90B-0D8E-4D34-BD56-013162023B7D}"/>
              </a:ext>
            </a:extLst>
          </p:cNvPr>
          <p:cNvSpPr>
            <a:spLocks noGrp="1"/>
          </p:cNvSpPr>
          <p:nvPr>
            <p:ph idx="1"/>
          </p:nvPr>
        </p:nvSpPr>
        <p:spPr>
          <a:xfrm>
            <a:off x="1141413" y="1777285"/>
            <a:ext cx="10153359" cy="4928317"/>
          </a:xfrm>
        </p:spPr>
        <p:txBody>
          <a:bodyPr>
            <a:normAutofit fontScale="92500" lnSpcReduction="10000"/>
          </a:bodyPr>
          <a:lstStyle/>
          <a:p>
            <a:r>
              <a:rPr lang="en-GB" sz="2600" dirty="0"/>
              <a:t>SQL injection (also known as SQL fishing) is a technique often used to attack data driven applications.</a:t>
            </a:r>
          </a:p>
          <a:p>
            <a:r>
              <a:rPr lang="en-GB" sz="2600" dirty="0"/>
              <a:t>This is done by including portions of SQL statements in an entry field in an attempt to get the website to pass a newly formed rogue SQL command to the database (e.g., dump the database contents to the attacker). SQL injection is a code injection technique that exploits a security vulnerability in an application's software.</a:t>
            </a:r>
          </a:p>
          <a:p>
            <a:r>
              <a:rPr lang="en-GB" sz="2600" dirty="0"/>
              <a:t>The vulnerability happens when user input is either incorrectly filtered for string literal escape characters embedded in SQL statements or user input is not strongly typed and unexpectedly executed. SQL injection is mostly known as an attack vector for websites but can be used to attack any type of SQL database.</a:t>
            </a:r>
          </a:p>
          <a:p>
            <a:pPr marL="0" indent="0">
              <a:buNone/>
            </a:pPr>
            <a:endParaRPr lang="en-IN" dirty="0"/>
          </a:p>
        </p:txBody>
      </p:sp>
    </p:spTree>
    <p:extLst>
      <p:ext uri="{BB962C8B-B14F-4D97-AF65-F5344CB8AC3E}">
        <p14:creationId xmlns:p14="http://schemas.microsoft.com/office/powerpoint/2010/main" val="34486055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18770-F7D2-4FC2-80B8-5B16C446D73E}"/>
              </a:ext>
            </a:extLst>
          </p:cNvPr>
          <p:cNvSpPr>
            <a:spLocks noGrp="1"/>
          </p:cNvSpPr>
          <p:nvPr>
            <p:ph type="title"/>
          </p:nvPr>
        </p:nvSpPr>
        <p:spPr>
          <a:xfrm>
            <a:off x="1141411" y="721549"/>
            <a:ext cx="9905998" cy="1478570"/>
          </a:xfrm>
        </p:spPr>
        <p:txBody>
          <a:bodyPr/>
          <a:lstStyle/>
          <a:p>
            <a:r>
              <a:rPr lang="en-IN" sz="4800" dirty="0"/>
              <a:t>How SQL Injection Works ?</a:t>
            </a:r>
          </a:p>
        </p:txBody>
      </p:sp>
      <p:sp>
        <p:nvSpPr>
          <p:cNvPr id="3" name="Content Placeholder 2">
            <a:extLst>
              <a:ext uri="{FF2B5EF4-FFF2-40B4-BE49-F238E27FC236}">
                <a16:creationId xmlns:a16="http://schemas.microsoft.com/office/drawing/2014/main" id="{FB6705C7-9BDA-4BBD-A5D3-C9396C7940AF}"/>
              </a:ext>
            </a:extLst>
          </p:cNvPr>
          <p:cNvSpPr>
            <a:spLocks noGrp="1"/>
          </p:cNvSpPr>
          <p:nvPr>
            <p:ph idx="1"/>
          </p:nvPr>
        </p:nvSpPr>
        <p:spPr>
          <a:xfrm>
            <a:off x="1141411" y="2762162"/>
            <a:ext cx="9905999" cy="3541714"/>
          </a:xfrm>
        </p:spPr>
        <p:txBody>
          <a:bodyPr/>
          <a:lstStyle/>
          <a:p>
            <a:r>
              <a:rPr lang="en-GB" dirty="0"/>
              <a:t>The types of attacks that can be performed using SQL injection vary depending on the type of database engine. </a:t>
            </a:r>
          </a:p>
          <a:p>
            <a:r>
              <a:rPr lang="en-GB" b="1" dirty="0"/>
              <a:t>The attack works on dynamic SQL statements</a:t>
            </a:r>
            <a:r>
              <a:rPr lang="en-GB" dirty="0"/>
              <a:t>. A dynamic statement is a statement that is generated at run time using parameters password from a web form or URI query string.</a:t>
            </a:r>
          </a:p>
        </p:txBody>
      </p:sp>
    </p:spTree>
    <p:extLst>
      <p:ext uri="{BB962C8B-B14F-4D97-AF65-F5344CB8AC3E}">
        <p14:creationId xmlns:p14="http://schemas.microsoft.com/office/powerpoint/2010/main" val="28005189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ECC2E1-8DCC-4818-9591-1D930256A3EF}"/>
              </a:ext>
            </a:extLst>
          </p:cNvPr>
          <p:cNvSpPr>
            <a:spLocks noGrp="1"/>
          </p:cNvSpPr>
          <p:nvPr>
            <p:ph idx="1"/>
          </p:nvPr>
        </p:nvSpPr>
        <p:spPr>
          <a:xfrm>
            <a:off x="1143000" y="974478"/>
            <a:ext cx="9905999" cy="3541714"/>
          </a:xfrm>
        </p:spPr>
        <p:txBody>
          <a:bodyPr/>
          <a:lstStyle/>
          <a:p>
            <a:r>
              <a:rPr lang="en-IN" dirty="0"/>
              <a:t>For the demo with screenshots …</a:t>
            </a:r>
          </a:p>
          <a:p>
            <a:r>
              <a:rPr lang="en-IN" dirty="0"/>
              <a:t>Click the following link…</a:t>
            </a:r>
          </a:p>
          <a:p>
            <a:pPr lvl="1"/>
            <a:r>
              <a:rPr lang="en-IN" dirty="0">
                <a:hlinkClick r:id="rId2"/>
              </a:rPr>
              <a:t>https://www.computersecuritystudent.com/SECURITY_TOOLS/DVWA/DVWAv107/lesson7/index.html</a:t>
            </a:r>
            <a:endParaRPr lang="en-IN" dirty="0"/>
          </a:p>
        </p:txBody>
      </p:sp>
    </p:spTree>
    <p:extLst>
      <p:ext uri="{BB962C8B-B14F-4D97-AF65-F5344CB8AC3E}">
        <p14:creationId xmlns:p14="http://schemas.microsoft.com/office/powerpoint/2010/main" val="570174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BC407-8E3D-42F9-AF78-CA6595EB33D2}"/>
              </a:ext>
            </a:extLst>
          </p:cNvPr>
          <p:cNvSpPr>
            <a:spLocks noGrp="1"/>
          </p:cNvSpPr>
          <p:nvPr>
            <p:ph type="title"/>
          </p:nvPr>
        </p:nvSpPr>
        <p:spPr>
          <a:xfrm>
            <a:off x="1141412" y="605639"/>
            <a:ext cx="9905998" cy="1478570"/>
          </a:xfrm>
        </p:spPr>
        <p:txBody>
          <a:bodyPr/>
          <a:lstStyle/>
          <a:p>
            <a:r>
              <a:rPr lang="en-GB" sz="4800" dirty="0"/>
              <a:t>Other SQL Injection attack types</a:t>
            </a:r>
            <a:endParaRPr lang="en-IN" sz="4800" dirty="0"/>
          </a:p>
        </p:txBody>
      </p:sp>
      <p:sp>
        <p:nvSpPr>
          <p:cNvPr id="3" name="Content Placeholder 2">
            <a:extLst>
              <a:ext uri="{FF2B5EF4-FFF2-40B4-BE49-F238E27FC236}">
                <a16:creationId xmlns:a16="http://schemas.microsoft.com/office/drawing/2014/main" id="{B60929DE-25D7-4771-BC21-82BB415AF57C}"/>
              </a:ext>
            </a:extLst>
          </p:cNvPr>
          <p:cNvSpPr>
            <a:spLocks noGrp="1"/>
          </p:cNvSpPr>
          <p:nvPr>
            <p:ph idx="1"/>
          </p:nvPr>
        </p:nvSpPr>
        <p:spPr>
          <a:xfrm>
            <a:off x="1141411" y="2084209"/>
            <a:ext cx="10256391" cy="4625684"/>
          </a:xfrm>
        </p:spPr>
        <p:txBody>
          <a:bodyPr>
            <a:normAutofit lnSpcReduction="10000"/>
          </a:bodyPr>
          <a:lstStyle/>
          <a:p>
            <a:r>
              <a:rPr lang="en-GB" dirty="0"/>
              <a:t>SQL Injections can do more harm than just by passing the login algorithms. Some of the attacks include</a:t>
            </a:r>
          </a:p>
          <a:p>
            <a:pPr lvl="1"/>
            <a:r>
              <a:rPr lang="en-GB" dirty="0"/>
              <a:t>Deleting data</a:t>
            </a:r>
          </a:p>
          <a:p>
            <a:pPr lvl="1"/>
            <a:r>
              <a:rPr lang="en-GB" dirty="0"/>
              <a:t>Updating data</a:t>
            </a:r>
          </a:p>
          <a:p>
            <a:pPr lvl="1"/>
            <a:r>
              <a:rPr lang="en-GB" dirty="0"/>
              <a:t>Inserting data</a:t>
            </a:r>
          </a:p>
          <a:p>
            <a:pPr lvl="1"/>
            <a:r>
              <a:rPr lang="en-GB" dirty="0"/>
              <a:t>Executing commands on the server that can download and install malicious programs such as Trojans</a:t>
            </a:r>
          </a:p>
          <a:p>
            <a:pPr lvl="1"/>
            <a:r>
              <a:rPr lang="en-GB" dirty="0"/>
              <a:t>Exporting valuable data such as credit card details, email, and passwords to the attacker’s remote server</a:t>
            </a:r>
          </a:p>
          <a:p>
            <a:pPr lvl="1"/>
            <a:r>
              <a:rPr lang="en-GB" dirty="0"/>
              <a:t>Getting user login details etc</a:t>
            </a:r>
          </a:p>
          <a:p>
            <a:r>
              <a:rPr lang="en-GB" dirty="0"/>
              <a:t>The above list is not exhaustive; it just gives you an idea of what SQL Injection</a:t>
            </a:r>
          </a:p>
          <a:p>
            <a:endParaRPr lang="en-IN" dirty="0"/>
          </a:p>
        </p:txBody>
      </p:sp>
    </p:spTree>
    <p:extLst>
      <p:ext uri="{BB962C8B-B14F-4D97-AF65-F5344CB8AC3E}">
        <p14:creationId xmlns:p14="http://schemas.microsoft.com/office/powerpoint/2010/main" val="13196434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381</TotalTime>
  <Words>613</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Tw Cen MT</vt:lpstr>
      <vt:lpstr>Circuit</vt:lpstr>
      <vt:lpstr>Practical-8</vt:lpstr>
      <vt:lpstr>What is SqlMap ?</vt:lpstr>
      <vt:lpstr>Features of SqlMap </vt:lpstr>
      <vt:lpstr>Continue…. </vt:lpstr>
      <vt:lpstr>What is Damn Vulnerable Web App (DVWA)?</vt:lpstr>
      <vt:lpstr>What is a SQL Injection ?</vt:lpstr>
      <vt:lpstr>How SQL Injection Works ?</vt:lpstr>
      <vt:lpstr>PowerPoint Presentation</vt:lpstr>
      <vt:lpstr>Other SQL Injection attack types</vt:lpstr>
      <vt:lpstr>How to Prevent against SQL Injection Attacks</vt:lpstr>
      <vt:lpstr>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Practical-4</dc:title>
  <dc:creator>SATAN_</dc:creator>
  <cp:lastModifiedBy>SATAN_</cp:lastModifiedBy>
  <cp:revision>16</cp:revision>
  <dcterms:created xsi:type="dcterms:W3CDTF">2019-04-21T18:37:38Z</dcterms:created>
  <dcterms:modified xsi:type="dcterms:W3CDTF">2019-05-02T17:04:56Z</dcterms:modified>
</cp:coreProperties>
</file>