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1"/>
  </p:notesMasterIdLst>
  <p:sldIdLst>
    <p:sldId id="256" r:id="rId2"/>
    <p:sldId id="257" r:id="rId3"/>
    <p:sldId id="258" r:id="rId4"/>
    <p:sldId id="259" r:id="rId5"/>
    <p:sldId id="260" r:id="rId6"/>
    <p:sldId id="261" r:id="rId7"/>
    <p:sldId id="262" r:id="rId8"/>
    <p:sldId id="263"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4660"/>
  </p:normalViewPr>
  <p:slideViewPr>
    <p:cSldViewPr>
      <p:cViewPr varScale="1">
        <p:scale>
          <a:sx n="73" d="100"/>
          <a:sy n="73" d="100"/>
        </p:scale>
        <p:origin x="-1320"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DAFF4F-5FD7-4CB3-B9C8-077C5A9FA13E}" type="datetimeFigureOut">
              <a:rPr lang="en-US" smtClean="0"/>
              <a:pPr/>
              <a:t>1/7/2024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9BF549-34AA-4C92-BB13-BE6F6190954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9BF549-34AA-4C92-BB13-BE6F6190954D}"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9BF549-34AA-4C92-BB13-BE6F6190954D}"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THANK YOU</a:t>
            </a:r>
          </a:p>
          <a:p>
            <a:endParaRPr lang="en-US" dirty="0"/>
          </a:p>
        </p:txBody>
      </p:sp>
      <p:sp>
        <p:nvSpPr>
          <p:cNvPr id="4" name="Slide Number Placeholder 3"/>
          <p:cNvSpPr>
            <a:spLocks noGrp="1"/>
          </p:cNvSpPr>
          <p:nvPr>
            <p:ph type="sldNum" sz="quarter" idx="10"/>
          </p:nvPr>
        </p:nvSpPr>
        <p:spPr/>
        <p:txBody>
          <a:bodyPr/>
          <a:lstStyle/>
          <a:p>
            <a:fld id="{469BF549-34AA-4C92-BB13-BE6F6190954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163E0F-6A23-44CB-8F49-FDD2A004D816}" type="datetimeFigureOut">
              <a:rPr lang="en-US" smtClean="0"/>
              <a:pPr/>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B3E0B-8A1C-4751-93BA-09B932D47AB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163E0F-6A23-44CB-8F49-FDD2A004D816}" type="datetimeFigureOut">
              <a:rPr lang="en-US" smtClean="0"/>
              <a:pPr/>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B3E0B-8A1C-4751-93BA-09B932D47AB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163E0F-6A23-44CB-8F49-FDD2A004D816}" type="datetimeFigureOut">
              <a:rPr lang="en-US" smtClean="0"/>
              <a:pPr/>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B3E0B-8A1C-4751-93BA-09B932D47AB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163E0F-6A23-44CB-8F49-FDD2A004D816}" type="datetimeFigureOut">
              <a:rPr lang="en-US" smtClean="0"/>
              <a:pPr/>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B3E0B-8A1C-4751-93BA-09B932D47AB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163E0F-6A23-44CB-8F49-FDD2A004D816}" type="datetimeFigureOut">
              <a:rPr lang="en-US" smtClean="0"/>
              <a:pPr/>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B3E0B-8A1C-4751-93BA-09B932D47AB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163E0F-6A23-44CB-8F49-FDD2A004D816}" type="datetimeFigureOut">
              <a:rPr lang="en-US" smtClean="0"/>
              <a:pPr/>
              <a:t>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FB3E0B-8A1C-4751-93BA-09B932D47AB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163E0F-6A23-44CB-8F49-FDD2A004D816}" type="datetimeFigureOut">
              <a:rPr lang="en-US" smtClean="0"/>
              <a:pPr/>
              <a:t>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FB3E0B-8A1C-4751-93BA-09B932D47AB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163E0F-6A23-44CB-8F49-FDD2A004D816}" type="datetimeFigureOut">
              <a:rPr lang="en-US" smtClean="0"/>
              <a:pPr/>
              <a:t>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FB3E0B-8A1C-4751-93BA-09B932D47AB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163E0F-6A23-44CB-8F49-FDD2A004D816}" type="datetimeFigureOut">
              <a:rPr lang="en-US" smtClean="0"/>
              <a:pPr/>
              <a:t>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FB3E0B-8A1C-4751-93BA-09B932D47AB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163E0F-6A23-44CB-8F49-FDD2A004D816}" type="datetimeFigureOut">
              <a:rPr lang="en-US" smtClean="0"/>
              <a:pPr/>
              <a:t>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FB3E0B-8A1C-4751-93BA-09B932D47AB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163E0F-6A23-44CB-8F49-FDD2A004D816}" type="datetimeFigureOut">
              <a:rPr lang="en-US" smtClean="0"/>
              <a:pPr/>
              <a:t>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FB3E0B-8A1C-4751-93BA-09B932D47AB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63E0F-6A23-44CB-8F49-FDD2A004D816}" type="datetimeFigureOut">
              <a:rPr lang="en-US" smtClean="0"/>
              <a:pPr/>
              <a:t>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FB3E0B-8A1C-4751-93BA-09B932D47AB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bg1">
              <a:lumMod val="95000"/>
            </a:schemeClr>
          </a:solidFill>
          <a:ln>
            <a:solidFill>
              <a:schemeClr val="accent1"/>
            </a:solidFill>
          </a:ln>
        </p:spPr>
        <p:txBody>
          <a:bodyPr>
            <a:noAutofit/>
          </a:bodyPr>
          <a:lstStyle/>
          <a:p>
            <a:r>
              <a:rPr lang="en-US" sz="5400" dirty="0" smtClean="0">
                <a:latin typeface="Algerian" pitchFamily="82" charset="0"/>
              </a:rPr>
              <a:t>Office Management </a:t>
            </a:r>
            <a:r>
              <a:rPr lang="en-US" sz="5400" dirty="0">
                <a:latin typeface="Algerian" pitchFamily="82" charset="0"/>
              </a:rPr>
              <a:t>P</a:t>
            </a:r>
            <a:r>
              <a:rPr lang="en-US" sz="5400" dirty="0" smtClean="0">
                <a:latin typeface="Algerian" pitchFamily="82" charset="0"/>
              </a:rPr>
              <a:t>resentation</a:t>
            </a:r>
            <a:endParaRPr lang="en-US" sz="5400" dirty="0">
              <a:latin typeface="Algerian" pitchFamily="82" charset="0"/>
            </a:endParaRPr>
          </a:p>
        </p:txBody>
      </p:sp>
      <p:sp>
        <p:nvSpPr>
          <p:cNvPr id="3" name="Subtitle 2"/>
          <p:cNvSpPr>
            <a:spLocks noGrp="1"/>
          </p:cNvSpPr>
          <p:nvPr>
            <p:ph type="subTitle" idx="1"/>
          </p:nvPr>
        </p:nvSpPr>
        <p:spPr/>
        <p:txBody>
          <a:bodyPr/>
          <a:lstStyle/>
          <a:p>
            <a:endParaRPr lang="en-US" dirty="0"/>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a:solidFill>
            <a:schemeClr val="bg1">
              <a:lumMod val="85000"/>
            </a:schemeClr>
          </a:solidFill>
        </p:spPr>
        <p:txBody>
          <a:bodyPr>
            <a:normAutofit/>
          </a:bodyPr>
          <a:lstStyle/>
          <a:p>
            <a:r>
              <a:rPr lang="en-US" dirty="0" smtClean="0"/>
              <a:t>DUPLICATING MACHINE</a:t>
            </a:r>
            <a:endParaRPr lang="en-US" dirty="0"/>
          </a:p>
        </p:txBody>
      </p:sp>
      <p:sp>
        <p:nvSpPr>
          <p:cNvPr id="3" name="Content Placeholder 2"/>
          <p:cNvSpPr>
            <a:spLocks noGrp="1"/>
          </p:cNvSpPr>
          <p:nvPr>
            <p:ph sz="half" idx="1"/>
          </p:nvPr>
        </p:nvSpPr>
        <p:spPr>
          <a:xfrm>
            <a:off x="4071934" y="1214422"/>
            <a:ext cx="4681542" cy="5214974"/>
          </a:xfrm>
          <a:solidFill>
            <a:schemeClr val="bg2"/>
          </a:solidFill>
        </p:spPr>
        <p:txBody>
          <a:bodyPr>
            <a:normAutofit fontScale="77500" lnSpcReduction="20000"/>
          </a:bodyPr>
          <a:lstStyle/>
          <a:p>
            <a:endParaRPr lang="en-US" sz="2000" dirty="0" smtClean="0"/>
          </a:p>
          <a:p>
            <a:r>
              <a:rPr lang="en-US" sz="2300" dirty="0" smtClean="0"/>
              <a:t>1. modern document-reproduction have evolved from duplicating </a:t>
            </a:r>
            <a:r>
              <a:rPr lang="en-US" sz="2300" dirty="0" err="1" smtClean="0"/>
              <a:t>maching</a:t>
            </a:r>
            <a:r>
              <a:rPr lang="en-US" sz="2300" dirty="0" smtClean="0"/>
              <a:t>.</a:t>
            </a:r>
          </a:p>
          <a:p>
            <a:r>
              <a:rPr lang="en-US" sz="2300" dirty="0" smtClean="0"/>
              <a:t>2.Digital </a:t>
            </a:r>
            <a:r>
              <a:rPr lang="en-US" sz="2300" dirty="0" err="1" smtClean="0"/>
              <a:t>duplicators,scanner,laser</a:t>
            </a:r>
            <a:r>
              <a:rPr lang="en-US" sz="2300" dirty="0" smtClean="0"/>
              <a:t> printer and photocopiers have since replaced them.</a:t>
            </a:r>
          </a:p>
          <a:p>
            <a:r>
              <a:rPr lang="en-US" sz="2300" dirty="0" smtClean="0"/>
              <a:t>3.it makes copies of documents by a master copy from which copies are by machine.</a:t>
            </a:r>
          </a:p>
          <a:p>
            <a:r>
              <a:rPr lang="en-US" sz="2300" dirty="0" smtClean="0"/>
              <a:t>4.most frequently employed in schools and small businesses where effectiveness is required.</a:t>
            </a:r>
          </a:p>
          <a:p>
            <a:r>
              <a:rPr lang="en-US" sz="2300" dirty="0" smtClean="0"/>
              <a:t>5.it is used to make </a:t>
            </a:r>
            <a:r>
              <a:rPr lang="en-US" sz="2300" dirty="0" err="1" smtClean="0"/>
              <a:t>newspaper,magazines</a:t>
            </a:r>
            <a:r>
              <a:rPr lang="en-US" sz="2300" dirty="0" smtClean="0"/>
              <a:t> and </a:t>
            </a:r>
            <a:r>
              <a:rPr lang="en-US" sz="2300" dirty="0" err="1" smtClean="0"/>
              <a:t>pamplates</a:t>
            </a:r>
            <a:r>
              <a:rPr lang="en-US" sz="2300" dirty="0" smtClean="0"/>
              <a:t>.</a:t>
            </a:r>
          </a:p>
          <a:p>
            <a:endParaRPr lang="en-US" sz="2300" dirty="0"/>
          </a:p>
          <a:p>
            <a:r>
              <a:rPr lang="en-US" sz="2300" dirty="0" smtClean="0"/>
              <a:t> ways to duplicate: </a:t>
            </a:r>
          </a:p>
          <a:p>
            <a:r>
              <a:rPr lang="en-US" sz="2300" dirty="0" smtClean="0"/>
              <a:t>1.type write</a:t>
            </a:r>
          </a:p>
          <a:p>
            <a:r>
              <a:rPr lang="en-US" sz="2300" dirty="0" smtClean="0"/>
              <a:t>2.press copying </a:t>
            </a:r>
          </a:p>
          <a:p>
            <a:r>
              <a:rPr lang="en-US" sz="2300" dirty="0" smtClean="0"/>
              <a:t>3.stencil duplicator</a:t>
            </a:r>
          </a:p>
          <a:p>
            <a:r>
              <a:rPr lang="en-US" sz="2300" dirty="0" smtClean="0"/>
              <a:t>4.photostat</a:t>
            </a:r>
            <a:r>
              <a:rPr lang="en-US" sz="2000" dirty="0" smtClean="0"/>
              <a:t> </a:t>
            </a:r>
            <a:endParaRPr lang="en-US" sz="2000" dirty="0"/>
          </a:p>
        </p:txBody>
      </p:sp>
      <p:pic>
        <p:nvPicPr>
          <p:cNvPr id="11266" name="Picture 2" descr="B4 Digital Duplicating Machine, Duplicator - NEW &amp; old, Print"/>
          <p:cNvPicPr>
            <a:picLocks noGrp="1" noChangeAspect="1" noChangeArrowheads="1"/>
          </p:cNvPicPr>
          <p:nvPr>
            <p:ph sz="half" idx="2"/>
          </p:nvPr>
        </p:nvPicPr>
        <p:blipFill>
          <a:blip r:embed="rId2"/>
          <a:srcRect/>
          <a:stretch>
            <a:fillRect/>
          </a:stretch>
        </p:blipFill>
        <p:spPr bwMode="auto">
          <a:xfrm>
            <a:off x="565944" y="2071688"/>
            <a:ext cx="3286125" cy="3286125"/>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a:solidFill>
            <a:schemeClr val="bg1">
              <a:lumMod val="85000"/>
            </a:schemeClr>
          </a:solidFill>
        </p:spPr>
        <p:txBody>
          <a:bodyPr/>
          <a:lstStyle/>
          <a:p>
            <a:r>
              <a:rPr lang="en-US" dirty="0" smtClean="0"/>
              <a:t>PHOTOCOPYING MACHINE</a:t>
            </a:r>
            <a:endParaRPr lang="en-US" dirty="0"/>
          </a:p>
        </p:txBody>
      </p:sp>
      <p:sp>
        <p:nvSpPr>
          <p:cNvPr id="3" name="Content Placeholder 2"/>
          <p:cNvSpPr>
            <a:spLocks noGrp="1"/>
          </p:cNvSpPr>
          <p:nvPr>
            <p:ph sz="half" idx="1"/>
          </p:nvPr>
        </p:nvSpPr>
        <p:spPr>
          <a:xfrm>
            <a:off x="4071934" y="1214422"/>
            <a:ext cx="4610104" cy="5286412"/>
          </a:xfrm>
          <a:solidFill>
            <a:schemeClr val="bg2"/>
          </a:solidFill>
          <a:ln>
            <a:solidFill>
              <a:schemeClr val="accent1"/>
            </a:solidFill>
          </a:ln>
        </p:spPr>
        <p:txBody>
          <a:bodyPr>
            <a:normAutofit fontScale="47500" lnSpcReduction="20000"/>
          </a:bodyPr>
          <a:lstStyle/>
          <a:p>
            <a:endParaRPr lang="en-US" dirty="0" smtClean="0"/>
          </a:p>
          <a:p>
            <a:r>
              <a:rPr lang="en-US" sz="3400" dirty="0" smtClean="0"/>
              <a:t>1.the majority know is by its the brand name Xerox who manufactures it.</a:t>
            </a:r>
          </a:p>
          <a:p>
            <a:r>
              <a:rPr lang="en-US" sz="3400" dirty="0" smtClean="0"/>
              <a:t>2.it quickly and cheaply papers and visuals and print them on paper. </a:t>
            </a:r>
          </a:p>
          <a:p>
            <a:r>
              <a:rPr lang="en-US" sz="3400" dirty="0" smtClean="0"/>
              <a:t>3.used for contractor to make a copy of a contract.</a:t>
            </a:r>
          </a:p>
          <a:p>
            <a:r>
              <a:rPr lang="en-US" sz="3400" dirty="0" smtClean="0"/>
              <a:t>4.Xerography is a dry technique that employs electrostatic </a:t>
            </a:r>
            <a:r>
              <a:rPr lang="en-US" sz="3400" dirty="0" err="1" smtClean="0"/>
              <a:t>chagers</a:t>
            </a:r>
            <a:r>
              <a:rPr lang="en-US" sz="3400" dirty="0" smtClean="0"/>
              <a:t> on a light-sensitive photoreceptor to attract and transfer toner particles (a powder) onto the paper in the shape of an image in most modern photocopies. </a:t>
            </a:r>
          </a:p>
          <a:p>
            <a:r>
              <a:rPr lang="en-US" sz="3400" dirty="0" smtClean="0"/>
              <a:t>5.advantages are that it is </a:t>
            </a:r>
            <a:r>
              <a:rPr lang="en-US" sz="3400" dirty="0" err="1" smtClean="0"/>
              <a:t>quick,clean</a:t>
            </a:r>
            <a:r>
              <a:rPr lang="en-US" sz="3400" dirty="0" err="1"/>
              <a:t>,</a:t>
            </a:r>
            <a:r>
              <a:rPr lang="en-US" sz="3400" dirty="0" err="1" smtClean="0"/>
              <a:t>process,it</a:t>
            </a:r>
            <a:r>
              <a:rPr lang="en-US" sz="3400" dirty="0" smtClean="0"/>
              <a:t> prints on both </a:t>
            </a:r>
            <a:r>
              <a:rPr lang="en-US" sz="3400" dirty="0" err="1" smtClean="0"/>
              <a:t>sides,and</a:t>
            </a:r>
            <a:r>
              <a:rPr lang="en-US" sz="3400" dirty="0" smtClean="0"/>
              <a:t> we can also get the digital copies as well </a:t>
            </a:r>
          </a:p>
          <a:p>
            <a:r>
              <a:rPr lang="en-US" sz="3400" dirty="0" smtClean="0"/>
              <a:t>6.there are </a:t>
            </a:r>
            <a:r>
              <a:rPr lang="en-US" sz="3400" dirty="0" err="1" smtClean="0"/>
              <a:t>colour</a:t>
            </a:r>
            <a:r>
              <a:rPr lang="en-US" sz="3400" dirty="0" smtClean="0"/>
              <a:t> and monochrome photocopying machine </a:t>
            </a:r>
          </a:p>
          <a:p>
            <a:r>
              <a:rPr lang="en-US" sz="3400" dirty="0" smtClean="0"/>
              <a:t>7.but it is </a:t>
            </a:r>
            <a:r>
              <a:rPr lang="en-US" sz="3400" dirty="0" err="1" smtClean="0"/>
              <a:t>expensive,takes</a:t>
            </a:r>
            <a:r>
              <a:rPr lang="en-US" sz="3400" dirty="0" smtClean="0"/>
              <a:t> a lot of paper which leads to environmental concerns and government has to take extra measures to make sure there are no counterfeit currency. </a:t>
            </a:r>
          </a:p>
          <a:p>
            <a:endParaRPr lang="en-US" sz="3400" dirty="0"/>
          </a:p>
          <a:p>
            <a:r>
              <a:rPr lang="en-US" sz="3400" dirty="0" smtClean="0"/>
              <a:t>other machines like fax(</a:t>
            </a:r>
            <a:r>
              <a:rPr lang="en-US" sz="3400" dirty="0" err="1" smtClean="0"/>
              <a:t>fascimile</a:t>
            </a:r>
            <a:r>
              <a:rPr lang="en-US" sz="3400" dirty="0" smtClean="0"/>
              <a:t>) and franking machine are also used in offices</a:t>
            </a:r>
            <a:endParaRPr lang="en-US" sz="3400" dirty="0"/>
          </a:p>
        </p:txBody>
      </p:sp>
      <p:pic>
        <p:nvPicPr>
          <p:cNvPr id="6" name="Content Placeholder 5" descr="WhatsApp Image 2024-01-04 at 9.50.05 AM.jpeg"/>
          <p:cNvPicPr>
            <a:picLocks noGrp="1" noChangeAspect="1"/>
          </p:cNvPicPr>
          <p:nvPr>
            <p:ph sz="half" idx="2"/>
          </p:nvPr>
        </p:nvPicPr>
        <p:blipFill>
          <a:blip r:embed="rId2" cstate="print"/>
          <a:stretch>
            <a:fillRect/>
          </a:stretch>
        </p:blipFill>
        <p:spPr>
          <a:xfrm>
            <a:off x="500034" y="2000240"/>
            <a:ext cx="3429024" cy="3429024"/>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a:solidFill>
            <a:schemeClr val="bg1">
              <a:lumMod val="85000"/>
            </a:schemeClr>
          </a:solidFill>
        </p:spPr>
        <p:txBody>
          <a:bodyPr/>
          <a:lstStyle/>
          <a:p>
            <a:r>
              <a:rPr lang="en-US" dirty="0" smtClean="0"/>
              <a:t>ACCOUNTING MACHINE</a:t>
            </a:r>
            <a:endParaRPr lang="en-US" dirty="0"/>
          </a:p>
        </p:txBody>
      </p:sp>
      <p:sp>
        <p:nvSpPr>
          <p:cNvPr id="3" name="Content Placeholder 2"/>
          <p:cNvSpPr>
            <a:spLocks noGrp="1"/>
          </p:cNvSpPr>
          <p:nvPr>
            <p:ph sz="half" idx="1"/>
          </p:nvPr>
        </p:nvSpPr>
        <p:spPr>
          <a:xfrm>
            <a:off x="4071934" y="1214422"/>
            <a:ext cx="4610104" cy="5286412"/>
          </a:xfrm>
          <a:solidFill>
            <a:schemeClr val="bg2"/>
          </a:solidFill>
        </p:spPr>
        <p:txBody>
          <a:bodyPr>
            <a:normAutofit fontScale="92500" lnSpcReduction="20000"/>
          </a:bodyPr>
          <a:lstStyle/>
          <a:p>
            <a:endParaRPr lang="en-US" sz="2000" dirty="0" smtClean="0"/>
          </a:p>
          <a:p>
            <a:r>
              <a:rPr lang="en-US" sz="2000" dirty="0" smtClean="0"/>
              <a:t>1. </a:t>
            </a:r>
            <a:r>
              <a:rPr lang="en-US" sz="2000" dirty="0" err="1" smtClean="0"/>
              <a:t>Accouting</a:t>
            </a:r>
            <a:r>
              <a:rPr lang="en-US" sz="2000" dirty="0" smtClean="0"/>
              <a:t> machines were used by businesses from 1900 - 1980s. </a:t>
            </a:r>
          </a:p>
          <a:p>
            <a:r>
              <a:rPr lang="en-US" sz="2000" dirty="0" smtClean="0"/>
              <a:t>2. It was a device which were used to record the financial information. </a:t>
            </a:r>
          </a:p>
          <a:p>
            <a:r>
              <a:rPr lang="en-US" sz="2000" dirty="0" smtClean="0"/>
              <a:t>3. They were a </a:t>
            </a:r>
            <a:r>
              <a:rPr lang="en-US" sz="2000" dirty="0" err="1" smtClean="0"/>
              <a:t>combinatin</a:t>
            </a:r>
            <a:r>
              <a:rPr lang="en-US" sz="2000" dirty="0" smtClean="0"/>
              <a:t> of Calculator and Printer which were used for specific commercial activities like billing, payroll or ledger. </a:t>
            </a:r>
          </a:p>
          <a:p>
            <a:r>
              <a:rPr lang="en-US" sz="2000" dirty="0" smtClean="0"/>
              <a:t>4. To sum it up, these devices were used for </a:t>
            </a:r>
            <a:r>
              <a:rPr lang="en-US" sz="2000" dirty="0" err="1" smtClean="0"/>
              <a:t>Calculating,Tabulating</a:t>
            </a:r>
            <a:r>
              <a:rPr lang="en-US" sz="2000" dirty="0" smtClean="0"/>
              <a:t> and printing the results.</a:t>
            </a:r>
          </a:p>
          <a:p>
            <a:r>
              <a:rPr lang="en-US" dirty="0" smtClean="0"/>
              <a:t>ADVANTAGES:</a:t>
            </a:r>
            <a:r>
              <a:rPr lang="en-US" sz="2000" dirty="0" smtClean="0"/>
              <a:t> </a:t>
            </a:r>
          </a:p>
          <a:p>
            <a:pPr>
              <a:buNone/>
            </a:pPr>
            <a:r>
              <a:rPr lang="en-US" sz="2000" dirty="0" smtClean="0"/>
              <a:t>time and </a:t>
            </a:r>
            <a:r>
              <a:rPr lang="en-US" sz="2000" dirty="0" err="1" smtClean="0"/>
              <a:t>labour</a:t>
            </a:r>
            <a:r>
              <a:rPr lang="en-US" sz="2000" dirty="0" smtClean="0"/>
              <a:t> </a:t>
            </a:r>
            <a:r>
              <a:rPr lang="en-US" sz="2000" dirty="0" err="1" smtClean="0"/>
              <a:t>saving,more</a:t>
            </a:r>
            <a:r>
              <a:rPr lang="en-US" sz="2000" dirty="0" smtClean="0"/>
              <a:t> </a:t>
            </a:r>
            <a:r>
              <a:rPr lang="en-US" sz="2000" dirty="0" err="1" smtClean="0"/>
              <a:t>accurate,Better</a:t>
            </a:r>
            <a:r>
              <a:rPr lang="en-US" sz="2000" dirty="0" smtClean="0"/>
              <a:t> </a:t>
            </a:r>
            <a:r>
              <a:rPr lang="en-US" sz="2000" dirty="0" err="1" smtClean="0"/>
              <a:t>Presentation,simple</a:t>
            </a:r>
            <a:r>
              <a:rPr lang="en-US" sz="2000" dirty="0" smtClean="0"/>
              <a:t> balancing, immediate use of valuable information</a:t>
            </a:r>
          </a:p>
          <a:p>
            <a:r>
              <a:rPr lang="en-US" dirty="0" smtClean="0"/>
              <a:t>DISADVANTAGES:</a:t>
            </a:r>
            <a:r>
              <a:rPr lang="en-US" sz="2000" dirty="0" smtClean="0"/>
              <a:t> </a:t>
            </a:r>
          </a:p>
          <a:p>
            <a:pPr>
              <a:buNone/>
            </a:pPr>
            <a:r>
              <a:rPr lang="en-US" sz="2000" dirty="0" smtClean="0"/>
              <a:t>heavy </a:t>
            </a:r>
            <a:r>
              <a:rPr lang="en-US" sz="2000" dirty="0" err="1" smtClean="0"/>
              <a:t>investment,cause</a:t>
            </a:r>
            <a:r>
              <a:rPr lang="en-US" sz="2000" dirty="0" smtClean="0"/>
              <a:t> </a:t>
            </a:r>
            <a:r>
              <a:rPr lang="en-US" sz="2000" dirty="0" err="1" smtClean="0"/>
              <a:t>Distraction,Breakdown</a:t>
            </a:r>
            <a:r>
              <a:rPr lang="en-US" sz="2000" dirty="0" smtClean="0"/>
              <a:t>, depreciation </a:t>
            </a:r>
          </a:p>
        </p:txBody>
      </p:sp>
      <p:pic>
        <p:nvPicPr>
          <p:cNvPr id="6" name="Content Placeholder 5" descr="WhatsApp Image 2024-01-04 at 9.51.12 AM.jpeg"/>
          <p:cNvPicPr>
            <a:picLocks noGrp="1" noChangeAspect="1"/>
          </p:cNvPicPr>
          <p:nvPr>
            <p:ph sz="half" idx="2"/>
          </p:nvPr>
        </p:nvPicPr>
        <p:blipFill>
          <a:blip r:embed="rId2"/>
          <a:stretch>
            <a:fillRect/>
          </a:stretch>
        </p:blipFill>
        <p:spPr>
          <a:xfrm>
            <a:off x="500034" y="2143116"/>
            <a:ext cx="3429024" cy="3357586"/>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a:solidFill>
            <a:schemeClr val="bg1">
              <a:lumMod val="85000"/>
            </a:schemeClr>
          </a:solidFill>
        </p:spPr>
        <p:txBody>
          <a:bodyPr/>
          <a:lstStyle/>
          <a:p>
            <a:r>
              <a:rPr lang="en-US" dirty="0" smtClean="0"/>
              <a:t>TABULATING MACHINE</a:t>
            </a:r>
            <a:endParaRPr lang="en-US" dirty="0"/>
          </a:p>
        </p:txBody>
      </p:sp>
      <p:sp>
        <p:nvSpPr>
          <p:cNvPr id="3" name="Content Placeholder 2"/>
          <p:cNvSpPr>
            <a:spLocks noGrp="1"/>
          </p:cNvSpPr>
          <p:nvPr>
            <p:ph sz="half" idx="1"/>
          </p:nvPr>
        </p:nvSpPr>
        <p:spPr>
          <a:xfrm>
            <a:off x="4071934" y="1214422"/>
            <a:ext cx="4610104" cy="5286412"/>
          </a:xfrm>
          <a:solidFill>
            <a:schemeClr val="bg2"/>
          </a:solidFill>
        </p:spPr>
        <p:txBody>
          <a:bodyPr>
            <a:normAutofit/>
          </a:bodyPr>
          <a:lstStyle/>
          <a:p>
            <a:endParaRPr lang="en-US" sz="2000" dirty="0" smtClean="0"/>
          </a:p>
          <a:p>
            <a:r>
              <a:rPr lang="en-US" sz="1800" dirty="0" smtClean="0"/>
              <a:t>1.sorting information into classes and adding up the total for each class are two processes that combined by these machines.</a:t>
            </a:r>
          </a:p>
          <a:p>
            <a:r>
              <a:rPr lang="en-US" sz="1800" dirty="0" smtClean="0"/>
              <a:t>2.cards are punched with the punching card machine and then stored to tabulate statistical information by this machine. </a:t>
            </a:r>
          </a:p>
          <a:p>
            <a:r>
              <a:rPr lang="en-US" sz="1800" dirty="0" smtClean="0"/>
              <a:t>3.Tabulation is printed in columns and rows on paper once tabulation has been completed. </a:t>
            </a:r>
          </a:p>
          <a:p>
            <a:r>
              <a:rPr lang="en-US" sz="1800" dirty="0" smtClean="0"/>
              <a:t>4.nowadays we use </a:t>
            </a:r>
            <a:r>
              <a:rPr lang="en-US" sz="1800" dirty="0" err="1" smtClean="0"/>
              <a:t>microsoft</a:t>
            </a:r>
            <a:r>
              <a:rPr lang="en-US" sz="1800" dirty="0" smtClean="0"/>
              <a:t> </a:t>
            </a:r>
            <a:r>
              <a:rPr lang="en-US" sz="1800" dirty="0" err="1" smtClean="0"/>
              <a:t>exel</a:t>
            </a:r>
            <a:r>
              <a:rPr lang="en-US" sz="1800" dirty="0" smtClean="0"/>
              <a:t>. </a:t>
            </a:r>
          </a:p>
          <a:p>
            <a:r>
              <a:rPr lang="en-US" sz="1800" dirty="0" smtClean="0"/>
              <a:t>5.it is used in offices that has heap of data that need to processed on daily basis</a:t>
            </a:r>
            <a:r>
              <a:rPr lang="en-US" sz="1600" dirty="0" smtClean="0"/>
              <a:t>.</a:t>
            </a:r>
            <a:endParaRPr lang="en-US" sz="1600" dirty="0"/>
          </a:p>
        </p:txBody>
      </p:sp>
      <p:pic>
        <p:nvPicPr>
          <p:cNvPr id="5" name="Content Placeholder 4" descr="WhatsApp Image 2024-01-04 at 9.52.44 AM.jpeg"/>
          <p:cNvPicPr>
            <a:picLocks noGrp="1" noChangeAspect="1"/>
          </p:cNvPicPr>
          <p:nvPr>
            <p:ph sz="half" idx="2"/>
          </p:nvPr>
        </p:nvPicPr>
        <p:blipFill>
          <a:blip r:embed="rId2"/>
          <a:stretch>
            <a:fillRect/>
          </a:stretch>
        </p:blipFill>
        <p:spPr>
          <a:xfrm>
            <a:off x="500034" y="2071678"/>
            <a:ext cx="3429001" cy="321471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a:solidFill>
            <a:schemeClr val="bg1">
              <a:lumMod val="85000"/>
            </a:schemeClr>
          </a:solidFill>
        </p:spPr>
        <p:txBody>
          <a:bodyPr/>
          <a:lstStyle/>
          <a:p>
            <a:r>
              <a:rPr lang="en-US" dirty="0" smtClean="0"/>
              <a:t>COMPUTING MACHINE</a:t>
            </a:r>
            <a:endParaRPr lang="en-US" dirty="0"/>
          </a:p>
        </p:txBody>
      </p:sp>
      <p:sp>
        <p:nvSpPr>
          <p:cNvPr id="3" name="Content Placeholder 2"/>
          <p:cNvSpPr>
            <a:spLocks noGrp="1"/>
          </p:cNvSpPr>
          <p:nvPr>
            <p:ph sz="half" idx="1"/>
          </p:nvPr>
        </p:nvSpPr>
        <p:spPr>
          <a:xfrm>
            <a:off x="4071934" y="1214422"/>
            <a:ext cx="4714908" cy="5357850"/>
          </a:xfrm>
          <a:solidFill>
            <a:schemeClr val="bg2"/>
          </a:solidFill>
        </p:spPr>
        <p:txBody>
          <a:bodyPr>
            <a:noAutofit/>
          </a:bodyPr>
          <a:lstStyle/>
          <a:p>
            <a:endParaRPr lang="en-US" sz="1600" dirty="0" smtClean="0"/>
          </a:p>
          <a:p>
            <a:r>
              <a:rPr lang="en-US" sz="1800" dirty="0" smtClean="0"/>
              <a:t>Calculating </a:t>
            </a:r>
            <a:r>
              <a:rPr lang="en-US" sz="1800" dirty="0" smtClean="0"/>
              <a:t>machines are used to perform mathematical functions such as addition, subtraction, division, and multiplication as well as percentage, square, square roots and so on. It also helps in performing repetitive and routine statistical work. Calculators include memory banks. The majority of conventional calculating machines are non-listing machines, with the final totals shown on the machine's dial. Calculators help you save time and effort. They complete the task swiftly and precisely. They are portable and alleviate mental strain. Calculators are extremely handy for calculating interest, discounts, dividends, and exchange rates, among other things.</a:t>
            </a:r>
            <a:endParaRPr lang="en-US" sz="1800" dirty="0" smtClean="0"/>
          </a:p>
          <a:p>
            <a:pPr>
              <a:buNone/>
            </a:pPr>
            <a:endParaRPr lang="en-US" sz="1400" dirty="0" smtClean="0"/>
          </a:p>
        </p:txBody>
      </p:sp>
      <p:pic>
        <p:nvPicPr>
          <p:cNvPr id="6" name="Content Placeholder 5" descr="computing machine.jpg"/>
          <p:cNvPicPr>
            <a:picLocks noGrp="1" noChangeAspect="1"/>
          </p:cNvPicPr>
          <p:nvPr>
            <p:ph sz="half" idx="2"/>
          </p:nvPr>
        </p:nvPicPr>
        <p:blipFill>
          <a:blip r:embed="rId3"/>
          <a:stretch>
            <a:fillRect/>
          </a:stretch>
        </p:blipFill>
        <p:spPr>
          <a:xfrm>
            <a:off x="500035" y="2143116"/>
            <a:ext cx="3357586" cy="3071834"/>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785794"/>
            <a:ext cx="8715468" cy="5262979"/>
          </a:xfrm>
          <a:prstGeom prst="rect">
            <a:avLst/>
          </a:prstGeom>
          <a:solidFill>
            <a:schemeClr val="bg2"/>
          </a:solidFill>
        </p:spPr>
        <p:txBody>
          <a:bodyPr wrap="square">
            <a:spAutoFit/>
          </a:bodyPr>
          <a:lstStyle/>
          <a:p>
            <a:endParaRPr lang="en-US" sz="3200" dirty="0" smtClean="0"/>
          </a:p>
          <a:p>
            <a:r>
              <a:rPr lang="en-US" sz="3200" dirty="0" smtClean="0"/>
              <a:t>Advantages </a:t>
            </a:r>
            <a:r>
              <a:rPr lang="en-US" sz="3200" dirty="0" smtClean="0"/>
              <a:t>of Calculating </a:t>
            </a:r>
            <a:r>
              <a:rPr lang="en-US" sz="3200" dirty="0" smtClean="0"/>
              <a:t>Machines</a:t>
            </a:r>
          </a:p>
          <a:p>
            <a:r>
              <a:rPr lang="en-US" sz="2000" dirty="0" smtClean="0"/>
              <a:t>Following </a:t>
            </a:r>
            <a:r>
              <a:rPr lang="en-US" sz="2000" dirty="0" smtClean="0"/>
              <a:t>are the advantages of calculating machines</a:t>
            </a:r>
            <a:r>
              <a:rPr lang="en-US" sz="2000" dirty="0" smtClean="0"/>
              <a:t>:</a:t>
            </a:r>
          </a:p>
          <a:p>
            <a:pPr marL="457200" indent="-457200">
              <a:buFont typeface="Arial" pitchFamily="34" charset="0"/>
              <a:buChar char="•"/>
            </a:pPr>
            <a:r>
              <a:rPr lang="en-US" sz="2000" dirty="0" smtClean="0"/>
              <a:t>It </a:t>
            </a:r>
            <a:r>
              <a:rPr lang="en-US" sz="2000" dirty="0" smtClean="0"/>
              <a:t>helps in fast calculations</a:t>
            </a:r>
            <a:r>
              <a:rPr lang="en-US" sz="2000" dirty="0" smtClean="0"/>
              <a:t>.</a:t>
            </a:r>
          </a:p>
          <a:p>
            <a:pPr marL="457200" indent="-457200">
              <a:buFont typeface="Arial" pitchFamily="34" charset="0"/>
              <a:buChar char="•"/>
            </a:pPr>
            <a:r>
              <a:rPr lang="en-US" sz="2000" dirty="0" smtClean="0"/>
              <a:t>It </a:t>
            </a:r>
            <a:r>
              <a:rPr lang="en-US" sz="2000" dirty="0" smtClean="0"/>
              <a:t>provides accurate results of the mathematical problems</a:t>
            </a:r>
            <a:r>
              <a:rPr lang="en-US" sz="2000" dirty="0" smtClean="0"/>
              <a:t>.</a:t>
            </a:r>
          </a:p>
          <a:p>
            <a:pPr marL="457200" indent="-457200">
              <a:buFont typeface="Arial" pitchFamily="34" charset="0"/>
              <a:buChar char="•"/>
            </a:pPr>
            <a:r>
              <a:rPr lang="en-US" sz="2000" dirty="0" smtClean="0"/>
              <a:t>is </a:t>
            </a:r>
            <a:r>
              <a:rPr lang="en-US" sz="2000" dirty="0" smtClean="0"/>
              <a:t>easy to access calculators</a:t>
            </a:r>
            <a:r>
              <a:rPr lang="en-US" sz="2000" dirty="0" smtClean="0"/>
              <a:t>.</a:t>
            </a:r>
          </a:p>
          <a:p>
            <a:pPr marL="457200" indent="-457200">
              <a:buFont typeface="Arial" pitchFamily="34" charset="0"/>
              <a:buChar char="•"/>
            </a:pPr>
            <a:r>
              <a:rPr lang="en-US" sz="2000" dirty="0" smtClean="0"/>
              <a:t>Calculators </a:t>
            </a:r>
            <a:r>
              <a:rPr lang="en-US" sz="2000" dirty="0" smtClean="0"/>
              <a:t>can be even carried in pockets and are portable in </a:t>
            </a:r>
            <a:r>
              <a:rPr lang="en-US" sz="2000" dirty="0" err="1" smtClean="0"/>
              <a:t>nature.the</a:t>
            </a:r>
            <a:r>
              <a:rPr lang="en-US" sz="2000" dirty="0" smtClean="0"/>
              <a:t> simple mathematical calculations like addition and subtraction</a:t>
            </a:r>
            <a:r>
              <a:rPr lang="en-US" sz="2000" dirty="0" smtClean="0"/>
              <a:t>.</a:t>
            </a:r>
          </a:p>
          <a:p>
            <a:pPr marL="457200" indent="-457200"/>
            <a:endParaRPr lang="en-US" sz="2000" dirty="0" smtClean="0"/>
          </a:p>
          <a:p>
            <a:pPr marL="457200" indent="-457200"/>
            <a:r>
              <a:rPr lang="en-US" sz="3200" dirty="0" smtClean="0"/>
              <a:t>Disadvantages </a:t>
            </a:r>
            <a:r>
              <a:rPr lang="en-US" sz="3200" dirty="0" smtClean="0"/>
              <a:t>of Calculating </a:t>
            </a:r>
            <a:r>
              <a:rPr lang="en-US" sz="3200" dirty="0" smtClean="0"/>
              <a:t>Machines</a:t>
            </a:r>
          </a:p>
          <a:p>
            <a:pPr marL="457200" indent="-457200"/>
            <a:r>
              <a:rPr lang="en-US" sz="2000" dirty="0" smtClean="0"/>
              <a:t>Following </a:t>
            </a:r>
            <a:r>
              <a:rPr lang="en-US" sz="2000" dirty="0" smtClean="0"/>
              <a:t>are the disadvantages of calculating machines</a:t>
            </a:r>
            <a:r>
              <a:rPr lang="en-US" sz="2000" dirty="0" smtClean="0"/>
              <a:t>:</a:t>
            </a:r>
          </a:p>
          <a:p>
            <a:pPr marL="457200" indent="-457200">
              <a:buFont typeface="Arial" pitchFamily="34" charset="0"/>
              <a:buChar char="•"/>
            </a:pPr>
            <a:r>
              <a:rPr lang="en-US" sz="2000" dirty="0" smtClean="0"/>
              <a:t>In </a:t>
            </a:r>
            <a:r>
              <a:rPr lang="en-US" sz="2000" dirty="0" smtClean="0"/>
              <a:t>initial, investment in calculating machine is quite expensive</a:t>
            </a:r>
            <a:r>
              <a:rPr lang="en-US" sz="2000" dirty="0" smtClean="0"/>
              <a:t>.</a:t>
            </a:r>
          </a:p>
          <a:p>
            <a:pPr marL="457200" indent="-457200">
              <a:buFont typeface="Arial" pitchFamily="34" charset="0"/>
              <a:buChar char="•"/>
            </a:pPr>
            <a:r>
              <a:rPr lang="en-US" sz="2000" dirty="0" smtClean="0"/>
              <a:t>Results </a:t>
            </a:r>
            <a:r>
              <a:rPr lang="en-US" sz="2000" dirty="0" smtClean="0"/>
              <a:t>obtained from the calculators are required to be checked</a:t>
            </a:r>
            <a:r>
              <a:rPr lang="en-US" sz="2000" dirty="0" smtClean="0"/>
              <a:t>.</a:t>
            </a:r>
          </a:p>
          <a:p>
            <a:pPr marL="457200" indent="-457200">
              <a:buFont typeface="Arial" pitchFamily="34" charset="0"/>
              <a:buChar char="•"/>
            </a:pPr>
            <a:endParaRPr lang="en-US" sz="2000" dirty="0" smtClean="0"/>
          </a:p>
          <a:p>
            <a:pPr marL="457200" indent="-457200">
              <a:buFont typeface="Arial" pitchFamily="34" charset="0"/>
              <a:buChar char="•"/>
            </a:pP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a:solidFill>
            <a:schemeClr val="bg1">
              <a:lumMod val="85000"/>
            </a:schemeClr>
          </a:solidFill>
        </p:spPr>
        <p:txBody>
          <a:bodyPr/>
          <a:lstStyle/>
          <a:p>
            <a:r>
              <a:rPr lang="en-US" dirty="0" smtClean="0"/>
              <a:t>COMMUNICATION MACHINE:</a:t>
            </a:r>
            <a:endParaRPr lang="en-US" dirty="0"/>
          </a:p>
        </p:txBody>
      </p:sp>
      <p:sp>
        <p:nvSpPr>
          <p:cNvPr id="3" name="Content Placeholder 2"/>
          <p:cNvSpPr>
            <a:spLocks noGrp="1"/>
          </p:cNvSpPr>
          <p:nvPr>
            <p:ph sz="half" idx="1"/>
          </p:nvPr>
        </p:nvSpPr>
        <p:spPr>
          <a:xfrm>
            <a:off x="3857620" y="1285860"/>
            <a:ext cx="4786346" cy="5214974"/>
          </a:xfrm>
          <a:solidFill>
            <a:schemeClr val="bg2"/>
          </a:solidFill>
        </p:spPr>
        <p:txBody>
          <a:bodyPr>
            <a:normAutofit fontScale="92500" lnSpcReduction="10000"/>
          </a:bodyPr>
          <a:lstStyle/>
          <a:p>
            <a:pPr>
              <a:buNone/>
            </a:pPr>
            <a:endParaRPr lang="en-US" sz="1900" dirty="0" smtClean="0"/>
          </a:p>
          <a:p>
            <a:pPr>
              <a:buNone/>
            </a:pPr>
            <a:r>
              <a:rPr lang="en-US" sz="1900" dirty="0" smtClean="0"/>
              <a:t>Office </a:t>
            </a:r>
            <a:r>
              <a:rPr lang="en-US" sz="1900" dirty="0" smtClean="0"/>
              <a:t>requires communication equipment for the smooth functioning of the work. These equipment's assist in transferring messages, data and other information from one place to another. Following are the </a:t>
            </a:r>
            <a:r>
              <a:rPr lang="en-US" sz="1900" dirty="0" smtClean="0"/>
              <a:t>communication equipment's which are discussed below:</a:t>
            </a:r>
          </a:p>
          <a:p>
            <a:pPr>
              <a:buNone/>
            </a:pPr>
            <a:endParaRPr lang="en-US" sz="1800" dirty="0" smtClean="0"/>
          </a:p>
          <a:p>
            <a:pPr>
              <a:buNone/>
            </a:pPr>
            <a:r>
              <a:rPr lang="en-US" sz="2600" dirty="0" smtClean="0"/>
              <a:t>Communication equipments:</a:t>
            </a:r>
          </a:p>
          <a:p>
            <a:r>
              <a:rPr lang="en-US" sz="1800" dirty="0" smtClean="0"/>
              <a:t>Dictaphone</a:t>
            </a:r>
          </a:p>
          <a:p>
            <a:r>
              <a:rPr lang="en-US" sz="1800" dirty="0" smtClean="0"/>
              <a:t>Telephone</a:t>
            </a:r>
          </a:p>
          <a:p>
            <a:r>
              <a:rPr lang="en-US" sz="1800" dirty="0" err="1" smtClean="0"/>
              <a:t>Teleprinters</a:t>
            </a:r>
            <a:endParaRPr lang="en-US" sz="1800" dirty="0" smtClean="0"/>
          </a:p>
          <a:p>
            <a:r>
              <a:rPr lang="en-US" sz="1800" dirty="0" smtClean="0"/>
              <a:t>PBX</a:t>
            </a:r>
          </a:p>
          <a:p>
            <a:r>
              <a:rPr lang="en-US" sz="1800" dirty="0" smtClean="0"/>
              <a:t>Intercom</a:t>
            </a:r>
          </a:p>
          <a:p>
            <a:r>
              <a:rPr lang="en-US" sz="1800" dirty="0" smtClean="0"/>
              <a:t>Telex</a:t>
            </a:r>
          </a:p>
          <a:p>
            <a:r>
              <a:rPr lang="en-US" sz="1800" dirty="0" smtClean="0"/>
              <a:t>PABX</a:t>
            </a:r>
          </a:p>
          <a:p>
            <a:r>
              <a:rPr lang="en-US" sz="1800" dirty="0" smtClean="0"/>
              <a:t>STD</a:t>
            </a:r>
          </a:p>
          <a:p>
            <a:pPr>
              <a:buNone/>
            </a:pPr>
            <a:endParaRPr lang="en-US" sz="1800" dirty="0" smtClean="0"/>
          </a:p>
          <a:p>
            <a:pPr>
              <a:buNone/>
            </a:pPr>
            <a:endParaRPr lang="en-US" sz="1800" dirty="0" smtClean="0"/>
          </a:p>
        </p:txBody>
      </p:sp>
      <p:pic>
        <p:nvPicPr>
          <p:cNvPr id="5" name="Content Placeholder 4" descr="communicqtion.jpg"/>
          <p:cNvPicPr>
            <a:picLocks noGrp="1" noChangeAspect="1"/>
          </p:cNvPicPr>
          <p:nvPr>
            <p:ph sz="half" idx="2"/>
          </p:nvPr>
        </p:nvPicPr>
        <p:blipFill>
          <a:blip r:embed="rId2"/>
          <a:stretch>
            <a:fillRect/>
          </a:stretch>
        </p:blipFill>
        <p:spPr>
          <a:xfrm>
            <a:off x="428625" y="2214554"/>
            <a:ext cx="3286125" cy="313116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8794" y="2786058"/>
            <a:ext cx="4857784" cy="923330"/>
          </a:xfrm>
          <a:prstGeom prst="rect">
            <a:avLst/>
          </a:prstGeom>
          <a:solidFill>
            <a:schemeClr val="bg1">
              <a:lumMod val="95000"/>
            </a:schemeClr>
          </a:solidFill>
        </p:spPr>
        <p:txBody>
          <a:bodyPr wrap="square">
            <a:spAutoFit/>
          </a:bodyPr>
          <a:lstStyle/>
          <a:p>
            <a:r>
              <a:rPr lang="en-US" sz="5400" dirty="0" smtClean="0">
                <a:latin typeface="Algerian" pitchFamily="82" charset="0"/>
              </a:rPr>
              <a:t>   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193</TotalTime>
  <Words>656</Words>
  <Application>Microsoft Office PowerPoint</Application>
  <PresentationFormat>On-screen Show (4:3)</PresentationFormat>
  <Paragraphs>75</Paragraphs>
  <Slides>9</Slides>
  <Notes>3</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Office Management Presentation</vt:lpstr>
      <vt:lpstr>DUPLICATING MACHINE</vt:lpstr>
      <vt:lpstr>PHOTOCOPYING MACHINE</vt:lpstr>
      <vt:lpstr>ACCOUNTING MACHINE</vt:lpstr>
      <vt:lpstr>TABULATING MACHINE</vt:lpstr>
      <vt:lpstr>COMPUTING MACHINE</vt:lpstr>
      <vt:lpstr>Slide 7</vt:lpstr>
      <vt:lpstr>COMMUNICATION MACHINE:</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Management Presentation</dc:title>
  <dc:creator>DELL</dc:creator>
  <cp:lastModifiedBy>DELL</cp:lastModifiedBy>
  <cp:revision>22</cp:revision>
  <dcterms:created xsi:type="dcterms:W3CDTF">2024-01-01T19:05:43Z</dcterms:created>
  <dcterms:modified xsi:type="dcterms:W3CDTF">2024-01-07T18:47:02Z</dcterms:modified>
</cp:coreProperties>
</file>