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ED8DD0-81DB-41E8-B8B5-82FD97AE18B0}"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59483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D8DD0-81DB-41E8-B8B5-82FD97AE18B0}"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4151231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D8DD0-81DB-41E8-B8B5-82FD97AE18B0}"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12213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D8DD0-81DB-41E8-B8B5-82FD97AE18B0}"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129561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D8DD0-81DB-41E8-B8B5-82FD97AE18B0}"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329598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ED8DD0-81DB-41E8-B8B5-82FD97AE18B0}"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230901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ED8DD0-81DB-41E8-B8B5-82FD97AE18B0}"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200201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ED8DD0-81DB-41E8-B8B5-82FD97AE18B0}"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324437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D8DD0-81DB-41E8-B8B5-82FD97AE18B0}" type="datetimeFigureOut">
              <a:rPr lang="en-IN" smtClean="0"/>
              <a:t>08-01-2024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393571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D8DD0-81DB-41E8-B8B5-82FD97AE18B0}"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306848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D8DD0-81DB-41E8-B8B5-82FD97AE18B0}"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75766B-0178-4D3A-8F0D-C025E072E889}" type="slidenum">
              <a:rPr lang="en-IN" smtClean="0"/>
              <a:t>‹#›</a:t>
            </a:fld>
            <a:endParaRPr lang="en-IN"/>
          </a:p>
        </p:txBody>
      </p:sp>
    </p:spTree>
    <p:extLst>
      <p:ext uri="{BB962C8B-B14F-4D97-AF65-F5344CB8AC3E}">
        <p14:creationId xmlns:p14="http://schemas.microsoft.com/office/powerpoint/2010/main" val="288881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D8DD0-81DB-41E8-B8B5-82FD97AE18B0}" type="datetimeFigureOut">
              <a:rPr lang="en-IN" smtClean="0"/>
              <a:t>08-01-2024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5766B-0178-4D3A-8F0D-C025E072E889}" type="slidenum">
              <a:rPr lang="en-IN" smtClean="0"/>
              <a:t>‹#›</a:t>
            </a:fld>
            <a:endParaRPr lang="en-IN"/>
          </a:p>
        </p:txBody>
      </p:sp>
    </p:spTree>
    <p:extLst>
      <p:ext uri="{BB962C8B-B14F-4D97-AF65-F5344CB8AC3E}">
        <p14:creationId xmlns:p14="http://schemas.microsoft.com/office/powerpoint/2010/main" val="375618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348880"/>
            <a:ext cx="7772400" cy="1470025"/>
          </a:xfrm>
        </p:spPr>
        <p:txBody>
          <a:bodyPr>
            <a:noAutofit/>
          </a:bodyPr>
          <a:lstStyle/>
          <a:p>
            <a:r>
              <a:rPr lang="en-IN" sz="5400" dirty="0" smtClean="0">
                <a:latin typeface="Algerian" pitchFamily="82" charset="0"/>
              </a:rPr>
              <a:t>OFFICE MANAGEMENT PRESENTATION</a:t>
            </a:r>
            <a:endParaRPr lang="en-IN" sz="5400" dirty="0">
              <a:latin typeface="Algerian" pitchFamily="82" charset="0"/>
            </a:endParaRPr>
          </a:p>
        </p:txBody>
      </p:sp>
      <p:sp>
        <p:nvSpPr>
          <p:cNvPr id="3" name="Subtitle 2"/>
          <p:cNvSpPr>
            <a:spLocks noGrp="1"/>
          </p:cNvSpPr>
          <p:nvPr>
            <p:ph type="subTitle" idx="1"/>
          </p:nvPr>
        </p:nvSpPr>
        <p:spPr>
          <a:xfrm>
            <a:off x="5004048" y="6093296"/>
            <a:ext cx="4824536" cy="1752600"/>
          </a:xfrm>
        </p:spPr>
        <p:txBody>
          <a:bodyPr/>
          <a:lstStyle/>
          <a:p>
            <a:r>
              <a:rPr lang="en-IN" dirty="0" smtClean="0">
                <a:latin typeface="Agency FB" pitchFamily="34" charset="0"/>
              </a:rPr>
              <a:t>-By </a:t>
            </a:r>
            <a:r>
              <a:rPr lang="en-IN" dirty="0" err="1" smtClean="0">
                <a:latin typeface="Agency FB" pitchFamily="34" charset="0"/>
              </a:rPr>
              <a:t>Varadraj</a:t>
            </a:r>
            <a:r>
              <a:rPr lang="en-IN" dirty="0" smtClean="0">
                <a:latin typeface="Agency FB" pitchFamily="34" charset="0"/>
              </a:rPr>
              <a:t> and </a:t>
            </a:r>
            <a:r>
              <a:rPr lang="en-IN" dirty="0" err="1" smtClean="0">
                <a:latin typeface="Agency FB" pitchFamily="34" charset="0"/>
              </a:rPr>
              <a:t>Vinod</a:t>
            </a:r>
            <a:endParaRPr lang="en-IN" dirty="0">
              <a:latin typeface="Agency FB" pitchFamily="34" charset="0"/>
            </a:endParaRPr>
          </a:p>
        </p:txBody>
      </p:sp>
    </p:spTree>
    <p:extLst>
      <p:ext uri="{BB962C8B-B14F-4D97-AF65-F5344CB8AC3E}">
        <p14:creationId xmlns:p14="http://schemas.microsoft.com/office/powerpoint/2010/main" val="34784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836712"/>
            <a:ext cx="8064896" cy="3888432"/>
          </a:xfrm>
          <a:prstGeom prst="rect">
            <a:avLst/>
          </a:prstGeom>
        </p:spPr>
        <p:txBody>
          <a:bodyPr wrap="square">
            <a:spAutoFit/>
          </a:bodyPr>
          <a:lstStyle/>
          <a:p>
            <a:pPr marL="342900" indent="-342900">
              <a:buFont typeface="Arial" pitchFamily="34" charset="0"/>
              <a:buChar char="•"/>
            </a:pPr>
            <a:r>
              <a:rPr lang="en-GB" b="1" dirty="0" smtClean="0">
                <a:latin typeface="Agency FB" pitchFamily="34" charset="0"/>
              </a:rPr>
              <a:t> </a:t>
            </a:r>
            <a:r>
              <a:rPr lang="en-GB" sz="2400" b="1" dirty="0" smtClean="0">
                <a:latin typeface="Agency FB" pitchFamily="34" charset="0"/>
              </a:rPr>
              <a:t>Regular Power Supply</a:t>
            </a:r>
            <a:r>
              <a:rPr lang="en-GB" sz="2400" dirty="0" smtClean="0">
                <a:latin typeface="Agency FB" pitchFamily="34" charset="0"/>
              </a:rPr>
              <a:t>: For continuous working, they require regular     power supply.</a:t>
            </a:r>
          </a:p>
          <a:p>
            <a:pPr marL="342900" indent="-342900">
              <a:buFont typeface="Arial" pitchFamily="34" charset="0"/>
              <a:buChar char="•"/>
            </a:pPr>
            <a:endParaRPr lang="en-GB" sz="2400" dirty="0" smtClean="0">
              <a:latin typeface="Agency FB" pitchFamily="34" charset="0"/>
            </a:endParaRPr>
          </a:p>
          <a:p>
            <a:pPr marL="342900" indent="-342900">
              <a:buFont typeface="Arial" pitchFamily="34" charset="0"/>
              <a:buChar char="•"/>
            </a:pPr>
            <a:r>
              <a:rPr lang="en-GB" sz="2400" b="1" dirty="0" smtClean="0">
                <a:latin typeface="Agency FB" pitchFamily="34" charset="0"/>
              </a:rPr>
              <a:t>  Productivity</a:t>
            </a:r>
            <a:r>
              <a:rPr lang="en-GB" sz="2400" dirty="0" smtClean="0">
                <a:latin typeface="Agency FB" pitchFamily="34" charset="0"/>
              </a:rPr>
              <a:t>: Sometimes, it can be possible that computer take more time to perform the task as compared to manual work.</a:t>
            </a:r>
          </a:p>
          <a:p>
            <a:pPr marL="342900" indent="-342900">
              <a:buFont typeface="Arial" pitchFamily="34" charset="0"/>
              <a:buChar char="•"/>
            </a:pPr>
            <a:endParaRPr lang="en-GB" sz="2400" dirty="0" smtClean="0">
              <a:latin typeface="Agency FB" pitchFamily="34" charset="0"/>
            </a:endParaRPr>
          </a:p>
          <a:p>
            <a:pPr marL="342900" indent="-342900">
              <a:buFont typeface="Arial" pitchFamily="34" charset="0"/>
              <a:buChar char="•"/>
            </a:pPr>
            <a:r>
              <a:rPr lang="en-GB" sz="2400" b="1" dirty="0" smtClean="0">
                <a:latin typeface="Agency FB" pitchFamily="34" charset="0"/>
              </a:rPr>
              <a:t> Reasoning</a:t>
            </a:r>
            <a:r>
              <a:rPr lang="en-GB" sz="2400" dirty="0" smtClean="0">
                <a:latin typeface="Agency FB" pitchFamily="34" charset="0"/>
              </a:rPr>
              <a:t>: Computers are electronic machines, so they do not have thinking power. They are not reliable at the time of subjective evaluation because they lack the capability of ethical valuations. Even, they are not able to classify several types of data.</a:t>
            </a:r>
            <a:endParaRPr lang="en-IN" sz="2400" dirty="0">
              <a:latin typeface="Agency FB" pitchFamily="34" charset="0"/>
            </a:endParaRPr>
          </a:p>
        </p:txBody>
      </p:sp>
    </p:spTree>
    <p:extLst>
      <p:ext uri="{BB962C8B-B14F-4D97-AF65-F5344CB8AC3E}">
        <p14:creationId xmlns:p14="http://schemas.microsoft.com/office/powerpoint/2010/main" val="302607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143000"/>
          </a:xfrm>
        </p:spPr>
        <p:txBody>
          <a:bodyPr>
            <a:normAutofit/>
          </a:bodyPr>
          <a:lstStyle/>
          <a:p>
            <a:r>
              <a:rPr lang="en-IN" sz="5400" dirty="0" smtClean="0">
                <a:latin typeface="Algerian" pitchFamily="82" charset="0"/>
              </a:rPr>
              <a:t>THANK YOU</a:t>
            </a:r>
            <a:endParaRPr lang="en-IN" sz="5400" dirty="0">
              <a:latin typeface="Algerian" pitchFamily="82" charset="0"/>
            </a:endParaRPr>
          </a:p>
        </p:txBody>
      </p:sp>
    </p:spTree>
    <p:extLst>
      <p:ext uri="{BB962C8B-B14F-4D97-AF65-F5344CB8AC3E}">
        <p14:creationId xmlns:p14="http://schemas.microsoft.com/office/powerpoint/2010/main" val="157732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8"/>
            <a:ext cx="8640960" cy="792087"/>
          </a:xfrm>
        </p:spPr>
        <p:txBody>
          <a:bodyPr>
            <a:normAutofit fontScale="90000"/>
          </a:bodyPr>
          <a:lstStyle/>
          <a:p>
            <a:r>
              <a:rPr lang="en-IN" sz="4000" dirty="0" smtClean="0">
                <a:latin typeface="Arial Rounded MT Bold" pitchFamily="34" charset="0"/>
              </a:rPr>
              <a:t>USE OF COMPUTER IN OFFICE MANAGEMENT</a:t>
            </a:r>
            <a:r>
              <a:rPr lang="en-IN" dirty="0" smtClean="0"/>
              <a:t>:</a:t>
            </a:r>
            <a:endParaRPr lang="en-IN" dirty="0"/>
          </a:p>
        </p:txBody>
      </p:sp>
      <p:sp>
        <p:nvSpPr>
          <p:cNvPr id="3" name="Subtitle 2"/>
          <p:cNvSpPr>
            <a:spLocks noGrp="1"/>
          </p:cNvSpPr>
          <p:nvPr>
            <p:ph type="subTitle" idx="1"/>
          </p:nvPr>
        </p:nvSpPr>
        <p:spPr>
          <a:xfrm>
            <a:off x="323528" y="1844824"/>
            <a:ext cx="7879159" cy="4104456"/>
          </a:xfrm>
        </p:spPr>
        <p:txBody>
          <a:bodyPr>
            <a:normAutofit/>
          </a:bodyPr>
          <a:lstStyle/>
          <a:p>
            <a:pPr marL="457200" indent="-457200" algn="l">
              <a:buFont typeface="Arial" pitchFamily="34" charset="0"/>
              <a:buChar char="•"/>
            </a:pPr>
            <a:r>
              <a:rPr lang="en-IN" dirty="0" smtClean="0">
                <a:solidFill>
                  <a:schemeClr val="tx1"/>
                </a:solidFill>
              </a:rPr>
              <a:t>Finance</a:t>
            </a:r>
          </a:p>
          <a:p>
            <a:pPr marL="457200" indent="-457200" algn="l">
              <a:buFont typeface="Arial" pitchFamily="34" charset="0"/>
              <a:buChar char="•"/>
            </a:pPr>
            <a:r>
              <a:rPr lang="en-IN" dirty="0" smtClean="0">
                <a:solidFill>
                  <a:schemeClr val="tx1"/>
                </a:solidFill>
              </a:rPr>
              <a:t>Data</a:t>
            </a:r>
          </a:p>
          <a:p>
            <a:pPr marL="457200" indent="-457200" algn="l">
              <a:buFont typeface="Arial" pitchFamily="34" charset="0"/>
              <a:buChar char="•"/>
            </a:pPr>
            <a:r>
              <a:rPr lang="en-IN" dirty="0" smtClean="0">
                <a:solidFill>
                  <a:schemeClr val="tx1"/>
                </a:solidFill>
              </a:rPr>
              <a:t>Business Communication</a:t>
            </a:r>
          </a:p>
          <a:p>
            <a:pPr marL="457200" indent="-457200" algn="l">
              <a:buFont typeface="Arial" pitchFamily="34" charset="0"/>
              <a:buChar char="•"/>
            </a:pPr>
            <a:r>
              <a:rPr lang="en-IN" dirty="0" smtClean="0">
                <a:solidFill>
                  <a:schemeClr val="tx1"/>
                </a:solidFill>
              </a:rPr>
              <a:t>Industry Specific Software</a:t>
            </a:r>
          </a:p>
          <a:p>
            <a:pPr marL="457200" indent="-457200">
              <a:buFont typeface="Arial" pitchFamily="34" charset="0"/>
              <a:buChar char="•"/>
            </a:pPr>
            <a:endParaRPr lang="en-IN" dirty="0"/>
          </a:p>
        </p:txBody>
      </p:sp>
    </p:spTree>
    <p:extLst>
      <p:ext uri="{BB962C8B-B14F-4D97-AF65-F5344CB8AC3E}">
        <p14:creationId xmlns:p14="http://schemas.microsoft.com/office/powerpoint/2010/main" val="350496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8"/>
            <a:ext cx="8640960" cy="866527"/>
          </a:xfrm>
        </p:spPr>
        <p:txBody>
          <a:bodyPr>
            <a:normAutofit fontScale="90000"/>
          </a:bodyPr>
          <a:lstStyle/>
          <a:p>
            <a:r>
              <a:rPr lang="en-IN" dirty="0" smtClean="0">
                <a:latin typeface="Arial Rounded MT Bold" pitchFamily="34" charset="0"/>
              </a:rPr>
              <a:t>USE OF COMPUTER IN OFFICE MANAGEMENT:</a:t>
            </a:r>
            <a:endParaRPr lang="en-IN" dirty="0"/>
          </a:p>
        </p:txBody>
      </p:sp>
      <p:sp>
        <p:nvSpPr>
          <p:cNvPr id="3" name="Subtitle 2"/>
          <p:cNvSpPr>
            <a:spLocks noGrp="1"/>
          </p:cNvSpPr>
          <p:nvPr>
            <p:ph type="subTitle" idx="1"/>
          </p:nvPr>
        </p:nvSpPr>
        <p:spPr>
          <a:xfrm>
            <a:off x="395536" y="1556792"/>
            <a:ext cx="8136904" cy="4536504"/>
          </a:xfrm>
        </p:spPr>
        <p:txBody>
          <a:bodyPr>
            <a:normAutofit fontScale="92500" lnSpcReduction="20000"/>
          </a:bodyPr>
          <a:lstStyle/>
          <a:p>
            <a:pPr marL="571500" indent="-571500" algn="l">
              <a:buFont typeface="Arial" pitchFamily="34" charset="0"/>
              <a:buChar char="•"/>
            </a:pPr>
            <a:r>
              <a:rPr lang="en-GB" sz="4300" b="1" dirty="0" smtClean="0">
                <a:solidFill>
                  <a:schemeClr val="tx1"/>
                </a:solidFill>
                <a:latin typeface="Agency FB" pitchFamily="34" charset="0"/>
              </a:rPr>
              <a:t>Finances</a:t>
            </a:r>
            <a:r>
              <a:rPr lang="en-GB" dirty="0" smtClean="0">
                <a:solidFill>
                  <a:schemeClr val="tx1"/>
                </a:solidFill>
                <a:latin typeface="Agency FB" pitchFamily="34" charset="0"/>
              </a:rPr>
              <a:t>: The bottom line is the most important part of a business. Computers can help managers to keep track of the financial status of the company on a yearly, monthly or even day-to-day basis. </a:t>
            </a:r>
            <a:r>
              <a:rPr lang="en-GB" dirty="0" err="1" smtClean="0">
                <a:solidFill>
                  <a:schemeClr val="tx1"/>
                </a:solidFill>
                <a:latin typeface="Agency FB" pitchFamily="34" charset="0"/>
              </a:rPr>
              <a:t>Spreadsheet</a:t>
            </a:r>
            <a:r>
              <a:rPr lang="en-GB" dirty="0" smtClean="0">
                <a:solidFill>
                  <a:schemeClr val="tx1"/>
                </a:solidFill>
                <a:latin typeface="Agency FB" pitchFamily="34" charset="0"/>
              </a:rPr>
              <a:t> software is commonly used to track expenditures, sales, and profit and losses. Accounting software provides a business with even more assistance with financial matters, as it is used to do payroll, invoice customers, prepare taxes and execute other essential functions. Companies can use their computers to print checks for payroll and expenditures, and can form a direct link to the company's bank account.</a:t>
            </a:r>
            <a:endParaRPr lang="en-IN" dirty="0">
              <a:solidFill>
                <a:schemeClr val="tx1"/>
              </a:solidFill>
              <a:latin typeface="Agency FB" pitchFamily="34" charset="0"/>
            </a:endParaRPr>
          </a:p>
        </p:txBody>
      </p:sp>
    </p:spTree>
    <p:extLst>
      <p:ext uri="{BB962C8B-B14F-4D97-AF65-F5344CB8AC3E}">
        <p14:creationId xmlns:p14="http://schemas.microsoft.com/office/powerpoint/2010/main" val="35417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8424936" cy="6124754"/>
          </a:xfrm>
          <a:prstGeom prst="rect">
            <a:avLst/>
          </a:prstGeom>
        </p:spPr>
        <p:txBody>
          <a:bodyPr wrap="square">
            <a:spAutoFit/>
          </a:bodyPr>
          <a:lstStyle/>
          <a:p>
            <a:pPr marL="571500" indent="-571500">
              <a:buFont typeface="Arial" pitchFamily="34" charset="0"/>
              <a:buChar char="•"/>
            </a:pPr>
            <a:r>
              <a:rPr lang="en-GB" sz="4000" b="1" dirty="0" smtClean="0">
                <a:latin typeface="Agency FB" pitchFamily="34" charset="0"/>
              </a:rPr>
              <a:t>Data</a:t>
            </a:r>
            <a:r>
              <a:rPr lang="en-GB" sz="4000" dirty="0" smtClean="0">
                <a:latin typeface="Agency FB" pitchFamily="34" charset="0"/>
              </a:rPr>
              <a:t>: </a:t>
            </a:r>
            <a:r>
              <a:rPr lang="en-GB" sz="3200" dirty="0" smtClean="0">
                <a:latin typeface="Agency FB" pitchFamily="34" charset="0"/>
              </a:rPr>
              <a:t>Successful businesses keep track of data about customers, products, demographics and other information important to the business. Employees can use computers to analyse this data using database management software. The computer software can analyse selected data quickly, making it much easier to create business reports than in the past. Computers can help a business stay in contact with its customers as well. Employees can enter a customer's name, address, e-mail address and phone number into a database or </a:t>
            </a:r>
            <a:r>
              <a:rPr lang="en-GB" sz="3200" dirty="0" err="1" smtClean="0">
                <a:latin typeface="Agency FB" pitchFamily="34" charset="0"/>
              </a:rPr>
              <a:t>spreadsheet</a:t>
            </a:r>
            <a:r>
              <a:rPr lang="en-GB" sz="3200" dirty="0" smtClean="0">
                <a:latin typeface="Agency FB" pitchFamily="34" charset="0"/>
              </a:rPr>
              <a:t> so that new customers can be added to promotional mailings or notified of special events.</a:t>
            </a:r>
            <a:endParaRPr lang="en-IN" sz="3200" dirty="0">
              <a:latin typeface="Agency FB" pitchFamily="34" charset="0"/>
            </a:endParaRPr>
          </a:p>
        </p:txBody>
      </p:sp>
    </p:spTree>
    <p:extLst>
      <p:ext uri="{BB962C8B-B14F-4D97-AF65-F5344CB8AC3E}">
        <p14:creationId xmlns:p14="http://schemas.microsoft.com/office/powerpoint/2010/main" val="125099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412" y="476672"/>
            <a:ext cx="8136904" cy="5139869"/>
          </a:xfrm>
          <a:prstGeom prst="rect">
            <a:avLst/>
          </a:prstGeom>
        </p:spPr>
        <p:txBody>
          <a:bodyPr wrap="square">
            <a:spAutoFit/>
          </a:bodyPr>
          <a:lstStyle/>
          <a:p>
            <a:pPr marL="571500" indent="-571500">
              <a:buFont typeface="Arial" pitchFamily="34" charset="0"/>
              <a:buChar char="•"/>
            </a:pPr>
            <a:r>
              <a:rPr lang="en-GB" sz="4000" b="1" dirty="0" smtClean="0">
                <a:latin typeface="Agency FB" pitchFamily="34" charset="0"/>
              </a:rPr>
              <a:t> Business Communications</a:t>
            </a:r>
            <a:r>
              <a:rPr lang="en-GB" sz="3200" dirty="0" smtClean="0">
                <a:latin typeface="Agency FB" pitchFamily="34" charset="0"/>
              </a:rPr>
              <a:t>: One of the most common uses of computers in an office setting is to communicate with others inside and outside the workplace. Instead of playing phone tag, many businesspeople prefer to communicate via e-mail, which is often faster and more efficient. Many people also use word processing software to write letters, memos and reports. Promotional materials for the company create brochures</a:t>
            </a:r>
            <a:r>
              <a:rPr lang="en-IN" sz="3200" dirty="0" smtClean="0">
                <a:latin typeface="Agency FB" pitchFamily="34" charset="0"/>
              </a:rPr>
              <a:t>,flyers and other promotional material for the company.</a:t>
            </a:r>
            <a:endParaRPr lang="en-GB" sz="3200" dirty="0" smtClean="0">
              <a:latin typeface="Agency FB" pitchFamily="34" charset="0"/>
            </a:endParaRPr>
          </a:p>
        </p:txBody>
      </p:sp>
    </p:spTree>
    <p:extLst>
      <p:ext uri="{BB962C8B-B14F-4D97-AF65-F5344CB8AC3E}">
        <p14:creationId xmlns:p14="http://schemas.microsoft.com/office/powerpoint/2010/main" val="248632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548680"/>
            <a:ext cx="8352928" cy="5139869"/>
          </a:xfrm>
          <a:prstGeom prst="rect">
            <a:avLst/>
          </a:prstGeom>
        </p:spPr>
        <p:txBody>
          <a:bodyPr wrap="square">
            <a:spAutoFit/>
          </a:bodyPr>
          <a:lstStyle/>
          <a:p>
            <a:pPr marL="457200" indent="-457200">
              <a:buFont typeface="Arial" pitchFamily="34" charset="0"/>
              <a:buChar char="•"/>
            </a:pPr>
            <a:r>
              <a:rPr lang="en-GB" sz="4000" b="1" dirty="0" smtClean="0">
                <a:latin typeface="Agency FB" pitchFamily="34" charset="0"/>
              </a:rPr>
              <a:t>Industry Specific Software: </a:t>
            </a:r>
            <a:r>
              <a:rPr lang="en-GB" sz="3200" dirty="0" smtClean="0">
                <a:latin typeface="Agency FB" pitchFamily="34" charset="0"/>
              </a:rPr>
              <a:t>Although almost all offices use common purposes such as e-mail and document creation, many </a:t>
            </a:r>
            <a:r>
              <a:rPr lang="en-GB" sz="3200" dirty="0" err="1" smtClean="0">
                <a:latin typeface="Agency FB" pitchFamily="34" charset="0"/>
              </a:rPr>
              <a:t>workplaters</a:t>
            </a:r>
            <a:r>
              <a:rPr lang="en-GB" sz="3200" dirty="0" smtClean="0">
                <a:latin typeface="Agency FB" pitchFamily="34" charset="0"/>
              </a:rPr>
              <a:t> for computers for a special purpose specific to a particular industry. Specialised computer software is available for almost every industry, including construction, real estate, and law and product design. Some employees in an office may use Industry-specific software exclusively, while others use their computers for a wider range of activities, depending on their job description.</a:t>
            </a:r>
            <a:endParaRPr lang="en-IN" sz="3200" dirty="0">
              <a:latin typeface="Agency FB" pitchFamily="34" charset="0"/>
            </a:endParaRPr>
          </a:p>
        </p:txBody>
      </p:sp>
    </p:spTree>
    <p:extLst>
      <p:ext uri="{BB962C8B-B14F-4D97-AF65-F5344CB8AC3E}">
        <p14:creationId xmlns:p14="http://schemas.microsoft.com/office/powerpoint/2010/main" val="251018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65274"/>
            <a:ext cx="8208912" cy="5139869"/>
          </a:xfrm>
          <a:prstGeom prst="rect">
            <a:avLst/>
          </a:prstGeom>
        </p:spPr>
        <p:txBody>
          <a:bodyPr wrap="square">
            <a:spAutoFit/>
          </a:bodyPr>
          <a:lstStyle/>
          <a:p>
            <a:pPr marL="285750" indent="-285750">
              <a:buFont typeface="Arial" pitchFamily="34" charset="0"/>
              <a:buChar char="•"/>
            </a:pPr>
            <a:r>
              <a:rPr lang="en-GB" sz="4000" b="1" dirty="0" smtClean="0">
                <a:latin typeface="Agency FB" pitchFamily="34" charset="0"/>
              </a:rPr>
              <a:t>Advantages of Computerisation</a:t>
            </a:r>
            <a:r>
              <a:rPr lang="en-GB" dirty="0" smtClean="0">
                <a:latin typeface="Agency FB" pitchFamily="34" charset="0"/>
              </a:rPr>
              <a:t>:</a:t>
            </a:r>
          </a:p>
          <a:p>
            <a:pPr marL="342900" indent="-342900">
              <a:buFont typeface="Arial" pitchFamily="34" charset="0"/>
              <a:buChar char="•"/>
            </a:pPr>
            <a:endParaRPr lang="en-GB" sz="2400" dirty="0" smtClean="0">
              <a:latin typeface="Agency FB" pitchFamily="34" charset="0"/>
            </a:endParaRPr>
          </a:p>
          <a:p>
            <a:pPr marL="342900" indent="-342900">
              <a:buFont typeface="Arial" pitchFamily="34" charset="0"/>
              <a:buChar char="•"/>
            </a:pPr>
            <a:r>
              <a:rPr lang="en-GB" sz="2400" b="1" dirty="0" smtClean="0">
                <a:latin typeface="Agency FB" pitchFamily="34" charset="0"/>
              </a:rPr>
              <a:t>Efficient and Wide Range of Computing</a:t>
            </a:r>
            <a:r>
              <a:rPr lang="en-GB" sz="2400" dirty="0" smtClean="0">
                <a:latin typeface="Agency FB" pitchFamily="34" charset="0"/>
              </a:rPr>
              <a:t>: They have an ability to handle the computations ranging from simple arithmetic operations to large and complex scientific calculations. The reliability, accuracy and efficiency are also much greater as compared to human beings.</a:t>
            </a:r>
          </a:p>
          <a:p>
            <a:pPr marL="342900" indent="-342900">
              <a:buFont typeface="Arial" pitchFamily="34" charset="0"/>
              <a:buChar char="•"/>
            </a:pPr>
            <a:endParaRPr lang="en-GB" sz="2400" dirty="0" smtClean="0">
              <a:latin typeface="Agency FB" pitchFamily="34" charset="0"/>
            </a:endParaRPr>
          </a:p>
          <a:p>
            <a:pPr marL="342900" indent="-342900">
              <a:buFont typeface="Arial" pitchFamily="34" charset="0"/>
              <a:buChar char="•"/>
            </a:pPr>
            <a:r>
              <a:rPr lang="en-GB" sz="2400" b="1" dirty="0" smtClean="0">
                <a:latin typeface="Agency FB" pitchFamily="34" charset="0"/>
              </a:rPr>
              <a:t>Networking</a:t>
            </a:r>
            <a:r>
              <a:rPr lang="en-GB" sz="2400" dirty="0" smtClean="0">
                <a:latin typeface="Agency FB" pitchFamily="34" charset="0"/>
              </a:rPr>
              <a:t>: Computer provides the connectivity, ranging from few kilometres to entire world. This interconnectivity is known as networking, provides several advantages like sharing of devices, files, etc., which saves time and money.</a:t>
            </a:r>
          </a:p>
          <a:p>
            <a:pPr marL="342900" indent="-342900">
              <a:buFont typeface="Arial" pitchFamily="34" charset="0"/>
              <a:buChar char="•"/>
            </a:pPr>
            <a:endParaRPr lang="en-GB" sz="2400" dirty="0" smtClean="0">
              <a:latin typeface="Agency FB" pitchFamily="34" charset="0"/>
            </a:endParaRPr>
          </a:p>
          <a:p>
            <a:pPr marL="342900" indent="-342900">
              <a:buFont typeface="Arial" pitchFamily="34" charset="0"/>
              <a:buChar char="•"/>
            </a:pPr>
            <a:r>
              <a:rPr lang="en-GB" sz="2400" dirty="0" smtClean="0">
                <a:latin typeface="Agency FB" pitchFamily="34" charset="0"/>
              </a:rPr>
              <a:t> </a:t>
            </a:r>
            <a:r>
              <a:rPr lang="en-GB" sz="2400" b="1" dirty="0" smtClean="0">
                <a:latin typeface="Agency FB" pitchFamily="34" charset="0"/>
              </a:rPr>
              <a:t>Security</a:t>
            </a:r>
            <a:r>
              <a:rPr lang="en-GB" sz="2400" dirty="0" smtClean="0">
                <a:latin typeface="Agency FB" pitchFamily="34" charset="0"/>
              </a:rPr>
              <a:t>: With the help of passwords and other security means, it is possible to prevent unauthorized people from seeing the contents of a file.</a:t>
            </a:r>
          </a:p>
        </p:txBody>
      </p:sp>
    </p:spTree>
    <p:extLst>
      <p:ext uri="{BB962C8B-B14F-4D97-AF65-F5344CB8AC3E}">
        <p14:creationId xmlns:p14="http://schemas.microsoft.com/office/powerpoint/2010/main" val="2815434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772170"/>
            <a:ext cx="8352928" cy="5262979"/>
          </a:xfrm>
          <a:prstGeom prst="rect">
            <a:avLst/>
          </a:prstGeom>
        </p:spPr>
        <p:txBody>
          <a:bodyPr wrap="square">
            <a:spAutoFit/>
          </a:bodyPr>
          <a:lstStyle/>
          <a:p>
            <a:pPr marL="342900" indent="-342900">
              <a:buFont typeface="Arial" pitchFamily="34" charset="0"/>
              <a:buChar char="•"/>
            </a:pPr>
            <a:r>
              <a:rPr lang="en-GB" sz="2400" b="1" dirty="0" smtClean="0">
                <a:latin typeface="Agency FB" pitchFamily="34" charset="0"/>
              </a:rPr>
              <a:t>Durability of Data</a:t>
            </a:r>
            <a:r>
              <a:rPr lang="en-GB" sz="2400" dirty="0" smtClean="0">
                <a:latin typeface="Agency FB" pitchFamily="34" charset="0"/>
              </a:rPr>
              <a:t>: By keeping the backup of data on storage devices, files can be stored safely for long time duration in a standalone computer. A file server can back up all data easily in the networked system.</a:t>
            </a:r>
          </a:p>
          <a:p>
            <a:pPr marL="342900" indent="-342900">
              <a:buFont typeface="Arial" pitchFamily="34" charset="0"/>
              <a:buChar char="•"/>
            </a:pPr>
            <a:endParaRPr lang="en-GB" sz="2400" dirty="0" smtClean="0">
              <a:latin typeface="Agency FB" pitchFamily="34" charset="0"/>
            </a:endParaRPr>
          </a:p>
          <a:p>
            <a:pPr marL="342900" indent="-342900">
              <a:buFont typeface="Arial" pitchFamily="34" charset="0"/>
              <a:buChar char="•"/>
            </a:pPr>
            <a:r>
              <a:rPr lang="en-GB" sz="2400" b="1" dirty="0" smtClean="0">
                <a:latin typeface="Agency FB" pitchFamily="34" charset="0"/>
              </a:rPr>
              <a:t>Ease of Handling the Data</a:t>
            </a:r>
            <a:r>
              <a:rPr lang="en-GB" sz="2400" dirty="0" smtClean="0">
                <a:latin typeface="Agency FB" pitchFamily="34" charset="0"/>
              </a:rPr>
              <a:t>: A huge amount of data can be easily handled by users with the help of computers. With the use of special packages like MS- Office, manipulation of data (like creating text documents, editing and printing them, manipulating and printing images, etc.) becomes more quick and easy.</a:t>
            </a:r>
          </a:p>
          <a:p>
            <a:pPr marL="342900" indent="-342900">
              <a:buFont typeface="Arial" pitchFamily="34" charset="0"/>
              <a:buChar char="•"/>
            </a:pPr>
            <a:endParaRPr lang="en-GB" sz="2400" dirty="0" smtClean="0">
              <a:latin typeface="Agency FB" pitchFamily="34" charset="0"/>
            </a:endParaRPr>
          </a:p>
          <a:p>
            <a:pPr marL="342900" indent="-342900">
              <a:buFont typeface="Arial" pitchFamily="34" charset="0"/>
              <a:buChar char="•"/>
            </a:pPr>
            <a:r>
              <a:rPr lang="en-GB" sz="2400" b="1" dirty="0" smtClean="0">
                <a:latin typeface="Agency FB" pitchFamily="34" charset="0"/>
              </a:rPr>
              <a:t>Magnificent Educational Tool</a:t>
            </a:r>
            <a:r>
              <a:rPr lang="en-GB" sz="2400" dirty="0" smtClean="0">
                <a:latin typeface="Agency FB" pitchFamily="34" charset="0"/>
              </a:rPr>
              <a:t>: With the help of good software, the new learners can develop their thinking power and understanding of various cause-effect relationships. They can solve higher order problems and increase their creative skills. Computers also allow the learners to set the level of experience and challenge according to the comfort level.</a:t>
            </a:r>
            <a:endParaRPr lang="en-IN" sz="2400" dirty="0">
              <a:latin typeface="Agency FB" pitchFamily="34" charset="0"/>
            </a:endParaRPr>
          </a:p>
        </p:txBody>
      </p:sp>
    </p:spTree>
    <p:extLst>
      <p:ext uri="{BB962C8B-B14F-4D97-AF65-F5344CB8AC3E}">
        <p14:creationId xmlns:p14="http://schemas.microsoft.com/office/powerpoint/2010/main" val="90592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3575" y="476672"/>
            <a:ext cx="7560840" cy="4401205"/>
          </a:xfrm>
          <a:prstGeom prst="rect">
            <a:avLst/>
          </a:prstGeom>
        </p:spPr>
        <p:txBody>
          <a:bodyPr wrap="square">
            <a:spAutoFit/>
          </a:bodyPr>
          <a:lstStyle/>
          <a:p>
            <a:pPr marL="342900" indent="-342900">
              <a:buFont typeface="Arial" pitchFamily="34" charset="0"/>
              <a:buChar char="•"/>
            </a:pPr>
            <a:r>
              <a:rPr lang="en-GB" sz="4000" b="1" dirty="0" smtClean="0">
                <a:latin typeface="Agency FB" pitchFamily="34" charset="0"/>
              </a:rPr>
              <a:t>Disadvantages of Computers </a:t>
            </a:r>
            <a:r>
              <a:rPr lang="en-GB" sz="2400" dirty="0" smtClean="0">
                <a:latin typeface="Agency FB" pitchFamily="34" charset="0"/>
              </a:rPr>
              <a:t>:</a:t>
            </a:r>
          </a:p>
          <a:p>
            <a:pPr marL="342900" indent="-342900">
              <a:buFont typeface="Arial" pitchFamily="34" charset="0"/>
              <a:buChar char="•"/>
            </a:pPr>
            <a:endParaRPr lang="en-GB" sz="2400" dirty="0" smtClean="0">
              <a:latin typeface="Agency FB" pitchFamily="34" charset="0"/>
            </a:endParaRPr>
          </a:p>
          <a:p>
            <a:pPr marL="457200" indent="-457200">
              <a:buFont typeface="Arial" pitchFamily="34" charset="0"/>
              <a:buChar char="•"/>
            </a:pPr>
            <a:r>
              <a:rPr lang="en-GB" sz="2400" b="1" dirty="0" smtClean="0">
                <a:latin typeface="Agency FB" pitchFamily="34" charset="0"/>
              </a:rPr>
              <a:t>Dependent on User</a:t>
            </a:r>
            <a:r>
              <a:rPr lang="en-GB" sz="2400" dirty="0" smtClean="0">
                <a:latin typeface="Agency FB" pitchFamily="34" charset="0"/>
              </a:rPr>
              <a:t>: Computers are user dependent. They cannot work themselves; users have to give the instructions. </a:t>
            </a:r>
          </a:p>
          <a:p>
            <a:pPr marL="457200" indent="-457200">
              <a:buFont typeface="Arial" pitchFamily="34" charset="0"/>
              <a:buChar char="•"/>
            </a:pPr>
            <a:endParaRPr lang="en-GB" sz="2400" dirty="0" smtClean="0">
              <a:latin typeface="Agency FB" pitchFamily="34" charset="0"/>
            </a:endParaRPr>
          </a:p>
          <a:p>
            <a:pPr marL="457200" indent="-457200">
              <a:buFont typeface="Arial" pitchFamily="34" charset="0"/>
              <a:buChar char="•"/>
            </a:pPr>
            <a:r>
              <a:rPr lang="en-GB" sz="2400" b="1" dirty="0" smtClean="0">
                <a:latin typeface="Agency FB" pitchFamily="34" charset="0"/>
              </a:rPr>
              <a:t>Cannot Correct the Errors</a:t>
            </a:r>
            <a:r>
              <a:rPr lang="en-GB" sz="2400" dirty="0" smtClean="0">
                <a:latin typeface="Agency FB" pitchFamily="34" charset="0"/>
              </a:rPr>
              <a:t>: Computers are unable to check and </a:t>
            </a:r>
            <a:r>
              <a:rPr lang="en-GB" sz="2400" dirty="0" err="1" smtClean="0">
                <a:latin typeface="Agency FB" pitchFamily="34" charset="0"/>
              </a:rPr>
              <a:t>correcterrors</a:t>
            </a:r>
            <a:r>
              <a:rPr lang="en-GB" sz="2400" dirty="0" smtClean="0">
                <a:latin typeface="Agency FB" pitchFamily="34" charset="0"/>
              </a:rPr>
              <a:t> on their own.</a:t>
            </a:r>
          </a:p>
          <a:p>
            <a:pPr marL="457200" indent="-457200">
              <a:buFont typeface="Arial" pitchFamily="34" charset="0"/>
              <a:buChar char="•"/>
            </a:pPr>
            <a:endParaRPr lang="en-GB" sz="2400" dirty="0" smtClean="0">
              <a:latin typeface="Agency FB" pitchFamily="34" charset="0"/>
            </a:endParaRPr>
          </a:p>
          <a:p>
            <a:pPr marL="457200" indent="-457200">
              <a:buFont typeface="Arial" pitchFamily="34" charset="0"/>
              <a:buChar char="•"/>
            </a:pPr>
            <a:r>
              <a:rPr lang="en-GB" sz="2400" b="1" dirty="0" smtClean="0">
                <a:latin typeface="Agency FB" pitchFamily="34" charset="0"/>
              </a:rPr>
              <a:t>Cannot Interact with the User</a:t>
            </a:r>
            <a:r>
              <a:rPr lang="en-GB" sz="2400" dirty="0" smtClean="0">
                <a:latin typeface="Agency FB" pitchFamily="34" charset="0"/>
              </a:rPr>
              <a:t>: Computers can work only after the user gives the instructions to them. Being a machine, it itself cannot interact with user.</a:t>
            </a:r>
          </a:p>
        </p:txBody>
      </p:sp>
    </p:spTree>
    <p:extLst>
      <p:ext uri="{BB962C8B-B14F-4D97-AF65-F5344CB8AC3E}">
        <p14:creationId xmlns:p14="http://schemas.microsoft.com/office/powerpoint/2010/main" val="382351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843</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OFFICE MANAGEMENT PRESENTATION</vt:lpstr>
      <vt:lpstr>USE OF COMPUTER IN OFFICE MANAGEMENT:</vt:lpstr>
      <vt:lpstr>USE OF COMPUTER IN OFFICE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MANAGEMENT PRESENTATION</dc:title>
  <dc:creator>PC-02</dc:creator>
  <cp:lastModifiedBy>PC-02</cp:lastModifiedBy>
  <cp:revision>3</cp:revision>
  <dcterms:created xsi:type="dcterms:W3CDTF">2024-01-08T08:20:36Z</dcterms:created>
  <dcterms:modified xsi:type="dcterms:W3CDTF">2024-01-08T08:52:24Z</dcterms:modified>
</cp:coreProperties>
</file>