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jpg" ContentType="image/jp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489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67063" y="32449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2E5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44865" y="32449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2E5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05695" y="325904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316186" y="324877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5C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326347" y="323861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5C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242526" y="32449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2E5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606877" y="32513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5C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517976" y="32449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2E5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594177" y="3238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2E5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06877" y="32640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2E5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594177" y="32767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2E5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606877" y="32894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2E5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869640" y="3238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C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882340" y="32513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5C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882340" y="32640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5C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793439" y="32449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2E5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869640" y="32767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2E5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882340" y="32894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2E5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4145090" y="3238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C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157790" y="32513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5C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157790" y="32640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5C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145090" y="32767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C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157790" y="32894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5C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451033" y="32690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5C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423969" y="324259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5C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344352" y="32386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C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329112" y="325639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C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496754" y="32386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5C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4532315" y="325639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C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762" y="-5107"/>
            <a:ext cx="430057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5218" y="957553"/>
            <a:ext cx="3699662" cy="1472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336230" y="3347568"/>
            <a:ext cx="872489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" Target="slide2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" Target="slide2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slide" Target="slide2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" Target="slide2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slide" Target="slide2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jpg"/><Relationship Id="rId4" Type="http://schemas.openxmlformats.org/officeDocument/2006/relationships/slide" Target="slide2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3" Type="http://schemas.openxmlformats.org/officeDocument/2006/relationships/image" Target="../media/image46.jpg"/><Relationship Id="rId4" Type="http://schemas.openxmlformats.org/officeDocument/2006/relationships/slide" Target="slide2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48.jpg"/><Relationship Id="rId4" Type="http://schemas.openxmlformats.org/officeDocument/2006/relationships/slide" Target="slide2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3" Type="http://schemas.openxmlformats.org/officeDocument/2006/relationships/image" Target="../media/image50.jpg"/><Relationship Id="rId4" Type="http://schemas.openxmlformats.org/officeDocument/2006/relationships/slide" Target="slide2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3" Type="http://schemas.openxmlformats.org/officeDocument/2006/relationships/image" Target="../media/image52.jpg"/><Relationship Id="rId4" Type="http://schemas.openxmlformats.org/officeDocument/2006/relationships/slide" Target="slide2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slide" Target="slide2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slide" Target="slide2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hyperlink" Target="http://www.cleverbot.com/Normaluser" TargetMode="External"/><Relationship Id="rId9" Type="http://schemas.openxmlformats.org/officeDocument/2006/relationships/hyperlink" Target="http://www.irctc.co.in/nget/Arailway" TargetMode="External"/><Relationship Id="rId10" Type="http://schemas.openxmlformats.org/officeDocument/2006/relationships/slide" Target="slide21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png"/><Relationship Id="rId3" Type="http://schemas.openxmlformats.org/officeDocument/2006/relationships/slide" Target="slide2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slide" Target="slide2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slide" Target="slide2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slide" Target="slide2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slide" Target="slide2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slide" Target="slide2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" Target="slide2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" Target="slide2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48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9193" y="220205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9994" y="876401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0794" y="863701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98848" y="270764"/>
            <a:ext cx="50749" cy="6056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193" y="264613"/>
            <a:ext cx="3989704" cy="662940"/>
          </a:xfrm>
          <a:custGeom>
            <a:avLst/>
            <a:gdLst/>
            <a:ahLst/>
            <a:cxnLst/>
            <a:rect l="l" t="t" r="r" b="b"/>
            <a:pathLst>
              <a:path w="3989704" h="662940">
                <a:moveTo>
                  <a:pt x="3989654" y="0"/>
                </a:moveTo>
                <a:lnTo>
                  <a:pt x="0" y="0"/>
                </a:lnTo>
                <a:lnTo>
                  <a:pt x="0" y="611788"/>
                </a:lnTo>
                <a:lnTo>
                  <a:pt x="4008" y="631512"/>
                </a:lnTo>
                <a:lnTo>
                  <a:pt x="14922" y="647665"/>
                </a:lnTo>
                <a:lnTo>
                  <a:pt x="31075" y="658580"/>
                </a:lnTo>
                <a:lnTo>
                  <a:pt x="50800" y="662588"/>
                </a:lnTo>
                <a:lnTo>
                  <a:pt x="3938854" y="662588"/>
                </a:lnTo>
                <a:lnTo>
                  <a:pt x="3958579" y="658580"/>
                </a:lnTo>
                <a:lnTo>
                  <a:pt x="3974732" y="647665"/>
                </a:lnTo>
                <a:lnTo>
                  <a:pt x="3985646" y="631512"/>
                </a:lnTo>
                <a:lnTo>
                  <a:pt x="3989654" y="611788"/>
                </a:lnTo>
                <a:lnTo>
                  <a:pt x="3989654" y="0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98848" y="308851"/>
            <a:ext cx="0" cy="586740"/>
          </a:xfrm>
          <a:custGeom>
            <a:avLst/>
            <a:gdLst/>
            <a:ahLst/>
            <a:cxnLst/>
            <a:rect l="l" t="t" r="r" b="b"/>
            <a:pathLst>
              <a:path w="0" h="586740">
                <a:moveTo>
                  <a:pt x="0" y="58660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98848" y="29615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98848" y="28345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98848" y="27075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74938" y="271980"/>
            <a:ext cx="6578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A.L.E.C.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1248" y="558502"/>
            <a:ext cx="312356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Artificial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Linguistic Enquiry</a:t>
            </a:r>
            <a:r>
              <a:rPr dirty="0" sz="1700" spc="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Chatbot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3467" y="1144992"/>
            <a:ext cx="2160905" cy="199326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82880" marR="173990">
              <a:lnSpc>
                <a:spcPct val="102600"/>
              </a:lnSpc>
              <a:spcBef>
                <a:spcPts val="55"/>
              </a:spcBef>
            </a:pPr>
            <a:r>
              <a:rPr dirty="0" sz="1100" spc="-60">
                <a:latin typeface="Arial"/>
                <a:cs typeface="Arial"/>
              </a:rPr>
              <a:t>Aishwarya </a:t>
            </a:r>
            <a:r>
              <a:rPr dirty="0" sz="1100" spc="-85">
                <a:latin typeface="Arial"/>
                <a:cs typeface="Arial"/>
              </a:rPr>
              <a:t>Sadana </a:t>
            </a:r>
            <a:r>
              <a:rPr dirty="0" sz="1100" spc="-40">
                <a:latin typeface="Arial"/>
                <a:cs typeface="Arial"/>
              </a:rPr>
              <a:t>(2017CA12)  </a:t>
            </a:r>
            <a:r>
              <a:rPr dirty="0" sz="1100" spc="-30">
                <a:latin typeface="Arial"/>
                <a:cs typeface="Arial"/>
              </a:rPr>
              <a:t>Aditya </a:t>
            </a:r>
            <a:r>
              <a:rPr dirty="0" sz="1100" spc="-55">
                <a:latin typeface="Arial"/>
                <a:cs typeface="Arial"/>
              </a:rPr>
              <a:t>Bhawsar(2017CA59)  </a:t>
            </a:r>
            <a:r>
              <a:rPr dirty="0" sz="1100" spc="-45">
                <a:latin typeface="Arial"/>
                <a:cs typeface="Arial"/>
              </a:rPr>
              <a:t>Mansi </a:t>
            </a:r>
            <a:r>
              <a:rPr dirty="0" sz="1100" spc="-75">
                <a:latin typeface="Arial"/>
                <a:cs typeface="Arial"/>
              </a:rPr>
              <a:t>Sharma</a:t>
            </a:r>
            <a:r>
              <a:rPr dirty="0" sz="1100" spc="-13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(2017CA79)</a:t>
            </a:r>
            <a:endParaRPr sz="11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35"/>
              </a:spcBef>
            </a:pPr>
            <a:r>
              <a:rPr dirty="0" sz="1100" spc="-70">
                <a:latin typeface="Arial"/>
                <a:cs typeface="Arial"/>
              </a:rPr>
              <a:t>Pavan </a:t>
            </a:r>
            <a:r>
              <a:rPr dirty="0" sz="1100" spc="-65">
                <a:latin typeface="Arial"/>
                <a:cs typeface="Arial"/>
              </a:rPr>
              <a:t>Chandravanshi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(2017CA56)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ctr" marL="373380" marR="365760">
              <a:lnSpc>
                <a:spcPct val="102600"/>
              </a:lnSpc>
              <a:spcBef>
                <a:spcPts val="5"/>
              </a:spcBef>
            </a:pPr>
            <a:r>
              <a:rPr dirty="0" sz="1100" spc="-55">
                <a:latin typeface="Arial"/>
                <a:cs typeface="Arial"/>
              </a:rPr>
              <a:t>Under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supervision </a:t>
            </a:r>
            <a:r>
              <a:rPr dirty="0" sz="1100" spc="-20">
                <a:latin typeface="Arial"/>
                <a:cs typeface="Arial"/>
              </a:rPr>
              <a:t>of  </a:t>
            </a:r>
            <a:r>
              <a:rPr dirty="0" sz="1100" spc="-5">
                <a:latin typeface="Arial"/>
                <a:cs typeface="Arial"/>
              </a:rPr>
              <a:t>Dr. </a:t>
            </a:r>
            <a:r>
              <a:rPr dirty="0" sz="1100" spc="-20">
                <a:latin typeface="Arial"/>
                <a:cs typeface="Arial"/>
              </a:rPr>
              <a:t>Anoj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Kumar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 marL="12700" marR="5080">
              <a:lnSpc>
                <a:spcPts val="950"/>
              </a:lnSpc>
            </a:pPr>
            <a:r>
              <a:rPr dirty="0" sz="800" spc="-10">
                <a:latin typeface="Arial"/>
                <a:cs typeface="Arial"/>
              </a:rPr>
              <a:t>Computer </a:t>
            </a:r>
            <a:r>
              <a:rPr dirty="0" sz="800" spc="-35">
                <a:latin typeface="Arial"/>
                <a:cs typeface="Arial"/>
              </a:rPr>
              <a:t>Science </a:t>
            </a:r>
            <a:r>
              <a:rPr dirty="0" sz="800" spc="-20">
                <a:latin typeface="Arial"/>
                <a:cs typeface="Arial"/>
              </a:rPr>
              <a:t>and Engineering </a:t>
            </a:r>
            <a:r>
              <a:rPr dirty="0" sz="800">
                <a:latin typeface="Arial"/>
                <a:cs typeface="Arial"/>
              </a:rPr>
              <a:t>Department  </a:t>
            </a:r>
            <a:r>
              <a:rPr dirty="0" sz="800" spc="40">
                <a:latin typeface="Arial"/>
                <a:cs typeface="Arial"/>
              </a:rPr>
              <a:t>MNNIT </a:t>
            </a:r>
            <a:r>
              <a:rPr dirty="0" sz="800" spc="-5">
                <a:latin typeface="Arial"/>
                <a:cs typeface="Arial"/>
              </a:rPr>
              <a:t>Allahabad, </a:t>
            </a:r>
            <a:r>
              <a:rPr dirty="0" sz="800" spc="-15">
                <a:latin typeface="Arial"/>
                <a:cs typeface="Arial"/>
              </a:rPr>
              <a:t>Prayagraj</a:t>
            </a:r>
            <a:r>
              <a:rPr dirty="0" sz="800" spc="135">
                <a:latin typeface="Arial"/>
                <a:cs typeface="Arial"/>
              </a:rPr>
              <a:t> </a:t>
            </a:r>
            <a:r>
              <a:rPr dirty="0" sz="800" spc="10">
                <a:latin typeface="Arial"/>
                <a:cs typeface="Arial"/>
              </a:rPr>
              <a:t>(U.P.)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100" spc="-60">
                <a:latin typeface="Arial"/>
                <a:cs typeface="Arial"/>
              </a:rPr>
              <a:t>May,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2019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399296" y="3347568"/>
            <a:ext cx="3130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A.L.E.C.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4762" y="0"/>
            <a:ext cx="990600" cy="574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343535">
              <a:lnSpc>
                <a:spcPct val="100000"/>
              </a:lnSpc>
            </a:pPr>
            <a:r>
              <a:rPr dirty="0" sz="1100" spc="-380">
                <a:solidFill>
                  <a:srgbClr val="1F7F3F"/>
                </a:solidFill>
                <a:latin typeface="DejaVu Sans"/>
                <a:cs typeface="DejaVu Sans"/>
              </a:rPr>
              <a:t>∗</a:t>
            </a:r>
            <a:r>
              <a:rPr dirty="0" sz="1100" spc="165">
                <a:solidFill>
                  <a:srgbClr val="1F7F3F"/>
                </a:solidFill>
                <a:latin typeface="DejaVu Sans"/>
                <a:cs typeface="DejaVu Sans"/>
              </a:rPr>
              <a:t> </a:t>
            </a:r>
            <a:r>
              <a:rPr dirty="0" sz="1100" spc="-65">
                <a:latin typeface="Arial"/>
                <a:cs typeface="Arial"/>
              </a:rPr>
              <a:t>Level </a:t>
            </a:r>
            <a:r>
              <a:rPr dirty="0" sz="1100" spc="-70">
                <a:latin typeface="Arial"/>
                <a:cs typeface="Arial"/>
              </a:rPr>
              <a:t>1</a:t>
            </a:r>
            <a:r>
              <a:rPr dirty="0" sz="1100" spc="-10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541617"/>
            <a:ext cx="3960099" cy="2700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47568"/>
            <a:ext cx="3130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A.L.E.C.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1766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449135" y="971966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9135" y="1642551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9135" y="2313136"/>
            <a:ext cx="114214" cy="1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294" y="555992"/>
            <a:ext cx="3870325" cy="23736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Arial"/>
                <a:cs typeface="Arial"/>
              </a:rPr>
              <a:t>A.L.E.C </a:t>
            </a:r>
            <a:r>
              <a:rPr dirty="0" sz="1100" spc="-50">
                <a:latin typeface="Arial"/>
                <a:cs typeface="Arial"/>
              </a:rPr>
              <a:t>consist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70">
                <a:latin typeface="Arial"/>
                <a:cs typeface="Arial"/>
              </a:rPr>
              <a:t>3 </a:t>
            </a:r>
            <a:r>
              <a:rPr dirty="0" sz="1100" spc="-65">
                <a:latin typeface="Arial"/>
                <a:cs typeface="Arial"/>
              </a:rPr>
              <a:t>modules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</a:pPr>
            <a:r>
              <a:rPr dirty="0" sz="1100" spc="-65">
                <a:latin typeface="Arial"/>
                <a:cs typeface="Arial"/>
              </a:rPr>
              <a:t>User.</a:t>
            </a:r>
            <a:endParaRPr sz="1100">
              <a:latin typeface="Arial"/>
              <a:cs typeface="Arial"/>
            </a:endParaRPr>
          </a:p>
          <a:p>
            <a:pPr marL="434340">
              <a:lnSpc>
                <a:spcPts val="1200"/>
              </a:lnSpc>
              <a:spcBef>
                <a:spcPts val="175"/>
              </a:spcBef>
            </a:pPr>
            <a:r>
              <a:rPr dirty="0" sz="1000" spc="-50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000" spc="-50">
                <a:latin typeface="Arial"/>
                <a:cs typeface="Arial"/>
              </a:rPr>
              <a:t>Ask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Query.</a:t>
            </a:r>
            <a:endParaRPr sz="1000">
              <a:latin typeface="Arial"/>
              <a:cs typeface="Arial"/>
            </a:endParaRPr>
          </a:p>
          <a:p>
            <a:pPr marL="434340">
              <a:lnSpc>
                <a:spcPts val="1195"/>
              </a:lnSpc>
            </a:pPr>
            <a:r>
              <a:rPr dirty="0" sz="1000" spc="-30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000" spc="-30">
                <a:latin typeface="Arial"/>
                <a:cs typeface="Arial"/>
              </a:rPr>
              <a:t>Submit </a:t>
            </a:r>
            <a:r>
              <a:rPr dirty="0" sz="1000" spc="-60">
                <a:latin typeface="Arial"/>
                <a:cs typeface="Arial"/>
              </a:rPr>
              <a:t>New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Query.</a:t>
            </a:r>
            <a:endParaRPr sz="1000">
              <a:latin typeface="Arial"/>
              <a:cs typeface="Arial"/>
            </a:endParaRPr>
          </a:p>
          <a:p>
            <a:pPr marL="434340">
              <a:lnSpc>
                <a:spcPts val="1200"/>
              </a:lnSpc>
            </a:pPr>
            <a:r>
              <a:rPr dirty="0" sz="1000" spc="-4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000" spc="-45">
                <a:latin typeface="Arial"/>
                <a:cs typeface="Arial"/>
              </a:rPr>
              <a:t>View </a:t>
            </a:r>
            <a:r>
              <a:rPr dirty="0" sz="1000" spc="-25">
                <a:latin typeface="Arial"/>
                <a:cs typeface="Arial"/>
              </a:rPr>
              <a:t>Notice</a:t>
            </a:r>
            <a:r>
              <a:rPr dirty="0" sz="1000" spc="9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Board.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dirty="0" sz="1100" spc="-25">
                <a:latin typeface="Arial"/>
                <a:cs typeface="Arial"/>
              </a:rPr>
              <a:t>Admin.</a:t>
            </a:r>
            <a:endParaRPr sz="1100">
              <a:latin typeface="Arial"/>
              <a:cs typeface="Arial"/>
            </a:endParaRPr>
          </a:p>
          <a:p>
            <a:pPr marL="434340">
              <a:lnSpc>
                <a:spcPts val="1200"/>
              </a:lnSpc>
              <a:spcBef>
                <a:spcPts val="175"/>
              </a:spcBef>
            </a:pPr>
            <a:r>
              <a:rPr dirty="0" sz="1000" spc="-2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000" spc="-25">
                <a:latin typeface="Arial"/>
                <a:cs typeface="Arial"/>
              </a:rPr>
              <a:t>Update/Delete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information.</a:t>
            </a:r>
            <a:endParaRPr sz="1000">
              <a:latin typeface="Arial"/>
              <a:cs typeface="Arial"/>
            </a:endParaRPr>
          </a:p>
          <a:p>
            <a:pPr marL="434340">
              <a:lnSpc>
                <a:spcPts val="1195"/>
              </a:lnSpc>
            </a:pPr>
            <a:r>
              <a:rPr dirty="0" sz="1000" spc="-2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000" spc="-25">
                <a:latin typeface="Arial"/>
                <a:cs typeface="Arial"/>
              </a:rPr>
              <a:t>Upload/Delete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Notice.</a:t>
            </a:r>
            <a:endParaRPr sz="1000">
              <a:latin typeface="Arial"/>
              <a:cs typeface="Arial"/>
            </a:endParaRPr>
          </a:p>
          <a:p>
            <a:pPr marL="434340">
              <a:lnSpc>
                <a:spcPts val="1200"/>
              </a:lnSpc>
            </a:pPr>
            <a:r>
              <a:rPr dirty="0" sz="1000" spc="-50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000" spc="-50">
                <a:latin typeface="Arial"/>
                <a:cs typeface="Arial"/>
              </a:rPr>
              <a:t>Register </a:t>
            </a:r>
            <a:r>
              <a:rPr dirty="0" sz="1000" spc="-70">
                <a:latin typeface="Arial"/>
                <a:cs typeface="Arial"/>
              </a:rPr>
              <a:t>user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45">
                <a:latin typeface="Arial"/>
                <a:cs typeface="Arial"/>
              </a:rPr>
              <a:t>upload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notice.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90"/>
              </a:spcBef>
            </a:pPr>
            <a:r>
              <a:rPr dirty="0" sz="1100" spc="-30">
                <a:latin typeface="Arial"/>
                <a:cs typeface="Arial"/>
              </a:rPr>
              <a:t>Notice.</a:t>
            </a:r>
            <a:endParaRPr sz="1100">
              <a:latin typeface="Arial"/>
              <a:cs typeface="Arial"/>
            </a:endParaRPr>
          </a:p>
          <a:p>
            <a:pPr marL="566420" marR="5080" indent="-132715">
              <a:lnSpc>
                <a:spcPct val="100000"/>
              </a:lnSpc>
              <a:spcBef>
                <a:spcPts val="175"/>
              </a:spcBef>
            </a:pPr>
            <a:r>
              <a:rPr dirty="0" sz="1000" spc="-30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000" spc="-30">
                <a:latin typeface="Arial"/>
                <a:cs typeface="Arial"/>
              </a:rPr>
              <a:t>This </a:t>
            </a:r>
            <a:r>
              <a:rPr dirty="0" sz="1000" spc="-45">
                <a:latin typeface="Arial"/>
                <a:cs typeface="Arial"/>
              </a:rPr>
              <a:t>module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50">
                <a:latin typeface="Arial"/>
                <a:cs typeface="Arial"/>
              </a:rPr>
              <a:t>defined </a:t>
            </a:r>
            <a:r>
              <a:rPr dirty="0" sz="1000" spc="-20">
                <a:latin typeface="Arial"/>
                <a:cs typeface="Arial"/>
              </a:rPr>
              <a:t>for </a:t>
            </a:r>
            <a:r>
              <a:rPr dirty="0" sz="1000" spc="-45">
                <a:latin typeface="Arial"/>
                <a:cs typeface="Arial"/>
              </a:rPr>
              <a:t>displaying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10">
                <a:latin typeface="Arial"/>
                <a:cs typeface="Arial"/>
              </a:rPr>
              <a:t>important </a:t>
            </a:r>
            <a:r>
              <a:rPr dirty="0" sz="1000" spc="-45">
                <a:latin typeface="Arial"/>
                <a:cs typeface="Arial"/>
              </a:rPr>
              <a:t>notices  </a:t>
            </a:r>
            <a:r>
              <a:rPr dirty="0" sz="1000" spc="-70">
                <a:latin typeface="Arial"/>
                <a:cs typeface="Arial"/>
              </a:rPr>
              <a:t>issued </a:t>
            </a:r>
            <a:r>
              <a:rPr dirty="0" sz="1000" spc="-60">
                <a:latin typeface="Arial"/>
                <a:cs typeface="Arial"/>
              </a:rPr>
              <a:t>by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5">
                <a:latin typeface="Arial"/>
                <a:cs typeface="Arial"/>
              </a:rPr>
              <a:t>department. </a:t>
            </a:r>
            <a:r>
              <a:rPr dirty="0" sz="1000" spc="-40">
                <a:latin typeface="Arial"/>
                <a:cs typeface="Arial"/>
              </a:rPr>
              <a:t>Students </a:t>
            </a:r>
            <a:r>
              <a:rPr dirty="0" sz="1000" spc="-60">
                <a:latin typeface="Arial"/>
                <a:cs typeface="Arial"/>
              </a:rPr>
              <a:t>can </a:t>
            </a:r>
            <a:r>
              <a:rPr dirty="0" sz="1000" spc="-50">
                <a:latin typeface="Arial"/>
                <a:cs typeface="Arial"/>
              </a:rPr>
              <a:t>view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0">
                <a:latin typeface="Arial"/>
                <a:cs typeface="Arial"/>
              </a:rPr>
              <a:t>notice </a:t>
            </a:r>
            <a:r>
              <a:rPr dirty="0" sz="1000" spc="-45">
                <a:latin typeface="Arial"/>
                <a:cs typeface="Arial"/>
              </a:rPr>
              <a:t>board  </a:t>
            </a:r>
            <a:r>
              <a:rPr dirty="0" sz="1000" spc="-60">
                <a:latin typeface="Arial"/>
                <a:cs typeface="Arial"/>
              </a:rPr>
              <a:t>by </a:t>
            </a:r>
            <a:r>
              <a:rPr dirty="0" sz="1000" spc="-15">
                <a:latin typeface="Arial"/>
                <a:cs typeface="Arial"/>
              </a:rPr>
              <a:t>just </a:t>
            </a:r>
            <a:r>
              <a:rPr dirty="0" sz="1000" spc="-20">
                <a:latin typeface="Arial"/>
                <a:cs typeface="Arial"/>
              </a:rPr>
              <a:t>typing </a:t>
            </a:r>
            <a:r>
              <a:rPr dirty="0" sz="1000" spc="-25">
                <a:latin typeface="Arial"/>
                <a:cs typeface="Arial"/>
              </a:rPr>
              <a:t>Notice </a:t>
            </a:r>
            <a:r>
              <a:rPr dirty="0" sz="1000" spc="-15">
                <a:latin typeface="Arial"/>
                <a:cs typeface="Arial"/>
              </a:rPr>
              <a:t>in </a:t>
            </a:r>
            <a:r>
              <a:rPr dirty="0" sz="1000" spc="-25">
                <a:latin typeface="Arial"/>
                <a:cs typeface="Arial"/>
              </a:rPr>
              <a:t>the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chatbot.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47568"/>
            <a:ext cx="3130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A.L.E.C.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1766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02551" y="67081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543722"/>
            <a:ext cx="3590290" cy="23844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latin typeface="Trebuchet MS"/>
                <a:cs typeface="Trebuchet MS"/>
              </a:rPr>
              <a:t>Corpus </a:t>
            </a:r>
            <a:r>
              <a:rPr dirty="0" sz="1400" spc="-10">
                <a:latin typeface="Trebuchet MS"/>
                <a:cs typeface="Trebuchet MS"/>
              </a:rPr>
              <a:t>Data</a:t>
            </a:r>
            <a:r>
              <a:rPr dirty="0" sz="1400" spc="12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sets.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89560" marR="100330" indent="-132715">
              <a:lnSpc>
                <a:spcPct val="100000"/>
              </a:lnSpc>
              <a:spcBef>
                <a:spcPts val="5"/>
              </a:spcBef>
            </a:pPr>
            <a:r>
              <a:rPr dirty="0" sz="1000" spc="-6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000" spc="-65">
                <a:latin typeface="Arial"/>
                <a:cs typeface="Arial"/>
              </a:rPr>
              <a:t>Corpus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55">
                <a:latin typeface="Arial"/>
                <a:cs typeface="Arial"/>
              </a:rPr>
              <a:t>large </a:t>
            </a:r>
            <a:r>
              <a:rPr dirty="0" sz="1000" spc="-30">
                <a:latin typeface="Arial"/>
                <a:cs typeface="Arial"/>
              </a:rPr>
              <a:t>collection </a:t>
            </a:r>
            <a:r>
              <a:rPr dirty="0" sz="1000" spc="-20">
                <a:latin typeface="Arial"/>
                <a:cs typeface="Arial"/>
              </a:rPr>
              <a:t>of texts. </a:t>
            </a:r>
            <a:r>
              <a:rPr dirty="0" sz="1000" spc="40">
                <a:latin typeface="Arial"/>
                <a:cs typeface="Arial"/>
              </a:rPr>
              <a:t>It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35">
                <a:latin typeface="Arial"/>
                <a:cs typeface="Arial"/>
              </a:rPr>
              <a:t>body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5">
                <a:latin typeface="Arial"/>
                <a:cs typeface="Arial"/>
              </a:rPr>
              <a:t>written </a:t>
            </a:r>
            <a:r>
              <a:rPr dirty="0" sz="1000" spc="-45">
                <a:latin typeface="Arial"/>
                <a:cs typeface="Arial"/>
              </a:rPr>
              <a:t>or  </a:t>
            </a:r>
            <a:r>
              <a:rPr dirty="0" sz="1000" spc="-70">
                <a:latin typeface="Arial"/>
                <a:cs typeface="Arial"/>
              </a:rPr>
              <a:t>spoken </a:t>
            </a:r>
            <a:r>
              <a:rPr dirty="0" sz="1000" spc="-25">
                <a:latin typeface="Arial"/>
                <a:cs typeface="Arial"/>
              </a:rPr>
              <a:t>material </a:t>
            </a:r>
            <a:r>
              <a:rPr dirty="0" sz="1000" spc="-40">
                <a:latin typeface="Arial"/>
                <a:cs typeface="Arial"/>
              </a:rPr>
              <a:t>upon </a:t>
            </a:r>
            <a:r>
              <a:rPr dirty="0" sz="1000" spc="-35">
                <a:latin typeface="Arial"/>
                <a:cs typeface="Arial"/>
              </a:rPr>
              <a:t>which </a:t>
            </a:r>
            <a:r>
              <a:rPr dirty="0" sz="1000" spc="-25">
                <a:latin typeface="Arial"/>
                <a:cs typeface="Arial"/>
              </a:rPr>
              <a:t>alinguistic </a:t>
            </a:r>
            <a:r>
              <a:rPr dirty="0" sz="1000" spc="-60">
                <a:latin typeface="Arial"/>
                <a:cs typeface="Arial"/>
              </a:rPr>
              <a:t>analysis </a:t>
            </a:r>
            <a:r>
              <a:rPr dirty="0" sz="1000" spc="-55">
                <a:latin typeface="Arial"/>
                <a:cs typeface="Arial"/>
              </a:rPr>
              <a:t>is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based.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0"/>
              </a:spcBef>
            </a:pPr>
            <a:r>
              <a:rPr dirty="0" sz="1000" spc="-30">
                <a:latin typeface="Arial"/>
                <a:cs typeface="Arial"/>
              </a:rPr>
              <a:t>A.L.E.C </a:t>
            </a:r>
            <a:r>
              <a:rPr dirty="0" sz="1000" spc="-100">
                <a:latin typeface="Arial"/>
                <a:cs typeface="Arial"/>
              </a:rPr>
              <a:t>uses </a:t>
            </a:r>
            <a:r>
              <a:rPr dirty="0" sz="1000">
                <a:latin typeface="Arial"/>
                <a:cs typeface="Arial"/>
              </a:rPr>
              <a:t>text </a:t>
            </a:r>
            <a:r>
              <a:rPr dirty="0" sz="1000" spc="-40">
                <a:latin typeface="Arial"/>
                <a:cs typeface="Arial"/>
              </a:rPr>
              <a:t>files </a:t>
            </a:r>
            <a:r>
              <a:rPr dirty="0" sz="1000">
                <a:latin typeface="Arial"/>
                <a:cs typeface="Arial"/>
              </a:rPr>
              <a:t>with </a:t>
            </a:r>
            <a:r>
              <a:rPr dirty="0" sz="1000" spc="-20">
                <a:latin typeface="Arial"/>
                <a:cs typeface="Arial"/>
              </a:rPr>
              <a:t>.yml </a:t>
            </a:r>
            <a:r>
              <a:rPr dirty="0" sz="1000" spc="-30">
                <a:latin typeface="Arial"/>
                <a:cs typeface="Arial"/>
              </a:rPr>
              <a:t>(extension) </a:t>
            </a:r>
            <a:r>
              <a:rPr dirty="0" sz="1000">
                <a:latin typeface="Arial"/>
                <a:cs typeface="Arial"/>
              </a:rPr>
              <a:t>text </a:t>
            </a:r>
            <a:r>
              <a:rPr dirty="0" sz="1000" spc="-40">
                <a:latin typeface="Arial"/>
                <a:cs typeface="Arial"/>
              </a:rPr>
              <a:t>files </a:t>
            </a:r>
            <a:r>
              <a:rPr dirty="0" sz="1000" spc="-20">
                <a:latin typeface="Arial"/>
                <a:cs typeface="Arial"/>
              </a:rPr>
              <a:t>for </a:t>
            </a:r>
            <a:r>
              <a:rPr dirty="0" sz="1000" spc="-30">
                <a:latin typeface="Arial"/>
                <a:cs typeface="Arial"/>
              </a:rPr>
              <a:t>data  </a:t>
            </a:r>
            <a:r>
              <a:rPr dirty="0" sz="1000" spc="-55">
                <a:latin typeface="Arial"/>
                <a:cs typeface="Arial"/>
              </a:rPr>
              <a:t>sets.</a:t>
            </a:r>
            <a:r>
              <a:rPr dirty="0" sz="1000" spc="16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Like,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374015" indent="-84455">
              <a:lnSpc>
                <a:spcPts val="1200"/>
              </a:lnSpc>
              <a:buChar char="-"/>
              <a:tabLst>
                <a:tab pos="374650" algn="l"/>
              </a:tabLst>
            </a:pPr>
            <a:r>
              <a:rPr dirty="0" sz="1000" spc="-5">
                <a:latin typeface="Arial"/>
                <a:cs typeface="Arial"/>
              </a:rPr>
              <a:t>- </a:t>
            </a:r>
            <a:r>
              <a:rPr dirty="0" sz="1000" spc="-15">
                <a:latin typeface="Arial"/>
                <a:cs typeface="Arial"/>
              </a:rPr>
              <a:t>What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>
                <a:latin typeface="Arial"/>
                <a:cs typeface="Arial"/>
              </a:rPr>
              <a:t>full </a:t>
            </a:r>
            <a:r>
              <a:rPr dirty="0" sz="1000" spc="-25">
                <a:latin typeface="Arial"/>
                <a:cs typeface="Arial"/>
              </a:rPr>
              <a:t>form </a:t>
            </a:r>
            <a:r>
              <a:rPr dirty="0" sz="1000" spc="-20">
                <a:latin typeface="Arial"/>
                <a:cs typeface="Arial"/>
              </a:rPr>
              <a:t>of MCA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9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 marL="374015" indent="-84455">
              <a:lnSpc>
                <a:spcPts val="1195"/>
              </a:lnSpc>
              <a:buChar char="-"/>
              <a:tabLst>
                <a:tab pos="374650" algn="l"/>
              </a:tabLst>
            </a:pPr>
            <a:r>
              <a:rPr dirty="0" sz="1000" spc="-35">
                <a:latin typeface="Arial"/>
                <a:cs typeface="Arial"/>
              </a:rPr>
              <a:t>Master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45">
                <a:latin typeface="Arial"/>
                <a:cs typeface="Arial"/>
              </a:rPr>
              <a:t>Computer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Application</a:t>
            </a:r>
            <a:endParaRPr sz="1000">
              <a:latin typeface="Arial"/>
              <a:cs typeface="Arial"/>
            </a:endParaRPr>
          </a:p>
          <a:p>
            <a:pPr marL="374015" indent="-84455">
              <a:lnSpc>
                <a:spcPts val="1195"/>
              </a:lnSpc>
              <a:buChar char="-"/>
              <a:tabLst>
                <a:tab pos="374650" algn="l"/>
              </a:tabLst>
            </a:pPr>
            <a:r>
              <a:rPr dirty="0" sz="1000" spc="-5">
                <a:latin typeface="Arial"/>
                <a:cs typeface="Arial"/>
              </a:rPr>
              <a:t>- </a:t>
            </a:r>
            <a:r>
              <a:rPr dirty="0" sz="1000" spc="-40">
                <a:latin typeface="Arial"/>
                <a:cs typeface="Arial"/>
              </a:rPr>
              <a:t>Number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70">
                <a:latin typeface="Arial"/>
                <a:cs typeface="Arial"/>
              </a:rPr>
              <a:t>seats </a:t>
            </a:r>
            <a:r>
              <a:rPr dirty="0" sz="1000" spc="-15">
                <a:latin typeface="Arial"/>
                <a:cs typeface="Arial"/>
              </a:rPr>
              <a:t>in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MCA.</a:t>
            </a:r>
            <a:endParaRPr sz="1000">
              <a:latin typeface="Arial"/>
              <a:cs typeface="Arial"/>
            </a:endParaRPr>
          </a:p>
          <a:p>
            <a:pPr marL="374015" indent="-84455">
              <a:lnSpc>
                <a:spcPts val="1195"/>
              </a:lnSpc>
              <a:buChar char="-"/>
              <a:tabLst>
                <a:tab pos="374650" algn="l"/>
              </a:tabLst>
            </a:pPr>
            <a:r>
              <a:rPr dirty="0" sz="1000" spc="-60">
                <a:latin typeface="Arial"/>
                <a:cs typeface="Arial"/>
              </a:rPr>
              <a:t>93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seats.</a:t>
            </a:r>
            <a:endParaRPr sz="1000">
              <a:latin typeface="Arial"/>
              <a:cs typeface="Arial"/>
            </a:endParaRPr>
          </a:p>
          <a:p>
            <a:pPr marL="374015" indent="-84455">
              <a:lnSpc>
                <a:spcPts val="1195"/>
              </a:lnSpc>
              <a:buChar char="-"/>
              <a:tabLst>
                <a:tab pos="374650" algn="l"/>
              </a:tabLst>
            </a:pPr>
            <a:r>
              <a:rPr dirty="0" sz="1000" spc="-5">
                <a:latin typeface="Arial"/>
                <a:cs typeface="Arial"/>
              </a:rPr>
              <a:t>- </a:t>
            </a:r>
            <a:r>
              <a:rPr dirty="0" sz="1000" spc="-50">
                <a:latin typeface="Arial"/>
                <a:cs typeface="Arial"/>
              </a:rPr>
              <a:t>How </a:t>
            </a:r>
            <a:r>
              <a:rPr dirty="0" sz="1000" spc="-55">
                <a:latin typeface="Arial"/>
                <a:cs typeface="Arial"/>
              </a:rPr>
              <a:t>many </a:t>
            </a:r>
            <a:r>
              <a:rPr dirty="0" sz="1000" spc="-35">
                <a:latin typeface="Arial"/>
                <a:cs typeface="Arial"/>
              </a:rPr>
              <a:t>faculties </a:t>
            </a:r>
            <a:r>
              <a:rPr dirty="0" sz="1000" spc="-75">
                <a:latin typeface="Arial"/>
                <a:cs typeface="Arial"/>
              </a:rPr>
              <a:t>are </a:t>
            </a:r>
            <a:r>
              <a:rPr dirty="0" sz="1000" spc="-50">
                <a:latin typeface="Arial"/>
                <a:cs typeface="Arial"/>
              </a:rPr>
              <a:t>under</a:t>
            </a:r>
            <a:r>
              <a:rPr dirty="0" sz="1000" spc="-120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CSED?</a:t>
            </a:r>
            <a:endParaRPr sz="1000">
              <a:latin typeface="Arial"/>
              <a:cs typeface="Arial"/>
            </a:endParaRPr>
          </a:p>
          <a:p>
            <a:pPr marL="374015" indent="-84455">
              <a:lnSpc>
                <a:spcPts val="1195"/>
              </a:lnSpc>
              <a:buChar char="-"/>
              <a:tabLst>
                <a:tab pos="374650" algn="l"/>
              </a:tabLst>
            </a:pPr>
            <a:r>
              <a:rPr dirty="0" sz="1000" spc="-40">
                <a:latin typeface="Arial"/>
                <a:cs typeface="Arial"/>
              </a:rPr>
              <a:t>There </a:t>
            </a:r>
            <a:r>
              <a:rPr dirty="0" sz="1000" spc="-75">
                <a:latin typeface="Arial"/>
                <a:cs typeface="Arial"/>
              </a:rPr>
              <a:t>are </a:t>
            </a:r>
            <a:r>
              <a:rPr dirty="0" sz="1000" spc="-60">
                <a:latin typeface="Arial"/>
                <a:cs typeface="Arial"/>
              </a:rPr>
              <a:t>21</a:t>
            </a:r>
            <a:r>
              <a:rPr dirty="0" sz="1000" spc="-17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faculties.</a:t>
            </a:r>
            <a:endParaRPr sz="1000">
              <a:latin typeface="Arial"/>
              <a:cs typeface="Arial"/>
            </a:endParaRPr>
          </a:p>
          <a:p>
            <a:pPr marL="374015" indent="-84455">
              <a:lnSpc>
                <a:spcPts val="1195"/>
              </a:lnSpc>
              <a:buChar char="-"/>
              <a:tabLst>
                <a:tab pos="374650" algn="l"/>
              </a:tabLst>
            </a:pPr>
            <a:r>
              <a:rPr dirty="0" sz="1000" spc="-5">
                <a:latin typeface="Arial"/>
                <a:cs typeface="Arial"/>
              </a:rPr>
              <a:t>- </a:t>
            </a:r>
            <a:r>
              <a:rPr dirty="0" sz="1000" spc="-50">
                <a:latin typeface="Arial"/>
                <a:cs typeface="Arial"/>
              </a:rPr>
              <a:t>Subjects </a:t>
            </a:r>
            <a:r>
              <a:rPr dirty="0" sz="1000" spc="-10">
                <a:latin typeface="Arial"/>
                <a:cs typeface="Arial"/>
              </a:rPr>
              <a:t>taught </a:t>
            </a:r>
            <a:r>
              <a:rPr dirty="0" sz="1000" spc="-60">
                <a:latin typeface="Arial"/>
                <a:cs typeface="Arial"/>
              </a:rPr>
              <a:t>by </a:t>
            </a:r>
            <a:r>
              <a:rPr dirty="0" sz="1000" spc="-50">
                <a:latin typeface="Arial"/>
                <a:cs typeface="Arial"/>
              </a:rPr>
              <a:t>Neeraj </a:t>
            </a:r>
            <a:r>
              <a:rPr dirty="0" sz="1000" spc="-45">
                <a:latin typeface="Arial"/>
                <a:cs typeface="Arial"/>
              </a:rPr>
              <a:t>Tyagi </a:t>
            </a:r>
            <a:r>
              <a:rPr dirty="0" sz="1000" spc="-35">
                <a:latin typeface="Arial"/>
                <a:cs typeface="Arial"/>
              </a:rPr>
              <a:t>Sir </a:t>
            </a:r>
            <a:r>
              <a:rPr dirty="0" sz="1000" spc="-15">
                <a:latin typeface="Arial"/>
                <a:cs typeface="Arial"/>
              </a:rPr>
              <a:t>in </a:t>
            </a:r>
            <a:r>
              <a:rPr dirty="0" sz="1000" spc="-80">
                <a:latin typeface="Arial"/>
                <a:cs typeface="Arial"/>
              </a:rPr>
              <a:t>UG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Courses.</a:t>
            </a:r>
            <a:endParaRPr sz="1000">
              <a:latin typeface="Arial"/>
              <a:cs typeface="Arial"/>
            </a:endParaRPr>
          </a:p>
          <a:p>
            <a:pPr marL="374015" indent="-84455">
              <a:lnSpc>
                <a:spcPts val="1200"/>
              </a:lnSpc>
              <a:buChar char="-"/>
              <a:tabLst>
                <a:tab pos="374650" algn="l"/>
              </a:tabLst>
            </a:pPr>
            <a:r>
              <a:rPr dirty="0" sz="1000" spc="-45">
                <a:latin typeface="Arial"/>
                <a:cs typeface="Arial"/>
              </a:rPr>
              <a:t>Computer </a:t>
            </a:r>
            <a:r>
              <a:rPr dirty="0" sz="1000" spc="-35">
                <a:latin typeface="Arial"/>
                <a:cs typeface="Arial"/>
              </a:rPr>
              <a:t>Network, </a:t>
            </a:r>
            <a:r>
              <a:rPr dirty="0" sz="1000" spc="-30">
                <a:latin typeface="Arial"/>
                <a:cs typeface="Arial"/>
              </a:rPr>
              <a:t>Unix </a:t>
            </a:r>
            <a:r>
              <a:rPr dirty="0" sz="1000" spc="-50">
                <a:latin typeface="Arial"/>
                <a:cs typeface="Arial"/>
              </a:rPr>
              <a:t>Shell </a:t>
            </a:r>
            <a:r>
              <a:rPr dirty="0" sz="1000" spc="-35">
                <a:latin typeface="Arial"/>
                <a:cs typeface="Arial"/>
              </a:rPr>
              <a:t>Programming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47568"/>
            <a:ext cx="3130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A.L.E.C.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4762" y="0"/>
            <a:ext cx="12230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Languages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70" y="948623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1570" y="1252280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1570" y="1555937"/>
            <a:ext cx="114214" cy="1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1570" y="2226522"/>
            <a:ext cx="114214" cy="114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1570" y="2530192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1570" y="2833849"/>
            <a:ext cx="114214" cy="1142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5851" y="562062"/>
            <a:ext cx="1034415" cy="24034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-65">
                <a:latin typeface="Arial"/>
                <a:cs typeface="Arial"/>
              </a:rPr>
              <a:t>For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Back-End</a:t>
            </a:r>
            <a:endParaRPr sz="1100">
              <a:latin typeface="Arial"/>
              <a:cs typeface="Arial"/>
            </a:endParaRPr>
          </a:p>
          <a:p>
            <a:pPr marL="427990" marR="196850">
              <a:lnSpc>
                <a:spcPct val="199300"/>
              </a:lnSpc>
              <a:spcBef>
                <a:spcPts val="180"/>
              </a:spcBef>
            </a:pPr>
            <a:r>
              <a:rPr dirty="0" sz="1000" spc="-25">
                <a:latin typeface="Arial"/>
                <a:cs typeface="Arial"/>
              </a:rPr>
              <a:t>Python  </a:t>
            </a:r>
            <a:r>
              <a:rPr dirty="0" sz="1000" spc="-30">
                <a:latin typeface="Arial"/>
                <a:cs typeface="Arial"/>
              </a:rPr>
              <a:t>PHP  </a:t>
            </a:r>
            <a:r>
              <a:rPr dirty="0" sz="1000" spc="-40">
                <a:latin typeface="Arial"/>
                <a:cs typeface="Arial"/>
              </a:rPr>
              <a:t>MySQL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6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-65">
                <a:latin typeface="Arial"/>
                <a:cs typeface="Arial"/>
              </a:rPr>
              <a:t>For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Front-End</a:t>
            </a:r>
            <a:endParaRPr sz="1100">
              <a:latin typeface="Arial"/>
              <a:cs typeface="Arial"/>
            </a:endParaRPr>
          </a:p>
          <a:p>
            <a:pPr marL="427990" marR="242570">
              <a:lnSpc>
                <a:spcPct val="199200"/>
              </a:lnSpc>
              <a:spcBef>
                <a:spcPts val="180"/>
              </a:spcBef>
            </a:pPr>
            <a:r>
              <a:rPr dirty="0" sz="1000" spc="10">
                <a:latin typeface="Arial"/>
                <a:cs typeface="Arial"/>
              </a:rPr>
              <a:t>HTML  </a:t>
            </a:r>
            <a:r>
              <a:rPr dirty="0" sz="1000" spc="-110">
                <a:latin typeface="Arial"/>
                <a:cs typeface="Arial"/>
              </a:rPr>
              <a:t>CSS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427990">
              <a:lnSpc>
                <a:spcPct val="100000"/>
              </a:lnSpc>
            </a:pPr>
            <a:r>
              <a:rPr dirty="0" sz="1000" spc="-60">
                <a:latin typeface="Arial"/>
                <a:cs typeface="Arial"/>
              </a:rPr>
              <a:t>Java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Script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04008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99296" y="3347568"/>
            <a:ext cx="3130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A.L.E.C.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4762" y="0"/>
            <a:ext cx="15830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Experimental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502191"/>
            <a:ext cx="3959900" cy="2519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47568"/>
            <a:ext cx="3130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A.L.E.C.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4762" y="0"/>
            <a:ext cx="15830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Experimental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502158"/>
            <a:ext cx="3959943" cy="2519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47568"/>
            <a:ext cx="3130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A.L.E.C.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4762" y="0"/>
            <a:ext cx="15830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Experimental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502191"/>
            <a:ext cx="3959900" cy="2519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47568"/>
            <a:ext cx="3130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A.L.E.C.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4762" y="0"/>
            <a:ext cx="15830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Experimental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502191"/>
            <a:ext cx="3959900" cy="2519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47568"/>
            <a:ext cx="3130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A.L.E.C.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4762" y="0"/>
            <a:ext cx="15830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Experimental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502191"/>
            <a:ext cx="3959900" cy="2519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47568"/>
            <a:ext cx="3130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A.L.E.C.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21253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Conclusion </a:t>
            </a:r>
            <a:r>
              <a:rPr dirty="0" spc="70"/>
              <a:t>&amp; </a:t>
            </a:r>
            <a:r>
              <a:rPr dirty="0" spc="-55"/>
              <a:t>Future</a:t>
            </a:r>
            <a:r>
              <a:rPr dirty="0" spc="60"/>
              <a:t> </a:t>
            </a:r>
            <a:r>
              <a:rPr dirty="0" spc="-35"/>
              <a:t>Aspect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537488"/>
            <a:ext cx="3846829" cy="24466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65">
                <a:latin typeface="Arial"/>
                <a:cs typeface="Arial"/>
              </a:rPr>
              <a:t>now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60">
                <a:latin typeface="Arial"/>
                <a:cs typeface="Arial"/>
              </a:rPr>
              <a:t>Web-app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40">
                <a:latin typeface="Arial"/>
                <a:cs typeface="Arial"/>
              </a:rPr>
              <a:t>our </a:t>
            </a:r>
            <a:r>
              <a:rPr dirty="0" sz="1100" spc="-85">
                <a:latin typeface="Arial"/>
                <a:cs typeface="Arial"/>
              </a:rPr>
              <a:t>CSED </a:t>
            </a:r>
            <a:r>
              <a:rPr dirty="0" sz="1100" spc="-35">
                <a:latin typeface="Arial"/>
                <a:cs typeface="Arial"/>
              </a:rPr>
              <a:t>Department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75">
                <a:latin typeface="Arial"/>
                <a:cs typeface="Arial"/>
              </a:rPr>
              <a:t>be  </a:t>
            </a:r>
            <a:r>
              <a:rPr dirty="0" sz="1100" spc="-55">
                <a:latin typeface="Arial"/>
                <a:cs typeface="Arial"/>
              </a:rPr>
              <a:t>useful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students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20">
                <a:latin typeface="Arial"/>
                <a:cs typeface="Arial"/>
              </a:rPr>
              <a:t>find </a:t>
            </a:r>
            <a:r>
              <a:rPr dirty="0" sz="1100" spc="-90">
                <a:latin typeface="Arial"/>
                <a:cs typeface="Arial"/>
              </a:rPr>
              <a:t>answers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their </a:t>
            </a:r>
            <a:r>
              <a:rPr dirty="0" sz="1100" spc="-60">
                <a:latin typeface="Arial"/>
                <a:cs typeface="Arial"/>
              </a:rPr>
              <a:t>queries. </a:t>
            </a:r>
            <a:r>
              <a:rPr dirty="0" sz="1100" spc="-35">
                <a:latin typeface="Arial"/>
                <a:cs typeface="Arial"/>
              </a:rPr>
              <a:t>Though </a:t>
            </a:r>
            <a:r>
              <a:rPr dirty="0" sz="1100" spc="50">
                <a:latin typeface="Arial"/>
                <a:cs typeface="Arial"/>
              </a:rPr>
              <a:t>it  </a:t>
            </a:r>
            <a:r>
              <a:rPr dirty="0" sz="1100" spc="-75">
                <a:latin typeface="Arial"/>
                <a:cs typeface="Arial"/>
              </a:rPr>
              <a:t>may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5">
                <a:latin typeface="Arial"/>
                <a:cs typeface="Arial"/>
              </a:rPr>
              <a:t>very </a:t>
            </a:r>
            <a:r>
              <a:rPr dirty="0" sz="1100" spc="-15">
                <a:latin typeface="Arial"/>
                <a:cs typeface="Arial"/>
              </a:rPr>
              <a:t>limited </a:t>
            </a:r>
            <a:r>
              <a:rPr dirty="0" sz="1100" spc="-50">
                <a:latin typeface="Arial"/>
                <a:cs typeface="Arial"/>
              </a:rPr>
              <a:t>number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55">
                <a:latin typeface="Arial"/>
                <a:cs typeface="Arial"/>
              </a:rPr>
              <a:t>features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50">
                <a:latin typeface="Arial"/>
                <a:cs typeface="Arial"/>
              </a:rPr>
              <a:t>now, </a:t>
            </a:r>
            <a:r>
              <a:rPr dirty="0" sz="1100" spc="50">
                <a:latin typeface="Arial"/>
                <a:cs typeface="Arial"/>
              </a:rPr>
              <a:t>it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55">
                <a:latin typeface="Arial"/>
                <a:cs typeface="Arial"/>
              </a:rPr>
              <a:t>very  </a:t>
            </a:r>
            <a:r>
              <a:rPr dirty="0" sz="1100" spc="-65">
                <a:latin typeface="Arial"/>
                <a:cs typeface="Arial"/>
              </a:rPr>
              <a:t>easily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35">
                <a:latin typeface="Arial"/>
                <a:cs typeface="Arial"/>
              </a:rPr>
              <a:t>modified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65">
                <a:latin typeface="Arial"/>
                <a:cs typeface="Arial"/>
              </a:rPr>
              <a:t>add </a:t>
            </a:r>
            <a:r>
              <a:rPr dirty="0" sz="1100" spc="-80">
                <a:latin typeface="Arial"/>
                <a:cs typeface="Arial"/>
              </a:rPr>
              <a:t>new</a:t>
            </a:r>
            <a:r>
              <a:rPr dirty="0" sz="1100" spc="-15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features.</a:t>
            </a:r>
            <a:endParaRPr sz="1100">
              <a:latin typeface="Arial"/>
              <a:cs typeface="Arial"/>
            </a:endParaRPr>
          </a:p>
          <a:p>
            <a:pPr marL="12700" marR="175895">
              <a:lnSpc>
                <a:spcPct val="102600"/>
              </a:lnSpc>
            </a:pPr>
            <a:r>
              <a:rPr dirty="0" sz="1100" spc="-30">
                <a:latin typeface="Arial"/>
                <a:cs typeface="Arial"/>
              </a:rPr>
              <a:t>In </a:t>
            </a:r>
            <a:r>
              <a:rPr dirty="0" sz="1100" spc="-20">
                <a:latin typeface="Arial"/>
                <a:cs typeface="Arial"/>
              </a:rPr>
              <a:t>future </a:t>
            </a:r>
            <a:r>
              <a:rPr dirty="0" sz="1100" spc="-60">
                <a:latin typeface="Arial"/>
                <a:cs typeface="Arial"/>
              </a:rPr>
              <a:t>many </a:t>
            </a:r>
            <a:r>
              <a:rPr dirty="0" sz="1100" spc="-30">
                <a:latin typeface="Arial"/>
                <a:cs typeface="Arial"/>
              </a:rPr>
              <a:t>other </a:t>
            </a:r>
            <a:r>
              <a:rPr dirty="0" sz="1100" spc="-25">
                <a:latin typeface="Arial"/>
                <a:cs typeface="Arial"/>
              </a:rPr>
              <a:t>functionalities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75">
                <a:latin typeface="Arial"/>
                <a:cs typeface="Arial"/>
              </a:rPr>
              <a:t>be added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0">
                <a:latin typeface="Arial"/>
                <a:cs typeface="Arial"/>
              </a:rPr>
              <a:t>portal  </a:t>
            </a:r>
            <a:r>
              <a:rPr dirty="0" sz="1100" spc="-30">
                <a:latin typeface="Arial"/>
                <a:cs typeface="Arial"/>
              </a:rPr>
              <a:t>like:</a:t>
            </a:r>
            <a:endParaRPr sz="11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35"/>
              </a:spcBef>
            </a:pPr>
            <a:r>
              <a:rPr dirty="0" sz="1100" spc="-7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-75">
                <a:latin typeface="Arial"/>
                <a:cs typeface="Arial"/>
              </a:rPr>
              <a:t>Answers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available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options.</a:t>
            </a:r>
            <a:endParaRPr sz="11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34"/>
              </a:spcBef>
            </a:pPr>
            <a:r>
              <a:rPr dirty="0" sz="1100" spc="-70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-70">
                <a:latin typeface="Arial"/>
                <a:cs typeface="Arial"/>
              </a:rPr>
              <a:t>Image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35">
                <a:latin typeface="Arial"/>
                <a:cs typeface="Arial"/>
              </a:rPr>
              <a:t>PDF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answers.</a:t>
            </a:r>
            <a:endParaRPr sz="11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30"/>
              </a:spcBef>
            </a:pPr>
            <a:r>
              <a:rPr dirty="0" sz="1100" spc="-8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-85">
                <a:latin typeface="Arial"/>
                <a:cs typeface="Arial"/>
              </a:rPr>
              <a:t>Speech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>
                <a:latin typeface="Arial"/>
                <a:cs typeface="Arial"/>
              </a:rPr>
              <a:t>text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>
                <a:latin typeface="Arial"/>
                <a:cs typeface="Arial"/>
              </a:rPr>
              <a:t>text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90">
                <a:latin typeface="Arial"/>
                <a:cs typeface="Arial"/>
              </a:rPr>
              <a:t>speech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feature.</a:t>
            </a:r>
            <a:endParaRPr sz="1100">
              <a:latin typeface="Arial"/>
              <a:cs typeface="Arial"/>
            </a:endParaRPr>
          </a:p>
          <a:p>
            <a:pPr marL="289560" marR="84455" indent="-139065">
              <a:lnSpc>
                <a:spcPct val="102600"/>
              </a:lnSpc>
              <a:spcBef>
                <a:spcPts val="300"/>
              </a:spcBef>
            </a:pPr>
            <a:r>
              <a:rPr dirty="0" sz="1100" spc="-7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-75">
                <a:latin typeface="Arial"/>
                <a:cs typeface="Arial"/>
              </a:rPr>
              <a:t>User </a:t>
            </a:r>
            <a:r>
              <a:rPr dirty="0" sz="1100" spc="-35">
                <a:latin typeface="Arial"/>
                <a:cs typeface="Arial"/>
              </a:rPr>
              <a:t>login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70">
                <a:latin typeface="Arial"/>
                <a:cs typeface="Arial"/>
              </a:rPr>
              <a:t>more </a:t>
            </a:r>
            <a:r>
              <a:rPr dirty="0" sz="1100" spc="-50">
                <a:latin typeface="Arial"/>
                <a:cs typeface="Arial"/>
              </a:rPr>
              <a:t>specific </a:t>
            </a:r>
            <a:r>
              <a:rPr dirty="0" sz="1100" spc="-70">
                <a:latin typeface="Arial"/>
                <a:cs typeface="Arial"/>
              </a:rPr>
              <a:t>queries </a:t>
            </a:r>
            <a:r>
              <a:rPr dirty="0" sz="1100" spc="-40">
                <a:latin typeface="Arial"/>
                <a:cs typeface="Arial"/>
              </a:rPr>
              <a:t>like </a:t>
            </a:r>
            <a:r>
              <a:rPr dirty="0" sz="1100" spc="-55">
                <a:latin typeface="Arial"/>
                <a:cs typeface="Arial"/>
              </a:rPr>
              <a:t>assignment, </a:t>
            </a:r>
            <a:r>
              <a:rPr dirty="0" sz="1100" spc="-65">
                <a:latin typeface="Arial"/>
                <a:cs typeface="Arial"/>
              </a:rPr>
              <a:t>marks </a:t>
            </a:r>
            <a:r>
              <a:rPr dirty="0" sz="1100" spc="-50">
                <a:latin typeface="Arial"/>
                <a:cs typeface="Arial"/>
              </a:rPr>
              <a:t>or  </a:t>
            </a:r>
            <a:r>
              <a:rPr dirty="0" sz="1100" spc="-80">
                <a:latin typeface="Arial"/>
                <a:cs typeface="Arial"/>
              </a:rPr>
              <a:t>exam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information.</a:t>
            </a:r>
            <a:endParaRPr sz="1100">
              <a:latin typeface="Arial"/>
              <a:cs typeface="Arial"/>
            </a:endParaRPr>
          </a:p>
          <a:p>
            <a:pPr marL="289560" marR="45085" indent="-139065">
              <a:lnSpc>
                <a:spcPct val="102600"/>
              </a:lnSpc>
              <a:spcBef>
                <a:spcPts val="300"/>
              </a:spcBef>
            </a:pPr>
            <a:r>
              <a:rPr dirty="0" sz="1100" spc="-4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-45">
                <a:latin typeface="Arial"/>
                <a:cs typeface="Arial"/>
              </a:rPr>
              <a:t>Publishing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50">
                <a:latin typeface="Arial"/>
                <a:cs typeface="Arial"/>
              </a:rPr>
              <a:t>social </a:t>
            </a:r>
            <a:r>
              <a:rPr dirty="0" sz="1100" spc="-60">
                <a:latin typeface="Arial"/>
                <a:cs typeface="Arial"/>
              </a:rPr>
              <a:t>media </a:t>
            </a:r>
            <a:r>
              <a:rPr dirty="0" sz="1100" spc="-20">
                <a:latin typeface="Arial"/>
                <a:cs typeface="Arial"/>
              </a:rPr>
              <a:t>platform </a:t>
            </a:r>
            <a:r>
              <a:rPr dirty="0" sz="1100" spc="-40">
                <a:latin typeface="Arial"/>
                <a:cs typeface="Arial"/>
              </a:rPr>
              <a:t>like </a:t>
            </a:r>
            <a:r>
              <a:rPr dirty="0" sz="1100" spc="-55">
                <a:latin typeface="Arial"/>
                <a:cs typeface="Arial"/>
              </a:rPr>
              <a:t>Telegram, </a:t>
            </a:r>
            <a:r>
              <a:rPr dirty="0" sz="1100" spc="-80">
                <a:latin typeface="Arial"/>
                <a:cs typeface="Arial"/>
              </a:rPr>
              <a:t>Messenger  </a:t>
            </a:r>
            <a:r>
              <a:rPr dirty="0" sz="1100" spc="-3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47568"/>
            <a:ext cx="3130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A.L.E.C.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6191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/>
              <a:t>Content</a:t>
            </a:r>
          </a:p>
        </p:txBody>
      </p:sp>
      <p:sp>
        <p:nvSpPr>
          <p:cNvPr id="4" name="object 4"/>
          <p:cNvSpPr/>
          <p:nvPr/>
        </p:nvSpPr>
        <p:spPr>
          <a:xfrm>
            <a:off x="449135" y="683714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9135" y="893746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9135" y="1103779"/>
            <a:ext cx="114214" cy="1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9135" y="1313811"/>
            <a:ext cx="114214" cy="114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9135" y="1523844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9135" y="1733877"/>
            <a:ext cx="114214" cy="1142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9135" y="1943909"/>
            <a:ext cx="114214" cy="1142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9135" y="2153942"/>
            <a:ext cx="114214" cy="1142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9135" y="2363974"/>
            <a:ext cx="114214" cy="11421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9135" y="2574007"/>
            <a:ext cx="114214" cy="11421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9135" y="2784040"/>
            <a:ext cx="114214" cy="1142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585823"/>
            <a:ext cx="2092325" cy="2336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44880">
              <a:lnSpc>
                <a:spcPct val="125299"/>
              </a:lnSpc>
              <a:spcBef>
                <a:spcPts val="100"/>
              </a:spcBef>
            </a:pPr>
            <a:r>
              <a:rPr dirty="0" sz="1100" spc="-15">
                <a:latin typeface="Arial"/>
                <a:cs typeface="Arial"/>
              </a:rPr>
              <a:t>Introduction  </a:t>
            </a:r>
            <a:r>
              <a:rPr dirty="0" sz="1100" spc="-45">
                <a:latin typeface="Arial"/>
                <a:cs typeface="Arial"/>
              </a:rPr>
              <a:t>Problem </a:t>
            </a:r>
            <a:r>
              <a:rPr dirty="0" sz="1100" spc="-35">
                <a:latin typeface="Arial"/>
                <a:cs typeface="Arial"/>
              </a:rPr>
              <a:t>Statement  </a:t>
            </a:r>
            <a:r>
              <a:rPr dirty="0" sz="1100" spc="-15">
                <a:latin typeface="Arial"/>
                <a:cs typeface="Arial"/>
              </a:rPr>
              <a:t>About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A.L.E.C.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25299"/>
              </a:lnSpc>
            </a:pPr>
            <a:r>
              <a:rPr dirty="0" sz="1100" spc="-20">
                <a:latin typeface="Arial"/>
                <a:cs typeface="Arial"/>
              </a:rPr>
              <a:t>Natural </a:t>
            </a:r>
            <a:r>
              <a:rPr dirty="0" sz="1100" spc="-70">
                <a:latin typeface="Arial"/>
                <a:cs typeface="Arial"/>
              </a:rPr>
              <a:t>Language </a:t>
            </a:r>
            <a:r>
              <a:rPr dirty="0" sz="1100" spc="-30">
                <a:latin typeface="Arial"/>
                <a:cs typeface="Arial"/>
              </a:rPr>
              <a:t>Tool </a:t>
            </a:r>
            <a:r>
              <a:rPr dirty="0" sz="1100" spc="40">
                <a:latin typeface="Arial"/>
                <a:cs typeface="Arial"/>
              </a:rPr>
              <a:t>Kit </a:t>
            </a:r>
            <a:r>
              <a:rPr dirty="0" sz="1100" spc="10">
                <a:latin typeface="Arial"/>
                <a:cs typeface="Arial"/>
              </a:rPr>
              <a:t>(NLTK)  </a:t>
            </a:r>
            <a:r>
              <a:rPr dirty="0" sz="1100" spc="-25">
                <a:latin typeface="Arial"/>
                <a:cs typeface="Arial"/>
              </a:rPr>
              <a:t>ChatterBot </a:t>
            </a:r>
            <a:r>
              <a:rPr dirty="0" sz="1100" spc="-30">
                <a:latin typeface="Arial"/>
                <a:cs typeface="Arial"/>
              </a:rPr>
              <a:t>Python </a:t>
            </a:r>
            <a:r>
              <a:rPr dirty="0" sz="1100" spc="-35">
                <a:latin typeface="Arial"/>
                <a:cs typeface="Arial"/>
              </a:rPr>
              <a:t>Library  </a:t>
            </a:r>
            <a:r>
              <a:rPr dirty="0" sz="1100" spc="-30">
                <a:latin typeface="Arial"/>
                <a:cs typeface="Arial"/>
              </a:rPr>
              <a:t>Python’s </a:t>
            </a:r>
            <a:r>
              <a:rPr dirty="0" sz="1100" spc="-65">
                <a:latin typeface="Arial"/>
                <a:cs typeface="Arial"/>
              </a:rPr>
              <a:t>SimpleWebSocketServer  Design</a:t>
            </a:r>
            <a:endParaRPr sz="1100">
              <a:latin typeface="Arial"/>
              <a:cs typeface="Arial"/>
            </a:endParaRPr>
          </a:p>
          <a:p>
            <a:pPr marL="12700" marR="434340">
              <a:lnSpc>
                <a:spcPct val="125299"/>
              </a:lnSpc>
            </a:pPr>
            <a:r>
              <a:rPr dirty="0" sz="1100" spc="-35">
                <a:latin typeface="Arial"/>
                <a:cs typeface="Arial"/>
              </a:rPr>
              <a:t>Implementation  </a:t>
            </a:r>
            <a:r>
              <a:rPr dirty="0" sz="1100" spc="-40">
                <a:latin typeface="Arial"/>
                <a:cs typeface="Arial"/>
              </a:rPr>
              <a:t>Experimental </a:t>
            </a:r>
            <a:r>
              <a:rPr dirty="0" sz="1100" spc="-65">
                <a:latin typeface="Arial"/>
                <a:cs typeface="Arial"/>
              </a:rPr>
              <a:t>Results  </a:t>
            </a:r>
            <a:r>
              <a:rPr dirty="0" sz="1100" spc="-60">
                <a:latin typeface="Arial"/>
                <a:cs typeface="Arial"/>
              </a:rPr>
              <a:t>Conclusion </a:t>
            </a:r>
            <a:r>
              <a:rPr dirty="0" sz="1100" spc="90">
                <a:latin typeface="Arial"/>
                <a:cs typeface="Arial"/>
              </a:rPr>
              <a:t>&amp; </a:t>
            </a:r>
            <a:r>
              <a:rPr dirty="0" sz="1100" spc="-40">
                <a:latin typeface="Arial"/>
                <a:cs typeface="Arial"/>
              </a:rPr>
              <a:t>Future </a:t>
            </a:r>
            <a:r>
              <a:rPr dirty="0" sz="1100" spc="-45">
                <a:latin typeface="Arial"/>
                <a:cs typeface="Arial"/>
              </a:rPr>
              <a:t>Aspect  </a:t>
            </a:r>
            <a:r>
              <a:rPr dirty="0" sz="1100" spc="-85">
                <a:latin typeface="Arial"/>
                <a:cs typeface="Arial"/>
              </a:rPr>
              <a:t>References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04008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399296" y="3347568"/>
            <a:ext cx="3130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A.L.E.C.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8121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80"/>
              <a:t>References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449135" y="1036278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9135" y="1418383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9135" y="1628416"/>
            <a:ext cx="114214" cy="1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9135" y="2010533"/>
            <a:ext cx="114214" cy="114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9135" y="2220566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4395" y="982166"/>
            <a:ext cx="3348354" cy="13760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088390">
              <a:lnSpc>
                <a:spcPct val="102600"/>
              </a:lnSpc>
              <a:spcBef>
                <a:spcPts val="55"/>
              </a:spcBef>
            </a:pPr>
            <a:r>
              <a:rPr dirty="0" sz="1100" spc="5">
                <a:latin typeface="Arial"/>
                <a:cs typeface="Arial"/>
              </a:rPr>
              <a:t>https://drive.google.com/file/d/0B-  </a:t>
            </a:r>
            <a:r>
              <a:rPr dirty="0" sz="1100" spc="-20">
                <a:latin typeface="Arial"/>
                <a:cs typeface="Arial"/>
              </a:rPr>
              <a:t>tCvLzyt01FYlQ2dVRBWEtTNkE/view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20">
                <a:latin typeface="Arial"/>
                <a:cs typeface="Arial"/>
                <a:hlinkClick r:id="rId8"/>
              </a:rPr>
              <a:t>https://www.cleverbot.com/No</a:t>
            </a:r>
            <a:r>
              <a:rPr dirty="0" sz="1100" spc="-20">
                <a:latin typeface="Arial"/>
                <a:cs typeface="Arial"/>
              </a:rPr>
              <a:t>rmaluser </a:t>
            </a:r>
            <a:r>
              <a:rPr dirty="0" sz="1100" spc="-30">
                <a:latin typeface="Arial"/>
                <a:cs typeface="Arial"/>
              </a:rPr>
              <a:t>friendly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chatbot.</a:t>
            </a:r>
            <a:endParaRPr sz="1100">
              <a:latin typeface="Arial"/>
              <a:cs typeface="Arial"/>
            </a:endParaRPr>
          </a:p>
          <a:p>
            <a:pPr marL="12700" marR="109220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Arial"/>
                <a:cs typeface="Arial"/>
                <a:hlinkClick r:id="rId9"/>
              </a:rPr>
              <a:t>https://www.irctc.co.in/nget/Arailw</a:t>
            </a:r>
            <a:r>
              <a:rPr dirty="0" sz="1100">
                <a:latin typeface="Arial"/>
                <a:cs typeface="Arial"/>
              </a:rPr>
              <a:t>ay </a:t>
            </a:r>
            <a:r>
              <a:rPr dirty="0" sz="1100" spc="-60">
                <a:latin typeface="Arial"/>
                <a:cs typeface="Arial"/>
              </a:rPr>
              <a:t>guide on </a:t>
            </a:r>
            <a:r>
              <a:rPr dirty="0" sz="1100" spc="-75">
                <a:latin typeface="Arial"/>
                <a:cs typeface="Arial"/>
              </a:rPr>
              <a:t>IRCEC  </a:t>
            </a:r>
            <a:r>
              <a:rPr dirty="0" sz="1100" spc="-55">
                <a:latin typeface="Arial"/>
                <a:cs typeface="Arial"/>
              </a:rPr>
              <a:t>website.</a:t>
            </a:r>
            <a:endParaRPr sz="1100">
              <a:latin typeface="Arial"/>
              <a:cs typeface="Arial"/>
            </a:endParaRPr>
          </a:p>
          <a:p>
            <a:pPr marL="12700" marR="210820">
              <a:lnSpc>
                <a:spcPct val="125299"/>
              </a:lnSpc>
            </a:pPr>
            <a:r>
              <a:rPr dirty="0" sz="1100" spc="-20">
                <a:latin typeface="Arial"/>
                <a:cs typeface="Arial"/>
              </a:rPr>
              <a:t>https://en.m.wikipedia.org/wiki/XamppXamppserver.  </a:t>
            </a:r>
            <a:r>
              <a:rPr dirty="0" sz="1100" spc="-5">
                <a:latin typeface="Arial"/>
                <a:cs typeface="Arial"/>
              </a:rPr>
              <a:t>https://chatterbot.readthedocs.io/en/stable/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04008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99296" y="3347568"/>
            <a:ext cx="3130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A.L.E.C.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4762" y="0"/>
            <a:ext cx="6083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A.L.E.C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574" y="1468584"/>
            <a:ext cx="140398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80">
                <a:latin typeface="Trebuchet MS"/>
                <a:cs typeface="Trebuchet MS"/>
              </a:rPr>
              <a:t>THANK</a:t>
            </a:r>
            <a:r>
              <a:rPr dirty="0" sz="1700" spc="-35">
                <a:latin typeface="Trebuchet MS"/>
                <a:cs typeface="Trebuchet MS"/>
              </a:rPr>
              <a:t> </a:t>
            </a:r>
            <a:r>
              <a:rPr dirty="0" sz="1700" spc="-65">
                <a:latin typeface="Trebuchet MS"/>
                <a:cs typeface="Trebuchet MS"/>
              </a:rPr>
              <a:t>YOU...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47568"/>
            <a:ext cx="3130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A.L.E.C.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9340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851" y="1069249"/>
            <a:ext cx="3455035" cy="1166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80">
                <a:solidFill>
                  <a:srgbClr val="1F7F3F"/>
                </a:solidFill>
                <a:latin typeface="DejaVu Sans"/>
                <a:cs typeface="DejaVu Sans"/>
              </a:rPr>
              <a:t>∗</a:t>
            </a:r>
            <a:r>
              <a:rPr dirty="0" sz="1100" spc="190">
                <a:solidFill>
                  <a:srgbClr val="1F7F3F"/>
                </a:solidFill>
                <a:latin typeface="DejaVu Sans"/>
                <a:cs typeface="DejaVu Sans"/>
              </a:rPr>
              <a:t> </a:t>
            </a:r>
            <a:r>
              <a:rPr dirty="0" sz="1100" spc="-15">
                <a:latin typeface="Arial"/>
                <a:cs typeface="Arial"/>
              </a:rPr>
              <a:t>What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25">
                <a:latin typeface="Arial"/>
                <a:cs typeface="Arial"/>
              </a:rPr>
              <a:t>CHATBOT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0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 marL="151130" marR="5080" indent="-139065">
              <a:lnSpc>
                <a:spcPct val="102600"/>
              </a:lnSpc>
              <a:spcBef>
                <a:spcPts val="1655"/>
              </a:spcBef>
            </a:pPr>
            <a:r>
              <a:rPr dirty="0" sz="1100" spc="-80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-80">
                <a:latin typeface="Arial"/>
                <a:cs typeface="Arial"/>
              </a:rPr>
              <a:t>a </a:t>
            </a:r>
            <a:r>
              <a:rPr dirty="0" sz="1100" spc="-40">
                <a:latin typeface="Arial"/>
                <a:cs typeface="Arial"/>
              </a:rPr>
              <a:t>computer </a:t>
            </a:r>
            <a:r>
              <a:rPr dirty="0" sz="1100" spc="-50">
                <a:latin typeface="Arial"/>
                <a:cs typeface="Arial"/>
              </a:rPr>
              <a:t>program or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10">
                <a:latin typeface="Arial"/>
                <a:cs typeface="Arial"/>
              </a:rPr>
              <a:t>artificial </a:t>
            </a:r>
            <a:r>
              <a:rPr dirty="0" sz="1100" spc="-40">
                <a:latin typeface="Arial"/>
                <a:cs typeface="Arial"/>
              </a:rPr>
              <a:t>intelligence which  </a:t>
            </a:r>
            <a:r>
              <a:rPr dirty="0" sz="1100" spc="-50">
                <a:latin typeface="Arial"/>
                <a:cs typeface="Arial"/>
              </a:rPr>
              <a:t>conducts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0">
                <a:latin typeface="Arial"/>
                <a:cs typeface="Arial"/>
              </a:rPr>
              <a:t>conversation </a:t>
            </a:r>
            <a:r>
              <a:rPr dirty="0" sz="1100" spc="-40">
                <a:latin typeface="Arial"/>
                <a:cs typeface="Arial"/>
              </a:rPr>
              <a:t>via </a:t>
            </a:r>
            <a:r>
              <a:rPr dirty="0" sz="1100" spc="-30">
                <a:latin typeface="Arial"/>
                <a:cs typeface="Arial"/>
              </a:rPr>
              <a:t>auditory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20">
                <a:latin typeface="Arial"/>
                <a:cs typeface="Arial"/>
              </a:rPr>
              <a:t>textual </a:t>
            </a:r>
            <a:r>
              <a:rPr dirty="0" sz="1100" spc="-50">
                <a:latin typeface="Arial"/>
                <a:cs typeface="Arial"/>
              </a:rPr>
              <a:t>methods.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6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-65">
                <a:latin typeface="Arial"/>
                <a:cs typeface="Arial"/>
              </a:rPr>
              <a:t>Helps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20">
                <a:latin typeface="Arial"/>
                <a:cs typeface="Arial"/>
              </a:rPr>
              <a:t>find </a:t>
            </a:r>
            <a:r>
              <a:rPr dirty="0" sz="1100" spc="-90">
                <a:latin typeface="Arial"/>
                <a:cs typeface="Arial"/>
              </a:rPr>
              <a:t>answers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70">
                <a:latin typeface="Arial"/>
                <a:cs typeface="Arial"/>
              </a:rPr>
              <a:t>queries </a:t>
            </a:r>
            <a:r>
              <a:rPr dirty="0" sz="1100" spc="-30">
                <a:latin typeface="Arial"/>
                <a:cs typeface="Arial"/>
              </a:rPr>
              <a:t>through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chat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6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-65">
                <a:latin typeface="Arial"/>
                <a:cs typeface="Arial"/>
              </a:rPr>
              <a:t>Example </a:t>
            </a:r>
            <a:r>
              <a:rPr dirty="0" sz="1100" spc="-5">
                <a:latin typeface="Arial"/>
                <a:cs typeface="Arial"/>
              </a:rPr>
              <a:t>: </a:t>
            </a:r>
            <a:r>
              <a:rPr dirty="0" sz="1100" spc="-45">
                <a:latin typeface="Arial"/>
                <a:cs typeface="Arial"/>
              </a:rPr>
              <a:t>Cortana, </a:t>
            </a:r>
            <a:r>
              <a:rPr dirty="0" sz="1100" spc="-20">
                <a:latin typeface="Arial"/>
                <a:cs typeface="Arial"/>
              </a:rPr>
              <a:t>Siri, </a:t>
            </a:r>
            <a:r>
              <a:rPr dirty="0" sz="1100" spc="-70">
                <a:latin typeface="Arial"/>
                <a:cs typeface="Arial"/>
              </a:rPr>
              <a:t>Google </a:t>
            </a:r>
            <a:r>
              <a:rPr dirty="0" sz="1100" spc="-40">
                <a:latin typeface="Arial"/>
                <a:cs typeface="Arial"/>
              </a:rPr>
              <a:t>Assistant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47568"/>
            <a:ext cx="3130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A.L.E.C.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5617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Problem </a:t>
            </a:r>
            <a:r>
              <a:rPr dirty="0" spc="-55"/>
              <a:t>Statement </a:t>
            </a:r>
            <a:r>
              <a:rPr dirty="0" spc="30"/>
              <a:t>( </a:t>
            </a:r>
            <a:r>
              <a:rPr dirty="0" spc="10"/>
              <a:t>Why </a:t>
            </a:r>
            <a:r>
              <a:rPr dirty="0" spc="-135"/>
              <a:t>we </a:t>
            </a:r>
            <a:r>
              <a:rPr dirty="0" spc="-100"/>
              <a:t>need </a:t>
            </a:r>
            <a:r>
              <a:rPr dirty="0" spc="-30"/>
              <a:t>A.L.E.C.</a:t>
            </a:r>
            <a:r>
              <a:rPr dirty="0" spc="-5"/>
              <a:t> </a:t>
            </a:r>
            <a:r>
              <a:rPr dirty="0" spc="85"/>
              <a:t>?)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851" y="847584"/>
            <a:ext cx="3003550" cy="172021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-55">
                <a:latin typeface="Arial"/>
                <a:cs typeface="Arial"/>
              </a:rPr>
              <a:t>Hard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20">
                <a:latin typeface="Arial"/>
                <a:cs typeface="Arial"/>
              </a:rPr>
              <a:t>find </a:t>
            </a:r>
            <a:r>
              <a:rPr dirty="0" sz="1100" spc="-25">
                <a:latin typeface="Arial"/>
                <a:cs typeface="Arial"/>
              </a:rPr>
              <a:t>information </a:t>
            </a:r>
            <a:r>
              <a:rPr dirty="0" sz="1100" spc="-60">
                <a:latin typeface="Arial"/>
                <a:cs typeface="Arial"/>
              </a:rPr>
              <a:t>on</a:t>
            </a:r>
            <a:r>
              <a:rPr dirty="0" sz="1100" spc="11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website.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40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-40">
                <a:latin typeface="Arial"/>
                <a:cs typeface="Arial"/>
              </a:rPr>
              <a:t>Student </a:t>
            </a:r>
            <a:r>
              <a:rPr dirty="0" sz="1100" spc="-100">
                <a:latin typeface="Arial"/>
                <a:cs typeface="Arial"/>
              </a:rPr>
              <a:t>needs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visit </a:t>
            </a:r>
            <a:r>
              <a:rPr dirty="0" sz="1100" spc="-40">
                <a:latin typeface="Arial"/>
                <a:cs typeface="Arial"/>
              </a:rPr>
              <a:t>department office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manually.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2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-25">
                <a:latin typeface="Arial"/>
                <a:cs typeface="Arial"/>
              </a:rPr>
              <a:t>Limited information </a:t>
            </a:r>
            <a:r>
              <a:rPr dirty="0" sz="1100" spc="-60">
                <a:latin typeface="Arial"/>
                <a:cs typeface="Arial"/>
              </a:rPr>
              <a:t>on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Website.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5">
                <a:latin typeface="Arial"/>
                <a:cs typeface="Arial"/>
              </a:rPr>
              <a:t>It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85">
                <a:latin typeface="Arial"/>
                <a:cs typeface="Arial"/>
              </a:rPr>
              <a:t>consumes </a:t>
            </a:r>
            <a:r>
              <a:rPr dirty="0" sz="1100" spc="-10">
                <a:latin typeface="Arial"/>
                <a:cs typeface="Arial"/>
              </a:rPr>
              <a:t>lot’s </a:t>
            </a:r>
            <a:r>
              <a:rPr dirty="0" sz="1100" spc="-20">
                <a:latin typeface="Arial"/>
                <a:cs typeface="Arial"/>
              </a:rPr>
              <a:t>of time </a:t>
            </a:r>
            <a:r>
              <a:rPr dirty="0" sz="1100" spc="-65">
                <a:latin typeface="Arial"/>
                <a:cs typeface="Arial"/>
              </a:rPr>
              <a:t>and</a:t>
            </a:r>
            <a:r>
              <a:rPr dirty="0" sz="1100" spc="110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money.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-55">
                <a:latin typeface="Arial"/>
                <a:cs typeface="Arial"/>
              </a:rPr>
              <a:t>Lack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65">
                <a:latin typeface="Arial"/>
                <a:cs typeface="Arial"/>
              </a:rPr>
              <a:t>knowledge </a:t>
            </a:r>
            <a:r>
              <a:rPr dirty="0" sz="1100" spc="-30">
                <a:latin typeface="Arial"/>
                <a:cs typeface="Arial"/>
              </a:rPr>
              <a:t>about </a:t>
            </a:r>
            <a:r>
              <a:rPr dirty="0" sz="1100" spc="-40">
                <a:latin typeface="Arial"/>
                <a:cs typeface="Arial"/>
              </a:rPr>
              <a:t>department’s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event.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47568"/>
            <a:ext cx="3130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A.L.E.C.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41192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About </a:t>
            </a:r>
            <a:r>
              <a:rPr dirty="0" spc="-30"/>
              <a:t>A.L.E.C. </a:t>
            </a:r>
            <a:r>
              <a:rPr dirty="0" spc="-50"/>
              <a:t>(Artificial </a:t>
            </a:r>
            <a:r>
              <a:rPr dirty="0" spc="-40"/>
              <a:t>Linguistic Enquiry </a:t>
            </a:r>
            <a:r>
              <a:rPr dirty="0" spc="-35"/>
              <a:t>Chatbot</a:t>
            </a:r>
            <a:r>
              <a:rPr dirty="0" spc="85"/>
              <a:t> </a:t>
            </a:r>
            <a:r>
              <a:rPr dirty="0" spc="3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851" y="689316"/>
            <a:ext cx="3553460" cy="21405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-75">
                <a:latin typeface="Arial"/>
                <a:cs typeface="Arial"/>
              </a:rPr>
              <a:t>One </a:t>
            </a:r>
            <a:r>
              <a:rPr dirty="0" sz="1100" spc="-65">
                <a:latin typeface="Arial"/>
                <a:cs typeface="Arial"/>
              </a:rPr>
              <a:t>place </a:t>
            </a:r>
            <a:r>
              <a:rPr dirty="0" sz="1100" spc="-35">
                <a:latin typeface="Arial"/>
                <a:cs typeface="Arial"/>
              </a:rPr>
              <a:t>solution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20">
                <a:latin typeface="Arial"/>
                <a:cs typeface="Arial"/>
              </a:rPr>
              <a:t>all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70">
                <a:latin typeface="Arial"/>
                <a:cs typeface="Arial"/>
              </a:rPr>
              <a:t>queries </a:t>
            </a:r>
            <a:r>
              <a:rPr dirty="0" sz="1100" spc="-80">
                <a:latin typeface="Arial"/>
                <a:cs typeface="Arial"/>
              </a:rPr>
              <a:t>ask </a:t>
            </a:r>
            <a:r>
              <a:rPr dirty="0" sz="1100" spc="-65">
                <a:latin typeface="Arial"/>
                <a:cs typeface="Arial"/>
              </a:rPr>
              <a:t>by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student.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3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-35">
                <a:latin typeface="Arial"/>
                <a:cs typeface="Arial"/>
              </a:rPr>
              <a:t>Attached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40">
                <a:latin typeface="Arial"/>
                <a:cs typeface="Arial"/>
              </a:rPr>
              <a:t>department </a:t>
            </a:r>
            <a:r>
              <a:rPr dirty="0" sz="1100" spc="-35">
                <a:latin typeface="Arial"/>
                <a:cs typeface="Arial"/>
              </a:rPr>
              <a:t>notice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board.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51130" marR="5080" indent="-139065">
              <a:lnSpc>
                <a:spcPct val="102600"/>
              </a:lnSpc>
            </a:pPr>
            <a:r>
              <a:rPr dirty="0" sz="1100" spc="-7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-75">
                <a:latin typeface="Arial"/>
                <a:cs typeface="Arial"/>
              </a:rPr>
              <a:t>Give </a:t>
            </a:r>
            <a:r>
              <a:rPr dirty="0" sz="1100" spc="-25">
                <a:latin typeface="Arial"/>
                <a:cs typeface="Arial"/>
              </a:rPr>
              <a:t>information </a:t>
            </a:r>
            <a:r>
              <a:rPr dirty="0" sz="1100" spc="-30">
                <a:latin typeface="Arial"/>
                <a:cs typeface="Arial"/>
              </a:rPr>
              <a:t>about </a:t>
            </a:r>
            <a:r>
              <a:rPr dirty="0" sz="1100" spc="-50">
                <a:latin typeface="Arial"/>
                <a:cs typeface="Arial"/>
              </a:rPr>
              <a:t>departments </a:t>
            </a:r>
            <a:r>
              <a:rPr dirty="0" sz="1100" spc="-45">
                <a:latin typeface="Arial"/>
                <a:cs typeface="Arial"/>
              </a:rPr>
              <a:t>Faculties, </a:t>
            </a:r>
            <a:r>
              <a:rPr dirty="0" sz="1100" spc="-55">
                <a:latin typeface="Arial"/>
                <a:cs typeface="Arial"/>
              </a:rPr>
              <a:t>Events,  </a:t>
            </a:r>
            <a:r>
              <a:rPr dirty="0" sz="1100" spc="-35">
                <a:latin typeface="Arial"/>
                <a:cs typeface="Arial"/>
              </a:rPr>
              <a:t>Facilities, </a:t>
            </a:r>
            <a:r>
              <a:rPr dirty="0" sz="1100" spc="-55">
                <a:latin typeface="Arial"/>
                <a:cs typeface="Arial"/>
              </a:rPr>
              <a:t>Exam, </a:t>
            </a:r>
            <a:r>
              <a:rPr dirty="0" sz="1100" spc="-50">
                <a:latin typeface="Arial"/>
                <a:cs typeface="Arial"/>
              </a:rPr>
              <a:t>Assignment, </a:t>
            </a:r>
            <a:r>
              <a:rPr dirty="0" sz="1100" spc="-40">
                <a:latin typeface="Arial"/>
                <a:cs typeface="Arial"/>
              </a:rPr>
              <a:t>Current </a:t>
            </a:r>
            <a:r>
              <a:rPr dirty="0" sz="1100" spc="-25">
                <a:latin typeface="Arial"/>
                <a:cs typeface="Arial"/>
              </a:rPr>
              <a:t>Project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95">
                <a:latin typeface="Arial"/>
                <a:cs typeface="Arial"/>
              </a:rPr>
              <a:t>Courses  </a:t>
            </a:r>
            <a:r>
              <a:rPr dirty="0" sz="1100" spc="-3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5">
                <a:latin typeface="Arial"/>
                <a:cs typeface="Arial"/>
              </a:rPr>
              <a:t>It </a:t>
            </a:r>
            <a:r>
              <a:rPr dirty="0" sz="1100" spc="-70">
                <a:latin typeface="Arial"/>
                <a:cs typeface="Arial"/>
              </a:rPr>
              <a:t>also </a:t>
            </a:r>
            <a:r>
              <a:rPr dirty="0" sz="1100" spc="-60">
                <a:latin typeface="Arial"/>
                <a:cs typeface="Arial"/>
              </a:rPr>
              <a:t>provides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427990" indent="-132715">
              <a:lnSpc>
                <a:spcPts val="1200"/>
              </a:lnSpc>
              <a:spcBef>
                <a:spcPts val="175"/>
              </a:spcBef>
              <a:buClr>
                <a:srgbClr val="1F7F3F"/>
              </a:buClr>
              <a:buFont typeface="DejaVu Sans"/>
              <a:buChar char="∗"/>
              <a:tabLst>
                <a:tab pos="428625" algn="l"/>
              </a:tabLst>
            </a:pPr>
            <a:r>
              <a:rPr dirty="0" sz="1000" spc="-35">
                <a:latin typeface="Arial"/>
                <a:cs typeface="Arial"/>
              </a:rPr>
              <a:t>Chat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View.</a:t>
            </a:r>
            <a:endParaRPr sz="1000">
              <a:latin typeface="Arial"/>
              <a:cs typeface="Arial"/>
            </a:endParaRPr>
          </a:p>
          <a:p>
            <a:pPr marL="427990" indent="-132715">
              <a:lnSpc>
                <a:spcPts val="1195"/>
              </a:lnSpc>
              <a:buClr>
                <a:srgbClr val="1F7F3F"/>
              </a:buClr>
              <a:buFont typeface="DejaVu Sans"/>
              <a:buChar char="∗"/>
              <a:tabLst>
                <a:tab pos="428625" algn="l"/>
              </a:tabLst>
            </a:pPr>
            <a:r>
              <a:rPr dirty="0" sz="1000" spc="-20">
                <a:latin typeface="Arial"/>
                <a:cs typeface="Arial"/>
              </a:rPr>
              <a:t>Active </a:t>
            </a:r>
            <a:r>
              <a:rPr dirty="0" sz="1000" spc="-40">
                <a:latin typeface="Arial"/>
                <a:cs typeface="Arial"/>
              </a:rPr>
              <a:t>Communication</a:t>
            </a:r>
            <a:r>
              <a:rPr dirty="0" sz="1000" spc="114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Method.</a:t>
            </a:r>
            <a:endParaRPr sz="1000">
              <a:latin typeface="Arial"/>
              <a:cs typeface="Arial"/>
            </a:endParaRPr>
          </a:p>
          <a:p>
            <a:pPr marL="427990" indent="-132715">
              <a:lnSpc>
                <a:spcPts val="1200"/>
              </a:lnSpc>
              <a:buClr>
                <a:srgbClr val="1F7F3F"/>
              </a:buClr>
              <a:buFont typeface="DejaVu Sans"/>
              <a:buChar char="∗"/>
              <a:tabLst>
                <a:tab pos="428625" algn="l"/>
              </a:tabLst>
            </a:pPr>
            <a:r>
              <a:rPr dirty="0" sz="1000" spc="-20">
                <a:latin typeface="Arial"/>
                <a:cs typeface="Arial"/>
              </a:rPr>
              <a:t>27*7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Assistant.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47568"/>
            <a:ext cx="3130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A.L.E.C.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27266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0"/>
              <a:t>NLP </a:t>
            </a:r>
            <a:r>
              <a:rPr dirty="0" spc="-35"/>
              <a:t>(Natural </a:t>
            </a:r>
            <a:r>
              <a:rPr dirty="0" spc="-40"/>
              <a:t>Language</a:t>
            </a:r>
            <a:r>
              <a:rPr dirty="0" spc="40"/>
              <a:t> </a:t>
            </a:r>
            <a:r>
              <a:rPr dirty="0" spc="-30"/>
              <a:t>Processing)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404239"/>
            <a:ext cx="3860165" cy="27527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5">
                <a:latin typeface="Arial"/>
                <a:cs typeface="Arial"/>
              </a:rPr>
              <a:t>Before </a:t>
            </a:r>
            <a:r>
              <a:rPr dirty="0" sz="1100" spc="-35">
                <a:latin typeface="Arial"/>
                <a:cs typeface="Arial"/>
              </a:rPr>
              <a:t>implementation </a:t>
            </a:r>
            <a:r>
              <a:rPr dirty="0" sz="1100" spc="-110">
                <a:latin typeface="Arial"/>
                <a:cs typeface="Arial"/>
              </a:rPr>
              <a:t>we </a:t>
            </a:r>
            <a:r>
              <a:rPr dirty="0" sz="1100" spc="-90">
                <a:latin typeface="Arial"/>
                <a:cs typeface="Arial"/>
              </a:rPr>
              <a:t>need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50">
                <a:latin typeface="Arial"/>
                <a:cs typeface="Arial"/>
              </a:rPr>
              <a:t>understand </a:t>
            </a:r>
            <a:r>
              <a:rPr dirty="0" sz="1100" spc="-95">
                <a:latin typeface="Arial"/>
                <a:cs typeface="Arial"/>
              </a:rPr>
              <a:t>some </a:t>
            </a:r>
            <a:r>
              <a:rPr dirty="0" sz="1100" spc="-65">
                <a:latin typeface="Arial"/>
                <a:cs typeface="Arial"/>
              </a:rPr>
              <a:t>basic </a:t>
            </a:r>
            <a:r>
              <a:rPr dirty="0" sz="1100" spc="-45">
                <a:latin typeface="Arial"/>
                <a:cs typeface="Arial"/>
              </a:rPr>
              <a:t>working 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65">
                <a:latin typeface="Arial"/>
                <a:cs typeface="Arial"/>
              </a:rPr>
              <a:t>any</a:t>
            </a:r>
            <a:r>
              <a:rPr dirty="0" sz="1100" spc="12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chatbot.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89560" marR="99695" indent="-139065">
              <a:lnSpc>
                <a:spcPct val="102600"/>
              </a:lnSpc>
            </a:pPr>
            <a:r>
              <a:rPr dirty="0" sz="1100" spc="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5">
                <a:latin typeface="Arial"/>
                <a:cs typeface="Arial"/>
              </a:rPr>
              <a:t>It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branch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60">
                <a:latin typeface="Arial"/>
                <a:cs typeface="Arial"/>
              </a:rPr>
              <a:t>machine </a:t>
            </a:r>
            <a:r>
              <a:rPr dirty="0" sz="1100" spc="-50">
                <a:latin typeface="Arial"/>
                <a:cs typeface="Arial"/>
              </a:rPr>
              <a:t>learning </a:t>
            </a:r>
            <a:r>
              <a:rPr dirty="0" sz="1100" spc="-40">
                <a:latin typeface="Arial"/>
                <a:cs typeface="Arial"/>
              </a:rPr>
              <a:t>which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30">
                <a:latin typeface="Arial"/>
                <a:cs typeface="Arial"/>
              </a:rPr>
              <a:t>about </a:t>
            </a:r>
            <a:r>
              <a:rPr dirty="0" sz="1100" spc="-50">
                <a:latin typeface="Arial"/>
                <a:cs typeface="Arial"/>
              </a:rPr>
              <a:t>analyzing  </a:t>
            </a:r>
            <a:r>
              <a:rPr dirty="0" sz="1100" spc="-65">
                <a:latin typeface="Arial"/>
                <a:cs typeface="Arial"/>
              </a:rPr>
              <a:t>any </a:t>
            </a:r>
            <a:r>
              <a:rPr dirty="0" sz="1100">
                <a:latin typeface="Arial"/>
                <a:cs typeface="Arial"/>
              </a:rPr>
              <a:t>text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40">
                <a:latin typeface="Arial"/>
                <a:cs typeface="Arial"/>
              </a:rPr>
              <a:t>handling predictive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analysis.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89560" marR="240665" indent="-139065">
              <a:lnSpc>
                <a:spcPct val="102600"/>
              </a:lnSpc>
            </a:pPr>
            <a:r>
              <a:rPr dirty="0" sz="1100" spc="-30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-30">
                <a:latin typeface="Arial"/>
                <a:cs typeface="Arial"/>
              </a:rPr>
              <a:t>Natural </a:t>
            </a:r>
            <a:r>
              <a:rPr dirty="0" sz="1100" spc="-65">
                <a:latin typeface="Arial"/>
                <a:cs typeface="Arial"/>
              </a:rPr>
              <a:t>language </a:t>
            </a:r>
            <a:r>
              <a:rPr dirty="0" sz="1100" spc="-70">
                <a:latin typeface="Arial"/>
                <a:cs typeface="Arial"/>
              </a:rPr>
              <a:t>processing </a:t>
            </a:r>
            <a:r>
              <a:rPr dirty="0" sz="1100" spc="5">
                <a:latin typeface="Arial"/>
                <a:cs typeface="Arial"/>
              </a:rPr>
              <a:t>(NLP)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85">
                <a:latin typeface="Arial"/>
                <a:cs typeface="Arial"/>
              </a:rPr>
              <a:t>area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0">
                <a:latin typeface="Arial"/>
                <a:cs typeface="Arial"/>
              </a:rPr>
              <a:t>computer  </a:t>
            </a:r>
            <a:r>
              <a:rPr dirty="0" sz="1100" spc="-80">
                <a:latin typeface="Arial"/>
                <a:cs typeface="Arial"/>
              </a:rPr>
              <a:t>science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10">
                <a:latin typeface="Arial"/>
                <a:cs typeface="Arial"/>
              </a:rPr>
              <a:t>artificial </a:t>
            </a:r>
            <a:r>
              <a:rPr dirty="0" sz="1100" spc="-40">
                <a:latin typeface="Arial"/>
                <a:cs typeface="Arial"/>
              </a:rPr>
              <a:t>intelligence </a:t>
            </a:r>
            <a:r>
              <a:rPr dirty="0" sz="1100" spc="-70">
                <a:latin typeface="Arial"/>
                <a:cs typeface="Arial"/>
              </a:rPr>
              <a:t>concerned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30">
                <a:latin typeface="Arial"/>
                <a:cs typeface="Arial"/>
              </a:rPr>
              <a:t>the  </a:t>
            </a:r>
            <a:r>
              <a:rPr dirty="0" sz="1100" spc="-35">
                <a:latin typeface="Arial"/>
                <a:cs typeface="Arial"/>
              </a:rPr>
              <a:t>interactions </a:t>
            </a:r>
            <a:r>
              <a:rPr dirty="0" sz="1100" spc="-70">
                <a:latin typeface="Arial"/>
                <a:cs typeface="Arial"/>
              </a:rPr>
              <a:t>between </a:t>
            </a:r>
            <a:r>
              <a:rPr dirty="0" sz="1100" spc="-50">
                <a:latin typeface="Arial"/>
                <a:cs typeface="Arial"/>
              </a:rPr>
              <a:t>computers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60">
                <a:latin typeface="Arial"/>
                <a:cs typeface="Arial"/>
              </a:rPr>
              <a:t>human </a:t>
            </a:r>
            <a:r>
              <a:rPr dirty="0" sz="1100" spc="-10">
                <a:latin typeface="Arial"/>
                <a:cs typeface="Arial"/>
              </a:rPr>
              <a:t>(natural)  </a:t>
            </a:r>
            <a:r>
              <a:rPr dirty="0" sz="1100" spc="-70">
                <a:latin typeface="Arial"/>
                <a:cs typeface="Arial"/>
              </a:rPr>
              <a:t>languages.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51130">
              <a:lnSpc>
                <a:spcPct val="100000"/>
              </a:lnSpc>
            </a:pPr>
            <a:r>
              <a:rPr dirty="0" sz="1100" spc="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5">
                <a:latin typeface="Arial"/>
                <a:cs typeface="Arial"/>
              </a:rPr>
              <a:t>It </a:t>
            </a:r>
            <a:r>
              <a:rPr dirty="0" sz="1100" spc="-114">
                <a:latin typeface="Arial"/>
                <a:cs typeface="Arial"/>
              </a:rPr>
              <a:t>uses </a:t>
            </a:r>
            <a:r>
              <a:rPr dirty="0" sz="1100" spc="-20">
                <a:latin typeface="Arial"/>
                <a:cs typeface="Arial"/>
              </a:rPr>
              <a:t>Natural </a:t>
            </a:r>
            <a:r>
              <a:rPr dirty="0" sz="1100" spc="-70">
                <a:latin typeface="Arial"/>
                <a:cs typeface="Arial"/>
              </a:rPr>
              <a:t>Language </a:t>
            </a:r>
            <a:r>
              <a:rPr dirty="0" sz="1100" spc="-30">
                <a:latin typeface="Arial"/>
                <a:cs typeface="Arial"/>
              </a:rPr>
              <a:t>Tool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30">
                <a:latin typeface="Arial"/>
                <a:cs typeface="Arial"/>
              </a:rPr>
              <a:t>Kit.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89560" marR="320040" indent="-139065">
              <a:lnSpc>
                <a:spcPct val="102699"/>
              </a:lnSpc>
            </a:pPr>
            <a:r>
              <a:rPr dirty="0" sz="1100" spc="-4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-45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NLTK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60">
                <a:latin typeface="Arial"/>
                <a:cs typeface="Arial"/>
              </a:rPr>
              <a:t>set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Python </a:t>
            </a:r>
            <a:r>
              <a:rPr dirty="0" sz="1100" spc="-65">
                <a:latin typeface="Arial"/>
                <a:cs typeface="Arial"/>
              </a:rPr>
              <a:t>modules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45">
                <a:latin typeface="Arial"/>
                <a:cs typeface="Arial"/>
              </a:rPr>
              <a:t>carry </a:t>
            </a:r>
            <a:r>
              <a:rPr dirty="0" sz="1100" spc="-10">
                <a:latin typeface="Arial"/>
                <a:cs typeface="Arial"/>
              </a:rPr>
              <a:t>out </a:t>
            </a:r>
            <a:r>
              <a:rPr dirty="0" sz="1100" spc="-60">
                <a:latin typeface="Arial"/>
                <a:cs typeface="Arial"/>
              </a:rPr>
              <a:t>many  common </a:t>
            </a:r>
            <a:r>
              <a:rPr dirty="0" sz="1100" spc="-25">
                <a:latin typeface="Arial"/>
                <a:cs typeface="Arial"/>
              </a:rPr>
              <a:t>natural </a:t>
            </a:r>
            <a:r>
              <a:rPr dirty="0" sz="1100" spc="-70">
                <a:latin typeface="Arial"/>
                <a:cs typeface="Arial"/>
              </a:rPr>
              <a:t>language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tasks.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47568"/>
            <a:ext cx="3130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A.L.E.C.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9602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/>
              <a:t>ChatterBot </a:t>
            </a:r>
            <a:r>
              <a:rPr dirty="0" spc="-25"/>
              <a:t>Python</a:t>
            </a:r>
            <a:r>
              <a:rPr dirty="0" spc="114"/>
              <a:t> </a:t>
            </a:r>
            <a:r>
              <a:rPr dirty="0" spc="-80"/>
              <a:t>library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81610" marR="16510" indent="-139065">
              <a:lnSpc>
                <a:spcPct val="102600"/>
              </a:lnSpc>
              <a:spcBef>
                <a:spcPts val="55"/>
              </a:spcBef>
            </a:pPr>
            <a:r>
              <a:rPr dirty="0" spc="-30">
                <a:solidFill>
                  <a:srgbClr val="1F7F3F"/>
                </a:solidFill>
              </a:rPr>
              <a:t>–</a:t>
            </a:r>
            <a:r>
              <a:rPr dirty="0" spc="-30"/>
              <a:t>ChatterBot </a:t>
            </a:r>
            <a:r>
              <a:rPr dirty="0" spc="-60"/>
              <a:t>is </a:t>
            </a:r>
            <a:r>
              <a:rPr dirty="0" spc="-90"/>
              <a:t>a </a:t>
            </a:r>
            <a:r>
              <a:rPr dirty="0" spc="-30"/>
              <a:t>Python library </a:t>
            </a:r>
            <a:r>
              <a:rPr dirty="0" spc="5"/>
              <a:t>that </a:t>
            </a:r>
            <a:r>
              <a:rPr dirty="0" spc="-95"/>
              <a:t>makes </a:t>
            </a:r>
            <a:r>
              <a:rPr dirty="0" spc="50"/>
              <a:t>it </a:t>
            </a:r>
            <a:r>
              <a:rPr dirty="0" spc="-100"/>
              <a:t>easy </a:t>
            </a:r>
            <a:r>
              <a:rPr dirty="0" spc="10"/>
              <a:t>to </a:t>
            </a:r>
            <a:r>
              <a:rPr dirty="0" spc="-65"/>
              <a:t>generate  </a:t>
            </a:r>
            <a:r>
              <a:rPr dirty="0" spc="-40"/>
              <a:t>automated </a:t>
            </a:r>
            <a:r>
              <a:rPr dirty="0" spc="-90"/>
              <a:t>responses </a:t>
            </a:r>
            <a:r>
              <a:rPr dirty="0" spc="10"/>
              <a:t>to </a:t>
            </a:r>
            <a:r>
              <a:rPr dirty="0" spc="-90"/>
              <a:t>a users</a:t>
            </a:r>
            <a:r>
              <a:rPr dirty="0" spc="50"/>
              <a:t> </a:t>
            </a:r>
            <a:r>
              <a:rPr dirty="0" spc="-10"/>
              <a:t>input.</a:t>
            </a:r>
          </a:p>
          <a:p>
            <a:pPr marL="30480"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81610" marR="5080" indent="-139065">
              <a:lnSpc>
                <a:spcPct val="102699"/>
              </a:lnSpc>
              <a:spcBef>
                <a:spcPts val="5"/>
              </a:spcBef>
            </a:pPr>
            <a:r>
              <a:rPr dirty="0" spc="-30">
                <a:solidFill>
                  <a:srgbClr val="1F7F3F"/>
                </a:solidFill>
              </a:rPr>
              <a:t>–</a:t>
            </a:r>
            <a:r>
              <a:rPr dirty="0" spc="-30"/>
              <a:t>ChatterBot </a:t>
            </a:r>
            <a:r>
              <a:rPr dirty="0" spc="-114"/>
              <a:t>uses </a:t>
            </a:r>
            <a:r>
              <a:rPr dirty="0" spc="-90"/>
              <a:t>a </a:t>
            </a:r>
            <a:r>
              <a:rPr dirty="0" spc="-50"/>
              <a:t>selection </a:t>
            </a:r>
            <a:r>
              <a:rPr dirty="0" spc="-20"/>
              <a:t>of </a:t>
            </a:r>
            <a:r>
              <a:rPr dirty="0" spc="-60"/>
              <a:t>machine </a:t>
            </a:r>
            <a:r>
              <a:rPr dirty="0" spc="-50"/>
              <a:t>learning </a:t>
            </a:r>
            <a:r>
              <a:rPr dirty="0" spc="-40"/>
              <a:t>algorithms </a:t>
            </a:r>
            <a:r>
              <a:rPr dirty="0" spc="10"/>
              <a:t>to  </a:t>
            </a:r>
            <a:r>
              <a:rPr dirty="0" spc="-60"/>
              <a:t>produce </a:t>
            </a:r>
            <a:r>
              <a:rPr dirty="0" spc="-25"/>
              <a:t>different </a:t>
            </a:r>
            <a:r>
              <a:rPr dirty="0" spc="-55"/>
              <a:t>types </a:t>
            </a:r>
            <a:r>
              <a:rPr dirty="0" spc="-20"/>
              <a:t>of</a:t>
            </a:r>
            <a:r>
              <a:rPr dirty="0" spc="-145"/>
              <a:t> </a:t>
            </a:r>
            <a:r>
              <a:rPr dirty="0" spc="-80"/>
              <a:t>responses.</a:t>
            </a:r>
          </a:p>
          <a:p>
            <a:pPr marL="30480"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81610" marR="252729" indent="-139065">
              <a:lnSpc>
                <a:spcPct val="102600"/>
              </a:lnSpc>
              <a:spcBef>
                <a:spcPts val="5"/>
              </a:spcBef>
            </a:pPr>
            <a:r>
              <a:rPr dirty="0" spc="-35">
                <a:solidFill>
                  <a:srgbClr val="1F7F3F"/>
                </a:solidFill>
              </a:rPr>
              <a:t>–</a:t>
            </a:r>
            <a:r>
              <a:rPr dirty="0" spc="-35"/>
              <a:t>This </a:t>
            </a:r>
            <a:r>
              <a:rPr dirty="0" spc="-95"/>
              <a:t>makes </a:t>
            </a:r>
            <a:r>
              <a:rPr dirty="0" spc="50"/>
              <a:t>it </a:t>
            </a:r>
            <a:r>
              <a:rPr dirty="0" spc="-100"/>
              <a:t>easy </a:t>
            </a:r>
            <a:r>
              <a:rPr dirty="0" spc="-25"/>
              <a:t>for </a:t>
            </a:r>
            <a:r>
              <a:rPr dirty="0" spc="-70"/>
              <a:t>developers </a:t>
            </a:r>
            <a:r>
              <a:rPr dirty="0" spc="10"/>
              <a:t>to </a:t>
            </a:r>
            <a:r>
              <a:rPr dirty="0" spc="-55"/>
              <a:t>create </a:t>
            </a:r>
            <a:r>
              <a:rPr dirty="0" spc="-30"/>
              <a:t>chat </a:t>
            </a:r>
            <a:r>
              <a:rPr dirty="0" spc="-35"/>
              <a:t>bots </a:t>
            </a:r>
            <a:r>
              <a:rPr dirty="0" spc="-65"/>
              <a:t>and  </a:t>
            </a:r>
            <a:r>
              <a:rPr dirty="0" spc="-40"/>
              <a:t>automate </a:t>
            </a:r>
            <a:r>
              <a:rPr dirty="0" spc="-55"/>
              <a:t>conversations </a:t>
            </a:r>
            <a:r>
              <a:rPr dirty="0"/>
              <a:t>with </a:t>
            </a:r>
            <a:r>
              <a:rPr dirty="0" spc="-75"/>
              <a:t>users.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47568"/>
            <a:ext cx="3130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A.L.E.C.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81228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SimpleWebSocketServer</a:t>
            </a:r>
          </a:p>
        </p:txBody>
      </p:sp>
      <p:sp>
        <p:nvSpPr>
          <p:cNvPr id="4" name="object 4"/>
          <p:cNvSpPr/>
          <p:nvPr/>
        </p:nvSpPr>
        <p:spPr>
          <a:xfrm>
            <a:off x="502551" y="86842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551" y="125053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2551" y="1612392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784973"/>
            <a:ext cx="1985645" cy="18700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35">
                <a:latin typeface="Arial"/>
                <a:cs typeface="Arial"/>
              </a:rPr>
              <a:t>python </a:t>
            </a:r>
            <a:r>
              <a:rPr dirty="0" sz="1100" spc="-90">
                <a:latin typeface="Arial"/>
                <a:cs typeface="Arial"/>
              </a:rPr>
              <a:t>based </a:t>
            </a:r>
            <a:r>
              <a:rPr dirty="0" sz="1100" spc="-70">
                <a:latin typeface="Arial"/>
                <a:cs typeface="Arial"/>
              </a:rPr>
              <a:t>websocket</a:t>
            </a:r>
            <a:r>
              <a:rPr dirty="0" sz="1100" spc="-14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server.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215899"/>
              </a:lnSpc>
              <a:spcBef>
                <a:spcPts val="160"/>
              </a:spcBef>
            </a:pPr>
            <a:r>
              <a:rPr dirty="0" sz="1100" spc="-60">
                <a:latin typeface="Arial"/>
                <a:cs typeface="Arial"/>
              </a:rPr>
              <a:t>Asynchronous WebSocket </a:t>
            </a:r>
            <a:r>
              <a:rPr dirty="0" sz="1100" spc="-50">
                <a:latin typeface="Arial"/>
                <a:cs typeface="Arial"/>
              </a:rPr>
              <a:t>handler  </a:t>
            </a:r>
            <a:r>
              <a:rPr dirty="0" sz="1100" spc="40">
                <a:latin typeface="Arial"/>
                <a:cs typeface="Arial"/>
              </a:rPr>
              <a:t>It </a:t>
            </a:r>
            <a:r>
              <a:rPr dirty="0" sz="1100" spc="-114">
                <a:latin typeface="Arial"/>
                <a:cs typeface="Arial"/>
              </a:rPr>
              <a:t>uses </a:t>
            </a:r>
            <a:r>
              <a:rPr dirty="0" sz="1100" spc="-70">
                <a:latin typeface="Arial"/>
                <a:cs typeface="Arial"/>
              </a:rPr>
              <a:t>3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methods.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289560" indent="-132715">
              <a:lnSpc>
                <a:spcPct val="100000"/>
              </a:lnSpc>
              <a:buClr>
                <a:srgbClr val="1F7F3F"/>
              </a:buClr>
              <a:buFont typeface="DejaVu Sans"/>
              <a:buChar char="∗"/>
              <a:tabLst>
                <a:tab pos="290195" algn="l"/>
              </a:tabLst>
            </a:pPr>
            <a:r>
              <a:rPr dirty="0" sz="1000" spc="-50">
                <a:latin typeface="Arial"/>
                <a:cs typeface="Arial"/>
              </a:rPr>
              <a:t>handelMessage().</a:t>
            </a:r>
            <a:endParaRPr sz="1000">
              <a:latin typeface="Arial"/>
              <a:cs typeface="Arial"/>
            </a:endParaRPr>
          </a:p>
          <a:p>
            <a:pPr marL="289560" indent="-132715">
              <a:lnSpc>
                <a:spcPct val="100000"/>
              </a:lnSpc>
              <a:spcBef>
                <a:spcPts val="1190"/>
              </a:spcBef>
              <a:buClr>
                <a:srgbClr val="1F7F3F"/>
              </a:buClr>
              <a:buFont typeface="DejaVu Sans"/>
              <a:buChar char="∗"/>
              <a:tabLst>
                <a:tab pos="290195" algn="l"/>
              </a:tabLst>
            </a:pPr>
            <a:r>
              <a:rPr dirty="0" sz="1000" spc="-40">
                <a:latin typeface="Arial"/>
                <a:cs typeface="Arial"/>
              </a:rPr>
              <a:t>handelConnected().</a:t>
            </a:r>
            <a:endParaRPr sz="1000">
              <a:latin typeface="Arial"/>
              <a:cs typeface="Arial"/>
            </a:endParaRPr>
          </a:p>
          <a:p>
            <a:pPr marL="289560" indent="-132715">
              <a:lnSpc>
                <a:spcPct val="100000"/>
              </a:lnSpc>
              <a:spcBef>
                <a:spcPts val="1195"/>
              </a:spcBef>
              <a:buClr>
                <a:srgbClr val="1F7F3F"/>
              </a:buClr>
              <a:buFont typeface="DejaVu Sans"/>
              <a:buChar char="∗"/>
              <a:tabLst>
                <a:tab pos="290195" algn="l"/>
              </a:tabLst>
            </a:pPr>
            <a:r>
              <a:rPr dirty="0" sz="1000" spc="-40">
                <a:latin typeface="Arial"/>
                <a:cs typeface="Arial"/>
              </a:rPr>
              <a:t>handelClose().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47568"/>
            <a:ext cx="3130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A.L.E.C.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4762" y="0"/>
            <a:ext cx="5245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851" y="879816"/>
            <a:ext cx="1931670" cy="574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1F7F3F"/>
                </a:solidFill>
                <a:latin typeface="Arial"/>
                <a:cs typeface="Arial"/>
              </a:rPr>
              <a:t>–</a:t>
            </a:r>
            <a:r>
              <a:rPr dirty="0" sz="1100" spc="-35">
                <a:latin typeface="Arial"/>
                <a:cs typeface="Arial"/>
              </a:rPr>
              <a:t>Data </a:t>
            </a:r>
            <a:r>
              <a:rPr dirty="0" sz="1100" spc="-50">
                <a:latin typeface="Arial"/>
                <a:cs typeface="Arial"/>
              </a:rPr>
              <a:t>Flow </a:t>
            </a:r>
            <a:r>
              <a:rPr dirty="0" sz="1100" spc="-40">
                <a:latin typeface="Arial"/>
                <a:cs typeface="Arial"/>
              </a:rPr>
              <a:t>Diagram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A.L.E.C.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380">
                <a:solidFill>
                  <a:srgbClr val="1F7F3F"/>
                </a:solidFill>
                <a:latin typeface="DejaVu Sans"/>
                <a:cs typeface="DejaVu Sans"/>
              </a:rPr>
              <a:t>∗</a:t>
            </a:r>
            <a:r>
              <a:rPr dirty="0" sz="1100" spc="190">
                <a:solidFill>
                  <a:srgbClr val="1F7F3F"/>
                </a:solidFill>
                <a:latin typeface="DejaVu Sans"/>
                <a:cs typeface="DejaVu Sans"/>
              </a:rPr>
              <a:t> </a:t>
            </a:r>
            <a:r>
              <a:rPr dirty="0" sz="1100" spc="-65">
                <a:latin typeface="Arial"/>
                <a:cs typeface="Arial"/>
              </a:rPr>
              <a:t>Level </a:t>
            </a:r>
            <a:r>
              <a:rPr dirty="0" sz="1100" spc="-70">
                <a:latin typeface="Arial"/>
                <a:cs typeface="Arial"/>
              </a:rPr>
              <a:t>0 </a:t>
            </a:r>
            <a:r>
              <a:rPr dirty="0" sz="1100" spc="-5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7095" y="1425812"/>
            <a:ext cx="3960003" cy="1080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1F7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10"/>
              <a:t>MCA, </a:t>
            </a:r>
            <a:r>
              <a:rPr dirty="0" spc="30"/>
              <a:t>MNNIT</a:t>
            </a:r>
            <a:r>
              <a:rPr dirty="0" spc="55"/>
              <a:t> </a:t>
            </a:r>
            <a:r>
              <a:rPr dirty="0" spc="-10"/>
              <a:t>Allahabad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47568"/>
            <a:ext cx="3130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A.L.E.C.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Aishwarya Sadana (2017CA12) Aditya Bhawsar(2017CA59) Mansi Sharma (2017CA79) Pavan Chandravanshi (2017CA56) Under the supervision of Dr. Anoj Kumar</dc:creator>
  <dc:title>A.L.E.C. - Artificial Linguistic Enquiry Chatbot</dc:title>
  <dcterms:created xsi:type="dcterms:W3CDTF">2019-05-01T17:50:30Z</dcterms:created>
  <dcterms:modified xsi:type="dcterms:W3CDTF">2019-05-01T17:50:30Z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2019-05-01T00:00:00Z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2019-05-01T00:00:00Z</vt:filetime>
  </property>
</Properties>
</file>