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88" r:id="rId3"/>
    <p:sldId id="289" r:id="rId4"/>
    <p:sldId id="258" r:id="rId5"/>
    <p:sldId id="264" r:id="rId6"/>
    <p:sldId id="265" r:id="rId7"/>
    <p:sldId id="266" r:id="rId8"/>
    <p:sldId id="283" r:id="rId9"/>
    <p:sldId id="290" r:id="rId10"/>
    <p:sldId id="269" r:id="rId11"/>
    <p:sldId id="270" r:id="rId12"/>
    <p:sldId id="271" r:id="rId13"/>
    <p:sldId id="272" r:id="rId14"/>
    <p:sldId id="284" r:id="rId15"/>
    <p:sldId id="291" r:id="rId16"/>
    <p:sldId id="286" r:id="rId17"/>
    <p:sldId id="275" r:id="rId18"/>
    <p:sldId id="282" r:id="rId19"/>
    <p:sldId id="28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6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BHISE" userId="2c57eb6ead69e8ce" providerId="LiveId" clId="{4B0A0685-F2E2-4DA1-847F-48A263EC7071}"/>
    <pc:docChg chg="modSld">
      <pc:chgData name="ADITYA BHISE" userId="2c57eb6ead69e8ce" providerId="LiveId" clId="{4B0A0685-F2E2-4DA1-847F-48A263EC7071}" dt="2023-03-15T02:54:47.603" v="2" actId="1076"/>
      <pc:docMkLst>
        <pc:docMk/>
      </pc:docMkLst>
      <pc:sldChg chg="modSp mod">
        <pc:chgData name="ADITYA BHISE" userId="2c57eb6ead69e8ce" providerId="LiveId" clId="{4B0A0685-F2E2-4DA1-847F-48A263EC7071}" dt="2023-03-15T02:54:47.603" v="2" actId="1076"/>
        <pc:sldMkLst>
          <pc:docMk/>
          <pc:sldMk cId="3561646076" sldId="290"/>
        </pc:sldMkLst>
        <pc:spChg chg="mod">
          <ac:chgData name="ADITYA BHISE" userId="2c57eb6ead69e8ce" providerId="LiveId" clId="{4B0A0685-F2E2-4DA1-847F-48A263EC7071}" dt="2023-03-15T02:54:42.966" v="0" actId="1076"/>
          <ac:spMkLst>
            <pc:docMk/>
            <pc:sldMk cId="3561646076" sldId="290"/>
            <ac:spMk id="21" creationId="{21C9A03B-81EF-04E1-84C5-6BE7BAF5443F}"/>
          </ac:spMkLst>
        </pc:spChg>
        <pc:grpChg chg="mod">
          <ac:chgData name="ADITYA BHISE" userId="2c57eb6ead69e8ce" providerId="LiveId" clId="{4B0A0685-F2E2-4DA1-847F-48A263EC7071}" dt="2023-03-15T02:54:47.603" v="2" actId="1076"/>
          <ac:grpSpMkLst>
            <pc:docMk/>
            <pc:sldMk cId="3561646076" sldId="290"/>
            <ac:grpSpMk id="40" creationId="{22EFB135-2A60-65D4-F09E-C7221079D988}"/>
          </ac:grpSpMkLst>
        </pc:gr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88542A-48D8-4690-ADF9-51D2ABC64B06}"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IN"/>
        </a:p>
      </dgm:t>
    </dgm:pt>
    <dgm:pt modelId="{034C37EF-1D71-426C-AD45-3F24B811E6FD}">
      <dgm:prSet phldrT="[Text]"/>
      <dgm:spPr/>
      <dgm:t>
        <a:bodyPr/>
        <a:lstStyle/>
        <a:p>
          <a:pPr>
            <a:buSzPct val="145454"/>
            <a:buChar char="•"/>
          </a:pPr>
          <a:r>
            <a:rPr lang="en-IN" dirty="0">
              <a:latin typeface="Verdana"/>
              <a:cs typeface="Verdana"/>
            </a:rPr>
            <a:t>Data</a:t>
          </a:r>
          <a:r>
            <a:rPr lang="en-IN" spc="-25" dirty="0">
              <a:latin typeface="Verdana"/>
              <a:cs typeface="Verdana"/>
            </a:rPr>
            <a:t> </a:t>
          </a:r>
          <a:r>
            <a:rPr lang="en-IN" dirty="0">
              <a:latin typeface="Verdana"/>
              <a:cs typeface="Verdana"/>
            </a:rPr>
            <a:t>Collection</a:t>
          </a:r>
          <a:endParaRPr lang="en-IN" dirty="0"/>
        </a:p>
      </dgm:t>
    </dgm:pt>
    <dgm:pt modelId="{BAFCA291-92F8-4EF0-AD53-62D11AE96ACB}" type="parTrans" cxnId="{665FD48A-CA0B-460F-B5D2-82FFA998559D}">
      <dgm:prSet/>
      <dgm:spPr/>
      <dgm:t>
        <a:bodyPr/>
        <a:lstStyle/>
        <a:p>
          <a:endParaRPr lang="en-IN"/>
        </a:p>
      </dgm:t>
    </dgm:pt>
    <dgm:pt modelId="{62B57527-7976-45CB-8530-9D832341B1C3}" type="sibTrans" cxnId="{665FD48A-CA0B-460F-B5D2-82FFA998559D}">
      <dgm:prSet/>
      <dgm:spPr/>
      <dgm:t>
        <a:bodyPr/>
        <a:lstStyle/>
        <a:p>
          <a:endParaRPr lang="en-IN"/>
        </a:p>
      </dgm:t>
    </dgm:pt>
    <dgm:pt modelId="{BD573094-9AD4-4F43-8DAC-0803061D9EEB}">
      <dgm:prSet phldrT="[Text]"/>
      <dgm:spPr>
        <a:solidFill>
          <a:srgbClr val="C00000"/>
        </a:solidFill>
      </dgm:spPr>
      <dgm:t>
        <a:bodyPr/>
        <a:lstStyle/>
        <a:p>
          <a:pPr>
            <a:buSzPct val="145454"/>
            <a:buChar char="•"/>
          </a:pPr>
          <a:r>
            <a:rPr lang="en-IN" dirty="0">
              <a:latin typeface="Verdana"/>
              <a:cs typeface="Verdana"/>
            </a:rPr>
            <a:t>Data</a:t>
          </a:r>
          <a:r>
            <a:rPr lang="en-IN" spc="-21" dirty="0">
              <a:latin typeface="Verdana"/>
              <a:cs typeface="Verdana"/>
            </a:rPr>
            <a:t> </a:t>
          </a:r>
          <a:r>
            <a:rPr lang="en-IN" dirty="0">
              <a:latin typeface="Verdana"/>
              <a:cs typeface="Verdana"/>
            </a:rPr>
            <a:t>Cleaning-</a:t>
          </a:r>
          <a:r>
            <a:rPr lang="en-US" dirty="0">
              <a:latin typeface="Verdana"/>
              <a:cs typeface="Verdana"/>
            </a:rPr>
            <a:t>Data</a:t>
          </a:r>
          <a:r>
            <a:rPr lang="en-US" spc="-4" dirty="0">
              <a:latin typeface="Verdana"/>
              <a:cs typeface="Verdana"/>
            </a:rPr>
            <a:t> </a:t>
          </a:r>
          <a:r>
            <a:rPr lang="en-US" dirty="0">
              <a:latin typeface="Verdana"/>
              <a:cs typeface="Verdana"/>
            </a:rPr>
            <a:t>preprocessing</a:t>
          </a:r>
          <a:r>
            <a:rPr lang="en-US" spc="-4" dirty="0">
              <a:latin typeface="Verdana"/>
              <a:cs typeface="Verdana"/>
            </a:rPr>
            <a:t>  (</a:t>
          </a:r>
          <a:r>
            <a:rPr lang="en-US" dirty="0">
              <a:latin typeface="Verdana"/>
              <a:cs typeface="Verdana"/>
            </a:rPr>
            <a:t>Captions</a:t>
          </a:r>
          <a:r>
            <a:rPr lang="en-US" spc="-4" dirty="0">
              <a:latin typeface="Verdana"/>
              <a:cs typeface="Verdana"/>
            </a:rPr>
            <a:t> </a:t>
          </a:r>
          <a:r>
            <a:rPr lang="en-US" spc="4" dirty="0">
              <a:latin typeface="Verdana"/>
              <a:cs typeface="Verdana"/>
            </a:rPr>
            <a:t>and</a:t>
          </a:r>
          <a:r>
            <a:rPr lang="en-US" spc="-4" dirty="0">
              <a:latin typeface="Verdana"/>
              <a:cs typeface="Verdana"/>
            </a:rPr>
            <a:t> </a:t>
          </a:r>
          <a:r>
            <a:rPr lang="en-US" dirty="0">
              <a:latin typeface="Verdana"/>
              <a:cs typeface="Verdana"/>
            </a:rPr>
            <a:t>Images)</a:t>
          </a:r>
          <a:endParaRPr lang="en-IN" dirty="0"/>
        </a:p>
      </dgm:t>
    </dgm:pt>
    <dgm:pt modelId="{7EE4ECDB-73E0-4F2A-B40F-768ACD0B652C}" type="parTrans" cxnId="{19C879F5-7346-4C47-A542-7A73F741347A}">
      <dgm:prSet/>
      <dgm:spPr/>
      <dgm:t>
        <a:bodyPr/>
        <a:lstStyle/>
        <a:p>
          <a:endParaRPr lang="en-IN"/>
        </a:p>
      </dgm:t>
    </dgm:pt>
    <dgm:pt modelId="{EF8598CB-72DD-4478-AAB1-38F5F082A19E}" type="sibTrans" cxnId="{19C879F5-7346-4C47-A542-7A73F741347A}">
      <dgm:prSet/>
      <dgm:spPr/>
      <dgm:t>
        <a:bodyPr/>
        <a:lstStyle/>
        <a:p>
          <a:endParaRPr lang="en-IN"/>
        </a:p>
      </dgm:t>
    </dgm:pt>
    <dgm:pt modelId="{544848C3-1198-4112-A641-331A8DA9C3C7}">
      <dgm:prSet/>
      <dgm:spPr/>
      <dgm:t>
        <a:bodyPr/>
        <a:lstStyle/>
        <a:p>
          <a:pPr>
            <a:buSzPct val="145454"/>
            <a:buChar char="•"/>
          </a:pPr>
          <a:r>
            <a:rPr lang="en-US" dirty="0">
              <a:latin typeface="Verdana"/>
              <a:cs typeface="Verdana"/>
            </a:rPr>
            <a:t>Data </a:t>
          </a:r>
          <a:r>
            <a:rPr lang="en-US" spc="-4" dirty="0">
              <a:latin typeface="Verdana"/>
              <a:cs typeface="Verdana"/>
            </a:rPr>
            <a:t>Preparation</a:t>
          </a:r>
          <a:r>
            <a:rPr lang="en-US" spc="4" dirty="0">
              <a:latin typeface="Verdana"/>
              <a:cs typeface="Verdana"/>
            </a:rPr>
            <a:t> </a:t>
          </a:r>
          <a:r>
            <a:rPr lang="en-US" dirty="0">
              <a:latin typeface="Verdana"/>
              <a:cs typeface="Verdana"/>
            </a:rPr>
            <a:t>using</a:t>
          </a:r>
          <a:r>
            <a:rPr lang="en-US" spc="4" dirty="0">
              <a:latin typeface="Verdana"/>
              <a:cs typeface="Verdana"/>
            </a:rPr>
            <a:t> </a:t>
          </a:r>
          <a:r>
            <a:rPr lang="en-US" spc="-4" dirty="0">
              <a:latin typeface="Verdana"/>
              <a:cs typeface="Verdana"/>
            </a:rPr>
            <a:t>generator</a:t>
          </a:r>
          <a:r>
            <a:rPr lang="en-US" dirty="0">
              <a:latin typeface="Verdana"/>
              <a:cs typeface="Verdana"/>
            </a:rPr>
            <a:t> function</a:t>
          </a:r>
        </a:p>
      </dgm:t>
    </dgm:pt>
    <dgm:pt modelId="{C71A9D84-7F7C-4A0F-8E50-C8B8533B9201}" type="parTrans" cxnId="{119B989F-F77F-4A29-9089-208711BAA636}">
      <dgm:prSet/>
      <dgm:spPr/>
      <dgm:t>
        <a:bodyPr/>
        <a:lstStyle/>
        <a:p>
          <a:endParaRPr lang="en-IN"/>
        </a:p>
      </dgm:t>
    </dgm:pt>
    <dgm:pt modelId="{73954CC9-899C-4541-820D-DF3619CC8635}" type="sibTrans" cxnId="{119B989F-F77F-4A29-9089-208711BAA636}">
      <dgm:prSet/>
      <dgm:spPr/>
      <dgm:t>
        <a:bodyPr/>
        <a:lstStyle/>
        <a:p>
          <a:endParaRPr lang="en-IN"/>
        </a:p>
      </dgm:t>
    </dgm:pt>
    <dgm:pt modelId="{BAD60E8D-D28C-4D9B-BB4D-E9A05A2ECD1D}">
      <dgm:prSet/>
      <dgm:spPr/>
      <dgm:t>
        <a:bodyPr/>
        <a:lstStyle/>
        <a:p>
          <a:pPr>
            <a:buSzPct val="145454"/>
            <a:buChar char="•"/>
          </a:pPr>
          <a:r>
            <a:rPr lang="en-IN" dirty="0">
              <a:latin typeface="Verdana"/>
              <a:cs typeface="Verdana"/>
            </a:rPr>
            <a:t>Prediction</a:t>
          </a:r>
        </a:p>
      </dgm:t>
    </dgm:pt>
    <dgm:pt modelId="{CAEF9868-F45E-424D-B6F6-59F8F296035D}" type="parTrans" cxnId="{721CF332-09C1-41C8-8EAD-B663944AFC8E}">
      <dgm:prSet/>
      <dgm:spPr/>
      <dgm:t>
        <a:bodyPr/>
        <a:lstStyle/>
        <a:p>
          <a:endParaRPr lang="en-IN"/>
        </a:p>
      </dgm:t>
    </dgm:pt>
    <dgm:pt modelId="{D147C8BE-46F7-47AC-A7F7-2FA1FBE1CB48}" type="sibTrans" cxnId="{721CF332-09C1-41C8-8EAD-B663944AFC8E}">
      <dgm:prSet/>
      <dgm:spPr/>
      <dgm:t>
        <a:bodyPr/>
        <a:lstStyle/>
        <a:p>
          <a:endParaRPr lang="en-IN"/>
        </a:p>
      </dgm:t>
    </dgm:pt>
    <dgm:pt modelId="{D1202B4B-B6F0-409F-AF9D-9CE31BCF484B}">
      <dgm:prSet/>
      <dgm:spPr/>
    </dgm:pt>
    <dgm:pt modelId="{7EC7873F-A77C-47F9-8631-AAC802C4D0AB}" type="parTrans" cxnId="{BA86FE53-0B4A-4EDF-A188-1BFE91C31622}">
      <dgm:prSet/>
      <dgm:spPr/>
      <dgm:t>
        <a:bodyPr/>
        <a:lstStyle/>
        <a:p>
          <a:endParaRPr lang="en-IN"/>
        </a:p>
      </dgm:t>
    </dgm:pt>
    <dgm:pt modelId="{2ADEC6E6-DF2D-4652-A04D-ABF83676CC0C}" type="sibTrans" cxnId="{BA86FE53-0B4A-4EDF-A188-1BFE91C31622}">
      <dgm:prSet/>
      <dgm:spPr/>
      <dgm:t>
        <a:bodyPr/>
        <a:lstStyle/>
        <a:p>
          <a:endParaRPr lang="en-IN"/>
        </a:p>
      </dgm:t>
    </dgm:pt>
    <dgm:pt modelId="{FEE8DEA1-9AB1-48CE-ACAC-0492DD02E4C7}">
      <dgm:prSet/>
      <dgm:spPr/>
      <dgm:t>
        <a:bodyPr/>
        <a:lstStyle/>
        <a:p>
          <a:pPr>
            <a:buSzPct val="145454"/>
            <a:buChar char="•"/>
          </a:pPr>
          <a:r>
            <a:rPr lang="en-IN">
              <a:latin typeface="Verdana"/>
              <a:cs typeface="Verdana"/>
            </a:rPr>
            <a:t>Model</a:t>
          </a:r>
          <a:r>
            <a:rPr lang="en-IN" spc="-25">
              <a:latin typeface="Verdana"/>
              <a:cs typeface="Verdana"/>
            </a:rPr>
            <a:t> </a:t>
          </a:r>
          <a:r>
            <a:rPr lang="en-IN">
              <a:latin typeface="Verdana"/>
              <a:cs typeface="Verdana"/>
            </a:rPr>
            <a:t>Architecture</a:t>
          </a:r>
          <a:endParaRPr lang="en-IN" dirty="0">
            <a:latin typeface="Verdana"/>
            <a:cs typeface="Verdana"/>
          </a:endParaRPr>
        </a:p>
      </dgm:t>
    </dgm:pt>
    <dgm:pt modelId="{5B9FADC0-7245-4A86-9B6C-3614C15BBEE7}" type="parTrans" cxnId="{D15E2CA0-60CE-479D-AF81-92C6EE70C096}">
      <dgm:prSet/>
      <dgm:spPr/>
      <dgm:t>
        <a:bodyPr/>
        <a:lstStyle/>
        <a:p>
          <a:endParaRPr lang="en-IN"/>
        </a:p>
      </dgm:t>
    </dgm:pt>
    <dgm:pt modelId="{EC87969F-DD64-4B3B-BD0D-1FEE3977F33D}" type="sibTrans" cxnId="{D15E2CA0-60CE-479D-AF81-92C6EE70C096}">
      <dgm:prSet/>
      <dgm:spPr/>
      <dgm:t>
        <a:bodyPr/>
        <a:lstStyle/>
        <a:p>
          <a:endParaRPr lang="en-IN"/>
        </a:p>
      </dgm:t>
    </dgm:pt>
    <dgm:pt modelId="{5AD3E070-3A16-494B-B770-E733CF5783DE}">
      <dgm:prSet/>
      <dgm:spPr/>
    </dgm:pt>
    <dgm:pt modelId="{77538E12-383A-4FA9-980A-8A103DECAE49}" type="parTrans" cxnId="{C771F70A-A7D9-427D-9A9E-9327992312B9}">
      <dgm:prSet/>
      <dgm:spPr/>
      <dgm:t>
        <a:bodyPr/>
        <a:lstStyle/>
        <a:p>
          <a:endParaRPr lang="en-IN"/>
        </a:p>
      </dgm:t>
    </dgm:pt>
    <dgm:pt modelId="{83CDEDFF-2B61-4C78-9A40-9A4E883336E0}" type="sibTrans" cxnId="{C771F70A-A7D9-427D-9A9E-9327992312B9}">
      <dgm:prSet/>
      <dgm:spPr/>
      <dgm:t>
        <a:bodyPr/>
        <a:lstStyle/>
        <a:p>
          <a:endParaRPr lang="en-IN"/>
        </a:p>
      </dgm:t>
    </dgm:pt>
    <dgm:pt modelId="{E570D1F6-050D-4E9C-92D8-D713FBD59ABB}">
      <dgm:prSet/>
      <dgm:spPr/>
    </dgm:pt>
    <dgm:pt modelId="{EC5233FD-C052-4057-BD19-B35054831737}" type="parTrans" cxnId="{6AA1ED7A-E69D-489A-B87D-A560B01C257B}">
      <dgm:prSet/>
      <dgm:spPr/>
      <dgm:t>
        <a:bodyPr/>
        <a:lstStyle/>
        <a:p>
          <a:endParaRPr lang="en-IN"/>
        </a:p>
      </dgm:t>
    </dgm:pt>
    <dgm:pt modelId="{2889B299-A898-4ACF-B2C3-5228BB7BC172}" type="sibTrans" cxnId="{6AA1ED7A-E69D-489A-B87D-A560B01C257B}">
      <dgm:prSet/>
      <dgm:spPr/>
      <dgm:t>
        <a:bodyPr/>
        <a:lstStyle/>
        <a:p>
          <a:endParaRPr lang="en-IN"/>
        </a:p>
      </dgm:t>
    </dgm:pt>
    <dgm:pt modelId="{94A7C390-DA8A-4F66-A184-A53F991B9E75}">
      <dgm:prSet/>
      <dgm:spPr/>
    </dgm:pt>
    <dgm:pt modelId="{74D7D028-3D75-47AF-A113-56FEE41BDB2E}" type="parTrans" cxnId="{D143ACF9-4B6D-42F0-875E-78A2C1583BB0}">
      <dgm:prSet/>
      <dgm:spPr/>
      <dgm:t>
        <a:bodyPr/>
        <a:lstStyle/>
        <a:p>
          <a:endParaRPr lang="en-IN"/>
        </a:p>
      </dgm:t>
    </dgm:pt>
    <dgm:pt modelId="{895FAB12-72EA-4CC2-841C-062D041F19A5}" type="sibTrans" cxnId="{D143ACF9-4B6D-42F0-875E-78A2C1583BB0}">
      <dgm:prSet/>
      <dgm:spPr/>
      <dgm:t>
        <a:bodyPr/>
        <a:lstStyle/>
        <a:p>
          <a:endParaRPr lang="en-IN"/>
        </a:p>
      </dgm:t>
    </dgm:pt>
    <dgm:pt modelId="{7B63BAF7-C65C-440C-8FBA-565115DBB1E4}">
      <dgm:prSet/>
      <dgm:spPr/>
    </dgm:pt>
    <dgm:pt modelId="{4968525D-0F5B-4DDD-BE92-4DC3CB2C73B8}" type="parTrans" cxnId="{FE9FB25A-791C-42C0-85DA-8103EB67FFED}">
      <dgm:prSet/>
      <dgm:spPr/>
      <dgm:t>
        <a:bodyPr/>
        <a:lstStyle/>
        <a:p>
          <a:endParaRPr lang="en-IN"/>
        </a:p>
      </dgm:t>
    </dgm:pt>
    <dgm:pt modelId="{414D7264-D718-434D-8A96-1350853F66DE}" type="sibTrans" cxnId="{FE9FB25A-791C-42C0-85DA-8103EB67FFED}">
      <dgm:prSet/>
      <dgm:spPr/>
      <dgm:t>
        <a:bodyPr/>
        <a:lstStyle/>
        <a:p>
          <a:endParaRPr lang="en-IN"/>
        </a:p>
      </dgm:t>
    </dgm:pt>
    <dgm:pt modelId="{522B35E7-7FF9-49AB-A996-F1B3FD4BC2D8}">
      <dgm:prSet/>
      <dgm:spPr/>
    </dgm:pt>
    <dgm:pt modelId="{68FAEFE1-8161-4D8D-B27D-5202AAF24285}" type="parTrans" cxnId="{845D44EE-F6C9-4CC2-A3DF-0AE7B9BC6C8F}">
      <dgm:prSet/>
      <dgm:spPr/>
      <dgm:t>
        <a:bodyPr/>
        <a:lstStyle/>
        <a:p>
          <a:endParaRPr lang="en-IN"/>
        </a:p>
      </dgm:t>
    </dgm:pt>
    <dgm:pt modelId="{CD1BDC6A-DF97-492A-88A9-203B33B4125A}" type="sibTrans" cxnId="{845D44EE-F6C9-4CC2-A3DF-0AE7B9BC6C8F}">
      <dgm:prSet/>
      <dgm:spPr/>
      <dgm:t>
        <a:bodyPr/>
        <a:lstStyle/>
        <a:p>
          <a:endParaRPr lang="en-IN"/>
        </a:p>
      </dgm:t>
    </dgm:pt>
    <dgm:pt modelId="{BC1BC9B1-1498-439F-89CC-35B4AC161D4E}" type="pres">
      <dgm:prSet presAssocID="{2488542A-48D8-4690-ADF9-51D2ABC64B06}" presName="outerComposite" presStyleCnt="0">
        <dgm:presLayoutVars>
          <dgm:chMax val="5"/>
          <dgm:dir/>
          <dgm:resizeHandles val="exact"/>
        </dgm:presLayoutVars>
      </dgm:prSet>
      <dgm:spPr/>
    </dgm:pt>
    <dgm:pt modelId="{36BE50B7-CF56-4AC6-8F37-7607EB3926FC}" type="pres">
      <dgm:prSet presAssocID="{2488542A-48D8-4690-ADF9-51D2ABC64B06}" presName="dummyMaxCanvas" presStyleCnt="0">
        <dgm:presLayoutVars/>
      </dgm:prSet>
      <dgm:spPr/>
    </dgm:pt>
    <dgm:pt modelId="{02B2D998-597F-4BCA-9BD0-B672E61A5F1A}" type="pres">
      <dgm:prSet presAssocID="{2488542A-48D8-4690-ADF9-51D2ABC64B06}" presName="FiveNodes_1" presStyleLbl="node1" presStyleIdx="0" presStyleCnt="5">
        <dgm:presLayoutVars>
          <dgm:bulletEnabled val="1"/>
        </dgm:presLayoutVars>
      </dgm:prSet>
      <dgm:spPr/>
    </dgm:pt>
    <dgm:pt modelId="{635CFC96-FF31-43CB-B02D-36C871A62B33}" type="pres">
      <dgm:prSet presAssocID="{2488542A-48D8-4690-ADF9-51D2ABC64B06}" presName="FiveNodes_2" presStyleLbl="node1" presStyleIdx="1" presStyleCnt="5">
        <dgm:presLayoutVars>
          <dgm:bulletEnabled val="1"/>
        </dgm:presLayoutVars>
      </dgm:prSet>
      <dgm:spPr/>
    </dgm:pt>
    <dgm:pt modelId="{64470EBB-EFF8-44DA-865A-132FF85DEDDC}" type="pres">
      <dgm:prSet presAssocID="{2488542A-48D8-4690-ADF9-51D2ABC64B06}" presName="FiveNodes_3" presStyleLbl="node1" presStyleIdx="2" presStyleCnt="5">
        <dgm:presLayoutVars>
          <dgm:bulletEnabled val="1"/>
        </dgm:presLayoutVars>
      </dgm:prSet>
      <dgm:spPr/>
    </dgm:pt>
    <dgm:pt modelId="{DF5783FB-4CAA-4C75-85A9-077C6B7C8B39}" type="pres">
      <dgm:prSet presAssocID="{2488542A-48D8-4690-ADF9-51D2ABC64B06}" presName="FiveNodes_4" presStyleLbl="node1" presStyleIdx="3" presStyleCnt="5">
        <dgm:presLayoutVars>
          <dgm:bulletEnabled val="1"/>
        </dgm:presLayoutVars>
      </dgm:prSet>
      <dgm:spPr/>
    </dgm:pt>
    <dgm:pt modelId="{1A8CE8E8-4799-4A89-A6E4-3BFFC408D833}" type="pres">
      <dgm:prSet presAssocID="{2488542A-48D8-4690-ADF9-51D2ABC64B06}" presName="FiveNodes_5" presStyleLbl="node1" presStyleIdx="4" presStyleCnt="5">
        <dgm:presLayoutVars>
          <dgm:bulletEnabled val="1"/>
        </dgm:presLayoutVars>
      </dgm:prSet>
      <dgm:spPr/>
    </dgm:pt>
    <dgm:pt modelId="{036C0AE4-2B82-4C5C-A300-9AA28963FFD2}" type="pres">
      <dgm:prSet presAssocID="{2488542A-48D8-4690-ADF9-51D2ABC64B06}" presName="FiveConn_1-2" presStyleLbl="fgAccFollowNode1" presStyleIdx="0" presStyleCnt="4">
        <dgm:presLayoutVars>
          <dgm:bulletEnabled val="1"/>
        </dgm:presLayoutVars>
      </dgm:prSet>
      <dgm:spPr/>
    </dgm:pt>
    <dgm:pt modelId="{25CA4A10-797F-45BA-80C1-F6DDEF2A678B}" type="pres">
      <dgm:prSet presAssocID="{2488542A-48D8-4690-ADF9-51D2ABC64B06}" presName="FiveConn_2-3" presStyleLbl="fgAccFollowNode1" presStyleIdx="1" presStyleCnt="4">
        <dgm:presLayoutVars>
          <dgm:bulletEnabled val="1"/>
        </dgm:presLayoutVars>
      </dgm:prSet>
      <dgm:spPr/>
    </dgm:pt>
    <dgm:pt modelId="{3CB2B76F-5A9C-446D-B632-5DEF68151B40}" type="pres">
      <dgm:prSet presAssocID="{2488542A-48D8-4690-ADF9-51D2ABC64B06}" presName="FiveConn_3-4" presStyleLbl="fgAccFollowNode1" presStyleIdx="2" presStyleCnt="4">
        <dgm:presLayoutVars>
          <dgm:bulletEnabled val="1"/>
        </dgm:presLayoutVars>
      </dgm:prSet>
      <dgm:spPr/>
    </dgm:pt>
    <dgm:pt modelId="{F0047D22-CC35-4788-A46A-EADF81CC2B45}" type="pres">
      <dgm:prSet presAssocID="{2488542A-48D8-4690-ADF9-51D2ABC64B06}" presName="FiveConn_4-5" presStyleLbl="fgAccFollowNode1" presStyleIdx="3" presStyleCnt="4">
        <dgm:presLayoutVars>
          <dgm:bulletEnabled val="1"/>
        </dgm:presLayoutVars>
      </dgm:prSet>
      <dgm:spPr/>
    </dgm:pt>
    <dgm:pt modelId="{5E21CA61-E86F-4409-86AE-8C1DA3755EA1}" type="pres">
      <dgm:prSet presAssocID="{2488542A-48D8-4690-ADF9-51D2ABC64B06}" presName="FiveNodes_1_text" presStyleLbl="node1" presStyleIdx="4" presStyleCnt="5">
        <dgm:presLayoutVars>
          <dgm:bulletEnabled val="1"/>
        </dgm:presLayoutVars>
      </dgm:prSet>
      <dgm:spPr/>
    </dgm:pt>
    <dgm:pt modelId="{9C8ADE84-A471-41A9-ABB1-28497820D869}" type="pres">
      <dgm:prSet presAssocID="{2488542A-48D8-4690-ADF9-51D2ABC64B06}" presName="FiveNodes_2_text" presStyleLbl="node1" presStyleIdx="4" presStyleCnt="5">
        <dgm:presLayoutVars>
          <dgm:bulletEnabled val="1"/>
        </dgm:presLayoutVars>
      </dgm:prSet>
      <dgm:spPr/>
    </dgm:pt>
    <dgm:pt modelId="{0DD1B45C-7501-4D6C-9E3C-A9005F07F75D}" type="pres">
      <dgm:prSet presAssocID="{2488542A-48D8-4690-ADF9-51D2ABC64B06}" presName="FiveNodes_3_text" presStyleLbl="node1" presStyleIdx="4" presStyleCnt="5">
        <dgm:presLayoutVars>
          <dgm:bulletEnabled val="1"/>
        </dgm:presLayoutVars>
      </dgm:prSet>
      <dgm:spPr/>
    </dgm:pt>
    <dgm:pt modelId="{01919525-A6F5-40CB-A5C4-650EDB678370}" type="pres">
      <dgm:prSet presAssocID="{2488542A-48D8-4690-ADF9-51D2ABC64B06}" presName="FiveNodes_4_text" presStyleLbl="node1" presStyleIdx="4" presStyleCnt="5">
        <dgm:presLayoutVars>
          <dgm:bulletEnabled val="1"/>
        </dgm:presLayoutVars>
      </dgm:prSet>
      <dgm:spPr/>
    </dgm:pt>
    <dgm:pt modelId="{421024AE-AEE2-4320-A771-D1F4D6C84804}" type="pres">
      <dgm:prSet presAssocID="{2488542A-48D8-4690-ADF9-51D2ABC64B06}" presName="FiveNodes_5_text" presStyleLbl="node1" presStyleIdx="4" presStyleCnt="5">
        <dgm:presLayoutVars>
          <dgm:bulletEnabled val="1"/>
        </dgm:presLayoutVars>
      </dgm:prSet>
      <dgm:spPr/>
    </dgm:pt>
  </dgm:ptLst>
  <dgm:cxnLst>
    <dgm:cxn modelId="{C5311C02-C8AD-4EEC-94DD-E47DCB0B576C}" type="presOf" srcId="{BD573094-9AD4-4F43-8DAC-0803061D9EEB}" destId="{9C8ADE84-A471-41A9-ABB1-28497820D869}" srcOrd="1" destOrd="0" presId="urn:microsoft.com/office/officeart/2005/8/layout/vProcess5"/>
    <dgm:cxn modelId="{FB249A02-4AD0-4F5B-B6F4-0F4B03EED25A}" type="presOf" srcId="{BD573094-9AD4-4F43-8DAC-0803061D9EEB}" destId="{635CFC96-FF31-43CB-B02D-36C871A62B33}" srcOrd="0" destOrd="0" presId="urn:microsoft.com/office/officeart/2005/8/layout/vProcess5"/>
    <dgm:cxn modelId="{C771F70A-A7D9-427D-9A9E-9327992312B9}" srcId="{2488542A-48D8-4690-ADF9-51D2ABC64B06}" destId="{5AD3E070-3A16-494B-B770-E733CF5783DE}" srcOrd="9" destOrd="0" parTransId="{77538E12-383A-4FA9-980A-8A103DECAE49}" sibTransId="{83CDEDFF-2B61-4C78-9A40-9A4E883336E0}"/>
    <dgm:cxn modelId="{B2474D0F-AD7B-4666-8045-1DCF3026EC2D}" type="presOf" srcId="{544848C3-1198-4112-A641-331A8DA9C3C7}" destId="{64470EBB-EFF8-44DA-865A-132FF85DEDDC}" srcOrd="0" destOrd="0" presId="urn:microsoft.com/office/officeart/2005/8/layout/vProcess5"/>
    <dgm:cxn modelId="{C265A720-5F68-45BC-A5D4-19E6C4A4C5F6}" type="presOf" srcId="{034C37EF-1D71-426C-AD45-3F24B811E6FD}" destId="{02B2D998-597F-4BCA-9BD0-B672E61A5F1A}" srcOrd="0" destOrd="0" presId="urn:microsoft.com/office/officeart/2005/8/layout/vProcess5"/>
    <dgm:cxn modelId="{BAEC732A-6466-4298-97D4-F856F88A4F63}" type="presOf" srcId="{FEE8DEA1-9AB1-48CE-ACAC-0492DD02E4C7}" destId="{01919525-A6F5-40CB-A5C4-650EDB678370}" srcOrd="1" destOrd="0" presId="urn:microsoft.com/office/officeart/2005/8/layout/vProcess5"/>
    <dgm:cxn modelId="{721CF332-09C1-41C8-8EAD-B663944AFC8E}" srcId="{2488542A-48D8-4690-ADF9-51D2ABC64B06}" destId="{BAD60E8D-D28C-4D9B-BB4D-E9A05A2ECD1D}" srcOrd="4" destOrd="0" parTransId="{CAEF9868-F45E-424D-B6F6-59F8F296035D}" sibTransId="{D147C8BE-46F7-47AC-A7F7-2FA1FBE1CB48}"/>
    <dgm:cxn modelId="{3587403D-FF35-4E6D-9B75-3BCBE87CE64F}" type="presOf" srcId="{BAD60E8D-D28C-4D9B-BB4D-E9A05A2ECD1D}" destId="{1A8CE8E8-4799-4A89-A6E4-3BFFC408D833}" srcOrd="0" destOrd="0" presId="urn:microsoft.com/office/officeart/2005/8/layout/vProcess5"/>
    <dgm:cxn modelId="{C03EC145-7F6B-4322-873A-5B01B3F68D2D}" type="presOf" srcId="{BAD60E8D-D28C-4D9B-BB4D-E9A05A2ECD1D}" destId="{421024AE-AEE2-4320-A771-D1F4D6C84804}" srcOrd="1" destOrd="0" presId="urn:microsoft.com/office/officeart/2005/8/layout/vProcess5"/>
    <dgm:cxn modelId="{47CC5951-9302-4538-B0C7-1925EB4F0204}" type="presOf" srcId="{034C37EF-1D71-426C-AD45-3F24B811E6FD}" destId="{5E21CA61-E86F-4409-86AE-8C1DA3755EA1}" srcOrd="1" destOrd="0" presId="urn:microsoft.com/office/officeart/2005/8/layout/vProcess5"/>
    <dgm:cxn modelId="{BA86FE53-0B4A-4EDF-A188-1BFE91C31622}" srcId="{2488542A-48D8-4690-ADF9-51D2ABC64B06}" destId="{D1202B4B-B6F0-409F-AF9D-9CE31BCF484B}" srcOrd="10" destOrd="0" parTransId="{7EC7873F-A77C-47F9-8631-AAC802C4D0AB}" sibTransId="{2ADEC6E6-DF2D-4652-A04D-ABF83676CC0C}"/>
    <dgm:cxn modelId="{FE9FB25A-791C-42C0-85DA-8103EB67FFED}" srcId="{2488542A-48D8-4690-ADF9-51D2ABC64B06}" destId="{7B63BAF7-C65C-440C-8FBA-565115DBB1E4}" srcOrd="6" destOrd="0" parTransId="{4968525D-0F5B-4DDD-BE92-4DC3CB2C73B8}" sibTransId="{414D7264-D718-434D-8A96-1350853F66DE}"/>
    <dgm:cxn modelId="{6AA1ED7A-E69D-489A-B87D-A560B01C257B}" srcId="{2488542A-48D8-4690-ADF9-51D2ABC64B06}" destId="{E570D1F6-050D-4E9C-92D8-D713FBD59ABB}" srcOrd="8" destOrd="0" parTransId="{EC5233FD-C052-4057-BD19-B35054831737}" sibTransId="{2889B299-A898-4ACF-B2C3-5228BB7BC172}"/>
    <dgm:cxn modelId="{9FE83A82-D724-41B4-9854-5683F2D9DEFC}" type="presOf" srcId="{73954CC9-899C-4541-820D-DF3619CC8635}" destId="{3CB2B76F-5A9C-446D-B632-5DEF68151B40}" srcOrd="0" destOrd="0" presId="urn:microsoft.com/office/officeart/2005/8/layout/vProcess5"/>
    <dgm:cxn modelId="{665FD48A-CA0B-460F-B5D2-82FFA998559D}" srcId="{2488542A-48D8-4690-ADF9-51D2ABC64B06}" destId="{034C37EF-1D71-426C-AD45-3F24B811E6FD}" srcOrd="0" destOrd="0" parTransId="{BAFCA291-92F8-4EF0-AD53-62D11AE96ACB}" sibTransId="{62B57527-7976-45CB-8530-9D832341B1C3}"/>
    <dgm:cxn modelId="{119B989F-F77F-4A29-9089-208711BAA636}" srcId="{2488542A-48D8-4690-ADF9-51D2ABC64B06}" destId="{544848C3-1198-4112-A641-331A8DA9C3C7}" srcOrd="2" destOrd="0" parTransId="{C71A9D84-7F7C-4A0F-8E50-C8B8533B9201}" sibTransId="{73954CC9-899C-4541-820D-DF3619CC8635}"/>
    <dgm:cxn modelId="{D15E2CA0-60CE-479D-AF81-92C6EE70C096}" srcId="{2488542A-48D8-4690-ADF9-51D2ABC64B06}" destId="{FEE8DEA1-9AB1-48CE-ACAC-0492DD02E4C7}" srcOrd="3" destOrd="0" parTransId="{5B9FADC0-7245-4A86-9B6C-3614C15BBEE7}" sibTransId="{EC87969F-DD64-4B3B-BD0D-1FEE3977F33D}"/>
    <dgm:cxn modelId="{05BD1CA3-5240-42A1-8567-DBB030F50414}" type="presOf" srcId="{EF8598CB-72DD-4478-AAB1-38F5F082A19E}" destId="{25CA4A10-797F-45BA-80C1-F6DDEF2A678B}" srcOrd="0" destOrd="0" presId="urn:microsoft.com/office/officeart/2005/8/layout/vProcess5"/>
    <dgm:cxn modelId="{CD5A6FAF-4D4C-4034-8B7D-02A88E7A60B7}" type="presOf" srcId="{FEE8DEA1-9AB1-48CE-ACAC-0492DD02E4C7}" destId="{DF5783FB-4CAA-4C75-85A9-077C6B7C8B39}" srcOrd="0" destOrd="0" presId="urn:microsoft.com/office/officeart/2005/8/layout/vProcess5"/>
    <dgm:cxn modelId="{7F1282BC-B41F-4C20-B69E-82F7F8E081D4}" type="presOf" srcId="{EC87969F-DD64-4B3B-BD0D-1FEE3977F33D}" destId="{F0047D22-CC35-4788-A46A-EADF81CC2B45}" srcOrd="0" destOrd="0" presId="urn:microsoft.com/office/officeart/2005/8/layout/vProcess5"/>
    <dgm:cxn modelId="{A96401CC-F61F-4053-9517-E66C8440FFDB}" type="presOf" srcId="{544848C3-1198-4112-A641-331A8DA9C3C7}" destId="{0DD1B45C-7501-4D6C-9E3C-A9005F07F75D}" srcOrd="1" destOrd="0" presId="urn:microsoft.com/office/officeart/2005/8/layout/vProcess5"/>
    <dgm:cxn modelId="{853832E1-F0D5-4351-A8A9-F8D4E592DDD3}" type="presOf" srcId="{62B57527-7976-45CB-8530-9D832341B1C3}" destId="{036C0AE4-2B82-4C5C-A300-9AA28963FFD2}" srcOrd="0" destOrd="0" presId="urn:microsoft.com/office/officeart/2005/8/layout/vProcess5"/>
    <dgm:cxn modelId="{845D44EE-F6C9-4CC2-A3DF-0AE7B9BC6C8F}" srcId="{2488542A-48D8-4690-ADF9-51D2ABC64B06}" destId="{522B35E7-7FF9-49AB-A996-F1B3FD4BC2D8}" srcOrd="5" destOrd="0" parTransId="{68FAEFE1-8161-4D8D-B27D-5202AAF24285}" sibTransId="{CD1BDC6A-DF97-492A-88A9-203B33B4125A}"/>
    <dgm:cxn modelId="{7B39F1EF-FB79-4F3A-BBEA-DF55986B27EB}" type="presOf" srcId="{2488542A-48D8-4690-ADF9-51D2ABC64B06}" destId="{BC1BC9B1-1498-439F-89CC-35B4AC161D4E}" srcOrd="0" destOrd="0" presId="urn:microsoft.com/office/officeart/2005/8/layout/vProcess5"/>
    <dgm:cxn modelId="{19C879F5-7346-4C47-A542-7A73F741347A}" srcId="{2488542A-48D8-4690-ADF9-51D2ABC64B06}" destId="{BD573094-9AD4-4F43-8DAC-0803061D9EEB}" srcOrd="1" destOrd="0" parTransId="{7EE4ECDB-73E0-4F2A-B40F-768ACD0B652C}" sibTransId="{EF8598CB-72DD-4478-AAB1-38F5F082A19E}"/>
    <dgm:cxn modelId="{D143ACF9-4B6D-42F0-875E-78A2C1583BB0}" srcId="{2488542A-48D8-4690-ADF9-51D2ABC64B06}" destId="{94A7C390-DA8A-4F66-A184-A53F991B9E75}" srcOrd="7" destOrd="0" parTransId="{74D7D028-3D75-47AF-A113-56FEE41BDB2E}" sibTransId="{895FAB12-72EA-4CC2-841C-062D041F19A5}"/>
    <dgm:cxn modelId="{A7E30505-49BA-48CD-A43B-4BB03D8BF6BA}" type="presParOf" srcId="{BC1BC9B1-1498-439F-89CC-35B4AC161D4E}" destId="{36BE50B7-CF56-4AC6-8F37-7607EB3926FC}" srcOrd="0" destOrd="0" presId="urn:microsoft.com/office/officeart/2005/8/layout/vProcess5"/>
    <dgm:cxn modelId="{D8A9178A-C166-4EA9-BAFE-C4BDFC8AB5F7}" type="presParOf" srcId="{BC1BC9B1-1498-439F-89CC-35B4AC161D4E}" destId="{02B2D998-597F-4BCA-9BD0-B672E61A5F1A}" srcOrd="1" destOrd="0" presId="urn:microsoft.com/office/officeart/2005/8/layout/vProcess5"/>
    <dgm:cxn modelId="{FFFDC55F-93D9-466C-BE91-3FFFDA8C2734}" type="presParOf" srcId="{BC1BC9B1-1498-439F-89CC-35B4AC161D4E}" destId="{635CFC96-FF31-43CB-B02D-36C871A62B33}" srcOrd="2" destOrd="0" presId="urn:microsoft.com/office/officeart/2005/8/layout/vProcess5"/>
    <dgm:cxn modelId="{73D1EB55-A18A-4AD3-9D00-155AB426B4A9}" type="presParOf" srcId="{BC1BC9B1-1498-439F-89CC-35B4AC161D4E}" destId="{64470EBB-EFF8-44DA-865A-132FF85DEDDC}" srcOrd="3" destOrd="0" presId="urn:microsoft.com/office/officeart/2005/8/layout/vProcess5"/>
    <dgm:cxn modelId="{A27A59B8-96BF-4896-A064-8AB735BD99F6}" type="presParOf" srcId="{BC1BC9B1-1498-439F-89CC-35B4AC161D4E}" destId="{DF5783FB-4CAA-4C75-85A9-077C6B7C8B39}" srcOrd="4" destOrd="0" presId="urn:microsoft.com/office/officeart/2005/8/layout/vProcess5"/>
    <dgm:cxn modelId="{A72807BC-F39A-407B-B1B9-30F0E6217839}" type="presParOf" srcId="{BC1BC9B1-1498-439F-89CC-35B4AC161D4E}" destId="{1A8CE8E8-4799-4A89-A6E4-3BFFC408D833}" srcOrd="5" destOrd="0" presId="urn:microsoft.com/office/officeart/2005/8/layout/vProcess5"/>
    <dgm:cxn modelId="{D64C7BFC-808B-446D-B5E7-A2B0B1E177B5}" type="presParOf" srcId="{BC1BC9B1-1498-439F-89CC-35B4AC161D4E}" destId="{036C0AE4-2B82-4C5C-A300-9AA28963FFD2}" srcOrd="6" destOrd="0" presId="urn:microsoft.com/office/officeart/2005/8/layout/vProcess5"/>
    <dgm:cxn modelId="{10EEFD57-75DF-4E44-8B9D-A54C4A5A3EAC}" type="presParOf" srcId="{BC1BC9B1-1498-439F-89CC-35B4AC161D4E}" destId="{25CA4A10-797F-45BA-80C1-F6DDEF2A678B}" srcOrd="7" destOrd="0" presId="urn:microsoft.com/office/officeart/2005/8/layout/vProcess5"/>
    <dgm:cxn modelId="{D9FE8312-5FAF-4A55-A75C-AAB2A1A1A17F}" type="presParOf" srcId="{BC1BC9B1-1498-439F-89CC-35B4AC161D4E}" destId="{3CB2B76F-5A9C-446D-B632-5DEF68151B40}" srcOrd="8" destOrd="0" presId="urn:microsoft.com/office/officeart/2005/8/layout/vProcess5"/>
    <dgm:cxn modelId="{42A04F20-E333-469F-8261-0E432733E241}" type="presParOf" srcId="{BC1BC9B1-1498-439F-89CC-35B4AC161D4E}" destId="{F0047D22-CC35-4788-A46A-EADF81CC2B45}" srcOrd="9" destOrd="0" presId="urn:microsoft.com/office/officeart/2005/8/layout/vProcess5"/>
    <dgm:cxn modelId="{C72DD26C-239F-441A-AE84-5B333CBB29D8}" type="presParOf" srcId="{BC1BC9B1-1498-439F-89CC-35B4AC161D4E}" destId="{5E21CA61-E86F-4409-86AE-8C1DA3755EA1}" srcOrd="10" destOrd="0" presId="urn:microsoft.com/office/officeart/2005/8/layout/vProcess5"/>
    <dgm:cxn modelId="{D9E1C8BE-72F1-4984-B5DA-160DF90B7B42}" type="presParOf" srcId="{BC1BC9B1-1498-439F-89CC-35B4AC161D4E}" destId="{9C8ADE84-A471-41A9-ABB1-28497820D869}" srcOrd="11" destOrd="0" presId="urn:microsoft.com/office/officeart/2005/8/layout/vProcess5"/>
    <dgm:cxn modelId="{5617B10A-5586-4AF5-9CF8-2E85CC6ACD36}" type="presParOf" srcId="{BC1BC9B1-1498-439F-89CC-35B4AC161D4E}" destId="{0DD1B45C-7501-4D6C-9E3C-A9005F07F75D}" srcOrd="12" destOrd="0" presId="urn:microsoft.com/office/officeart/2005/8/layout/vProcess5"/>
    <dgm:cxn modelId="{A6585819-9B4D-4ADB-A8C9-FF122D8DD99D}" type="presParOf" srcId="{BC1BC9B1-1498-439F-89CC-35B4AC161D4E}" destId="{01919525-A6F5-40CB-A5C4-650EDB678370}" srcOrd="13" destOrd="0" presId="urn:microsoft.com/office/officeart/2005/8/layout/vProcess5"/>
    <dgm:cxn modelId="{1B677C21-6C96-4746-A53B-4FAF66980B10}" type="presParOf" srcId="{BC1BC9B1-1498-439F-89CC-35B4AC161D4E}" destId="{421024AE-AEE2-4320-A771-D1F4D6C84804}"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33741F3B-0789-4CA4-92A7-ADBEB906F9C2}"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IN"/>
        </a:p>
      </dgm:t>
    </dgm:pt>
    <dgm:pt modelId="{25A36867-1686-4308-8DA4-2E6CF384DFA3}">
      <dgm:prSet phldrT="[Text]"/>
      <dgm:spPr/>
      <dgm:t>
        <a:bodyPr/>
        <a:lstStyle/>
        <a:p>
          <a:r>
            <a:rPr lang="en-IN" dirty="0"/>
            <a:t>Fetch image from dataset</a:t>
          </a:r>
        </a:p>
      </dgm:t>
    </dgm:pt>
    <dgm:pt modelId="{545FF479-2353-4EEB-8623-C2E1228407A6}" type="parTrans" cxnId="{6F288644-5736-4455-AE4C-6B8162A2D521}">
      <dgm:prSet/>
      <dgm:spPr/>
      <dgm:t>
        <a:bodyPr/>
        <a:lstStyle/>
        <a:p>
          <a:endParaRPr lang="en-IN"/>
        </a:p>
      </dgm:t>
    </dgm:pt>
    <dgm:pt modelId="{515A8FD8-A712-48DD-9D7A-2CA0D23462AC}" type="sibTrans" cxnId="{6F288644-5736-4455-AE4C-6B8162A2D521}">
      <dgm:prSet/>
      <dgm:spPr/>
      <dgm:t>
        <a:bodyPr/>
        <a:lstStyle/>
        <a:p>
          <a:endParaRPr lang="en-IN"/>
        </a:p>
      </dgm:t>
    </dgm:pt>
    <dgm:pt modelId="{FDA5EB85-0735-4714-B784-86BC9DCFF506}">
      <dgm:prSet phldrT="[Text]"/>
      <dgm:spPr/>
      <dgm:t>
        <a:bodyPr/>
        <a:lstStyle/>
        <a:p>
          <a:r>
            <a:rPr lang="en-IN" dirty="0"/>
            <a:t>Pre- processing</a:t>
          </a:r>
        </a:p>
      </dgm:t>
    </dgm:pt>
    <dgm:pt modelId="{90661FC0-00D9-4F37-8ACA-ED03FFCD7839}" type="parTrans" cxnId="{0AD2EF8E-DB9E-4C36-A3FF-21F392E49EA2}">
      <dgm:prSet/>
      <dgm:spPr/>
      <dgm:t>
        <a:bodyPr/>
        <a:lstStyle/>
        <a:p>
          <a:endParaRPr lang="en-IN"/>
        </a:p>
      </dgm:t>
    </dgm:pt>
    <dgm:pt modelId="{4DC7B306-D8E2-4EAC-82FA-DCF5D948CF34}" type="sibTrans" cxnId="{0AD2EF8E-DB9E-4C36-A3FF-21F392E49EA2}">
      <dgm:prSet/>
      <dgm:spPr/>
      <dgm:t>
        <a:bodyPr/>
        <a:lstStyle/>
        <a:p>
          <a:endParaRPr lang="en-IN"/>
        </a:p>
      </dgm:t>
    </dgm:pt>
    <dgm:pt modelId="{7048E051-AF16-4813-A837-FA8CC8E71457}">
      <dgm:prSet phldrT="[Text]"/>
      <dgm:spPr/>
      <dgm:t>
        <a:bodyPr/>
        <a:lstStyle/>
        <a:p>
          <a:r>
            <a:rPr lang="en-IN" dirty="0"/>
            <a:t>Apply model</a:t>
          </a:r>
        </a:p>
      </dgm:t>
    </dgm:pt>
    <dgm:pt modelId="{65D32980-B853-4912-A760-48EA24318FDE}" type="parTrans" cxnId="{B4CC465E-435A-412D-9AA0-3E80222303AD}">
      <dgm:prSet/>
      <dgm:spPr/>
      <dgm:t>
        <a:bodyPr/>
        <a:lstStyle/>
        <a:p>
          <a:endParaRPr lang="en-IN"/>
        </a:p>
      </dgm:t>
    </dgm:pt>
    <dgm:pt modelId="{087C468D-F72B-4FE2-873B-56EF0FC17231}" type="sibTrans" cxnId="{B4CC465E-435A-412D-9AA0-3E80222303AD}">
      <dgm:prSet/>
      <dgm:spPr/>
      <dgm:t>
        <a:bodyPr/>
        <a:lstStyle/>
        <a:p>
          <a:endParaRPr lang="en-IN"/>
        </a:p>
      </dgm:t>
    </dgm:pt>
    <dgm:pt modelId="{123D008D-2309-40BF-A9E8-1AC64B8A8B6A}">
      <dgm:prSet phldrT="[Text]"/>
      <dgm:spPr/>
      <dgm:t>
        <a:bodyPr/>
        <a:lstStyle/>
        <a:p>
          <a:r>
            <a:rPr lang="en-IN" dirty="0"/>
            <a:t>Input Image</a:t>
          </a:r>
        </a:p>
      </dgm:t>
    </dgm:pt>
    <dgm:pt modelId="{D262B283-C523-40ED-AFF5-6518D8DEA9F9}" type="parTrans" cxnId="{0C9BD72F-87C3-4505-96A3-36048807DA9E}">
      <dgm:prSet/>
      <dgm:spPr/>
      <dgm:t>
        <a:bodyPr/>
        <a:lstStyle/>
        <a:p>
          <a:endParaRPr lang="en-IN"/>
        </a:p>
      </dgm:t>
    </dgm:pt>
    <dgm:pt modelId="{7F3CC613-12E1-445D-A2C5-33D16BDAAB0F}" type="sibTrans" cxnId="{0C9BD72F-87C3-4505-96A3-36048807DA9E}">
      <dgm:prSet/>
      <dgm:spPr/>
      <dgm:t>
        <a:bodyPr/>
        <a:lstStyle/>
        <a:p>
          <a:endParaRPr lang="en-IN"/>
        </a:p>
      </dgm:t>
    </dgm:pt>
    <dgm:pt modelId="{57CA4E84-06A1-401C-A5A7-2B577F954BE8}" type="pres">
      <dgm:prSet presAssocID="{33741F3B-0789-4CA4-92A7-ADBEB906F9C2}" presName="linearFlow" presStyleCnt="0">
        <dgm:presLayoutVars>
          <dgm:resizeHandles val="exact"/>
        </dgm:presLayoutVars>
      </dgm:prSet>
      <dgm:spPr/>
    </dgm:pt>
    <dgm:pt modelId="{EF0408F9-53FD-46FC-9C6A-BF23D00E1244}" type="pres">
      <dgm:prSet presAssocID="{25A36867-1686-4308-8DA4-2E6CF384DFA3}" presName="node" presStyleLbl="node1" presStyleIdx="0" presStyleCnt="4" custScaleX="174547" custScaleY="59807">
        <dgm:presLayoutVars>
          <dgm:bulletEnabled val="1"/>
        </dgm:presLayoutVars>
      </dgm:prSet>
      <dgm:spPr/>
    </dgm:pt>
    <dgm:pt modelId="{C755D4E6-BC7A-4C3D-B09F-47B0B2BB98ED}" type="pres">
      <dgm:prSet presAssocID="{515A8FD8-A712-48DD-9D7A-2CA0D23462AC}" presName="sibTrans" presStyleLbl="sibTrans2D1" presStyleIdx="0" presStyleCnt="3"/>
      <dgm:spPr/>
    </dgm:pt>
    <dgm:pt modelId="{31BF0F20-39A3-4A57-A45B-6205F5ACAC62}" type="pres">
      <dgm:prSet presAssocID="{515A8FD8-A712-48DD-9D7A-2CA0D23462AC}" presName="connectorText" presStyleLbl="sibTrans2D1" presStyleIdx="0" presStyleCnt="3"/>
      <dgm:spPr/>
    </dgm:pt>
    <dgm:pt modelId="{07420FE4-DCB1-4C71-9CA4-BD43308D2561}" type="pres">
      <dgm:prSet presAssocID="{FDA5EB85-0735-4714-B784-86BC9DCFF506}" presName="node" presStyleLbl="node1" presStyleIdx="1" presStyleCnt="4" custScaleY="59284">
        <dgm:presLayoutVars>
          <dgm:bulletEnabled val="1"/>
        </dgm:presLayoutVars>
      </dgm:prSet>
      <dgm:spPr/>
    </dgm:pt>
    <dgm:pt modelId="{DD0CAA0B-94F1-4860-AF21-992A490C14CA}" type="pres">
      <dgm:prSet presAssocID="{4DC7B306-D8E2-4EAC-82FA-DCF5D948CF34}" presName="sibTrans" presStyleLbl="sibTrans2D1" presStyleIdx="1" presStyleCnt="3"/>
      <dgm:spPr/>
    </dgm:pt>
    <dgm:pt modelId="{ABE97938-09F8-44A1-A062-5A842C64BF14}" type="pres">
      <dgm:prSet presAssocID="{4DC7B306-D8E2-4EAC-82FA-DCF5D948CF34}" presName="connectorText" presStyleLbl="sibTrans2D1" presStyleIdx="1" presStyleCnt="3"/>
      <dgm:spPr/>
    </dgm:pt>
    <dgm:pt modelId="{E0A1BD8E-D68D-45CE-9C38-0B5D3DEF597A}" type="pres">
      <dgm:prSet presAssocID="{123D008D-2309-40BF-A9E8-1AC64B8A8B6A}" presName="node" presStyleLbl="node1" presStyleIdx="2" presStyleCnt="4" custScaleY="66993">
        <dgm:presLayoutVars>
          <dgm:bulletEnabled val="1"/>
        </dgm:presLayoutVars>
      </dgm:prSet>
      <dgm:spPr/>
    </dgm:pt>
    <dgm:pt modelId="{2A90C5F2-2638-4B6D-BE76-D8FED0ACD591}" type="pres">
      <dgm:prSet presAssocID="{7F3CC613-12E1-445D-A2C5-33D16BDAAB0F}" presName="sibTrans" presStyleLbl="sibTrans2D1" presStyleIdx="2" presStyleCnt="3"/>
      <dgm:spPr/>
    </dgm:pt>
    <dgm:pt modelId="{26F272AC-BC06-442A-BD1A-1A77FB4783E0}" type="pres">
      <dgm:prSet presAssocID="{7F3CC613-12E1-445D-A2C5-33D16BDAAB0F}" presName="connectorText" presStyleLbl="sibTrans2D1" presStyleIdx="2" presStyleCnt="3"/>
      <dgm:spPr/>
    </dgm:pt>
    <dgm:pt modelId="{20E94324-2A78-4F8D-BB59-AC775E0ADF3E}" type="pres">
      <dgm:prSet presAssocID="{7048E051-AF16-4813-A837-FA8CC8E71457}" presName="node" presStyleLbl="node1" presStyleIdx="3" presStyleCnt="4" custScaleY="52281">
        <dgm:presLayoutVars>
          <dgm:bulletEnabled val="1"/>
        </dgm:presLayoutVars>
      </dgm:prSet>
      <dgm:spPr/>
    </dgm:pt>
  </dgm:ptLst>
  <dgm:cxnLst>
    <dgm:cxn modelId="{7D5C0400-59F2-4771-A02D-76FD249FBAB7}" type="presOf" srcId="{123D008D-2309-40BF-A9E8-1AC64B8A8B6A}" destId="{E0A1BD8E-D68D-45CE-9C38-0B5D3DEF597A}" srcOrd="0" destOrd="0" presId="urn:microsoft.com/office/officeart/2005/8/layout/process2"/>
    <dgm:cxn modelId="{4DDAAC17-E0A3-4AC2-BBA8-5F063BE6A47F}" type="presOf" srcId="{7F3CC613-12E1-445D-A2C5-33D16BDAAB0F}" destId="{2A90C5F2-2638-4B6D-BE76-D8FED0ACD591}" srcOrd="0" destOrd="0" presId="urn:microsoft.com/office/officeart/2005/8/layout/process2"/>
    <dgm:cxn modelId="{77A48624-7C1E-4373-BC75-BDF3746FD94D}" type="presOf" srcId="{4DC7B306-D8E2-4EAC-82FA-DCF5D948CF34}" destId="{ABE97938-09F8-44A1-A062-5A842C64BF14}" srcOrd="1" destOrd="0" presId="urn:microsoft.com/office/officeart/2005/8/layout/process2"/>
    <dgm:cxn modelId="{0C9BD72F-87C3-4505-96A3-36048807DA9E}" srcId="{33741F3B-0789-4CA4-92A7-ADBEB906F9C2}" destId="{123D008D-2309-40BF-A9E8-1AC64B8A8B6A}" srcOrd="2" destOrd="0" parTransId="{D262B283-C523-40ED-AFF5-6518D8DEA9F9}" sibTransId="{7F3CC613-12E1-445D-A2C5-33D16BDAAB0F}"/>
    <dgm:cxn modelId="{AED3765B-46E3-4E25-9B85-E927F0479709}" type="presOf" srcId="{33741F3B-0789-4CA4-92A7-ADBEB906F9C2}" destId="{57CA4E84-06A1-401C-A5A7-2B577F954BE8}" srcOrd="0" destOrd="0" presId="urn:microsoft.com/office/officeart/2005/8/layout/process2"/>
    <dgm:cxn modelId="{B4CC465E-435A-412D-9AA0-3E80222303AD}" srcId="{33741F3B-0789-4CA4-92A7-ADBEB906F9C2}" destId="{7048E051-AF16-4813-A837-FA8CC8E71457}" srcOrd="3" destOrd="0" parTransId="{65D32980-B853-4912-A760-48EA24318FDE}" sibTransId="{087C468D-F72B-4FE2-873B-56EF0FC17231}"/>
    <dgm:cxn modelId="{6F288644-5736-4455-AE4C-6B8162A2D521}" srcId="{33741F3B-0789-4CA4-92A7-ADBEB906F9C2}" destId="{25A36867-1686-4308-8DA4-2E6CF384DFA3}" srcOrd="0" destOrd="0" parTransId="{545FF479-2353-4EEB-8623-C2E1228407A6}" sibTransId="{515A8FD8-A712-48DD-9D7A-2CA0D23462AC}"/>
    <dgm:cxn modelId="{3FE6368A-AE63-4F78-B2C7-60837298967C}" type="presOf" srcId="{4DC7B306-D8E2-4EAC-82FA-DCF5D948CF34}" destId="{DD0CAA0B-94F1-4860-AF21-992A490C14CA}" srcOrd="0" destOrd="0" presId="urn:microsoft.com/office/officeart/2005/8/layout/process2"/>
    <dgm:cxn modelId="{0AD2EF8E-DB9E-4C36-A3FF-21F392E49EA2}" srcId="{33741F3B-0789-4CA4-92A7-ADBEB906F9C2}" destId="{FDA5EB85-0735-4714-B784-86BC9DCFF506}" srcOrd="1" destOrd="0" parTransId="{90661FC0-00D9-4F37-8ACA-ED03FFCD7839}" sibTransId="{4DC7B306-D8E2-4EAC-82FA-DCF5D948CF34}"/>
    <dgm:cxn modelId="{47E010A1-D1F8-41B1-9547-91DD79AB21B2}" type="presOf" srcId="{25A36867-1686-4308-8DA4-2E6CF384DFA3}" destId="{EF0408F9-53FD-46FC-9C6A-BF23D00E1244}" srcOrd="0" destOrd="0" presId="urn:microsoft.com/office/officeart/2005/8/layout/process2"/>
    <dgm:cxn modelId="{4325E8BE-F3A0-4117-9A85-36257387C2FE}" type="presOf" srcId="{7048E051-AF16-4813-A837-FA8CC8E71457}" destId="{20E94324-2A78-4F8D-BB59-AC775E0ADF3E}" srcOrd="0" destOrd="0" presId="urn:microsoft.com/office/officeart/2005/8/layout/process2"/>
    <dgm:cxn modelId="{6BAF54C3-EACB-4E89-9673-801516BB1D4A}" type="presOf" srcId="{515A8FD8-A712-48DD-9D7A-2CA0D23462AC}" destId="{C755D4E6-BC7A-4C3D-B09F-47B0B2BB98ED}" srcOrd="0" destOrd="0" presId="urn:microsoft.com/office/officeart/2005/8/layout/process2"/>
    <dgm:cxn modelId="{F6A988D5-34DC-44DE-8808-2DDE30834235}" type="presOf" srcId="{FDA5EB85-0735-4714-B784-86BC9DCFF506}" destId="{07420FE4-DCB1-4C71-9CA4-BD43308D2561}" srcOrd="0" destOrd="0" presId="urn:microsoft.com/office/officeart/2005/8/layout/process2"/>
    <dgm:cxn modelId="{8F903ADF-4CD9-4F2C-857D-35F3BB71A961}" type="presOf" srcId="{515A8FD8-A712-48DD-9D7A-2CA0D23462AC}" destId="{31BF0F20-39A3-4A57-A45B-6205F5ACAC62}" srcOrd="1" destOrd="0" presId="urn:microsoft.com/office/officeart/2005/8/layout/process2"/>
    <dgm:cxn modelId="{E8C7AAE4-890F-4346-A649-888562A4A2A5}" type="presOf" srcId="{7F3CC613-12E1-445D-A2C5-33D16BDAAB0F}" destId="{26F272AC-BC06-442A-BD1A-1A77FB4783E0}" srcOrd="1" destOrd="0" presId="urn:microsoft.com/office/officeart/2005/8/layout/process2"/>
    <dgm:cxn modelId="{6D8A39F4-24CB-4CD9-AB2D-9D5858AC3645}" type="presParOf" srcId="{57CA4E84-06A1-401C-A5A7-2B577F954BE8}" destId="{EF0408F9-53FD-46FC-9C6A-BF23D00E1244}" srcOrd="0" destOrd="0" presId="urn:microsoft.com/office/officeart/2005/8/layout/process2"/>
    <dgm:cxn modelId="{B1E89FED-2757-4346-8991-A5ABFEAE85ED}" type="presParOf" srcId="{57CA4E84-06A1-401C-A5A7-2B577F954BE8}" destId="{C755D4E6-BC7A-4C3D-B09F-47B0B2BB98ED}" srcOrd="1" destOrd="0" presId="urn:microsoft.com/office/officeart/2005/8/layout/process2"/>
    <dgm:cxn modelId="{752B6F80-F6B5-467F-B17F-417BE2BBD5B7}" type="presParOf" srcId="{C755D4E6-BC7A-4C3D-B09F-47B0B2BB98ED}" destId="{31BF0F20-39A3-4A57-A45B-6205F5ACAC62}" srcOrd="0" destOrd="0" presId="urn:microsoft.com/office/officeart/2005/8/layout/process2"/>
    <dgm:cxn modelId="{1E81F8D8-A4EB-4B23-B84D-547B403A678A}" type="presParOf" srcId="{57CA4E84-06A1-401C-A5A7-2B577F954BE8}" destId="{07420FE4-DCB1-4C71-9CA4-BD43308D2561}" srcOrd="2" destOrd="0" presId="urn:microsoft.com/office/officeart/2005/8/layout/process2"/>
    <dgm:cxn modelId="{46084754-7EBE-4B0D-A621-9BE5C66F7C5B}" type="presParOf" srcId="{57CA4E84-06A1-401C-A5A7-2B577F954BE8}" destId="{DD0CAA0B-94F1-4860-AF21-992A490C14CA}" srcOrd="3" destOrd="0" presId="urn:microsoft.com/office/officeart/2005/8/layout/process2"/>
    <dgm:cxn modelId="{5673A581-C4BB-4527-9667-367BB6BF053C}" type="presParOf" srcId="{DD0CAA0B-94F1-4860-AF21-992A490C14CA}" destId="{ABE97938-09F8-44A1-A062-5A842C64BF14}" srcOrd="0" destOrd="0" presId="urn:microsoft.com/office/officeart/2005/8/layout/process2"/>
    <dgm:cxn modelId="{791569ED-0659-4EDF-A30C-F480ED5945E7}" type="presParOf" srcId="{57CA4E84-06A1-401C-A5A7-2B577F954BE8}" destId="{E0A1BD8E-D68D-45CE-9C38-0B5D3DEF597A}" srcOrd="4" destOrd="0" presId="urn:microsoft.com/office/officeart/2005/8/layout/process2"/>
    <dgm:cxn modelId="{5C7A0674-0722-4FA0-8177-5084737F4DFC}" type="presParOf" srcId="{57CA4E84-06A1-401C-A5A7-2B577F954BE8}" destId="{2A90C5F2-2638-4B6D-BE76-D8FED0ACD591}" srcOrd="5" destOrd="0" presId="urn:microsoft.com/office/officeart/2005/8/layout/process2"/>
    <dgm:cxn modelId="{D634B7D4-0C67-4058-ADF9-963A998C9F60}" type="presParOf" srcId="{2A90C5F2-2638-4B6D-BE76-D8FED0ACD591}" destId="{26F272AC-BC06-442A-BD1A-1A77FB4783E0}" srcOrd="0" destOrd="0" presId="urn:microsoft.com/office/officeart/2005/8/layout/process2"/>
    <dgm:cxn modelId="{543E7ACA-F1A7-4469-92A3-A75B5825D0C2}" type="presParOf" srcId="{57CA4E84-06A1-401C-A5A7-2B577F954BE8}" destId="{20E94324-2A78-4F8D-BB59-AC775E0ADF3E}"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B2D998-597F-4BCA-9BD0-B672E61A5F1A}">
      <dsp:nvSpPr>
        <dsp:cNvPr id="0" name=""/>
        <dsp:cNvSpPr/>
      </dsp:nvSpPr>
      <dsp:spPr>
        <a:xfrm>
          <a:off x="0" y="0"/>
          <a:ext cx="6258560" cy="65786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SzPct val="145454"/>
            <a:buNone/>
          </a:pPr>
          <a:r>
            <a:rPr lang="en-IN" sz="1700" kern="1200" dirty="0">
              <a:latin typeface="Verdana"/>
              <a:cs typeface="Verdana"/>
            </a:rPr>
            <a:t>Data</a:t>
          </a:r>
          <a:r>
            <a:rPr lang="en-IN" sz="1700" kern="1200" spc="-25" dirty="0">
              <a:latin typeface="Verdana"/>
              <a:cs typeface="Verdana"/>
            </a:rPr>
            <a:t> </a:t>
          </a:r>
          <a:r>
            <a:rPr lang="en-IN" sz="1700" kern="1200" dirty="0">
              <a:latin typeface="Verdana"/>
              <a:cs typeface="Verdana"/>
            </a:rPr>
            <a:t>Collection</a:t>
          </a:r>
          <a:endParaRPr lang="en-IN" sz="1700" kern="1200" dirty="0"/>
        </a:p>
      </dsp:txBody>
      <dsp:txXfrm>
        <a:off x="19268" y="19268"/>
        <a:ext cx="5471705" cy="619326"/>
      </dsp:txXfrm>
    </dsp:sp>
    <dsp:sp modelId="{635CFC96-FF31-43CB-B02D-36C871A62B33}">
      <dsp:nvSpPr>
        <dsp:cNvPr id="0" name=""/>
        <dsp:cNvSpPr/>
      </dsp:nvSpPr>
      <dsp:spPr>
        <a:xfrm>
          <a:off x="467360" y="749231"/>
          <a:ext cx="6258560" cy="657862"/>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SzPct val="145454"/>
            <a:buNone/>
          </a:pPr>
          <a:r>
            <a:rPr lang="en-IN" sz="1700" kern="1200" dirty="0">
              <a:latin typeface="Verdana"/>
              <a:cs typeface="Verdana"/>
            </a:rPr>
            <a:t>Data</a:t>
          </a:r>
          <a:r>
            <a:rPr lang="en-IN" sz="1700" kern="1200" spc="-21" dirty="0">
              <a:latin typeface="Verdana"/>
              <a:cs typeface="Verdana"/>
            </a:rPr>
            <a:t> </a:t>
          </a:r>
          <a:r>
            <a:rPr lang="en-IN" sz="1700" kern="1200" dirty="0">
              <a:latin typeface="Verdana"/>
              <a:cs typeface="Verdana"/>
            </a:rPr>
            <a:t>Cleaning-</a:t>
          </a:r>
          <a:r>
            <a:rPr lang="en-US" sz="1700" kern="1200" dirty="0">
              <a:latin typeface="Verdana"/>
              <a:cs typeface="Verdana"/>
            </a:rPr>
            <a:t>Data</a:t>
          </a:r>
          <a:r>
            <a:rPr lang="en-US" sz="1700" kern="1200" spc="-4" dirty="0">
              <a:latin typeface="Verdana"/>
              <a:cs typeface="Verdana"/>
            </a:rPr>
            <a:t> </a:t>
          </a:r>
          <a:r>
            <a:rPr lang="en-US" sz="1700" kern="1200" dirty="0">
              <a:latin typeface="Verdana"/>
              <a:cs typeface="Verdana"/>
            </a:rPr>
            <a:t>preprocessing</a:t>
          </a:r>
          <a:r>
            <a:rPr lang="en-US" sz="1700" kern="1200" spc="-4" dirty="0">
              <a:latin typeface="Verdana"/>
              <a:cs typeface="Verdana"/>
            </a:rPr>
            <a:t>  (</a:t>
          </a:r>
          <a:r>
            <a:rPr lang="en-US" sz="1700" kern="1200" dirty="0">
              <a:latin typeface="Verdana"/>
              <a:cs typeface="Verdana"/>
            </a:rPr>
            <a:t>Captions</a:t>
          </a:r>
          <a:r>
            <a:rPr lang="en-US" sz="1700" kern="1200" spc="-4" dirty="0">
              <a:latin typeface="Verdana"/>
              <a:cs typeface="Verdana"/>
            </a:rPr>
            <a:t> </a:t>
          </a:r>
          <a:r>
            <a:rPr lang="en-US" sz="1700" kern="1200" spc="4" dirty="0">
              <a:latin typeface="Verdana"/>
              <a:cs typeface="Verdana"/>
            </a:rPr>
            <a:t>and</a:t>
          </a:r>
          <a:r>
            <a:rPr lang="en-US" sz="1700" kern="1200" spc="-4" dirty="0">
              <a:latin typeface="Verdana"/>
              <a:cs typeface="Verdana"/>
            </a:rPr>
            <a:t> </a:t>
          </a:r>
          <a:r>
            <a:rPr lang="en-US" sz="1700" kern="1200" dirty="0">
              <a:latin typeface="Verdana"/>
              <a:cs typeface="Verdana"/>
            </a:rPr>
            <a:t>Images)</a:t>
          </a:r>
          <a:endParaRPr lang="en-IN" sz="1700" kern="1200" dirty="0"/>
        </a:p>
      </dsp:txBody>
      <dsp:txXfrm>
        <a:off x="486628" y="768499"/>
        <a:ext cx="5325053" cy="619326"/>
      </dsp:txXfrm>
    </dsp:sp>
    <dsp:sp modelId="{64470EBB-EFF8-44DA-865A-132FF85DEDDC}">
      <dsp:nvSpPr>
        <dsp:cNvPr id="0" name=""/>
        <dsp:cNvSpPr/>
      </dsp:nvSpPr>
      <dsp:spPr>
        <a:xfrm>
          <a:off x="934719" y="1498463"/>
          <a:ext cx="6258560" cy="65786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SzPct val="145454"/>
            <a:buNone/>
          </a:pPr>
          <a:r>
            <a:rPr lang="en-US" sz="1700" kern="1200" dirty="0">
              <a:latin typeface="Verdana"/>
              <a:cs typeface="Verdana"/>
            </a:rPr>
            <a:t>Data </a:t>
          </a:r>
          <a:r>
            <a:rPr lang="en-US" sz="1700" kern="1200" spc="-4" dirty="0">
              <a:latin typeface="Verdana"/>
              <a:cs typeface="Verdana"/>
            </a:rPr>
            <a:t>Preparation</a:t>
          </a:r>
          <a:r>
            <a:rPr lang="en-US" sz="1700" kern="1200" spc="4" dirty="0">
              <a:latin typeface="Verdana"/>
              <a:cs typeface="Verdana"/>
            </a:rPr>
            <a:t> </a:t>
          </a:r>
          <a:r>
            <a:rPr lang="en-US" sz="1700" kern="1200" dirty="0">
              <a:latin typeface="Verdana"/>
              <a:cs typeface="Verdana"/>
            </a:rPr>
            <a:t>using</a:t>
          </a:r>
          <a:r>
            <a:rPr lang="en-US" sz="1700" kern="1200" spc="4" dirty="0">
              <a:latin typeface="Verdana"/>
              <a:cs typeface="Verdana"/>
            </a:rPr>
            <a:t> </a:t>
          </a:r>
          <a:r>
            <a:rPr lang="en-US" sz="1700" kern="1200" spc="-4" dirty="0">
              <a:latin typeface="Verdana"/>
              <a:cs typeface="Verdana"/>
            </a:rPr>
            <a:t>generator</a:t>
          </a:r>
          <a:r>
            <a:rPr lang="en-US" sz="1700" kern="1200" dirty="0">
              <a:latin typeface="Verdana"/>
              <a:cs typeface="Verdana"/>
            </a:rPr>
            <a:t> function</a:t>
          </a:r>
        </a:p>
      </dsp:txBody>
      <dsp:txXfrm>
        <a:off x="953987" y="1517731"/>
        <a:ext cx="5325053" cy="619326"/>
      </dsp:txXfrm>
    </dsp:sp>
    <dsp:sp modelId="{DF5783FB-4CAA-4C75-85A9-077C6B7C8B39}">
      <dsp:nvSpPr>
        <dsp:cNvPr id="0" name=""/>
        <dsp:cNvSpPr/>
      </dsp:nvSpPr>
      <dsp:spPr>
        <a:xfrm>
          <a:off x="1402079" y="2247695"/>
          <a:ext cx="6258560" cy="65786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SzPct val="145454"/>
            <a:buNone/>
          </a:pPr>
          <a:r>
            <a:rPr lang="en-IN" sz="1700" kern="1200">
              <a:latin typeface="Verdana"/>
              <a:cs typeface="Verdana"/>
            </a:rPr>
            <a:t>Model</a:t>
          </a:r>
          <a:r>
            <a:rPr lang="en-IN" sz="1700" kern="1200" spc="-25">
              <a:latin typeface="Verdana"/>
              <a:cs typeface="Verdana"/>
            </a:rPr>
            <a:t> </a:t>
          </a:r>
          <a:r>
            <a:rPr lang="en-IN" sz="1700" kern="1200">
              <a:latin typeface="Verdana"/>
              <a:cs typeface="Verdana"/>
            </a:rPr>
            <a:t>Architecture</a:t>
          </a:r>
          <a:endParaRPr lang="en-IN" sz="1700" kern="1200" dirty="0">
            <a:latin typeface="Verdana"/>
            <a:cs typeface="Verdana"/>
          </a:endParaRPr>
        </a:p>
      </dsp:txBody>
      <dsp:txXfrm>
        <a:off x="1421347" y="2266963"/>
        <a:ext cx="5325053" cy="619326"/>
      </dsp:txXfrm>
    </dsp:sp>
    <dsp:sp modelId="{1A8CE8E8-4799-4A89-A6E4-3BFFC408D833}">
      <dsp:nvSpPr>
        <dsp:cNvPr id="0" name=""/>
        <dsp:cNvSpPr/>
      </dsp:nvSpPr>
      <dsp:spPr>
        <a:xfrm>
          <a:off x="1869439" y="2996927"/>
          <a:ext cx="6258560" cy="65786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SzPct val="145454"/>
            <a:buNone/>
          </a:pPr>
          <a:r>
            <a:rPr lang="en-IN" sz="1700" kern="1200" dirty="0">
              <a:latin typeface="Verdana"/>
              <a:cs typeface="Verdana"/>
            </a:rPr>
            <a:t>Prediction</a:t>
          </a:r>
        </a:p>
      </dsp:txBody>
      <dsp:txXfrm>
        <a:off x="1888707" y="3016195"/>
        <a:ext cx="5325053" cy="619326"/>
      </dsp:txXfrm>
    </dsp:sp>
    <dsp:sp modelId="{036C0AE4-2B82-4C5C-A300-9AA28963FFD2}">
      <dsp:nvSpPr>
        <dsp:cNvPr id="0" name=""/>
        <dsp:cNvSpPr/>
      </dsp:nvSpPr>
      <dsp:spPr>
        <a:xfrm>
          <a:off x="5830949" y="480604"/>
          <a:ext cx="427610" cy="42761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5927161" y="480604"/>
        <a:ext cx="235186" cy="321777"/>
      </dsp:txXfrm>
    </dsp:sp>
    <dsp:sp modelId="{25CA4A10-797F-45BA-80C1-F6DDEF2A678B}">
      <dsp:nvSpPr>
        <dsp:cNvPr id="0" name=""/>
        <dsp:cNvSpPr/>
      </dsp:nvSpPr>
      <dsp:spPr>
        <a:xfrm>
          <a:off x="6298309" y="1229836"/>
          <a:ext cx="427610" cy="427610"/>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6394521" y="1229836"/>
        <a:ext cx="235186" cy="321777"/>
      </dsp:txXfrm>
    </dsp:sp>
    <dsp:sp modelId="{3CB2B76F-5A9C-446D-B632-5DEF68151B40}">
      <dsp:nvSpPr>
        <dsp:cNvPr id="0" name=""/>
        <dsp:cNvSpPr/>
      </dsp:nvSpPr>
      <dsp:spPr>
        <a:xfrm>
          <a:off x="6765669" y="1968104"/>
          <a:ext cx="427610" cy="427610"/>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6861881" y="1968104"/>
        <a:ext cx="235186" cy="321777"/>
      </dsp:txXfrm>
    </dsp:sp>
    <dsp:sp modelId="{F0047D22-CC35-4788-A46A-EADF81CC2B45}">
      <dsp:nvSpPr>
        <dsp:cNvPr id="0" name=""/>
        <dsp:cNvSpPr/>
      </dsp:nvSpPr>
      <dsp:spPr>
        <a:xfrm>
          <a:off x="7233029" y="2724645"/>
          <a:ext cx="427610" cy="427610"/>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7329241" y="2724645"/>
        <a:ext cx="235186" cy="3217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0408F9-53FD-46FC-9C6A-BF23D00E1244}">
      <dsp:nvSpPr>
        <dsp:cNvPr id="0" name=""/>
        <dsp:cNvSpPr/>
      </dsp:nvSpPr>
      <dsp:spPr>
        <a:xfrm>
          <a:off x="2954673" y="849"/>
          <a:ext cx="2218653" cy="4067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Fetch image from dataset</a:t>
          </a:r>
        </a:p>
      </dsp:txBody>
      <dsp:txXfrm>
        <a:off x="2966588" y="12764"/>
        <a:ext cx="2194823" cy="382967"/>
      </dsp:txXfrm>
    </dsp:sp>
    <dsp:sp modelId="{C755D4E6-BC7A-4C3D-B09F-47B0B2BB98ED}">
      <dsp:nvSpPr>
        <dsp:cNvPr id="0" name=""/>
        <dsp:cNvSpPr/>
      </dsp:nvSpPr>
      <dsp:spPr>
        <a:xfrm rot="5400000">
          <a:off x="3936465" y="424651"/>
          <a:ext cx="255068" cy="3060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5400000">
        <a:off x="3972174" y="450158"/>
        <a:ext cx="183650" cy="178548"/>
      </dsp:txXfrm>
    </dsp:sp>
    <dsp:sp modelId="{07420FE4-DCB1-4C71-9CA4-BD43308D2561}">
      <dsp:nvSpPr>
        <dsp:cNvPr id="0" name=""/>
        <dsp:cNvSpPr/>
      </dsp:nvSpPr>
      <dsp:spPr>
        <a:xfrm>
          <a:off x="3428453" y="747738"/>
          <a:ext cx="1271092" cy="4032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Pre- processing</a:t>
          </a:r>
        </a:p>
      </dsp:txBody>
      <dsp:txXfrm>
        <a:off x="3440263" y="759548"/>
        <a:ext cx="1247472" cy="379619"/>
      </dsp:txXfrm>
    </dsp:sp>
    <dsp:sp modelId="{DD0CAA0B-94F1-4860-AF21-992A490C14CA}">
      <dsp:nvSpPr>
        <dsp:cNvPr id="0" name=""/>
        <dsp:cNvSpPr/>
      </dsp:nvSpPr>
      <dsp:spPr>
        <a:xfrm rot="5400000">
          <a:off x="3936465" y="1167982"/>
          <a:ext cx="255068" cy="3060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5400000">
        <a:off x="3972174" y="1193489"/>
        <a:ext cx="183650" cy="178548"/>
      </dsp:txXfrm>
    </dsp:sp>
    <dsp:sp modelId="{E0A1BD8E-D68D-45CE-9C38-0B5D3DEF597A}">
      <dsp:nvSpPr>
        <dsp:cNvPr id="0" name=""/>
        <dsp:cNvSpPr/>
      </dsp:nvSpPr>
      <dsp:spPr>
        <a:xfrm>
          <a:off x="3428453" y="1491069"/>
          <a:ext cx="1271092" cy="4556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Input Image</a:t>
          </a:r>
        </a:p>
      </dsp:txBody>
      <dsp:txXfrm>
        <a:off x="3441799" y="1504415"/>
        <a:ext cx="1244400" cy="428983"/>
      </dsp:txXfrm>
    </dsp:sp>
    <dsp:sp modelId="{2A90C5F2-2638-4B6D-BE76-D8FED0ACD591}">
      <dsp:nvSpPr>
        <dsp:cNvPr id="0" name=""/>
        <dsp:cNvSpPr/>
      </dsp:nvSpPr>
      <dsp:spPr>
        <a:xfrm rot="5400000">
          <a:off x="3936465" y="1963749"/>
          <a:ext cx="255068" cy="3060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rot="-5400000">
        <a:off x="3972174" y="1989256"/>
        <a:ext cx="183650" cy="178548"/>
      </dsp:txXfrm>
    </dsp:sp>
    <dsp:sp modelId="{20E94324-2A78-4F8D-BB59-AC775E0ADF3E}">
      <dsp:nvSpPr>
        <dsp:cNvPr id="0" name=""/>
        <dsp:cNvSpPr/>
      </dsp:nvSpPr>
      <dsp:spPr>
        <a:xfrm>
          <a:off x="3428453" y="2286835"/>
          <a:ext cx="1271092" cy="355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Apply model</a:t>
          </a:r>
        </a:p>
      </dsp:txBody>
      <dsp:txXfrm>
        <a:off x="3438868" y="2297250"/>
        <a:ext cx="1250262" cy="33477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9DC48-5B94-49F9-0BB5-F50E8EB8C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6BE2CD-2241-3CA3-EA3D-C400B6AF21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59AD6D-9CEE-AFD5-9058-36BE1E6C9A10}"/>
              </a:ext>
            </a:extLst>
          </p:cNvPr>
          <p:cNvSpPr>
            <a:spLocks noGrp="1"/>
          </p:cNvSpPr>
          <p:nvPr>
            <p:ph type="dt" sz="half" idx="10"/>
          </p:nvPr>
        </p:nvSpPr>
        <p:spPr/>
        <p:txBody>
          <a:bodyPr/>
          <a:lstStyle/>
          <a:p>
            <a:fld id="{9FA4A8EB-CA96-42E4-8955-66D1243FCF2B}" type="datetimeFigureOut">
              <a:rPr lang="en-IN" smtClean="0"/>
              <a:t>15-03-2023</a:t>
            </a:fld>
            <a:endParaRPr lang="en-IN"/>
          </a:p>
        </p:txBody>
      </p:sp>
      <p:sp>
        <p:nvSpPr>
          <p:cNvPr id="5" name="Footer Placeholder 4">
            <a:extLst>
              <a:ext uri="{FF2B5EF4-FFF2-40B4-BE49-F238E27FC236}">
                <a16:creationId xmlns:a16="http://schemas.microsoft.com/office/drawing/2014/main" id="{B76BE73D-C54C-0CFC-A737-9A6B05A528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4D0686-A322-0F07-8991-4ECB17EF63E5}"/>
              </a:ext>
            </a:extLst>
          </p:cNvPr>
          <p:cNvSpPr>
            <a:spLocks noGrp="1"/>
          </p:cNvSpPr>
          <p:nvPr>
            <p:ph type="sldNum" sz="quarter" idx="12"/>
          </p:nvPr>
        </p:nvSpPr>
        <p:spPr/>
        <p:txBody>
          <a:bodyPr/>
          <a:lstStyle/>
          <a:p>
            <a:fld id="{DEF1874B-AD6A-4371-8DE2-D0DEDA5C3CE0}" type="slidenum">
              <a:rPr lang="en-IN" smtClean="0"/>
              <a:t>‹#›</a:t>
            </a:fld>
            <a:endParaRPr lang="en-IN"/>
          </a:p>
        </p:txBody>
      </p:sp>
    </p:spTree>
    <p:extLst>
      <p:ext uri="{BB962C8B-B14F-4D97-AF65-F5344CB8AC3E}">
        <p14:creationId xmlns:p14="http://schemas.microsoft.com/office/powerpoint/2010/main" val="3942098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184B5-E230-665D-DC53-C7F6FA62B63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0A86C1-A7F7-A5C6-DD6E-C02C259E55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749765-EC55-C530-2B6C-EA8A89175789}"/>
              </a:ext>
            </a:extLst>
          </p:cNvPr>
          <p:cNvSpPr>
            <a:spLocks noGrp="1"/>
          </p:cNvSpPr>
          <p:nvPr>
            <p:ph type="dt" sz="half" idx="10"/>
          </p:nvPr>
        </p:nvSpPr>
        <p:spPr/>
        <p:txBody>
          <a:bodyPr/>
          <a:lstStyle/>
          <a:p>
            <a:fld id="{9FA4A8EB-CA96-42E4-8955-66D1243FCF2B}" type="datetimeFigureOut">
              <a:rPr lang="en-IN" smtClean="0"/>
              <a:t>15-03-2023</a:t>
            </a:fld>
            <a:endParaRPr lang="en-IN"/>
          </a:p>
        </p:txBody>
      </p:sp>
      <p:sp>
        <p:nvSpPr>
          <p:cNvPr id="5" name="Footer Placeholder 4">
            <a:extLst>
              <a:ext uri="{FF2B5EF4-FFF2-40B4-BE49-F238E27FC236}">
                <a16:creationId xmlns:a16="http://schemas.microsoft.com/office/drawing/2014/main" id="{D0ACDEC9-DDC9-2671-1EA1-41F3CFD07E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B9816F-70F2-08FB-05C2-71AD1341E983}"/>
              </a:ext>
            </a:extLst>
          </p:cNvPr>
          <p:cNvSpPr>
            <a:spLocks noGrp="1"/>
          </p:cNvSpPr>
          <p:nvPr>
            <p:ph type="sldNum" sz="quarter" idx="12"/>
          </p:nvPr>
        </p:nvSpPr>
        <p:spPr/>
        <p:txBody>
          <a:bodyPr/>
          <a:lstStyle/>
          <a:p>
            <a:fld id="{DEF1874B-AD6A-4371-8DE2-D0DEDA5C3CE0}" type="slidenum">
              <a:rPr lang="en-IN" smtClean="0"/>
              <a:t>‹#›</a:t>
            </a:fld>
            <a:endParaRPr lang="en-IN"/>
          </a:p>
        </p:txBody>
      </p:sp>
    </p:spTree>
    <p:extLst>
      <p:ext uri="{BB962C8B-B14F-4D97-AF65-F5344CB8AC3E}">
        <p14:creationId xmlns:p14="http://schemas.microsoft.com/office/powerpoint/2010/main" val="2443174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8AA71E-3185-9CE2-F254-34AEC95DC0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C1FACB-158E-6029-4BB1-24B20EB59A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BB5999-5A54-9D2F-1777-EA6BD7C2CC1A}"/>
              </a:ext>
            </a:extLst>
          </p:cNvPr>
          <p:cNvSpPr>
            <a:spLocks noGrp="1"/>
          </p:cNvSpPr>
          <p:nvPr>
            <p:ph type="dt" sz="half" idx="10"/>
          </p:nvPr>
        </p:nvSpPr>
        <p:spPr/>
        <p:txBody>
          <a:bodyPr/>
          <a:lstStyle/>
          <a:p>
            <a:fld id="{9FA4A8EB-CA96-42E4-8955-66D1243FCF2B}" type="datetimeFigureOut">
              <a:rPr lang="en-IN" smtClean="0"/>
              <a:t>15-03-2023</a:t>
            </a:fld>
            <a:endParaRPr lang="en-IN"/>
          </a:p>
        </p:txBody>
      </p:sp>
      <p:sp>
        <p:nvSpPr>
          <p:cNvPr id="5" name="Footer Placeholder 4">
            <a:extLst>
              <a:ext uri="{FF2B5EF4-FFF2-40B4-BE49-F238E27FC236}">
                <a16:creationId xmlns:a16="http://schemas.microsoft.com/office/drawing/2014/main" id="{8302FC60-89DD-69C0-4EF0-4907552E38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BFF8C2-CF4D-C61C-713B-BE373E8E9DDB}"/>
              </a:ext>
            </a:extLst>
          </p:cNvPr>
          <p:cNvSpPr>
            <a:spLocks noGrp="1"/>
          </p:cNvSpPr>
          <p:nvPr>
            <p:ph type="sldNum" sz="quarter" idx="12"/>
          </p:nvPr>
        </p:nvSpPr>
        <p:spPr/>
        <p:txBody>
          <a:bodyPr/>
          <a:lstStyle/>
          <a:p>
            <a:fld id="{DEF1874B-AD6A-4371-8DE2-D0DEDA5C3CE0}" type="slidenum">
              <a:rPr lang="en-IN" smtClean="0"/>
              <a:t>‹#›</a:t>
            </a:fld>
            <a:endParaRPr lang="en-IN"/>
          </a:p>
        </p:txBody>
      </p:sp>
    </p:spTree>
    <p:extLst>
      <p:ext uri="{BB962C8B-B14F-4D97-AF65-F5344CB8AC3E}">
        <p14:creationId xmlns:p14="http://schemas.microsoft.com/office/powerpoint/2010/main" val="2404901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EF6C00"/>
                </a:solidFill>
                <a:latin typeface="Trebuchet MS"/>
                <a:cs typeface="Trebuchet MS"/>
              </a:defRPr>
            </a:lvl1pPr>
          </a:lstStyle>
          <a:p>
            <a:endParaRPr/>
          </a:p>
        </p:txBody>
      </p:sp>
      <p:sp>
        <p:nvSpPr>
          <p:cNvPr id="3" name="Holder 3"/>
          <p:cNvSpPr>
            <a:spLocks noGrp="1"/>
          </p:cNvSpPr>
          <p:nvPr>
            <p:ph sz="half" idx="2"/>
          </p:nvPr>
        </p:nvSpPr>
        <p:spPr>
          <a:xfrm>
            <a:off x="1083734" y="1595119"/>
            <a:ext cx="4012353" cy="328231"/>
          </a:xfrm>
          <a:prstGeom prst="rect">
            <a:avLst/>
          </a:prstGeom>
        </p:spPr>
        <p:txBody>
          <a:bodyPr wrap="square" lIns="0" tIns="0" rIns="0" bIns="0">
            <a:spAutoFit/>
          </a:bodyPr>
          <a:lstStyle>
            <a:lvl1pPr>
              <a:defRPr sz="2133" b="0" i="0">
                <a:solidFill>
                  <a:schemeClr val="tx1"/>
                </a:solidFill>
                <a:latin typeface="Georgia"/>
                <a:cs typeface="Georgia"/>
              </a:defRPr>
            </a:lvl1pPr>
          </a:lstStyle>
          <a:p>
            <a:endParaRPr/>
          </a:p>
        </p:txBody>
      </p:sp>
      <p:sp>
        <p:nvSpPr>
          <p:cNvPr id="4" name="Holder 4"/>
          <p:cNvSpPr>
            <a:spLocks noGrp="1"/>
          </p:cNvSpPr>
          <p:nvPr>
            <p:ph sz="half" idx="3"/>
          </p:nvPr>
        </p:nvSpPr>
        <p:spPr>
          <a:xfrm>
            <a:off x="6278880" y="1577340"/>
            <a:ext cx="5303520" cy="30777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514989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20C4-7902-676B-902B-A49E6993CE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859DD7-F5A8-5691-631A-FC2810C25B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5E9CC4-A2DC-FE67-7B40-A70D16694D04}"/>
              </a:ext>
            </a:extLst>
          </p:cNvPr>
          <p:cNvSpPr>
            <a:spLocks noGrp="1"/>
          </p:cNvSpPr>
          <p:nvPr>
            <p:ph type="dt" sz="half" idx="10"/>
          </p:nvPr>
        </p:nvSpPr>
        <p:spPr/>
        <p:txBody>
          <a:bodyPr/>
          <a:lstStyle/>
          <a:p>
            <a:fld id="{9FA4A8EB-CA96-42E4-8955-66D1243FCF2B}" type="datetimeFigureOut">
              <a:rPr lang="en-IN" smtClean="0"/>
              <a:t>15-03-2023</a:t>
            </a:fld>
            <a:endParaRPr lang="en-IN"/>
          </a:p>
        </p:txBody>
      </p:sp>
      <p:sp>
        <p:nvSpPr>
          <p:cNvPr id="5" name="Footer Placeholder 4">
            <a:extLst>
              <a:ext uri="{FF2B5EF4-FFF2-40B4-BE49-F238E27FC236}">
                <a16:creationId xmlns:a16="http://schemas.microsoft.com/office/drawing/2014/main" id="{F03B4225-82D2-3265-BC02-1C62BD601C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1BCFBA-473D-3953-29E5-A8E36208B3A0}"/>
              </a:ext>
            </a:extLst>
          </p:cNvPr>
          <p:cNvSpPr>
            <a:spLocks noGrp="1"/>
          </p:cNvSpPr>
          <p:nvPr>
            <p:ph type="sldNum" sz="quarter" idx="12"/>
          </p:nvPr>
        </p:nvSpPr>
        <p:spPr/>
        <p:txBody>
          <a:bodyPr/>
          <a:lstStyle/>
          <a:p>
            <a:fld id="{DEF1874B-AD6A-4371-8DE2-D0DEDA5C3CE0}" type="slidenum">
              <a:rPr lang="en-IN" smtClean="0"/>
              <a:t>‹#›</a:t>
            </a:fld>
            <a:endParaRPr lang="en-IN"/>
          </a:p>
        </p:txBody>
      </p:sp>
    </p:spTree>
    <p:extLst>
      <p:ext uri="{BB962C8B-B14F-4D97-AF65-F5344CB8AC3E}">
        <p14:creationId xmlns:p14="http://schemas.microsoft.com/office/powerpoint/2010/main" val="3284495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F9D4-9967-38AD-C4FC-CB63375F54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B3962E-4C81-E672-5C05-5E090EBC06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5EF2DC-BE6D-EC8B-858A-906B9D7C007B}"/>
              </a:ext>
            </a:extLst>
          </p:cNvPr>
          <p:cNvSpPr>
            <a:spLocks noGrp="1"/>
          </p:cNvSpPr>
          <p:nvPr>
            <p:ph type="dt" sz="half" idx="10"/>
          </p:nvPr>
        </p:nvSpPr>
        <p:spPr/>
        <p:txBody>
          <a:bodyPr/>
          <a:lstStyle/>
          <a:p>
            <a:fld id="{9FA4A8EB-CA96-42E4-8955-66D1243FCF2B}" type="datetimeFigureOut">
              <a:rPr lang="en-IN" smtClean="0"/>
              <a:t>15-03-2023</a:t>
            </a:fld>
            <a:endParaRPr lang="en-IN"/>
          </a:p>
        </p:txBody>
      </p:sp>
      <p:sp>
        <p:nvSpPr>
          <p:cNvPr id="5" name="Footer Placeholder 4">
            <a:extLst>
              <a:ext uri="{FF2B5EF4-FFF2-40B4-BE49-F238E27FC236}">
                <a16:creationId xmlns:a16="http://schemas.microsoft.com/office/drawing/2014/main" id="{F995DE29-C312-0E87-8684-CA9D40878C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48D1DB-7C90-7FF6-FF62-8C3E9A049515}"/>
              </a:ext>
            </a:extLst>
          </p:cNvPr>
          <p:cNvSpPr>
            <a:spLocks noGrp="1"/>
          </p:cNvSpPr>
          <p:nvPr>
            <p:ph type="sldNum" sz="quarter" idx="12"/>
          </p:nvPr>
        </p:nvSpPr>
        <p:spPr/>
        <p:txBody>
          <a:bodyPr/>
          <a:lstStyle/>
          <a:p>
            <a:fld id="{DEF1874B-AD6A-4371-8DE2-D0DEDA5C3CE0}" type="slidenum">
              <a:rPr lang="en-IN" smtClean="0"/>
              <a:t>‹#›</a:t>
            </a:fld>
            <a:endParaRPr lang="en-IN"/>
          </a:p>
        </p:txBody>
      </p:sp>
    </p:spTree>
    <p:extLst>
      <p:ext uri="{BB962C8B-B14F-4D97-AF65-F5344CB8AC3E}">
        <p14:creationId xmlns:p14="http://schemas.microsoft.com/office/powerpoint/2010/main" val="2737010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B58C3-1EEC-B5E7-3D20-01C0971C33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DC4D91-200A-01D4-2B7B-0A2716CA1B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967C913-3BFC-BAEB-4515-BC587A458E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AE050E-B4C9-E11A-C16E-3AFB9B031E90}"/>
              </a:ext>
            </a:extLst>
          </p:cNvPr>
          <p:cNvSpPr>
            <a:spLocks noGrp="1"/>
          </p:cNvSpPr>
          <p:nvPr>
            <p:ph type="dt" sz="half" idx="10"/>
          </p:nvPr>
        </p:nvSpPr>
        <p:spPr/>
        <p:txBody>
          <a:bodyPr/>
          <a:lstStyle/>
          <a:p>
            <a:fld id="{9FA4A8EB-CA96-42E4-8955-66D1243FCF2B}" type="datetimeFigureOut">
              <a:rPr lang="en-IN" smtClean="0"/>
              <a:t>15-03-2023</a:t>
            </a:fld>
            <a:endParaRPr lang="en-IN"/>
          </a:p>
        </p:txBody>
      </p:sp>
      <p:sp>
        <p:nvSpPr>
          <p:cNvPr id="6" name="Footer Placeholder 5">
            <a:extLst>
              <a:ext uri="{FF2B5EF4-FFF2-40B4-BE49-F238E27FC236}">
                <a16:creationId xmlns:a16="http://schemas.microsoft.com/office/drawing/2014/main" id="{A70FE0BF-85F6-A147-5104-45C8D2FF0B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05BA37-0305-D441-85F6-900C960E8828}"/>
              </a:ext>
            </a:extLst>
          </p:cNvPr>
          <p:cNvSpPr>
            <a:spLocks noGrp="1"/>
          </p:cNvSpPr>
          <p:nvPr>
            <p:ph type="sldNum" sz="quarter" idx="12"/>
          </p:nvPr>
        </p:nvSpPr>
        <p:spPr/>
        <p:txBody>
          <a:bodyPr/>
          <a:lstStyle/>
          <a:p>
            <a:fld id="{DEF1874B-AD6A-4371-8DE2-D0DEDA5C3CE0}" type="slidenum">
              <a:rPr lang="en-IN" smtClean="0"/>
              <a:t>‹#›</a:t>
            </a:fld>
            <a:endParaRPr lang="en-IN"/>
          </a:p>
        </p:txBody>
      </p:sp>
    </p:spTree>
    <p:extLst>
      <p:ext uri="{BB962C8B-B14F-4D97-AF65-F5344CB8AC3E}">
        <p14:creationId xmlns:p14="http://schemas.microsoft.com/office/powerpoint/2010/main" val="2479673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5CFE3-1D55-0DED-64E4-A05DF4E37C3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7C40AE-12F5-8EB3-2B2D-267C385C3F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BA3C5B-94A8-4065-B8CB-2BF6CB12AA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EA96E5-28C4-FEC3-42BC-C25B8B09CB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4C34DC-55CC-519E-85DE-7D460E8708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1A296E-D303-BD45-CD63-B6FD2563FCB0}"/>
              </a:ext>
            </a:extLst>
          </p:cNvPr>
          <p:cNvSpPr>
            <a:spLocks noGrp="1"/>
          </p:cNvSpPr>
          <p:nvPr>
            <p:ph type="dt" sz="half" idx="10"/>
          </p:nvPr>
        </p:nvSpPr>
        <p:spPr/>
        <p:txBody>
          <a:bodyPr/>
          <a:lstStyle/>
          <a:p>
            <a:fld id="{9FA4A8EB-CA96-42E4-8955-66D1243FCF2B}" type="datetimeFigureOut">
              <a:rPr lang="en-IN" smtClean="0"/>
              <a:t>15-03-2023</a:t>
            </a:fld>
            <a:endParaRPr lang="en-IN"/>
          </a:p>
        </p:txBody>
      </p:sp>
      <p:sp>
        <p:nvSpPr>
          <p:cNvPr id="8" name="Footer Placeholder 7">
            <a:extLst>
              <a:ext uri="{FF2B5EF4-FFF2-40B4-BE49-F238E27FC236}">
                <a16:creationId xmlns:a16="http://schemas.microsoft.com/office/drawing/2014/main" id="{08FE94C1-8B68-24C6-B972-0A58D63C94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6B912CD-F60C-8C0A-8240-A247C339DC1F}"/>
              </a:ext>
            </a:extLst>
          </p:cNvPr>
          <p:cNvSpPr>
            <a:spLocks noGrp="1"/>
          </p:cNvSpPr>
          <p:nvPr>
            <p:ph type="sldNum" sz="quarter" idx="12"/>
          </p:nvPr>
        </p:nvSpPr>
        <p:spPr/>
        <p:txBody>
          <a:bodyPr/>
          <a:lstStyle/>
          <a:p>
            <a:fld id="{DEF1874B-AD6A-4371-8DE2-D0DEDA5C3CE0}" type="slidenum">
              <a:rPr lang="en-IN" smtClean="0"/>
              <a:t>‹#›</a:t>
            </a:fld>
            <a:endParaRPr lang="en-IN"/>
          </a:p>
        </p:txBody>
      </p:sp>
    </p:spTree>
    <p:extLst>
      <p:ext uri="{BB962C8B-B14F-4D97-AF65-F5344CB8AC3E}">
        <p14:creationId xmlns:p14="http://schemas.microsoft.com/office/powerpoint/2010/main" val="1214868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4C21-CF22-AC1D-F2CA-C74CDFCD8E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0489BAD-21DE-9C10-5FDF-94A480BB87BF}"/>
              </a:ext>
            </a:extLst>
          </p:cNvPr>
          <p:cNvSpPr>
            <a:spLocks noGrp="1"/>
          </p:cNvSpPr>
          <p:nvPr>
            <p:ph type="dt" sz="half" idx="10"/>
          </p:nvPr>
        </p:nvSpPr>
        <p:spPr/>
        <p:txBody>
          <a:bodyPr/>
          <a:lstStyle/>
          <a:p>
            <a:fld id="{9FA4A8EB-CA96-42E4-8955-66D1243FCF2B}" type="datetimeFigureOut">
              <a:rPr lang="en-IN" smtClean="0"/>
              <a:t>15-03-2023</a:t>
            </a:fld>
            <a:endParaRPr lang="en-IN"/>
          </a:p>
        </p:txBody>
      </p:sp>
      <p:sp>
        <p:nvSpPr>
          <p:cNvPr id="4" name="Footer Placeholder 3">
            <a:extLst>
              <a:ext uri="{FF2B5EF4-FFF2-40B4-BE49-F238E27FC236}">
                <a16:creationId xmlns:a16="http://schemas.microsoft.com/office/drawing/2014/main" id="{FF7803F6-73A9-897D-6495-FEAF59229CC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D68C014-0FF4-FC39-D715-2D89F2CC0FB5}"/>
              </a:ext>
            </a:extLst>
          </p:cNvPr>
          <p:cNvSpPr>
            <a:spLocks noGrp="1"/>
          </p:cNvSpPr>
          <p:nvPr>
            <p:ph type="sldNum" sz="quarter" idx="12"/>
          </p:nvPr>
        </p:nvSpPr>
        <p:spPr/>
        <p:txBody>
          <a:bodyPr/>
          <a:lstStyle/>
          <a:p>
            <a:fld id="{DEF1874B-AD6A-4371-8DE2-D0DEDA5C3CE0}" type="slidenum">
              <a:rPr lang="en-IN" smtClean="0"/>
              <a:t>‹#›</a:t>
            </a:fld>
            <a:endParaRPr lang="en-IN"/>
          </a:p>
        </p:txBody>
      </p:sp>
    </p:spTree>
    <p:extLst>
      <p:ext uri="{BB962C8B-B14F-4D97-AF65-F5344CB8AC3E}">
        <p14:creationId xmlns:p14="http://schemas.microsoft.com/office/powerpoint/2010/main" val="2964070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EC44F4-CC19-E721-EEB9-CE05D3188940}"/>
              </a:ext>
            </a:extLst>
          </p:cNvPr>
          <p:cNvSpPr>
            <a:spLocks noGrp="1"/>
          </p:cNvSpPr>
          <p:nvPr>
            <p:ph type="dt" sz="half" idx="10"/>
          </p:nvPr>
        </p:nvSpPr>
        <p:spPr/>
        <p:txBody>
          <a:bodyPr/>
          <a:lstStyle/>
          <a:p>
            <a:fld id="{9FA4A8EB-CA96-42E4-8955-66D1243FCF2B}" type="datetimeFigureOut">
              <a:rPr lang="en-IN" smtClean="0"/>
              <a:t>15-03-2023</a:t>
            </a:fld>
            <a:endParaRPr lang="en-IN"/>
          </a:p>
        </p:txBody>
      </p:sp>
      <p:sp>
        <p:nvSpPr>
          <p:cNvPr id="3" name="Footer Placeholder 2">
            <a:extLst>
              <a:ext uri="{FF2B5EF4-FFF2-40B4-BE49-F238E27FC236}">
                <a16:creationId xmlns:a16="http://schemas.microsoft.com/office/drawing/2014/main" id="{731AA759-BA45-5C5C-B4C1-D9C6158A965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B6E60D2-D695-6CF7-3A49-49D0B4FDD29B}"/>
              </a:ext>
            </a:extLst>
          </p:cNvPr>
          <p:cNvSpPr>
            <a:spLocks noGrp="1"/>
          </p:cNvSpPr>
          <p:nvPr>
            <p:ph type="sldNum" sz="quarter" idx="12"/>
          </p:nvPr>
        </p:nvSpPr>
        <p:spPr/>
        <p:txBody>
          <a:bodyPr/>
          <a:lstStyle/>
          <a:p>
            <a:fld id="{DEF1874B-AD6A-4371-8DE2-D0DEDA5C3CE0}" type="slidenum">
              <a:rPr lang="en-IN" smtClean="0"/>
              <a:t>‹#›</a:t>
            </a:fld>
            <a:endParaRPr lang="en-IN"/>
          </a:p>
        </p:txBody>
      </p:sp>
    </p:spTree>
    <p:extLst>
      <p:ext uri="{BB962C8B-B14F-4D97-AF65-F5344CB8AC3E}">
        <p14:creationId xmlns:p14="http://schemas.microsoft.com/office/powerpoint/2010/main" val="3601016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735F5-3F88-6B31-DC15-FBC158D2D8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145CEF-09E4-BCA1-9841-014F8A7500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0A4166-69BB-869A-524A-6787BAC486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3E51F6-1E91-D486-D5D2-26357BEA87B7}"/>
              </a:ext>
            </a:extLst>
          </p:cNvPr>
          <p:cNvSpPr>
            <a:spLocks noGrp="1"/>
          </p:cNvSpPr>
          <p:nvPr>
            <p:ph type="dt" sz="half" idx="10"/>
          </p:nvPr>
        </p:nvSpPr>
        <p:spPr/>
        <p:txBody>
          <a:bodyPr/>
          <a:lstStyle/>
          <a:p>
            <a:fld id="{9FA4A8EB-CA96-42E4-8955-66D1243FCF2B}" type="datetimeFigureOut">
              <a:rPr lang="en-IN" smtClean="0"/>
              <a:t>15-03-2023</a:t>
            </a:fld>
            <a:endParaRPr lang="en-IN"/>
          </a:p>
        </p:txBody>
      </p:sp>
      <p:sp>
        <p:nvSpPr>
          <p:cNvPr id="6" name="Footer Placeholder 5">
            <a:extLst>
              <a:ext uri="{FF2B5EF4-FFF2-40B4-BE49-F238E27FC236}">
                <a16:creationId xmlns:a16="http://schemas.microsoft.com/office/drawing/2014/main" id="{D83A8269-752E-A36A-C2D0-EB076AA8F8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3CFD48-1B25-85D4-B8B8-3B0E242A7AC9}"/>
              </a:ext>
            </a:extLst>
          </p:cNvPr>
          <p:cNvSpPr>
            <a:spLocks noGrp="1"/>
          </p:cNvSpPr>
          <p:nvPr>
            <p:ph type="sldNum" sz="quarter" idx="12"/>
          </p:nvPr>
        </p:nvSpPr>
        <p:spPr/>
        <p:txBody>
          <a:bodyPr/>
          <a:lstStyle/>
          <a:p>
            <a:fld id="{DEF1874B-AD6A-4371-8DE2-D0DEDA5C3CE0}" type="slidenum">
              <a:rPr lang="en-IN" smtClean="0"/>
              <a:t>‹#›</a:t>
            </a:fld>
            <a:endParaRPr lang="en-IN"/>
          </a:p>
        </p:txBody>
      </p:sp>
    </p:spTree>
    <p:extLst>
      <p:ext uri="{BB962C8B-B14F-4D97-AF65-F5344CB8AC3E}">
        <p14:creationId xmlns:p14="http://schemas.microsoft.com/office/powerpoint/2010/main" val="2961340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F86BE-6333-72FC-DAF5-0715B9B5B7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17F60B-BBBC-3615-513B-286FCBC5A8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24CC3B-CF7D-B381-1A84-A7F8AD1D09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A329C9-C2E1-EE0C-5B66-4D7F55A7DF3B}"/>
              </a:ext>
            </a:extLst>
          </p:cNvPr>
          <p:cNvSpPr>
            <a:spLocks noGrp="1"/>
          </p:cNvSpPr>
          <p:nvPr>
            <p:ph type="dt" sz="half" idx="10"/>
          </p:nvPr>
        </p:nvSpPr>
        <p:spPr/>
        <p:txBody>
          <a:bodyPr/>
          <a:lstStyle/>
          <a:p>
            <a:fld id="{9FA4A8EB-CA96-42E4-8955-66D1243FCF2B}" type="datetimeFigureOut">
              <a:rPr lang="en-IN" smtClean="0"/>
              <a:t>15-03-2023</a:t>
            </a:fld>
            <a:endParaRPr lang="en-IN"/>
          </a:p>
        </p:txBody>
      </p:sp>
      <p:sp>
        <p:nvSpPr>
          <p:cNvPr id="6" name="Footer Placeholder 5">
            <a:extLst>
              <a:ext uri="{FF2B5EF4-FFF2-40B4-BE49-F238E27FC236}">
                <a16:creationId xmlns:a16="http://schemas.microsoft.com/office/drawing/2014/main" id="{0306EC13-50B1-63B5-4BC4-C981CC0535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0669DD-D3F6-0E7C-6CAD-5BD67F64FA68}"/>
              </a:ext>
            </a:extLst>
          </p:cNvPr>
          <p:cNvSpPr>
            <a:spLocks noGrp="1"/>
          </p:cNvSpPr>
          <p:nvPr>
            <p:ph type="sldNum" sz="quarter" idx="12"/>
          </p:nvPr>
        </p:nvSpPr>
        <p:spPr/>
        <p:txBody>
          <a:bodyPr/>
          <a:lstStyle/>
          <a:p>
            <a:fld id="{DEF1874B-AD6A-4371-8DE2-D0DEDA5C3CE0}" type="slidenum">
              <a:rPr lang="en-IN" smtClean="0"/>
              <a:t>‹#›</a:t>
            </a:fld>
            <a:endParaRPr lang="en-IN"/>
          </a:p>
        </p:txBody>
      </p:sp>
    </p:spTree>
    <p:extLst>
      <p:ext uri="{BB962C8B-B14F-4D97-AF65-F5344CB8AC3E}">
        <p14:creationId xmlns:p14="http://schemas.microsoft.com/office/powerpoint/2010/main" val="2565061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918631-8154-3A64-F810-106391F80A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017718-BC20-0B84-2F9C-03457E3613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86B53F-CC07-2776-2617-1ECFA63563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A4A8EB-CA96-42E4-8955-66D1243FCF2B}" type="datetimeFigureOut">
              <a:rPr lang="en-IN" smtClean="0"/>
              <a:t>15-03-2023</a:t>
            </a:fld>
            <a:endParaRPr lang="en-IN"/>
          </a:p>
        </p:txBody>
      </p:sp>
      <p:sp>
        <p:nvSpPr>
          <p:cNvPr id="5" name="Footer Placeholder 4">
            <a:extLst>
              <a:ext uri="{FF2B5EF4-FFF2-40B4-BE49-F238E27FC236}">
                <a16:creationId xmlns:a16="http://schemas.microsoft.com/office/drawing/2014/main" id="{96E57647-5B72-B004-6573-F7273EB8F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BE23F8A-C6C7-B521-77A1-50D3159824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F1874B-AD6A-4371-8DE2-D0DEDA5C3CE0}" type="slidenum">
              <a:rPr lang="en-IN" smtClean="0"/>
              <a:t>‹#›</a:t>
            </a:fld>
            <a:endParaRPr lang="en-IN"/>
          </a:p>
        </p:txBody>
      </p:sp>
    </p:spTree>
    <p:extLst>
      <p:ext uri="{BB962C8B-B14F-4D97-AF65-F5344CB8AC3E}">
        <p14:creationId xmlns:p14="http://schemas.microsoft.com/office/powerpoint/2010/main" val="165244078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jbrownlee/Datasets/releases/download/Flickr8k/Flickr8k_text.zip" TargetMode="External"/><Relationship Id="rId2" Type="http://schemas.openxmlformats.org/officeDocument/2006/relationships/hyperlink" Target="https://github.com/jbrownlee/Datasets/releases/download/Flickr8k/Flickr8k_Dataset.zip" TargetMode="External"/><Relationship Id="rId1" Type="http://schemas.openxmlformats.org/officeDocument/2006/relationships/slideLayout" Target="../slideLayouts/slideLayout12.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jp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35139" y="749255"/>
            <a:ext cx="1018507" cy="1026800"/>
          </a:xfrm>
          <a:prstGeom prst="rect">
            <a:avLst/>
          </a:prstGeom>
          <a:blipFill>
            <a:blip r:embed="rId2" cstate="print"/>
            <a:stretch>
              <a:fillRect/>
            </a:stretch>
          </a:blipFill>
        </p:spPr>
        <p:txBody>
          <a:bodyPr wrap="square" lIns="0" tIns="0" rIns="0" bIns="0" rtlCol="0"/>
          <a:lstStyle/>
          <a:p>
            <a:pPr algn="ctr"/>
            <a:endParaRPr sz="1632" dirty="0"/>
          </a:p>
        </p:txBody>
      </p:sp>
      <p:grpSp>
        <p:nvGrpSpPr>
          <p:cNvPr id="3" name="object 3"/>
          <p:cNvGrpSpPr/>
          <p:nvPr/>
        </p:nvGrpSpPr>
        <p:grpSpPr>
          <a:xfrm>
            <a:off x="1247607" y="700655"/>
            <a:ext cx="8512903" cy="1138969"/>
            <a:chOff x="0" y="772667"/>
            <a:chExt cx="9387840" cy="1256030"/>
          </a:xfrm>
        </p:grpSpPr>
        <p:sp>
          <p:nvSpPr>
            <p:cNvPr id="4" name="object 4"/>
            <p:cNvSpPr/>
            <p:nvPr/>
          </p:nvSpPr>
          <p:spPr>
            <a:xfrm>
              <a:off x="0" y="772668"/>
              <a:ext cx="9371330" cy="1239520"/>
            </a:xfrm>
            <a:custGeom>
              <a:avLst/>
              <a:gdLst/>
              <a:ahLst/>
              <a:cxnLst/>
              <a:rect l="l" t="t" r="r" b="b"/>
              <a:pathLst>
                <a:path w="9371330" h="1239520">
                  <a:moveTo>
                    <a:pt x="9371076" y="1239011"/>
                  </a:moveTo>
                  <a:lnTo>
                    <a:pt x="0" y="1239011"/>
                  </a:lnTo>
                  <a:lnTo>
                    <a:pt x="0" y="0"/>
                  </a:lnTo>
                  <a:lnTo>
                    <a:pt x="9371076" y="0"/>
                  </a:lnTo>
                  <a:lnTo>
                    <a:pt x="9371076" y="1239011"/>
                  </a:lnTo>
                  <a:close/>
                </a:path>
              </a:pathLst>
            </a:custGeom>
            <a:solidFill>
              <a:srgbClr val="16153D"/>
            </a:solidFill>
          </p:spPr>
          <p:txBody>
            <a:bodyPr wrap="square" lIns="0" tIns="0" rIns="0" bIns="0" rtlCol="0"/>
            <a:lstStyle/>
            <a:p>
              <a:pPr algn="ctr"/>
              <a:endParaRPr sz="1632"/>
            </a:p>
          </p:txBody>
        </p:sp>
        <p:sp>
          <p:nvSpPr>
            <p:cNvPr id="5" name="object 5"/>
            <p:cNvSpPr/>
            <p:nvPr/>
          </p:nvSpPr>
          <p:spPr>
            <a:xfrm>
              <a:off x="0" y="772667"/>
              <a:ext cx="9387840" cy="1256030"/>
            </a:xfrm>
            <a:custGeom>
              <a:avLst/>
              <a:gdLst/>
              <a:ahLst/>
              <a:cxnLst/>
              <a:rect l="l" t="t" r="r" b="b"/>
              <a:pathLst>
                <a:path w="9387840" h="1256030">
                  <a:moveTo>
                    <a:pt x="0" y="16764"/>
                  </a:moveTo>
                  <a:lnTo>
                    <a:pt x="0" y="0"/>
                  </a:lnTo>
                  <a:lnTo>
                    <a:pt x="9387840" y="0"/>
                  </a:lnTo>
                  <a:lnTo>
                    <a:pt x="16763" y="0"/>
                  </a:lnTo>
                  <a:lnTo>
                    <a:pt x="0" y="16764"/>
                  </a:lnTo>
                  <a:close/>
                </a:path>
                <a:path w="9387840" h="1256030">
                  <a:moveTo>
                    <a:pt x="16763" y="1239012"/>
                  </a:moveTo>
                  <a:lnTo>
                    <a:pt x="0" y="1222248"/>
                  </a:lnTo>
                  <a:lnTo>
                    <a:pt x="0" y="16764"/>
                  </a:lnTo>
                  <a:lnTo>
                    <a:pt x="16763" y="0"/>
                  </a:lnTo>
                  <a:lnTo>
                    <a:pt x="16763" y="1239012"/>
                  </a:lnTo>
                  <a:close/>
                </a:path>
                <a:path w="9387840" h="1256030">
                  <a:moveTo>
                    <a:pt x="9354312" y="16764"/>
                  </a:moveTo>
                  <a:lnTo>
                    <a:pt x="16763" y="16764"/>
                  </a:lnTo>
                  <a:lnTo>
                    <a:pt x="16763" y="0"/>
                  </a:lnTo>
                  <a:lnTo>
                    <a:pt x="9354312" y="0"/>
                  </a:lnTo>
                  <a:lnTo>
                    <a:pt x="9354312" y="16764"/>
                  </a:lnTo>
                  <a:close/>
                </a:path>
                <a:path w="9387840" h="1256030">
                  <a:moveTo>
                    <a:pt x="9354312" y="1239012"/>
                  </a:moveTo>
                  <a:lnTo>
                    <a:pt x="9354312" y="0"/>
                  </a:lnTo>
                  <a:lnTo>
                    <a:pt x="9371076" y="16764"/>
                  </a:lnTo>
                  <a:lnTo>
                    <a:pt x="9387840" y="16764"/>
                  </a:lnTo>
                  <a:lnTo>
                    <a:pt x="9387840" y="1222248"/>
                  </a:lnTo>
                  <a:lnTo>
                    <a:pt x="9371076" y="1222248"/>
                  </a:lnTo>
                  <a:lnTo>
                    <a:pt x="9354312" y="1239012"/>
                  </a:lnTo>
                  <a:close/>
                </a:path>
                <a:path w="9387840" h="1256030">
                  <a:moveTo>
                    <a:pt x="9387840" y="16764"/>
                  </a:moveTo>
                  <a:lnTo>
                    <a:pt x="9371076" y="16764"/>
                  </a:lnTo>
                  <a:lnTo>
                    <a:pt x="9354312" y="0"/>
                  </a:lnTo>
                  <a:lnTo>
                    <a:pt x="9387840" y="0"/>
                  </a:lnTo>
                  <a:lnTo>
                    <a:pt x="9387840" y="16764"/>
                  </a:lnTo>
                  <a:close/>
                </a:path>
                <a:path w="9387840" h="1256030">
                  <a:moveTo>
                    <a:pt x="9354312" y="1239012"/>
                  </a:moveTo>
                  <a:lnTo>
                    <a:pt x="16763" y="1239012"/>
                  </a:lnTo>
                  <a:lnTo>
                    <a:pt x="16763" y="1222248"/>
                  </a:lnTo>
                  <a:lnTo>
                    <a:pt x="9354312" y="1222248"/>
                  </a:lnTo>
                  <a:lnTo>
                    <a:pt x="9354312" y="1239012"/>
                  </a:lnTo>
                  <a:close/>
                </a:path>
                <a:path w="9387840" h="1256030">
                  <a:moveTo>
                    <a:pt x="9387840" y="1239012"/>
                  </a:moveTo>
                  <a:lnTo>
                    <a:pt x="9354312" y="1239012"/>
                  </a:lnTo>
                  <a:lnTo>
                    <a:pt x="9371076" y="1222248"/>
                  </a:lnTo>
                  <a:lnTo>
                    <a:pt x="9387840" y="1222248"/>
                  </a:lnTo>
                  <a:lnTo>
                    <a:pt x="9387840" y="1239012"/>
                  </a:lnTo>
                  <a:close/>
                </a:path>
                <a:path w="9387840" h="1256030">
                  <a:moveTo>
                    <a:pt x="9381744" y="1255776"/>
                  </a:moveTo>
                  <a:lnTo>
                    <a:pt x="0" y="1255776"/>
                  </a:lnTo>
                  <a:lnTo>
                    <a:pt x="0" y="1222248"/>
                  </a:lnTo>
                  <a:lnTo>
                    <a:pt x="16763" y="1239012"/>
                  </a:lnTo>
                  <a:lnTo>
                    <a:pt x="9387840" y="1239012"/>
                  </a:lnTo>
                  <a:lnTo>
                    <a:pt x="9387840" y="1248156"/>
                  </a:lnTo>
                  <a:lnTo>
                    <a:pt x="9381744" y="1255776"/>
                  </a:lnTo>
                  <a:close/>
                </a:path>
              </a:pathLst>
            </a:custGeom>
            <a:solidFill>
              <a:srgbClr val="FFFFFF"/>
            </a:solidFill>
          </p:spPr>
          <p:txBody>
            <a:bodyPr wrap="square" lIns="0" tIns="0" rIns="0" bIns="0" rtlCol="0"/>
            <a:lstStyle/>
            <a:p>
              <a:pPr algn="ctr"/>
              <a:endParaRPr sz="1632"/>
            </a:p>
          </p:txBody>
        </p:sp>
      </p:grpSp>
      <p:sp>
        <p:nvSpPr>
          <p:cNvPr id="6" name="object 6"/>
          <p:cNvSpPr txBox="1">
            <a:spLocks noGrp="1"/>
          </p:cNvSpPr>
          <p:nvPr>
            <p:ph type="title"/>
          </p:nvPr>
        </p:nvSpPr>
        <p:spPr>
          <a:xfrm>
            <a:off x="1374289" y="1063335"/>
            <a:ext cx="8284060" cy="380380"/>
          </a:xfrm>
          <a:prstGeom prst="rect">
            <a:avLst/>
          </a:prstGeom>
        </p:spPr>
        <p:txBody>
          <a:bodyPr vert="horz" wrap="square" lIns="0" tIns="10941" rIns="0" bIns="0" rtlCol="0" anchor="ctr">
            <a:spAutoFit/>
          </a:bodyPr>
          <a:lstStyle/>
          <a:p>
            <a:pPr marL="1319775" marR="4607" indent="-1308834" algn="ctr">
              <a:lnSpc>
                <a:spcPct val="100299"/>
              </a:lnSpc>
              <a:spcBef>
                <a:spcPts val="86"/>
              </a:spcBef>
            </a:pPr>
            <a:r>
              <a:rPr sz="2400" dirty="0">
                <a:solidFill>
                  <a:srgbClr val="FFFFFF"/>
                </a:solidFill>
                <a:latin typeface="Arial"/>
                <a:cs typeface="Arial"/>
              </a:rPr>
              <a:t>Center </a:t>
            </a:r>
            <a:r>
              <a:rPr sz="2400" spc="-5" dirty="0">
                <a:solidFill>
                  <a:srgbClr val="FFFFFF"/>
                </a:solidFill>
                <a:latin typeface="Arial"/>
                <a:cs typeface="Arial"/>
              </a:rPr>
              <a:t>for </a:t>
            </a:r>
            <a:r>
              <a:rPr sz="2400" dirty="0">
                <a:solidFill>
                  <a:srgbClr val="FFFFFF"/>
                </a:solidFill>
                <a:latin typeface="Arial"/>
                <a:cs typeface="Arial"/>
              </a:rPr>
              <a:t>Development </a:t>
            </a:r>
            <a:r>
              <a:rPr sz="2400" spc="5" dirty="0">
                <a:solidFill>
                  <a:srgbClr val="FFFFFF"/>
                </a:solidFill>
                <a:latin typeface="Arial"/>
                <a:cs typeface="Arial"/>
              </a:rPr>
              <a:t>of</a:t>
            </a:r>
            <a:r>
              <a:rPr sz="2400" spc="-109" dirty="0">
                <a:solidFill>
                  <a:srgbClr val="FFFFFF"/>
                </a:solidFill>
                <a:latin typeface="Arial"/>
                <a:cs typeface="Arial"/>
              </a:rPr>
              <a:t> </a:t>
            </a:r>
            <a:r>
              <a:rPr sz="2400" dirty="0">
                <a:solidFill>
                  <a:srgbClr val="FFFFFF"/>
                </a:solidFill>
                <a:latin typeface="Arial"/>
                <a:cs typeface="Arial"/>
              </a:rPr>
              <a:t>Advanced  Computing Patna</a:t>
            </a:r>
          </a:p>
        </p:txBody>
      </p:sp>
      <p:sp>
        <p:nvSpPr>
          <p:cNvPr id="7" name="object 7"/>
          <p:cNvSpPr txBox="1"/>
          <p:nvPr/>
        </p:nvSpPr>
        <p:spPr>
          <a:xfrm>
            <a:off x="2301529" y="2018662"/>
            <a:ext cx="7718849" cy="3899892"/>
          </a:xfrm>
          <a:prstGeom prst="rect">
            <a:avLst/>
          </a:prstGeom>
        </p:spPr>
        <p:txBody>
          <a:bodyPr vert="horz" wrap="square" lIns="0" tIns="81766" rIns="0" bIns="0" rtlCol="0">
            <a:spAutoFit/>
          </a:bodyPr>
          <a:lstStyle/>
          <a:p>
            <a:pPr algn="ctr"/>
            <a:r>
              <a:rPr lang="en-US" sz="2800" dirty="0">
                <a:solidFill>
                  <a:schemeClr val="accent1"/>
                </a:solidFill>
                <a:latin typeface="Times New Roman" panose="02020603050405020304" pitchFamily="18" charset="0"/>
                <a:cs typeface="Times New Roman" panose="02020603050405020304" pitchFamily="18" charset="0"/>
              </a:rPr>
              <a:t>Image Captioning: Transforming Objects into Text</a:t>
            </a:r>
            <a:endParaRPr lang="en-IN" sz="2800" dirty="0">
              <a:solidFill>
                <a:schemeClr val="accent1"/>
              </a:solidFill>
              <a:latin typeface="Times New Roman" panose="02020603050405020304" pitchFamily="18" charset="0"/>
              <a:cs typeface="Times New Roman" panose="02020603050405020304" pitchFamily="18" charset="0"/>
            </a:endParaRPr>
          </a:p>
          <a:p>
            <a:pPr algn="ctr">
              <a:spcBef>
                <a:spcPts val="1442"/>
              </a:spcBef>
            </a:pPr>
            <a:r>
              <a:rPr sz="1995" spc="-14" dirty="0">
                <a:solidFill>
                  <a:srgbClr val="1F1C50"/>
                </a:solidFill>
                <a:latin typeface="Arial"/>
                <a:cs typeface="Arial"/>
              </a:rPr>
              <a:t>By</a:t>
            </a:r>
            <a:endParaRPr sz="1995" dirty="0">
              <a:latin typeface="Arial"/>
              <a:cs typeface="Arial"/>
            </a:endParaRPr>
          </a:p>
          <a:p>
            <a:pPr marR="85797" algn="ctr">
              <a:spcBef>
                <a:spcPts val="322"/>
              </a:spcBef>
            </a:pPr>
            <a:r>
              <a:rPr lang="en-IN" sz="2040" spc="91" dirty="0">
                <a:solidFill>
                  <a:srgbClr val="1F1C50"/>
                </a:solidFill>
                <a:latin typeface="Arial"/>
                <a:cs typeface="Arial"/>
              </a:rPr>
              <a:t>Patil Sumit </a:t>
            </a:r>
            <a:r>
              <a:rPr sz="2040" spc="-95" dirty="0">
                <a:solidFill>
                  <a:srgbClr val="1F1C50"/>
                </a:solidFill>
                <a:latin typeface="Arial"/>
                <a:cs typeface="Arial"/>
              </a:rPr>
              <a:t>(PRN</a:t>
            </a:r>
            <a:r>
              <a:rPr sz="2040" spc="-195" dirty="0">
                <a:solidFill>
                  <a:srgbClr val="1F1C50"/>
                </a:solidFill>
                <a:latin typeface="Arial"/>
                <a:cs typeface="Arial"/>
              </a:rPr>
              <a:t> </a:t>
            </a:r>
            <a:r>
              <a:rPr sz="2040" spc="50" dirty="0">
                <a:solidFill>
                  <a:srgbClr val="1F1C50"/>
                </a:solidFill>
                <a:latin typeface="Arial"/>
                <a:cs typeface="Arial"/>
              </a:rPr>
              <a:t>No.:</a:t>
            </a:r>
            <a:r>
              <a:rPr lang="en-IN" sz="2040" spc="50" dirty="0">
                <a:solidFill>
                  <a:srgbClr val="1F1C50"/>
                </a:solidFill>
                <a:latin typeface="Arial"/>
                <a:cs typeface="Arial"/>
              </a:rPr>
              <a:t>220980728007</a:t>
            </a:r>
            <a:r>
              <a:rPr sz="2040" spc="50" dirty="0">
                <a:solidFill>
                  <a:srgbClr val="1F1C50"/>
                </a:solidFill>
                <a:latin typeface="Arial"/>
                <a:cs typeface="Arial"/>
              </a:rPr>
              <a:t>)</a:t>
            </a:r>
            <a:endParaRPr sz="2040" dirty="0">
              <a:latin typeface="Arial"/>
              <a:cs typeface="Arial"/>
            </a:endParaRPr>
          </a:p>
          <a:p>
            <a:pPr marL="1177548" marR="1262769" algn="ctr">
              <a:lnSpc>
                <a:spcPct val="113399"/>
              </a:lnSpc>
              <a:spcBef>
                <a:spcPts val="9"/>
              </a:spcBef>
            </a:pPr>
            <a:r>
              <a:rPr lang="en-US" sz="2040" spc="91" dirty="0">
                <a:solidFill>
                  <a:srgbClr val="1F1C50"/>
                </a:solidFill>
                <a:latin typeface="Arial"/>
                <a:cs typeface="Arial"/>
              </a:rPr>
              <a:t>Bhise Aditya </a:t>
            </a:r>
            <a:r>
              <a:rPr sz="2040" spc="-91" dirty="0">
                <a:solidFill>
                  <a:srgbClr val="1F1C50"/>
                </a:solidFill>
                <a:latin typeface="Arial"/>
                <a:cs typeface="Arial"/>
              </a:rPr>
              <a:t>(PRN </a:t>
            </a:r>
            <a:r>
              <a:rPr sz="2040" spc="86" dirty="0">
                <a:solidFill>
                  <a:srgbClr val="1F1C50"/>
                </a:solidFill>
                <a:latin typeface="Arial"/>
                <a:cs typeface="Arial"/>
              </a:rPr>
              <a:t>No.:</a:t>
            </a:r>
            <a:r>
              <a:rPr lang="en-IN" sz="2040" spc="50" dirty="0">
                <a:solidFill>
                  <a:srgbClr val="1F1C50"/>
                </a:solidFill>
                <a:latin typeface="Arial"/>
                <a:cs typeface="Arial"/>
              </a:rPr>
              <a:t> 220980728004</a:t>
            </a:r>
            <a:r>
              <a:rPr sz="2040" spc="86" dirty="0">
                <a:solidFill>
                  <a:srgbClr val="1F1C50"/>
                </a:solidFill>
                <a:latin typeface="Arial"/>
                <a:cs typeface="Arial"/>
              </a:rPr>
              <a:t>)</a:t>
            </a:r>
            <a:r>
              <a:rPr lang="en-IN" sz="2040" spc="86" dirty="0">
                <a:solidFill>
                  <a:srgbClr val="1F1C50"/>
                </a:solidFill>
                <a:latin typeface="Arial"/>
                <a:cs typeface="Arial"/>
              </a:rPr>
              <a:t> </a:t>
            </a:r>
          </a:p>
          <a:p>
            <a:pPr marL="1177548" marR="1262769" algn="ctr">
              <a:lnSpc>
                <a:spcPct val="113399"/>
              </a:lnSpc>
              <a:spcBef>
                <a:spcPts val="9"/>
              </a:spcBef>
            </a:pPr>
            <a:r>
              <a:rPr lang="en-US" sz="2040" spc="91" dirty="0">
                <a:solidFill>
                  <a:srgbClr val="1F1C50"/>
                </a:solidFill>
                <a:latin typeface="Arial"/>
                <a:cs typeface="Arial"/>
              </a:rPr>
              <a:t>Patil Rahul </a:t>
            </a:r>
            <a:r>
              <a:rPr lang="en-US" sz="2040" spc="-91" dirty="0">
                <a:solidFill>
                  <a:srgbClr val="1F1C50"/>
                </a:solidFill>
                <a:latin typeface="Arial"/>
                <a:cs typeface="Arial"/>
              </a:rPr>
              <a:t>(PRN </a:t>
            </a:r>
            <a:r>
              <a:rPr lang="en-US" sz="2040" spc="86" dirty="0">
                <a:solidFill>
                  <a:srgbClr val="1F1C50"/>
                </a:solidFill>
                <a:latin typeface="Arial"/>
                <a:cs typeface="Arial"/>
              </a:rPr>
              <a:t>No.:</a:t>
            </a:r>
            <a:r>
              <a:rPr lang="en-IN" sz="2040" spc="50" dirty="0">
                <a:solidFill>
                  <a:srgbClr val="1F1C50"/>
                </a:solidFill>
                <a:latin typeface="Arial"/>
                <a:cs typeface="Arial"/>
              </a:rPr>
              <a:t> 220980728003</a:t>
            </a:r>
            <a:r>
              <a:rPr lang="en-US" sz="2040" spc="86" dirty="0">
                <a:solidFill>
                  <a:srgbClr val="1F1C50"/>
                </a:solidFill>
                <a:latin typeface="Arial"/>
                <a:cs typeface="Arial"/>
              </a:rPr>
              <a:t>) </a:t>
            </a:r>
          </a:p>
          <a:p>
            <a:pPr marL="1177548" marR="1262769" algn="ctr">
              <a:lnSpc>
                <a:spcPct val="113399"/>
              </a:lnSpc>
              <a:spcBef>
                <a:spcPts val="9"/>
              </a:spcBef>
            </a:pPr>
            <a:r>
              <a:rPr lang="en-US" sz="2040" spc="91" dirty="0">
                <a:solidFill>
                  <a:srgbClr val="1F1C50"/>
                </a:solidFill>
                <a:latin typeface="Arial"/>
                <a:cs typeface="Arial"/>
              </a:rPr>
              <a:t>Kumari Megha </a:t>
            </a:r>
            <a:r>
              <a:rPr lang="en-US" sz="2040" spc="-91" dirty="0">
                <a:solidFill>
                  <a:srgbClr val="1F1C50"/>
                </a:solidFill>
                <a:latin typeface="Arial"/>
                <a:cs typeface="Arial"/>
              </a:rPr>
              <a:t>(PRN </a:t>
            </a:r>
            <a:r>
              <a:rPr lang="en-US" sz="2040" spc="86" dirty="0">
                <a:solidFill>
                  <a:srgbClr val="1F1C50"/>
                </a:solidFill>
                <a:latin typeface="Arial"/>
                <a:cs typeface="Arial"/>
              </a:rPr>
              <a:t>No.:</a:t>
            </a:r>
            <a:r>
              <a:rPr lang="en-IN" sz="2040" spc="50" dirty="0">
                <a:solidFill>
                  <a:srgbClr val="1F1C50"/>
                </a:solidFill>
                <a:latin typeface="Arial"/>
                <a:cs typeface="Arial"/>
              </a:rPr>
              <a:t> 220980728002</a:t>
            </a:r>
            <a:r>
              <a:rPr lang="en-US" sz="2040" spc="86" dirty="0">
                <a:solidFill>
                  <a:srgbClr val="1F1C50"/>
                </a:solidFill>
                <a:latin typeface="Arial"/>
                <a:cs typeface="Arial"/>
              </a:rPr>
              <a:t>) </a:t>
            </a:r>
          </a:p>
          <a:p>
            <a:pPr marL="1177548" marR="1262769" algn="ctr">
              <a:lnSpc>
                <a:spcPct val="113399"/>
              </a:lnSpc>
              <a:spcBef>
                <a:spcPts val="9"/>
              </a:spcBef>
            </a:pPr>
            <a:endParaRPr lang="en-US" sz="2040" spc="86" dirty="0">
              <a:solidFill>
                <a:srgbClr val="1F1C50"/>
              </a:solidFill>
              <a:latin typeface="Arial"/>
              <a:cs typeface="Arial"/>
            </a:endParaRPr>
          </a:p>
          <a:p>
            <a:pPr marL="1177548" marR="1262769" algn="ctr">
              <a:lnSpc>
                <a:spcPct val="113399"/>
              </a:lnSpc>
              <a:spcBef>
                <a:spcPts val="9"/>
              </a:spcBef>
            </a:pPr>
            <a:r>
              <a:rPr sz="2040" spc="86" dirty="0">
                <a:solidFill>
                  <a:srgbClr val="1F1C50"/>
                </a:solidFill>
                <a:latin typeface="Arial"/>
                <a:cs typeface="Arial"/>
              </a:rPr>
              <a:t> </a:t>
            </a:r>
            <a:r>
              <a:rPr lang="en-US" sz="1723" spc="14" dirty="0">
                <a:solidFill>
                  <a:srgbClr val="BF0000"/>
                </a:solidFill>
                <a:latin typeface="Arial"/>
                <a:cs typeface="Arial"/>
              </a:rPr>
              <a:t>Guided By</a:t>
            </a:r>
          </a:p>
          <a:p>
            <a:pPr marR="279848" algn="ctr">
              <a:spcBef>
                <a:spcPts val="1374"/>
              </a:spcBef>
            </a:pPr>
            <a:r>
              <a:rPr lang="en-US" sz="1723" b="1" spc="14" dirty="0">
                <a:solidFill>
                  <a:srgbClr val="BF0000"/>
                </a:solidFill>
                <a:latin typeface="Arial"/>
                <a:cs typeface="Arial"/>
              </a:rPr>
              <a:t> </a:t>
            </a:r>
            <a:r>
              <a:rPr lang="en-IN" sz="1723" b="1" spc="14" dirty="0">
                <a:solidFill>
                  <a:srgbClr val="BF0000"/>
                </a:solidFill>
                <a:latin typeface="Arial"/>
                <a:cs typeface="Arial"/>
              </a:rPr>
              <a:t>Swami Aditya Nath</a:t>
            </a:r>
            <a:endParaRPr sz="1723" b="1" dirty="0">
              <a:latin typeface="Arial"/>
              <a:cs typeface="Arial"/>
            </a:endParaRPr>
          </a:p>
          <a:p>
            <a:pPr marR="276968" algn="ctr">
              <a:spcBef>
                <a:spcPts val="453"/>
              </a:spcBef>
            </a:pPr>
            <a:r>
              <a:rPr lang="en-US" sz="1723" b="1" spc="9" dirty="0">
                <a:solidFill>
                  <a:srgbClr val="BF0000"/>
                </a:solidFill>
                <a:latin typeface="Arial"/>
                <a:cs typeface="Arial"/>
              </a:rPr>
              <a:t> </a:t>
            </a:r>
            <a:endParaRPr sz="1723"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24347" y="1912858"/>
            <a:ext cx="7817048" cy="4300107"/>
          </a:xfrm>
          <a:prstGeom prst="rect">
            <a:avLst/>
          </a:prstGeom>
        </p:spPr>
        <p:txBody>
          <a:bodyPr vert="horz" wrap="square" lIns="0" tIns="18752" rIns="0" bIns="0" rtlCol="0">
            <a:spAutoFit/>
          </a:bodyPr>
          <a:lstStyle/>
          <a:p>
            <a:pPr marL="330387" marR="39289" indent="-285740">
              <a:lnSpc>
                <a:spcPts val="2180"/>
              </a:lnSpc>
              <a:spcBef>
                <a:spcPts val="148"/>
              </a:spcBef>
              <a:buSzPct val="144230"/>
              <a:buChar char="•"/>
              <a:tabLst>
                <a:tab pos="330387" algn="l"/>
              </a:tabLst>
            </a:pPr>
            <a:r>
              <a:rPr spc="-53" dirty="0">
                <a:latin typeface="Verdana"/>
                <a:cs typeface="Verdana"/>
              </a:rPr>
              <a:t>We</a:t>
            </a:r>
            <a:r>
              <a:rPr dirty="0">
                <a:latin typeface="Verdana"/>
                <a:cs typeface="Verdana"/>
              </a:rPr>
              <a:t> </a:t>
            </a:r>
            <a:r>
              <a:rPr spc="-7" dirty="0">
                <a:latin typeface="Verdana"/>
                <a:cs typeface="Verdana"/>
              </a:rPr>
              <a:t>performed</a:t>
            </a:r>
            <a:r>
              <a:rPr spc="4" dirty="0">
                <a:latin typeface="Verdana"/>
                <a:cs typeface="Verdana"/>
              </a:rPr>
              <a:t> </a:t>
            </a:r>
            <a:r>
              <a:rPr spc="-7" dirty="0">
                <a:latin typeface="Verdana"/>
                <a:cs typeface="Verdana"/>
              </a:rPr>
              <a:t>some</a:t>
            </a:r>
            <a:r>
              <a:rPr spc="4" dirty="0">
                <a:latin typeface="Verdana"/>
                <a:cs typeface="Verdana"/>
              </a:rPr>
              <a:t> </a:t>
            </a:r>
            <a:r>
              <a:rPr spc="-7" dirty="0">
                <a:latin typeface="Verdana"/>
                <a:cs typeface="Verdana"/>
              </a:rPr>
              <a:t>basic</a:t>
            </a:r>
            <a:r>
              <a:rPr spc="4" dirty="0">
                <a:latin typeface="Verdana"/>
                <a:cs typeface="Verdana"/>
              </a:rPr>
              <a:t> </a:t>
            </a:r>
            <a:r>
              <a:rPr spc="-4" dirty="0">
                <a:latin typeface="Verdana"/>
                <a:cs typeface="Verdana"/>
              </a:rPr>
              <a:t>cleaning</a:t>
            </a:r>
            <a:r>
              <a:rPr spc="4" dirty="0">
                <a:latin typeface="Verdana"/>
                <a:cs typeface="Verdana"/>
              </a:rPr>
              <a:t> </a:t>
            </a:r>
            <a:r>
              <a:rPr spc="-7" dirty="0">
                <a:latin typeface="Verdana"/>
                <a:cs typeface="Verdana"/>
              </a:rPr>
              <a:t>on</a:t>
            </a:r>
            <a:r>
              <a:rPr spc="4" dirty="0">
                <a:latin typeface="Verdana"/>
                <a:cs typeface="Verdana"/>
              </a:rPr>
              <a:t> </a:t>
            </a:r>
            <a:r>
              <a:rPr spc="-7" dirty="0">
                <a:latin typeface="Verdana"/>
                <a:cs typeface="Verdana"/>
              </a:rPr>
              <a:t>text(captions)</a:t>
            </a:r>
            <a:r>
              <a:rPr spc="4" dirty="0">
                <a:latin typeface="Verdana"/>
                <a:cs typeface="Verdana"/>
              </a:rPr>
              <a:t> </a:t>
            </a:r>
            <a:r>
              <a:rPr spc="-11" dirty="0">
                <a:latin typeface="Verdana"/>
                <a:cs typeface="Verdana"/>
              </a:rPr>
              <a:t>like</a:t>
            </a:r>
            <a:r>
              <a:rPr spc="4" dirty="0">
                <a:latin typeface="Verdana"/>
                <a:cs typeface="Verdana"/>
              </a:rPr>
              <a:t> </a:t>
            </a:r>
            <a:r>
              <a:rPr spc="-11" dirty="0">
                <a:latin typeface="Verdana"/>
                <a:cs typeface="Verdana"/>
              </a:rPr>
              <a:t>lower- </a:t>
            </a:r>
            <a:r>
              <a:rPr spc="-633" dirty="0">
                <a:latin typeface="Verdana"/>
                <a:cs typeface="Verdana"/>
              </a:rPr>
              <a:t> </a:t>
            </a:r>
            <a:r>
              <a:rPr spc="-4" dirty="0">
                <a:latin typeface="Verdana"/>
                <a:cs typeface="Verdana"/>
              </a:rPr>
              <a:t>casting all </a:t>
            </a:r>
            <a:r>
              <a:rPr spc="-7" dirty="0">
                <a:latin typeface="Verdana"/>
                <a:cs typeface="Verdana"/>
              </a:rPr>
              <a:t>words,</a:t>
            </a:r>
            <a:r>
              <a:rPr spc="-4" dirty="0">
                <a:latin typeface="Verdana"/>
                <a:cs typeface="Verdana"/>
              </a:rPr>
              <a:t> </a:t>
            </a:r>
            <a:r>
              <a:rPr spc="-7" dirty="0">
                <a:latin typeface="Verdana"/>
                <a:cs typeface="Verdana"/>
              </a:rPr>
              <a:t>removing</a:t>
            </a:r>
            <a:r>
              <a:rPr spc="-4" dirty="0">
                <a:latin typeface="Verdana"/>
                <a:cs typeface="Verdana"/>
              </a:rPr>
              <a:t> special </a:t>
            </a:r>
            <a:r>
              <a:rPr spc="-11" dirty="0">
                <a:latin typeface="Verdana"/>
                <a:cs typeface="Verdana"/>
              </a:rPr>
              <a:t>tokens</a:t>
            </a:r>
            <a:r>
              <a:rPr spc="-4" dirty="0">
                <a:latin typeface="Verdana"/>
                <a:cs typeface="Verdana"/>
              </a:rPr>
              <a:t> and </a:t>
            </a:r>
            <a:r>
              <a:rPr spc="-7" dirty="0">
                <a:latin typeface="Verdana"/>
                <a:cs typeface="Verdana"/>
              </a:rPr>
              <a:t>numbers.</a:t>
            </a:r>
            <a:endParaRPr dirty="0">
              <a:latin typeface="Verdana"/>
              <a:cs typeface="Verdana"/>
            </a:endParaRPr>
          </a:p>
          <a:p>
            <a:pPr>
              <a:spcBef>
                <a:spcPts val="39"/>
              </a:spcBef>
              <a:buFont typeface="Verdana"/>
              <a:buChar char="•"/>
            </a:pPr>
            <a:endParaRPr dirty="0">
              <a:latin typeface="Verdana"/>
              <a:cs typeface="Verdana"/>
            </a:endParaRPr>
          </a:p>
          <a:p>
            <a:pPr marL="330387" marR="620591" indent="-285740">
              <a:lnSpc>
                <a:spcPts val="2180"/>
              </a:lnSpc>
              <a:spcBef>
                <a:spcPts val="4"/>
              </a:spcBef>
              <a:buSzPct val="144230"/>
              <a:buChar char="•"/>
              <a:tabLst>
                <a:tab pos="330387" algn="l"/>
              </a:tabLst>
            </a:pPr>
            <a:r>
              <a:rPr spc="-7" dirty="0">
                <a:latin typeface="Verdana"/>
                <a:cs typeface="Verdana"/>
              </a:rPr>
              <a:t>Create</a:t>
            </a:r>
            <a:r>
              <a:rPr spc="-4" dirty="0">
                <a:latin typeface="Verdana"/>
                <a:cs typeface="Verdana"/>
              </a:rPr>
              <a:t> a</a:t>
            </a:r>
            <a:r>
              <a:rPr dirty="0">
                <a:latin typeface="Verdana"/>
                <a:cs typeface="Verdana"/>
              </a:rPr>
              <a:t> </a:t>
            </a:r>
            <a:r>
              <a:rPr spc="-7" dirty="0">
                <a:latin typeface="Verdana"/>
                <a:cs typeface="Verdana"/>
              </a:rPr>
              <a:t>vocabulary</a:t>
            </a:r>
            <a:r>
              <a:rPr dirty="0">
                <a:latin typeface="Verdana"/>
                <a:cs typeface="Verdana"/>
              </a:rPr>
              <a:t> </a:t>
            </a:r>
            <a:r>
              <a:rPr spc="-7" dirty="0">
                <a:latin typeface="Verdana"/>
                <a:cs typeface="Verdana"/>
              </a:rPr>
              <a:t>of</a:t>
            </a:r>
            <a:r>
              <a:rPr dirty="0">
                <a:latin typeface="Verdana"/>
                <a:cs typeface="Verdana"/>
              </a:rPr>
              <a:t> </a:t>
            </a:r>
            <a:r>
              <a:rPr spc="-4" dirty="0">
                <a:latin typeface="Verdana"/>
                <a:cs typeface="Verdana"/>
              </a:rPr>
              <a:t>all</a:t>
            </a:r>
            <a:r>
              <a:rPr dirty="0">
                <a:latin typeface="Verdana"/>
                <a:cs typeface="Verdana"/>
              </a:rPr>
              <a:t> </a:t>
            </a:r>
            <a:r>
              <a:rPr spc="-7" dirty="0">
                <a:latin typeface="Verdana"/>
                <a:cs typeface="Verdana"/>
              </a:rPr>
              <a:t>unique</a:t>
            </a:r>
            <a:r>
              <a:rPr dirty="0">
                <a:latin typeface="Verdana"/>
                <a:cs typeface="Verdana"/>
              </a:rPr>
              <a:t> </a:t>
            </a:r>
            <a:r>
              <a:rPr spc="-7" dirty="0">
                <a:latin typeface="Verdana"/>
                <a:cs typeface="Verdana"/>
              </a:rPr>
              <a:t>words</a:t>
            </a:r>
            <a:r>
              <a:rPr dirty="0">
                <a:latin typeface="Verdana"/>
                <a:cs typeface="Verdana"/>
              </a:rPr>
              <a:t> </a:t>
            </a:r>
            <a:r>
              <a:rPr spc="-7" dirty="0">
                <a:latin typeface="Verdana"/>
                <a:cs typeface="Verdana"/>
              </a:rPr>
              <a:t>present</a:t>
            </a:r>
            <a:r>
              <a:rPr dirty="0">
                <a:latin typeface="Verdana"/>
                <a:cs typeface="Verdana"/>
              </a:rPr>
              <a:t> </a:t>
            </a:r>
            <a:r>
              <a:rPr spc="-7" dirty="0">
                <a:latin typeface="Verdana"/>
                <a:cs typeface="Verdana"/>
              </a:rPr>
              <a:t>across</a:t>
            </a:r>
            <a:r>
              <a:rPr dirty="0">
                <a:latin typeface="Verdana"/>
                <a:cs typeface="Verdana"/>
              </a:rPr>
              <a:t> </a:t>
            </a:r>
            <a:r>
              <a:rPr spc="-7" dirty="0">
                <a:latin typeface="Verdana"/>
                <a:cs typeface="Verdana"/>
              </a:rPr>
              <a:t>the </a:t>
            </a:r>
            <a:r>
              <a:rPr spc="-633" dirty="0">
                <a:latin typeface="Verdana"/>
                <a:cs typeface="Verdana"/>
              </a:rPr>
              <a:t> </a:t>
            </a:r>
            <a:r>
              <a:rPr spc="-7" dirty="0">
                <a:latin typeface="Verdana"/>
                <a:cs typeface="Verdana"/>
              </a:rPr>
              <a:t>40000 captions.</a:t>
            </a:r>
            <a:endParaRPr dirty="0">
              <a:latin typeface="Verdana"/>
              <a:cs typeface="Verdana"/>
            </a:endParaRPr>
          </a:p>
          <a:p>
            <a:pPr>
              <a:spcBef>
                <a:spcPts val="39"/>
              </a:spcBef>
              <a:buFont typeface="Verdana"/>
              <a:buChar char="•"/>
            </a:pPr>
            <a:endParaRPr dirty="0">
              <a:latin typeface="Verdana"/>
              <a:cs typeface="Verdana"/>
            </a:endParaRPr>
          </a:p>
          <a:p>
            <a:pPr marL="330387" marR="420573" indent="-285740">
              <a:lnSpc>
                <a:spcPts val="2180"/>
              </a:lnSpc>
              <a:buSzPct val="144230"/>
              <a:buChar char="•"/>
              <a:tabLst>
                <a:tab pos="330387" algn="l"/>
              </a:tabLst>
            </a:pPr>
            <a:r>
              <a:rPr spc="-53" dirty="0">
                <a:latin typeface="Verdana"/>
                <a:cs typeface="Verdana"/>
              </a:rPr>
              <a:t>We</a:t>
            </a:r>
            <a:r>
              <a:rPr dirty="0">
                <a:latin typeface="Verdana"/>
                <a:cs typeface="Verdana"/>
              </a:rPr>
              <a:t> </a:t>
            </a:r>
            <a:r>
              <a:rPr spc="-7" dirty="0">
                <a:latin typeface="Verdana"/>
                <a:cs typeface="Verdana"/>
              </a:rPr>
              <a:t>consider</a:t>
            </a:r>
            <a:r>
              <a:rPr dirty="0">
                <a:latin typeface="Verdana"/>
                <a:cs typeface="Verdana"/>
              </a:rPr>
              <a:t> </a:t>
            </a:r>
            <a:r>
              <a:rPr spc="-7" dirty="0">
                <a:latin typeface="Verdana"/>
                <a:cs typeface="Verdana"/>
              </a:rPr>
              <a:t>only</a:t>
            </a:r>
            <a:r>
              <a:rPr dirty="0">
                <a:latin typeface="Verdana"/>
                <a:cs typeface="Verdana"/>
              </a:rPr>
              <a:t> </a:t>
            </a:r>
            <a:r>
              <a:rPr spc="-7" dirty="0">
                <a:latin typeface="Verdana"/>
                <a:cs typeface="Verdana"/>
              </a:rPr>
              <a:t>those</a:t>
            </a:r>
            <a:r>
              <a:rPr dirty="0">
                <a:latin typeface="Verdana"/>
                <a:cs typeface="Verdana"/>
              </a:rPr>
              <a:t> </a:t>
            </a:r>
            <a:r>
              <a:rPr spc="-7" dirty="0">
                <a:latin typeface="Verdana"/>
                <a:cs typeface="Verdana"/>
              </a:rPr>
              <a:t>words</a:t>
            </a:r>
            <a:r>
              <a:rPr dirty="0">
                <a:latin typeface="Verdana"/>
                <a:cs typeface="Verdana"/>
              </a:rPr>
              <a:t> </a:t>
            </a:r>
            <a:r>
              <a:rPr spc="-7" dirty="0">
                <a:latin typeface="Verdana"/>
                <a:cs typeface="Verdana"/>
              </a:rPr>
              <a:t>that</a:t>
            </a:r>
            <a:r>
              <a:rPr dirty="0">
                <a:latin typeface="Verdana"/>
                <a:cs typeface="Verdana"/>
              </a:rPr>
              <a:t> </a:t>
            </a:r>
            <a:r>
              <a:rPr spc="-7" dirty="0">
                <a:latin typeface="Verdana"/>
                <a:cs typeface="Verdana"/>
              </a:rPr>
              <a:t>occur</a:t>
            </a:r>
            <a:r>
              <a:rPr dirty="0">
                <a:latin typeface="Verdana"/>
                <a:cs typeface="Verdana"/>
              </a:rPr>
              <a:t> </a:t>
            </a:r>
            <a:r>
              <a:rPr spc="-4" dirty="0">
                <a:latin typeface="Verdana"/>
                <a:cs typeface="Verdana"/>
              </a:rPr>
              <a:t>at</a:t>
            </a:r>
            <a:r>
              <a:rPr dirty="0">
                <a:latin typeface="Verdana"/>
                <a:cs typeface="Verdana"/>
              </a:rPr>
              <a:t> </a:t>
            </a:r>
            <a:r>
              <a:rPr spc="-4" dirty="0">
                <a:latin typeface="Verdana"/>
                <a:cs typeface="Verdana"/>
              </a:rPr>
              <a:t>least</a:t>
            </a:r>
            <a:r>
              <a:rPr dirty="0">
                <a:latin typeface="Verdana"/>
                <a:cs typeface="Verdana"/>
              </a:rPr>
              <a:t> </a:t>
            </a:r>
            <a:r>
              <a:rPr spc="-7" dirty="0">
                <a:latin typeface="Verdana"/>
                <a:cs typeface="Verdana"/>
              </a:rPr>
              <a:t>10</a:t>
            </a:r>
            <a:r>
              <a:rPr dirty="0">
                <a:latin typeface="Verdana"/>
                <a:cs typeface="Verdana"/>
              </a:rPr>
              <a:t> </a:t>
            </a:r>
            <a:r>
              <a:rPr spc="-7" dirty="0">
                <a:latin typeface="Verdana"/>
                <a:cs typeface="Verdana"/>
              </a:rPr>
              <a:t>times</a:t>
            </a:r>
            <a:r>
              <a:rPr dirty="0">
                <a:latin typeface="Verdana"/>
                <a:cs typeface="Verdana"/>
              </a:rPr>
              <a:t> </a:t>
            </a:r>
            <a:r>
              <a:rPr spc="-4" dirty="0">
                <a:latin typeface="Verdana"/>
                <a:cs typeface="Verdana"/>
              </a:rPr>
              <a:t>in </a:t>
            </a:r>
            <a:r>
              <a:rPr spc="-633" dirty="0">
                <a:latin typeface="Verdana"/>
                <a:cs typeface="Verdana"/>
              </a:rPr>
              <a:t> </a:t>
            </a:r>
            <a:r>
              <a:rPr spc="-7" dirty="0">
                <a:latin typeface="Verdana"/>
                <a:cs typeface="Verdana"/>
              </a:rPr>
              <a:t>the </a:t>
            </a:r>
            <a:r>
              <a:rPr spc="-4" dirty="0">
                <a:latin typeface="Verdana"/>
                <a:cs typeface="Verdana"/>
              </a:rPr>
              <a:t>entire </a:t>
            </a:r>
            <a:r>
              <a:rPr spc="-7" dirty="0">
                <a:latin typeface="Verdana"/>
                <a:cs typeface="Verdana"/>
              </a:rPr>
              <a:t>corpus</a:t>
            </a:r>
            <a:r>
              <a:rPr spc="-4" dirty="0">
                <a:latin typeface="Verdana"/>
                <a:cs typeface="Verdana"/>
              </a:rPr>
              <a:t> </a:t>
            </a:r>
            <a:r>
              <a:rPr spc="-7" dirty="0">
                <a:latin typeface="Verdana"/>
                <a:cs typeface="Verdana"/>
              </a:rPr>
              <a:t>of</a:t>
            </a:r>
            <a:r>
              <a:rPr spc="-4" dirty="0">
                <a:latin typeface="Verdana"/>
                <a:cs typeface="Verdana"/>
              </a:rPr>
              <a:t> </a:t>
            </a:r>
            <a:r>
              <a:rPr spc="-7" dirty="0">
                <a:latin typeface="Verdana"/>
                <a:cs typeface="Verdana"/>
              </a:rPr>
              <a:t>40000</a:t>
            </a:r>
            <a:r>
              <a:rPr spc="-4" dirty="0">
                <a:latin typeface="Verdana"/>
                <a:cs typeface="Verdana"/>
              </a:rPr>
              <a:t> </a:t>
            </a:r>
            <a:r>
              <a:rPr spc="-7" dirty="0">
                <a:latin typeface="Verdana"/>
                <a:cs typeface="Verdana"/>
              </a:rPr>
              <a:t>captions.</a:t>
            </a:r>
            <a:endParaRPr dirty="0">
              <a:latin typeface="Verdana"/>
              <a:cs typeface="Verdana"/>
            </a:endParaRPr>
          </a:p>
          <a:p>
            <a:pPr>
              <a:spcBef>
                <a:spcPts val="42"/>
              </a:spcBef>
              <a:buFont typeface="Verdana"/>
              <a:buChar char="•"/>
            </a:pPr>
            <a:endParaRPr dirty="0">
              <a:latin typeface="Verdana"/>
              <a:cs typeface="Verdana"/>
            </a:endParaRPr>
          </a:p>
          <a:p>
            <a:pPr marL="330387" marR="112510" indent="-285740">
              <a:lnSpc>
                <a:spcPts val="2180"/>
              </a:lnSpc>
              <a:buSzPct val="144230"/>
              <a:buChar char="•"/>
              <a:tabLst>
                <a:tab pos="330387" algn="l"/>
              </a:tabLst>
            </a:pPr>
            <a:r>
              <a:rPr spc="-11" dirty="0">
                <a:latin typeface="Verdana"/>
                <a:cs typeface="Verdana"/>
              </a:rPr>
              <a:t>Reducing</a:t>
            </a:r>
            <a:r>
              <a:rPr spc="-7" dirty="0">
                <a:latin typeface="Verdana"/>
                <a:cs typeface="Verdana"/>
              </a:rPr>
              <a:t> the</a:t>
            </a:r>
            <a:r>
              <a:rPr spc="-4" dirty="0">
                <a:latin typeface="Verdana"/>
                <a:cs typeface="Verdana"/>
              </a:rPr>
              <a:t> </a:t>
            </a:r>
            <a:r>
              <a:rPr spc="-7" dirty="0">
                <a:latin typeface="Verdana"/>
                <a:cs typeface="Verdana"/>
              </a:rPr>
              <a:t>vocabulary</a:t>
            </a:r>
            <a:r>
              <a:rPr spc="-4" dirty="0">
                <a:latin typeface="Verdana"/>
                <a:cs typeface="Verdana"/>
              </a:rPr>
              <a:t> </a:t>
            </a:r>
            <a:r>
              <a:rPr spc="-7" dirty="0">
                <a:latin typeface="Verdana"/>
                <a:cs typeface="Verdana"/>
              </a:rPr>
              <a:t>size</a:t>
            </a:r>
            <a:r>
              <a:rPr spc="-4" dirty="0">
                <a:latin typeface="Verdana"/>
                <a:cs typeface="Verdana"/>
              </a:rPr>
              <a:t> </a:t>
            </a:r>
            <a:r>
              <a:rPr spc="-7" dirty="0">
                <a:latin typeface="Verdana"/>
                <a:cs typeface="Verdana"/>
              </a:rPr>
              <a:t>results </a:t>
            </a:r>
            <a:r>
              <a:rPr spc="-4" dirty="0">
                <a:latin typeface="Verdana"/>
                <a:cs typeface="Verdana"/>
              </a:rPr>
              <a:t>in less </a:t>
            </a:r>
            <a:r>
              <a:rPr spc="-7" dirty="0">
                <a:latin typeface="Verdana"/>
                <a:cs typeface="Verdana"/>
              </a:rPr>
              <a:t>overfitting</a:t>
            </a:r>
            <a:r>
              <a:rPr spc="-4" dirty="0">
                <a:latin typeface="Verdana"/>
                <a:cs typeface="Verdana"/>
              </a:rPr>
              <a:t> and less </a:t>
            </a:r>
            <a:r>
              <a:rPr spc="-633" dirty="0">
                <a:latin typeface="Verdana"/>
                <a:cs typeface="Verdana"/>
              </a:rPr>
              <a:t> </a:t>
            </a:r>
            <a:r>
              <a:rPr spc="-7" dirty="0">
                <a:latin typeface="Verdana"/>
                <a:cs typeface="Verdana"/>
              </a:rPr>
              <a:t>computation.</a:t>
            </a:r>
            <a:endParaRPr dirty="0">
              <a:latin typeface="Verdana"/>
              <a:cs typeface="Verdana"/>
            </a:endParaRPr>
          </a:p>
          <a:p>
            <a:pPr>
              <a:spcBef>
                <a:spcPts val="39"/>
              </a:spcBef>
              <a:buFont typeface="Verdana"/>
              <a:buChar char="•"/>
            </a:pPr>
            <a:endParaRPr dirty="0">
              <a:latin typeface="Verdana"/>
              <a:cs typeface="Verdana"/>
            </a:endParaRPr>
          </a:p>
          <a:p>
            <a:pPr marL="330387" marR="4974998" indent="-285740">
              <a:lnSpc>
                <a:spcPts val="2180"/>
              </a:lnSpc>
              <a:buSzPct val="144230"/>
              <a:buChar char="•"/>
              <a:tabLst>
                <a:tab pos="330387" algn="l"/>
              </a:tabLst>
            </a:pPr>
            <a:r>
              <a:rPr spc="-46" dirty="0">
                <a:latin typeface="Verdana"/>
                <a:cs typeface="Verdana"/>
              </a:rPr>
              <a:t>Total</a:t>
            </a:r>
            <a:r>
              <a:rPr spc="-21" dirty="0">
                <a:latin typeface="Verdana"/>
                <a:cs typeface="Verdana"/>
              </a:rPr>
              <a:t> </a:t>
            </a:r>
            <a:r>
              <a:rPr spc="-25" dirty="0">
                <a:latin typeface="Verdana"/>
                <a:cs typeface="Verdana"/>
              </a:rPr>
              <a:t>Words</a:t>
            </a:r>
            <a:r>
              <a:rPr spc="-21" dirty="0">
                <a:latin typeface="Verdana"/>
                <a:cs typeface="Verdana"/>
              </a:rPr>
              <a:t> </a:t>
            </a:r>
            <a:r>
              <a:rPr spc="-4" dirty="0">
                <a:latin typeface="Verdana"/>
                <a:cs typeface="Verdana"/>
              </a:rPr>
              <a:t>-</a:t>
            </a:r>
            <a:r>
              <a:rPr spc="-21" dirty="0">
                <a:latin typeface="Verdana"/>
                <a:cs typeface="Verdana"/>
              </a:rPr>
              <a:t> </a:t>
            </a:r>
            <a:r>
              <a:rPr spc="-7" dirty="0">
                <a:latin typeface="Verdana"/>
                <a:cs typeface="Verdana"/>
              </a:rPr>
              <a:t>373837 </a:t>
            </a:r>
            <a:r>
              <a:rPr spc="-633" dirty="0">
                <a:latin typeface="Verdana"/>
                <a:cs typeface="Verdana"/>
              </a:rPr>
              <a:t> </a:t>
            </a:r>
            <a:r>
              <a:rPr spc="-7" dirty="0">
                <a:latin typeface="Verdana"/>
                <a:cs typeface="Verdana"/>
              </a:rPr>
              <a:t>Unique</a:t>
            </a:r>
            <a:r>
              <a:rPr spc="-18" dirty="0">
                <a:latin typeface="Verdana"/>
                <a:cs typeface="Verdana"/>
              </a:rPr>
              <a:t> </a:t>
            </a:r>
            <a:r>
              <a:rPr spc="-25" dirty="0">
                <a:latin typeface="Verdana"/>
                <a:cs typeface="Verdana"/>
              </a:rPr>
              <a:t>Words</a:t>
            </a:r>
            <a:r>
              <a:rPr spc="-18" dirty="0">
                <a:latin typeface="Verdana"/>
                <a:cs typeface="Verdana"/>
              </a:rPr>
              <a:t> </a:t>
            </a:r>
            <a:r>
              <a:rPr spc="-4" dirty="0">
                <a:latin typeface="Verdana"/>
                <a:cs typeface="Verdana"/>
              </a:rPr>
              <a:t>-</a:t>
            </a:r>
            <a:r>
              <a:rPr spc="-18" dirty="0">
                <a:latin typeface="Verdana"/>
                <a:cs typeface="Verdana"/>
              </a:rPr>
              <a:t> </a:t>
            </a:r>
            <a:r>
              <a:rPr spc="-7" dirty="0">
                <a:latin typeface="Verdana"/>
                <a:cs typeface="Verdana"/>
              </a:rPr>
              <a:t>8424</a:t>
            </a:r>
            <a:endParaRPr dirty="0">
              <a:latin typeface="Verdana"/>
              <a:cs typeface="Verdana"/>
            </a:endParaRPr>
          </a:p>
          <a:p>
            <a:pPr marL="330387">
              <a:lnSpc>
                <a:spcPts val="2109"/>
              </a:lnSpc>
            </a:pPr>
            <a:r>
              <a:rPr spc="-4" dirty="0">
                <a:latin typeface="Verdana"/>
                <a:cs typeface="Verdana"/>
              </a:rPr>
              <a:t>Filtered</a:t>
            </a:r>
            <a:r>
              <a:rPr spc="-14" dirty="0">
                <a:latin typeface="Verdana"/>
                <a:cs typeface="Verdana"/>
              </a:rPr>
              <a:t> </a:t>
            </a:r>
            <a:r>
              <a:rPr spc="-7" dirty="0">
                <a:latin typeface="Verdana"/>
                <a:cs typeface="Verdana"/>
              </a:rPr>
              <a:t>Unique</a:t>
            </a:r>
            <a:r>
              <a:rPr spc="-14" dirty="0">
                <a:latin typeface="Verdana"/>
                <a:cs typeface="Verdana"/>
              </a:rPr>
              <a:t> </a:t>
            </a:r>
            <a:r>
              <a:rPr spc="-25" dirty="0">
                <a:latin typeface="Verdana"/>
                <a:cs typeface="Verdana"/>
              </a:rPr>
              <a:t>Words</a:t>
            </a:r>
            <a:r>
              <a:rPr spc="-14" dirty="0">
                <a:latin typeface="Verdana"/>
                <a:cs typeface="Verdana"/>
              </a:rPr>
              <a:t> </a:t>
            </a:r>
            <a:r>
              <a:rPr spc="-4" dirty="0">
                <a:latin typeface="Verdana"/>
                <a:cs typeface="Verdana"/>
              </a:rPr>
              <a:t>-</a:t>
            </a:r>
            <a:r>
              <a:rPr spc="-11" dirty="0">
                <a:latin typeface="Verdana"/>
                <a:cs typeface="Verdana"/>
              </a:rPr>
              <a:t> </a:t>
            </a:r>
            <a:r>
              <a:rPr spc="-7" dirty="0">
                <a:latin typeface="Verdana"/>
                <a:cs typeface="Verdana"/>
              </a:rPr>
              <a:t>1845</a:t>
            </a:r>
            <a:endParaRPr dirty="0">
              <a:latin typeface="Verdana"/>
              <a:cs typeface="Verdana"/>
            </a:endParaRPr>
          </a:p>
        </p:txBody>
      </p:sp>
      <p:grpSp>
        <p:nvGrpSpPr>
          <p:cNvPr id="6" name="object 3">
            <a:extLst>
              <a:ext uri="{FF2B5EF4-FFF2-40B4-BE49-F238E27FC236}">
                <a16:creationId xmlns:a16="http://schemas.microsoft.com/office/drawing/2014/main" id="{546AD110-9447-4FD8-2CE8-0F79195BA661}"/>
              </a:ext>
            </a:extLst>
          </p:cNvPr>
          <p:cNvGrpSpPr/>
          <p:nvPr/>
        </p:nvGrpSpPr>
        <p:grpSpPr>
          <a:xfrm>
            <a:off x="667339" y="289171"/>
            <a:ext cx="9387840" cy="1256030"/>
            <a:chOff x="0" y="772667"/>
            <a:chExt cx="9387840" cy="1256030"/>
          </a:xfrm>
        </p:grpSpPr>
        <p:sp>
          <p:nvSpPr>
            <p:cNvPr id="7" name="object 4">
              <a:extLst>
                <a:ext uri="{FF2B5EF4-FFF2-40B4-BE49-F238E27FC236}">
                  <a16:creationId xmlns:a16="http://schemas.microsoft.com/office/drawing/2014/main" id="{5566CB6D-9257-B73B-C42B-D21406177968}"/>
                </a:ext>
              </a:extLst>
            </p:cNvPr>
            <p:cNvSpPr/>
            <p:nvPr/>
          </p:nvSpPr>
          <p:spPr>
            <a:xfrm>
              <a:off x="0" y="772668"/>
              <a:ext cx="9371330" cy="1239520"/>
            </a:xfrm>
            <a:custGeom>
              <a:avLst/>
              <a:gdLst/>
              <a:ahLst/>
              <a:cxnLst/>
              <a:rect l="l" t="t" r="r" b="b"/>
              <a:pathLst>
                <a:path w="9371330" h="1239520">
                  <a:moveTo>
                    <a:pt x="9371076" y="1239011"/>
                  </a:moveTo>
                  <a:lnTo>
                    <a:pt x="0" y="1239011"/>
                  </a:lnTo>
                  <a:lnTo>
                    <a:pt x="0" y="0"/>
                  </a:lnTo>
                  <a:lnTo>
                    <a:pt x="9371076" y="0"/>
                  </a:lnTo>
                  <a:lnTo>
                    <a:pt x="9371076" y="1239011"/>
                  </a:lnTo>
                  <a:close/>
                </a:path>
              </a:pathLst>
            </a:custGeom>
            <a:solidFill>
              <a:srgbClr val="16153D"/>
            </a:solidFill>
          </p:spPr>
          <p:txBody>
            <a:bodyPr wrap="square" lIns="0" tIns="0" rIns="0" bIns="0" rtlCol="0"/>
            <a:lstStyle/>
            <a:p>
              <a:endParaRPr dirty="0"/>
            </a:p>
          </p:txBody>
        </p:sp>
        <p:sp>
          <p:nvSpPr>
            <p:cNvPr id="8" name="object 5">
              <a:extLst>
                <a:ext uri="{FF2B5EF4-FFF2-40B4-BE49-F238E27FC236}">
                  <a16:creationId xmlns:a16="http://schemas.microsoft.com/office/drawing/2014/main" id="{A6505174-CF54-2A75-57B7-25C04EF6C0A4}"/>
                </a:ext>
              </a:extLst>
            </p:cNvPr>
            <p:cNvSpPr/>
            <p:nvPr/>
          </p:nvSpPr>
          <p:spPr>
            <a:xfrm>
              <a:off x="0" y="772667"/>
              <a:ext cx="9387840" cy="1256030"/>
            </a:xfrm>
            <a:custGeom>
              <a:avLst/>
              <a:gdLst/>
              <a:ahLst/>
              <a:cxnLst/>
              <a:rect l="l" t="t" r="r" b="b"/>
              <a:pathLst>
                <a:path w="9387840" h="1256030">
                  <a:moveTo>
                    <a:pt x="0" y="16764"/>
                  </a:moveTo>
                  <a:lnTo>
                    <a:pt x="0" y="0"/>
                  </a:lnTo>
                  <a:lnTo>
                    <a:pt x="9387840" y="0"/>
                  </a:lnTo>
                  <a:lnTo>
                    <a:pt x="16763" y="0"/>
                  </a:lnTo>
                  <a:lnTo>
                    <a:pt x="0" y="16764"/>
                  </a:lnTo>
                  <a:close/>
                </a:path>
                <a:path w="9387840" h="1256030">
                  <a:moveTo>
                    <a:pt x="16763" y="1239012"/>
                  </a:moveTo>
                  <a:lnTo>
                    <a:pt x="0" y="1222248"/>
                  </a:lnTo>
                  <a:lnTo>
                    <a:pt x="0" y="16764"/>
                  </a:lnTo>
                  <a:lnTo>
                    <a:pt x="16763" y="0"/>
                  </a:lnTo>
                  <a:lnTo>
                    <a:pt x="16763" y="1239012"/>
                  </a:lnTo>
                  <a:close/>
                </a:path>
                <a:path w="9387840" h="1256030">
                  <a:moveTo>
                    <a:pt x="9354312" y="16764"/>
                  </a:moveTo>
                  <a:lnTo>
                    <a:pt x="16763" y="16764"/>
                  </a:lnTo>
                  <a:lnTo>
                    <a:pt x="16763" y="0"/>
                  </a:lnTo>
                  <a:lnTo>
                    <a:pt x="9354312" y="0"/>
                  </a:lnTo>
                  <a:lnTo>
                    <a:pt x="9354312" y="16764"/>
                  </a:lnTo>
                  <a:close/>
                </a:path>
                <a:path w="9387840" h="1256030">
                  <a:moveTo>
                    <a:pt x="9354312" y="1239012"/>
                  </a:moveTo>
                  <a:lnTo>
                    <a:pt x="9354312" y="0"/>
                  </a:lnTo>
                  <a:lnTo>
                    <a:pt x="9371076" y="16764"/>
                  </a:lnTo>
                  <a:lnTo>
                    <a:pt x="9387840" y="16764"/>
                  </a:lnTo>
                  <a:lnTo>
                    <a:pt x="9387840" y="1222248"/>
                  </a:lnTo>
                  <a:lnTo>
                    <a:pt x="9371076" y="1222248"/>
                  </a:lnTo>
                  <a:lnTo>
                    <a:pt x="9354312" y="1239012"/>
                  </a:lnTo>
                  <a:close/>
                </a:path>
                <a:path w="9387840" h="1256030">
                  <a:moveTo>
                    <a:pt x="9387840" y="16764"/>
                  </a:moveTo>
                  <a:lnTo>
                    <a:pt x="9371076" y="16764"/>
                  </a:lnTo>
                  <a:lnTo>
                    <a:pt x="9354312" y="0"/>
                  </a:lnTo>
                  <a:lnTo>
                    <a:pt x="9387840" y="0"/>
                  </a:lnTo>
                  <a:lnTo>
                    <a:pt x="9387840" y="16764"/>
                  </a:lnTo>
                  <a:close/>
                </a:path>
                <a:path w="9387840" h="1256030">
                  <a:moveTo>
                    <a:pt x="9354312" y="1239012"/>
                  </a:moveTo>
                  <a:lnTo>
                    <a:pt x="16763" y="1239012"/>
                  </a:lnTo>
                  <a:lnTo>
                    <a:pt x="16763" y="1222248"/>
                  </a:lnTo>
                  <a:lnTo>
                    <a:pt x="9354312" y="1222248"/>
                  </a:lnTo>
                  <a:lnTo>
                    <a:pt x="9354312" y="1239012"/>
                  </a:lnTo>
                  <a:close/>
                </a:path>
                <a:path w="9387840" h="1256030">
                  <a:moveTo>
                    <a:pt x="9387840" y="1239012"/>
                  </a:moveTo>
                  <a:lnTo>
                    <a:pt x="9354312" y="1239012"/>
                  </a:lnTo>
                  <a:lnTo>
                    <a:pt x="9371076" y="1222248"/>
                  </a:lnTo>
                  <a:lnTo>
                    <a:pt x="9387840" y="1222248"/>
                  </a:lnTo>
                  <a:lnTo>
                    <a:pt x="9387840" y="1239012"/>
                  </a:lnTo>
                  <a:close/>
                </a:path>
                <a:path w="9387840" h="1256030">
                  <a:moveTo>
                    <a:pt x="9381744" y="1255776"/>
                  </a:moveTo>
                  <a:lnTo>
                    <a:pt x="0" y="1255776"/>
                  </a:lnTo>
                  <a:lnTo>
                    <a:pt x="0" y="1222248"/>
                  </a:lnTo>
                  <a:lnTo>
                    <a:pt x="16763" y="1239012"/>
                  </a:lnTo>
                  <a:lnTo>
                    <a:pt x="9387840" y="1239012"/>
                  </a:lnTo>
                  <a:lnTo>
                    <a:pt x="9387840" y="1248156"/>
                  </a:lnTo>
                  <a:lnTo>
                    <a:pt x="9381744" y="1255776"/>
                  </a:lnTo>
                  <a:close/>
                </a:path>
              </a:pathLst>
            </a:custGeom>
            <a:solidFill>
              <a:srgbClr val="FFFFFF"/>
            </a:solidFill>
          </p:spPr>
          <p:txBody>
            <a:bodyPr wrap="square" lIns="0" tIns="0" rIns="0" bIns="0" rtlCol="0"/>
            <a:lstStyle/>
            <a:p>
              <a:endParaRPr/>
            </a:p>
          </p:txBody>
        </p:sp>
      </p:grpSp>
      <p:sp>
        <p:nvSpPr>
          <p:cNvPr id="10" name="TextBox 9">
            <a:extLst>
              <a:ext uri="{FF2B5EF4-FFF2-40B4-BE49-F238E27FC236}">
                <a16:creationId xmlns:a16="http://schemas.microsoft.com/office/drawing/2014/main" id="{8BB2B00A-2400-5D04-24B0-87F7CB368D3C}"/>
              </a:ext>
            </a:extLst>
          </p:cNvPr>
          <p:cNvSpPr txBox="1"/>
          <p:nvPr/>
        </p:nvSpPr>
        <p:spPr>
          <a:xfrm>
            <a:off x="1174750" y="645035"/>
            <a:ext cx="6096000" cy="523220"/>
          </a:xfrm>
          <a:prstGeom prst="rect">
            <a:avLst/>
          </a:prstGeom>
          <a:noFill/>
        </p:spPr>
        <p:txBody>
          <a:bodyPr wrap="square">
            <a:spAutoFit/>
          </a:bodyPr>
          <a:lstStyle/>
          <a:p>
            <a:r>
              <a:rPr lang="en-IN" sz="2800" dirty="0">
                <a:solidFill>
                  <a:schemeClr val="bg1"/>
                </a:solidFill>
              </a:rPr>
              <a:t>Data Cleaning</a:t>
            </a:r>
          </a:p>
        </p:txBody>
      </p:sp>
      <p:sp>
        <p:nvSpPr>
          <p:cNvPr id="11" name="object 2">
            <a:extLst>
              <a:ext uri="{FF2B5EF4-FFF2-40B4-BE49-F238E27FC236}">
                <a16:creationId xmlns:a16="http://schemas.microsoft.com/office/drawing/2014/main" id="{6DD6F912-A426-1FF8-E5B5-7301D5C56815}"/>
              </a:ext>
            </a:extLst>
          </p:cNvPr>
          <p:cNvSpPr/>
          <p:nvPr/>
        </p:nvSpPr>
        <p:spPr>
          <a:xfrm>
            <a:off x="10626431" y="355599"/>
            <a:ext cx="1123187" cy="1132332"/>
          </a:xfrm>
          <a:prstGeom prst="rect">
            <a:avLst/>
          </a:prstGeom>
          <a:blipFill>
            <a:blip r:embed="rId2" cstate="print"/>
            <a:stretch>
              <a:fillRect/>
            </a:stretch>
          </a:blipFill>
        </p:spPr>
        <p:txBody>
          <a:bodyPr wrap="square" lIns="0" tIns="0" rIns="0" bIns="0" rtlCol="0"/>
          <a:lstStyle/>
          <a:p>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00336" y="1780461"/>
            <a:ext cx="7738914" cy="4535586"/>
          </a:xfrm>
          <a:prstGeom prst="rect">
            <a:avLst/>
          </a:prstGeom>
        </p:spPr>
        <p:txBody>
          <a:bodyPr vert="horz" wrap="square" lIns="0" tIns="11162" rIns="0" bIns="0" rtlCol="0">
            <a:spAutoFit/>
          </a:bodyPr>
          <a:lstStyle/>
          <a:p>
            <a:pPr marL="303599" marR="256719" indent="-285740">
              <a:spcBef>
                <a:spcPts val="88"/>
              </a:spcBef>
              <a:buSzPct val="146000"/>
              <a:buChar char="•"/>
              <a:tabLst>
                <a:tab pos="303599" algn="l"/>
              </a:tabLst>
            </a:pPr>
            <a:r>
              <a:rPr spc="7" dirty="0">
                <a:latin typeface="Verdana"/>
                <a:cs typeface="Verdana"/>
              </a:rPr>
              <a:t>Input</a:t>
            </a:r>
            <a:r>
              <a:rPr spc="4" dirty="0">
                <a:latin typeface="Verdana"/>
                <a:cs typeface="Verdana"/>
              </a:rPr>
              <a:t> </a:t>
            </a:r>
            <a:r>
              <a:rPr spc="7" dirty="0">
                <a:latin typeface="Verdana"/>
                <a:cs typeface="Verdana"/>
              </a:rPr>
              <a:t>to</a:t>
            </a:r>
            <a:r>
              <a:rPr spc="4" dirty="0">
                <a:latin typeface="Verdana"/>
                <a:cs typeface="Verdana"/>
              </a:rPr>
              <a:t> </a:t>
            </a:r>
            <a:r>
              <a:rPr spc="7" dirty="0">
                <a:latin typeface="Verdana"/>
                <a:cs typeface="Verdana"/>
              </a:rPr>
              <a:t>our</a:t>
            </a:r>
            <a:r>
              <a:rPr spc="11" dirty="0">
                <a:latin typeface="Verdana"/>
                <a:cs typeface="Verdana"/>
              </a:rPr>
              <a:t> </a:t>
            </a:r>
            <a:r>
              <a:rPr spc="7" dirty="0">
                <a:latin typeface="Verdana"/>
                <a:cs typeface="Verdana"/>
              </a:rPr>
              <a:t>model</a:t>
            </a:r>
            <a:r>
              <a:rPr spc="4" dirty="0">
                <a:latin typeface="Verdana"/>
                <a:cs typeface="Verdana"/>
              </a:rPr>
              <a:t> </a:t>
            </a:r>
            <a:r>
              <a:rPr spc="7" dirty="0">
                <a:latin typeface="Verdana"/>
                <a:cs typeface="Verdana"/>
              </a:rPr>
              <a:t>is</a:t>
            </a:r>
            <a:r>
              <a:rPr spc="11" dirty="0">
                <a:latin typeface="Verdana"/>
                <a:cs typeface="Verdana"/>
              </a:rPr>
              <a:t> an</a:t>
            </a:r>
            <a:r>
              <a:rPr spc="4" dirty="0">
                <a:latin typeface="Verdana"/>
                <a:cs typeface="Verdana"/>
              </a:rPr>
              <a:t> </a:t>
            </a:r>
            <a:r>
              <a:rPr spc="7" dirty="0">
                <a:latin typeface="Verdana"/>
                <a:cs typeface="Verdana"/>
              </a:rPr>
              <a:t>image.</a:t>
            </a:r>
            <a:r>
              <a:rPr spc="11" dirty="0">
                <a:latin typeface="Verdana"/>
                <a:cs typeface="Verdana"/>
              </a:rPr>
              <a:t> </a:t>
            </a:r>
            <a:r>
              <a:rPr spc="-32" dirty="0">
                <a:latin typeface="Verdana"/>
                <a:cs typeface="Verdana"/>
              </a:rPr>
              <a:t>We</a:t>
            </a:r>
            <a:r>
              <a:rPr spc="4" dirty="0">
                <a:latin typeface="Verdana"/>
                <a:cs typeface="Verdana"/>
              </a:rPr>
              <a:t> convert</a:t>
            </a:r>
            <a:r>
              <a:rPr spc="7" dirty="0">
                <a:latin typeface="Verdana"/>
                <a:cs typeface="Verdana"/>
              </a:rPr>
              <a:t> every</a:t>
            </a:r>
            <a:r>
              <a:rPr spc="4" dirty="0">
                <a:latin typeface="Verdana"/>
                <a:cs typeface="Verdana"/>
              </a:rPr>
              <a:t> </a:t>
            </a:r>
            <a:r>
              <a:rPr spc="11" dirty="0">
                <a:latin typeface="Verdana"/>
                <a:cs typeface="Verdana"/>
              </a:rPr>
              <a:t>image</a:t>
            </a:r>
            <a:r>
              <a:rPr spc="7" dirty="0">
                <a:latin typeface="Verdana"/>
                <a:cs typeface="Verdana"/>
              </a:rPr>
              <a:t> into</a:t>
            </a:r>
            <a:r>
              <a:rPr spc="4" dirty="0">
                <a:latin typeface="Verdana"/>
                <a:cs typeface="Verdana"/>
              </a:rPr>
              <a:t> </a:t>
            </a:r>
            <a:r>
              <a:rPr spc="11" dirty="0">
                <a:latin typeface="Verdana"/>
                <a:cs typeface="Verdana"/>
              </a:rPr>
              <a:t>a </a:t>
            </a:r>
            <a:r>
              <a:rPr spc="-608" dirty="0">
                <a:latin typeface="Verdana"/>
                <a:cs typeface="Verdana"/>
              </a:rPr>
              <a:t> </a:t>
            </a:r>
            <a:r>
              <a:rPr spc="4" dirty="0">
                <a:latin typeface="Verdana"/>
                <a:cs typeface="Verdana"/>
              </a:rPr>
              <a:t>fixed </a:t>
            </a:r>
            <a:r>
              <a:rPr spc="7" dirty="0">
                <a:latin typeface="Verdana"/>
                <a:cs typeface="Verdana"/>
              </a:rPr>
              <a:t>sized </a:t>
            </a:r>
            <a:r>
              <a:rPr spc="4" dirty="0">
                <a:latin typeface="Verdana"/>
                <a:cs typeface="Verdana"/>
              </a:rPr>
              <a:t>vector </a:t>
            </a:r>
            <a:r>
              <a:rPr spc="11" dirty="0">
                <a:latin typeface="Verdana"/>
                <a:cs typeface="Verdana"/>
              </a:rPr>
              <a:t>which </a:t>
            </a:r>
            <a:r>
              <a:rPr spc="7" dirty="0">
                <a:latin typeface="Verdana"/>
                <a:cs typeface="Verdana"/>
              </a:rPr>
              <a:t>can be fed </a:t>
            </a:r>
            <a:r>
              <a:rPr spc="11" dirty="0">
                <a:latin typeface="Verdana"/>
                <a:cs typeface="Verdana"/>
              </a:rPr>
              <a:t>as </a:t>
            </a:r>
            <a:r>
              <a:rPr spc="7" dirty="0">
                <a:latin typeface="Verdana"/>
                <a:cs typeface="Verdana"/>
              </a:rPr>
              <a:t>input to the </a:t>
            </a:r>
            <a:r>
              <a:rPr spc="4" dirty="0">
                <a:latin typeface="Verdana"/>
                <a:cs typeface="Verdana"/>
              </a:rPr>
              <a:t>neural </a:t>
            </a:r>
            <a:r>
              <a:rPr spc="7" dirty="0">
                <a:latin typeface="Verdana"/>
                <a:cs typeface="Verdana"/>
              </a:rPr>
              <a:t> network.</a:t>
            </a:r>
            <a:endParaRPr dirty="0">
              <a:latin typeface="Verdana"/>
              <a:cs typeface="Verdana"/>
            </a:endParaRPr>
          </a:p>
          <a:p>
            <a:pPr>
              <a:spcBef>
                <a:spcPts val="14"/>
              </a:spcBef>
              <a:buFont typeface="Verdana"/>
              <a:buChar char="•"/>
            </a:pPr>
            <a:endParaRPr sz="2000" dirty="0">
              <a:latin typeface="Verdana"/>
              <a:cs typeface="Verdana"/>
            </a:endParaRPr>
          </a:p>
          <a:p>
            <a:pPr marL="303599" marR="12501" indent="-285740">
              <a:buSzPct val="146000"/>
              <a:buChar char="•"/>
              <a:tabLst>
                <a:tab pos="303599" algn="l"/>
              </a:tabLst>
            </a:pPr>
            <a:r>
              <a:rPr spc="-7" dirty="0">
                <a:latin typeface="Verdana"/>
                <a:cs typeface="Verdana"/>
              </a:rPr>
              <a:t>For</a:t>
            </a:r>
            <a:r>
              <a:rPr spc="7" dirty="0">
                <a:latin typeface="Verdana"/>
                <a:cs typeface="Verdana"/>
              </a:rPr>
              <a:t> this purpose, </a:t>
            </a:r>
            <a:r>
              <a:rPr spc="11" dirty="0">
                <a:latin typeface="Verdana"/>
                <a:cs typeface="Verdana"/>
              </a:rPr>
              <a:t>we</a:t>
            </a:r>
            <a:r>
              <a:rPr spc="7" dirty="0">
                <a:latin typeface="Verdana"/>
                <a:cs typeface="Verdana"/>
              </a:rPr>
              <a:t> opt</a:t>
            </a:r>
            <a:r>
              <a:rPr spc="4" dirty="0">
                <a:latin typeface="Verdana"/>
                <a:cs typeface="Verdana"/>
              </a:rPr>
              <a:t> </a:t>
            </a:r>
            <a:r>
              <a:rPr spc="7" dirty="0">
                <a:latin typeface="Verdana"/>
                <a:cs typeface="Verdana"/>
              </a:rPr>
              <a:t>for </a:t>
            </a:r>
            <a:r>
              <a:rPr spc="4" dirty="0">
                <a:latin typeface="Verdana"/>
                <a:cs typeface="Verdana"/>
              </a:rPr>
              <a:t>transfer</a:t>
            </a:r>
            <a:r>
              <a:rPr spc="7" dirty="0">
                <a:latin typeface="Verdana"/>
                <a:cs typeface="Verdana"/>
              </a:rPr>
              <a:t> learning by</a:t>
            </a:r>
            <a:r>
              <a:rPr spc="4" dirty="0">
                <a:latin typeface="Verdana"/>
                <a:cs typeface="Verdana"/>
              </a:rPr>
              <a:t> </a:t>
            </a:r>
            <a:r>
              <a:rPr spc="11" dirty="0">
                <a:latin typeface="Verdana"/>
                <a:cs typeface="Verdana"/>
              </a:rPr>
              <a:t>using</a:t>
            </a:r>
            <a:r>
              <a:rPr spc="4" dirty="0">
                <a:latin typeface="Verdana"/>
                <a:cs typeface="Verdana"/>
              </a:rPr>
              <a:t> </a:t>
            </a:r>
            <a:r>
              <a:rPr dirty="0">
                <a:latin typeface="Verdana"/>
                <a:cs typeface="Verdana"/>
              </a:rPr>
              <a:t>ResNet-50 </a:t>
            </a:r>
            <a:r>
              <a:rPr spc="-605" dirty="0">
                <a:latin typeface="Verdana"/>
                <a:cs typeface="Verdana"/>
              </a:rPr>
              <a:t> </a:t>
            </a:r>
            <a:r>
              <a:rPr spc="7" dirty="0">
                <a:latin typeface="Verdana"/>
                <a:cs typeface="Verdana"/>
              </a:rPr>
              <a:t>model</a:t>
            </a:r>
            <a:r>
              <a:rPr spc="25" dirty="0">
                <a:latin typeface="Verdana"/>
                <a:cs typeface="Verdana"/>
              </a:rPr>
              <a:t> </a:t>
            </a:r>
            <a:r>
              <a:rPr spc="7" dirty="0">
                <a:latin typeface="Verdana"/>
                <a:cs typeface="Verdana"/>
              </a:rPr>
              <a:t>(</a:t>
            </a:r>
            <a:r>
              <a:rPr spc="28" dirty="0">
                <a:latin typeface="Verdana"/>
                <a:cs typeface="Verdana"/>
              </a:rPr>
              <a:t> </a:t>
            </a:r>
            <a:r>
              <a:rPr spc="4" dirty="0">
                <a:latin typeface="Verdana"/>
                <a:cs typeface="Verdana"/>
              </a:rPr>
              <a:t>pre-trained</a:t>
            </a:r>
            <a:r>
              <a:rPr spc="28" dirty="0">
                <a:latin typeface="Verdana"/>
                <a:cs typeface="Verdana"/>
              </a:rPr>
              <a:t> </a:t>
            </a:r>
            <a:r>
              <a:rPr spc="7" dirty="0">
                <a:latin typeface="Verdana"/>
                <a:cs typeface="Verdana"/>
              </a:rPr>
              <a:t>model</a:t>
            </a:r>
            <a:r>
              <a:rPr spc="28" dirty="0">
                <a:latin typeface="Verdana"/>
                <a:cs typeface="Verdana"/>
              </a:rPr>
              <a:t> </a:t>
            </a:r>
            <a:r>
              <a:rPr spc="7" dirty="0">
                <a:latin typeface="Verdana"/>
                <a:cs typeface="Verdana"/>
              </a:rPr>
              <a:t>).</a:t>
            </a:r>
            <a:r>
              <a:rPr spc="28" dirty="0">
                <a:latin typeface="Verdana"/>
                <a:cs typeface="Verdana"/>
              </a:rPr>
              <a:t> </a:t>
            </a:r>
            <a:r>
              <a:rPr spc="7" dirty="0">
                <a:latin typeface="Verdana"/>
                <a:cs typeface="Verdana"/>
              </a:rPr>
              <a:t>This</a:t>
            </a:r>
            <a:r>
              <a:rPr spc="32" dirty="0">
                <a:latin typeface="Verdana"/>
                <a:cs typeface="Verdana"/>
              </a:rPr>
              <a:t> </a:t>
            </a:r>
            <a:r>
              <a:rPr spc="7" dirty="0">
                <a:latin typeface="Verdana"/>
                <a:cs typeface="Verdana"/>
              </a:rPr>
              <a:t>model</a:t>
            </a:r>
            <a:r>
              <a:rPr spc="28" dirty="0">
                <a:latin typeface="Verdana"/>
                <a:cs typeface="Verdana"/>
              </a:rPr>
              <a:t> </a:t>
            </a:r>
            <a:r>
              <a:rPr spc="4" dirty="0">
                <a:latin typeface="Verdana"/>
                <a:cs typeface="Verdana"/>
              </a:rPr>
              <a:t>was</a:t>
            </a:r>
            <a:r>
              <a:rPr spc="32" dirty="0">
                <a:latin typeface="Verdana"/>
                <a:cs typeface="Verdana"/>
              </a:rPr>
              <a:t> </a:t>
            </a:r>
            <a:r>
              <a:rPr spc="4" dirty="0">
                <a:latin typeface="Verdana"/>
                <a:cs typeface="Verdana"/>
              </a:rPr>
              <a:t>trained</a:t>
            </a:r>
            <a:r>
              <a:rPr spc="25" dirty="0">
                <a:latin typeface="Verdana"/>
                <a:cs typeface="Verdana"/>
              </a:rPr>
              <a:t> </a:t>
            </a:r>
            <a:r>
              <a:rPr spc="7" dirty="0">
                <a:latin typeface="Verdana"/>
                <a:cs typeface="Verdana"/>
              </a:rPr>
              <a:t>on </a:t>
            </a:r>
            <a:r>
              <a:rPr spc="11" dirty="0">
                <a:latin typeface="Verdana"/>
                <a:cs typeface="Verdana"/>
              </a:rPr>
              <a:t> Imagenet</a:t>
            </a:r>
            <a:r>
              <a:rPr dirty="0">
                <a:latin typeface="Verdana"/>
                <a:cs typeface="Verdana"/>
              </a:rPr>
              <a:t> </a:t>
            </a:r>
            <a:r>
              <a:rPr spc="7" dirty="0">
                <a:latin typeface="Verdana"/>
                <a:cs typeface="Verdana"/>
              </a:rPr>
              <a:t>dataset</a:t>
            </a:r>
            <a:r>
              <a:rPr spc="4" dirty="0">
                <a:latin typeface="Verdana"/>
                <a:cs typeface="Verdana"/>
              </a:rPr>
              <a:t> </a:t>
            </a:r>
            <a:r>
              <a:rPr spc="7" dirty="0">
                <a:latin typeface="Verdana"/>
                <a:cs typeface="Verdana"/>
              </a:rPr>
              <a:t>to</a:t>
            </a:r>
            <a:r>
              <a:rPr spc="4" dirty="0">
                <a:latin typeface="Verdana"/>
                <a:cs typeface="Verdana"/>
              </a:rPr>
              <a:t> </a:t>
            </a:r>
            <a:r>
              <a:rPr spc="7" dirty="0">
                <a:latin typeface="Verdana"/>
                <a:cs typeface="Verdana"/>
              </a:rPr>
              <a:t>perform </a:t>
            </a:r>
            <a:r>
              <a:rPr spc="11" dirty="0">
                <a:latin typeface="Verdana"/>
                <a:cs typeface="Verdana"/>
              </a:rPr>
              <a:t>image</a:t>
            </a:r>
            <a:r>
              <a:rPr spc="4" dirty="0">
                <a:latin typeface="Verdana"/>
                <a:cs typeface="Verdana"/>
              </a:rPr>
              <a:t> </a:t>
            </a:r>
            <a:r>
              <a:rPr spc="7" dirty="0">
                <a:latin typeface="Verdana"/>
                <a:cs typeface="Verdana"/>
              </a:rPr>
              <a:t>classification. </a:t>
            </a:r>
            <a:r>
              <a:rPr spc="-32" dirty="0">
                <a:latin typeface="Verdana"/>
                <a:cs typeface="Verdana"/>
              </a:rPr>
              <a:t>We</a:t>
            </a:r>
            <a:r>
              <a:rPr spc="4" dirty="0">
                <a:latin typeface="Verdana"/>
                <a:cs typeface="Verdana"/>
              </a:rPr>
              <a:t> </a:t>
            </a:r>
            <a:r>
              <a:rPr spc="7" dirty="0">
                <a:latin typeface="Verdana"/>
                <a:cs typeface="Verdana"/>
              </a:rPr>
              <a:t>just </a:t>
            </a:r>
            <a:r>
              <a:rPr spc="11" dirty="0">
                <a:latin typeface="Verdana"/>
                <a:cs typeface="Verdana"/>
              </a:rPr>
              <a:t> </a:t>
            </a:r>
            <a:r>
              <a:rPr spc="7" dirty="0">
                <a:latin typeface="Verdana"/>
                <a:cs typeface="Verdana"/>
              </a:rPr>
              <a:t>remove the last softmax </a:t>
            </a:r>
            <a:r>
              <a:rPr dirty="0">
                <a:latin typeface="Verdana"/>
                <a:cs typeface="Verdana"/>
              </a:rPr>
              <a:t>layer </a:t>
            </a:r>
            <a:r>
              <a:rPr spc="11" dirty="0">
                <a:latin typeface="Verdana"/>
                <a:cs typeface="Verdana"/>
              </a:rPr>
              <a:t>from </a:t>
            </a:r>
            <a:r>
              <a:rPr spc="7" dirty="0">
                <a:latin typeface="Verdana"/>
                <a:cs typeface="Verdana"/>
              </a:rPr>
              <a:t>the model </a:t>
            </a:r>
            <a:r>
              <a:rPr spc="11" dirty="0">
                <a:latin typeface="Verdana"/>
                <a:cs typeface="Verdana"/>
              </a:rPr>
              <a:t>and </a:t>
            </a:r>
            <a:r>
              <a:rPr spc="4" dirty="0">
                <a:latin typeface="Verdana"/>
                <a:cs typeface="Verdana"/>
              </a:rPr>
              <a:t>extract </a:t>
            </a:r>
            <a:r>
              <a:rPr spc="7" dirty="0">
                <a:latin typeface="Verdana"/>
                <a:cs typeface="Verdana"/>
              </a:rPr>
              <a:t>the </a:t>
            </a:r>
            <a:r>
              <a:rPr spc="11" dirty="0">
                <a:latin typeface="Verdana"/>
                <a:cs typeface="Verdana"/>
              </a:rPr>
              <a:t> </a:t>
            </a:r>
            <a:r>
              <a:rPr spc="7" dirty="0">
                <a:latin typeface="Verdana"/>
                <a:cs typeface="Verdana"/>
              </a:rPr>
              <a:t>feature</a:t>
            </a:r>
            <a:r>
              <a:rPr dirty="0">
                <a:latin typeface="Verdana"/>
                <a:cs typeface="Verdana"/>
              </a:rPr>
              <a:t> </a:t>
            </a:r>
            <a:r>
              <a:rPr spc="4" dirty="0">
                <a:latin typeface="Verdana"/>
                <a:cs typeface="Verdana"/>
              </a:rPr>
              <a:t>vector</a:t>
            </a:r>
            <a:r>
              <a:rPr spc="7" dirty="0">
                <a:latin typeface="Verdana"/>
                <a:cs typeface="Verdana"/>
              </a:rPr>
              <a:t> for every</a:t>
            </a:r>
            <a:r>
              <a:rPr spc="4" dirty="0">
                <a:latin typeface="Verdana"/>
                <a:cs typeface="Verdana"/>
              </a:rPr>
              <a:t> </a:t>
            </a:r>
            <a:r>
              <a:rPr spc="7" dirty="0">
                <a:latin typeface="Verdana"/>
                <a:cs typeface="Verdana"/>
              </a:rPr>
              <a:t>image.</a:t>
            </a:r>
            <a:endParaRPr dirty="0">
              <a:latin typeface="Verdana"/>
              <a:cs typeface="Verdana"/>
            </a:endParaRPr>
          </a:p>
          <a:p>
            <a:pPr>
              <a:spcBef>
                <a:spcPts val="14"/>
              </a:spcBef>
              <a:buFont typeface="Verdana"/>
              <a:buChar char="•"/>
            </a:pPr>
            <a:endParaRPr sz="2000" dirty="0">
              <a:latin typeface="Verdana"/>
              <a:cs typeface="Verdana"/>
            </a:endParaRPr>
          </a:p>
          <a:p>
            <a:pPr marL="303599" marR="391553" indent="-285740">
              <a:buSzPct val="146000"/>
              <a:buChar char="•"/>
              <a:tabLst>
                <a:tab pos="303599" algn="l"/>
              </a:tabLst>
            </a:pPr>
            <a:r>
              <a:rPr spc="-32" dirty="0">
                <a:latin typeface="Verdana"/>
                <a:cs typeface="Verdana"/>
              </a:rPr>
              <a:t>We</a:t>
            </a:r>
            <a:r>
              <a:rPr spc="4" dirty="0">
                <a:latin typeface="Verdana"/>
                <a:cs typeface="Verdana"/>
              </a:rPr>
              <a:t> </a:t>
            </a:r>
            <a:r>
              <a:rPr spc="7" dirty="0">
                <a:latin typeface="Verdana"/>
                <a:cs typeface="Verdana"/>
              </a:rPr>
              <a:t>pass every </a:t>
            </a:r>
            <a:r>
              <a:rPr spc="11" dirty="0">
                <a:latin typeface="Verdana"/>
                <a:cs typeface="Verdana"/>
              </a:rPr>
              <a:t>image</a:t>
            </a:r>
            <a:r>
              <a:rPr spc="4" dirty="0">
                <a:latin typeface="Verdana"/>
                <a:cs typeface="Verdana"/>
              </a:rPr>
              <a:t> </a:t>
            </a:r>
            <a:r>
              <a:rPr spc="7" dirty="0">
                <a:latin typeface="Verdana"/>
                <a:cs typeface="Verdana"/>
              </a:rPr>
              <a:t>to this model</a:t>
            </a:r>
            <a:r>
              <a:rPr spc="4" dirty="0">
                <a:latin typeface="Verdana"/>
                <a:cs typeface="Verdana"/>
              </a:rPr>
              <a:t> </a:t>
            </a:r>
            <a:r>
              <a:rPr spc="7" dirty="0">
                <a:latin typeface="Verdana"/>
                <a:cs typeface="Verdana"/>
              </a:rPr>
              <a:t>to get</a:t>
            </a:r>
            <a:r>
              <a:rPr spc="4" dirty="0">
                <a:latin typeface="Verdana"/>
                <a:cs typeface="Verdana"/>
              </a:rPr>
              <a:t> </a:t>
            </a:r>
            <a:r>
              <a:rPr spc="7" dirty="0">
                <a:latin typeface="Verdana"/>
                <a:cs typeface="Verdana"/>
              </a:rPr>
              <a:t>the corresponding </a:t>
            </a:r>
            <a:r>
              <a:rPr spc="11" dirty="0">
                <a:latin typeface="Verdana"/>
                <a:cs typeface="Verdana"/>
              </a:rPr>
              <a:t> </a:t>
            </a:r>
            <a:r>
              <a:rPr spc="7" dirty="0">
                <a:latin typeface="Verdana"/>
                <a:cs typeface="Verdana"/>
              </a:rPr>
              <a:t>feature</a:t>
            </a:r>
            <a:r>
              <a:rPr spc="11" dirty="0">
                <a:latin typeface="Verdana"/>
                <a:cs typeface="Verdana"/>
              </a:rPr>
              <a:t> </a:t>
            </a:r>
            <a:r>
              <a:rPr spc="-32" dirty="0">
                <a:latin typeface="Verdana"/>
                <a:cs typeface="Verdana"/>
              </a:rPr>
              <a:t>vector.</a:t>
            </a:r>
            <a:r>
              <a:rPr spc="14" dirty="0">
                <a:latin typeface="Verdana"/>
                <a:cs typeface="Verdana"/>
              </a:rPr>
              <a:t> </a:t>
            </a:r>
            <a:r>
              <a:rPr spc="11" dirty="0">
                <a:latin typeface="Verdana"/>
                <a:cs typeface="Verdana"/>
              </a:rPr>
              <a:t>A</a:t>
            </a:r>
            <a:r>
              <a:rPr spc="18" dirty="0">
                <a:latin typeface="Verdana"/>
                <a:cs typeface="Verdana"/>
              </a:rPr>
              <a:t> </a:t>
            </a:r>
            <a:r>
              <a:rPr spc="7" dirty="0">
                <a:latin typeface="Verdana"/>
                <a:cs typeface="Verdana"/>
              </a:rPr>
              <a:t>dictionary</a:t>
            </a:r>
            <a:r>
              <a:rPr spc="11" dirty="0">
                <a:latin typeface="Verdana"/>
                <a:cs typeface="Verdana"/>
              </a:rPr>
              <a:t> named</a:t>
            </a:r>
            <a:r>
              <a:rPr spc="14" dirty="0">
                <a:latin typeface="Verdana"/>
                <a:cs typeface="Verdana"/>
              </a:rPr>
              <a:t> </a:t>
            </a:r>
            <a:r>
              <a:rPr spc="4" dirty="0">
                <a:latin typeface="Verdana"/>
                <a:cs typeface="Verdana"/>
              </a:rPr>
              <a:t>“encoding_train”</a:t>
            </a:r>
            <a:r>
              <a:rPr spc="14" dirty="0">
                <a:latin typeface="Verdana"/>
                <a:cs typeface="Verdana"/>
              </a:rPr>
              <a:t> </a:t>
            </a:r>
            <a:r>
              <a:rPr spc="11" dirty="0">
                <a:latin typeface="Verdana"/>
                <a:cs typeface="Verdana"/>
              </a:rPr>
              <a:t>maps</a:t>
            </a:r>
            <a:r>
              <a:rPr spc="14" dirty="0">
                <a:latin typeface="Verdana"/>
                <a:cs typeface="Verdana"/>
              </a:rPr>
              <a:t> </a:t>
            </a:r>
            <a:r>
              <a:rPr spc="7" dirty="0">
                <a:latin typeface="Verdana"/>
                <a:cs typeface="Verdana"/>
              </a:rPr>
              <a:t>the </a:t>
            </a:r>
            <a:r>
              <a:rPr spc="-608" dirty="0">
                <a:latin typeface="Verdana"/>
                <a:cs typeface="Verdana"/>
              </a:rPr>
              <a:t> </a:t>
            </a:r>
            <a:r>
              <a:rPr spc="7" dirty="0">
                <a:latin typeface="Verdana"/>
                <a:cs typeface="Verdana"/>
              </a:rPr>
              <a:t>image_id(key)</a:t>
            </a:r>
            <a:r>
              <a:rPr spc="4" dirty="0">
                <a:latin typeface="Verdana"/>
                <a:cs typeface="Verdana"/>
              </a:rPr>
              <a:t> </a:t>
            </a:r>
            <a:r>
              <a:rPr spc="7" dirty="0">
                <a:latin typeface="Verdana"/>
                <a:cs typeface="Verdana"/>
              </a:rPr>
              <a:t>to</a:t>
            </a:r>
            <a:r>
              <a:rPr spc="4" dirty="0">
                <a:latin typeface="Verdana"/>
                <a:cs typeface="Verdana"/>
              </a:rPr>
              <a:t> </a:t>
            </a:r>
            <a:r>
              <a:rPr spc="7" dirty="0">
                <a:latin typeface="Verdana"/>
                <a:cs typeface="Verdana"/>
              </a:rPr>
              <a:t>the</a:t>
            </a:r>
            <a:r>
              <a:rPr spc="4" dirty="0">
                <a:latin typeface="Verdana"/>
                <a:cs typeface="Verdana"/>
              </a:rPr>
              <a:t> </a:t>
            </a:r>
            <a:r>
              <a:rPr spc="7" dirty="0">
                <a:latin typeface="Verdana"/>
                <a:cs typeface="Verdana"/>
              </a:rPr>
              <a:t>feature</a:t>
            </a:r>
            <a:r>
              <a:rPr spc="4" dirty="0">
                <a:latin typeface="Verdana"/>
                <a:cs typeface="Verdana"/>
              </a:rPr>
              <a:t> vector(value).</a:t>
            </a:r>
            <a:endParaRPr dirty="0">
              <a:latin typeface="Verdana"/>
              <a:cs typeface="Verdana"/>
            </a:endParaRPr>
          </a:p>
          <a:p>
            <a:pPr>
              <a:spcBef>
                <a:spcPts val="11"/>
              </a:spcBef>
              <a:buFont typeface="Verdana"/>
              <a:buChar char="•"/>
            </a:pPr>
            <a:endParaRPr sz="2000" dirty="0">
              <a:latin typeface="Verdana"/>
              <a:cs typeface="Verdana"/>
            </a:endParaRPr>
          </a:p>
          <a:p>
            <a:pPr marL="303599" indent="-285740">
              <a:buSzPct val="146000"/>
              <a:buChar char="•"/>
              <a:tabLst>
                <a:tab pos="303599" algn="l"/>
              </a:tabLst>
            </a:pPr>
            <a:r>
              <a:rPr spc="-11" dirty="0">
                <a:latin typeface="Verdana"/>
                <a:cs typeface="Verdana"/>
              </a:rPr>
              <a:t>Similarly,</a:t>
            </a:r>
            <a:r>
              <a:rPr spc="14" dirty="0">
                <a:latin typeface="Verdana"/>
                <a:cs typeface="Verdana"/>
              </a:rPr>
              <a:t> </a:t>
            </a:r>
            <a:r>
              <a:rPr spc="11" dirty="0">
                <a:latin typeface="Verdana"/>
                <a:cs typeface="Verdana"/>
              </a:rPr>
              <a:t>we </a:t>
            </a:r>
            <a:r>
              <a:rPr spc="7" dirty="0">
                <a:latin typeface="Verdana"/>
                <a:cs typeface="Verdana"/>
              </a:rPr>
              <a:t>create</a:t>
            </a:r>
            <a:r>
              <a:rPr spc="14" dirty="0">
                <a:latin typeface="Verdana"/>
                <a:cs typeface="Verdana"/>
              </a:rPr>
              <a:t> </a:t>
            </a:r>
            <a:r>
              <a:rPr spc="11" dirty="0">
                <a:latin typeface="Verdana"/>
                <a:cs typeface="Verdana"/>
              </a:rPr>
              <a:t>a</a:t>
            </a:r>
            <a:r>
              <a:rPr spc="14" dirty="0">
                <a:latin typeface="Verdana"/>
                <a:cs typeface="Verdana"/>
              </a:rPr>
              <a:t> </a:t>
            </a:r>
            <a:r>
              <a:rPr spc="7" dirty="0">
                <a:latin typeface="Verdana"/>
                <a:cs typeface="Verdana"/>
              </a:rPr>
              <a:t>dictionary</a:t>
            </a:r>
            <a:r>
              <a:rPr spc="11" dirty="0">
                <a:latin typeface="Verdana"/>
                <a:cs typeface="Verdana"/>
              </a:rPr>
              <a:t> </a:t>
            </a:r>
            <a:r>
              <a:rPr spc="7" dirty="0">
                <a:latin typeface="Verdana"/>
                <a:cs typeface="Verdana"/>
              </a:rPr>
              <a:t>“encoding_test”</a:t>
            </a:r>
            <a:r>
              <a:rPr spc="18" dirty="0">
                <a:latin typeface="Verdana"/>
                <a:cs typeface="Verdana"/>
              </a:rPr>
              <a:t> </a:t>
            </a:r>
            <a:r>
              <a:rPr spc="7" dirty="0">
                <a:latin typeface="Verdana"/>
                <a:cs typeface="Verdana"/>
              </a:rPr>
              <a:t>for</a:t>
            </a:r>
            <a:r>
              <a:rPr spc="14" dirty="0">
                <a:latin typeface="Verdana"/>
                <a:cs typeface="Verdana"/>
              </a:rPr>
              <a:t> </a:t>
            </a:r>
            <a:r>
              <a:rPr spc="7" dirty="0">
                <a:latin typeface="Verdana"/>
                <a:cs typeface="Verdana"/>
              </a:rPr>
              <a:t>test</a:t>
            </a:r>
            <a:r>
              <a:rPr spc="14" dirty="0">
                <a:latin typeface="Verdana"/>
                <a:cs typeface="Verdana"/>
              </a:rPr>
              <a:t> </a:t>
            </a:r>
            <a:r>
              <a:rPr spc="7" dirty="0">
                <a:latin typeface="Verdana"/>
                <a:cs typeface="Verdana"/>
              </a:rPr>
              <a:t>images.</a:t>
            </a:r>
            <a:endParaRPr dirty="0">
              <a:latin typeface="Verdana"/>
              <a:cs typeface="Verdana"/>
            </a:endParaRPr>
          </a:p>
        </p:txBody>
      </p:sp>
      <p:grpSp>
        <p:nvGrpSpPr>
          <p:cNvPr id="4" name="object 3">
            <a:extLst>
              <a:ext uri="{FF2B5EF4-FFF2-40B4-BE49-F238E27FC236}">
                <a16:creationId xmlns:a16="http://schemas.microsoft.com/office/drawing/2014/main" id="{C1947960-B51D-42EE-8578-58B44BAAA709}"/>
              </a:ext>
            </a:extLst>
          </p:cNvPr>
          <p:cNvGrpSpPr/>
          <p:nvPr/>
        </p:nvGrpSpPr>
        <p:grpSpPr>
          <a:xfrm>
            <a:off x="648289" y="-844551"/>
            <a:ext cx="9321211" cy="2283381"/>
            <a:chOff x="-133350" y="772667"/>
            <a:chExt cx="9521190" cy="2730810"/>
          </a:xfrm>
        </p:grpSpPr>
        <p:sp>
          <p:nvSpPr>
            <p:cNvPr id="5" name="object 4">
              <a:extLst>
                <a:ext uri="{FF2B5EF4-FFF2-40B4-BE49-F238E27FC236}">
                  <a16:creationId xmlns:a16="http://schemas.microsoft.com/office/drawing/2014/main" id="{759BC735-A0F2-3EFF-D133-E652741F2D33}"/>
                </a:ext>
              </a:extLst>
            </p:cNvPr>
            <p:cNvSpPr/>
            <p:nvPr/>
          </p:nvSpPr>
          <p:spPr>
            <a:xfrm>
              <a:off x="-133350" y="2263957"/>
              <a:ext cx="9371330" cy="1239520"/>
            </a:xfrm>
            <a:custGeom>
              <a:avLst/>
              <a:gdLst/>
              <a:ahLst/>
              <a:cxnLst/>
              <a:rect l="l" t="t" r="r" b="b"/>
              <a:pathLst>
                <a:path w="9371330" h="1239520">
                  <a:moveTo>
                    <a:pt x="9371076" y="1239011"/>
                  </a:moveTo>
                  <a:lnTo>
                    <a:pt x="0" y="1239011"/>
                  </a:lnTo>
                  <a:lnTo>
                    <a:pt x="0" y="0"/>
                  </a:lnTo>
                  <a:lnTo>
                    <a:pt x="9371076" y="0"/>
                  </a:lnTo>
                  <a:lnTo>
                    <a:pt x="9371076" y="1239011"/>
                  </a:lnTo>
                  <a:close/>
                </a:path>
              </a:pathLst>
            </a:custGeom>
            <a:solidFill>
              <a:srgbClr val="16153D"/>
            </a:solidFill>
          </p:spPr>
          <p:txBody>
            <a:bodyPr wrap="square" lIns="0" tIns="0" rIns="0" bIns="0" rtlCol="0"/>
            <a:lstStyle/>
            <a:p>
              <a:endParaRPr dirty="0"/>
            </a:p>
          </p:txBody>
        </p:sp>
        <p:sp>
          <p:nvSpPr>
            <p:cNvPr id="6" name="object 5">
              <a:extLst>
                <a:ext uri="{FF2B5EF4-FFF2-40B4-BE49-F238E27FC236}">
                  <a16:creationId xmlns:a16="http://schemas.microsoft.com/office/drawing/2014/main" id="{770B400B-92CA-D456-C74C-567DBB087CD8}"/>
                </a:ext>
              </a:extLst>
            </p:cNvPr>
            <p:cNvSpPr/>
            <p:nvPr/>
          </p:nvSpPr>
          <p:spPr>
            <a:xfrm>
              <a:off x="0" y="772667"/>
              <a:ext cx="9387840" cy="1256030"/>
            </a:xfrm>
            <a:custGeom>
              <a:avLst/>
              <a:gdLst/>
              <a:ahLst/>
              <a:cxnLst/>
              <a:rect l="l" t="t" r="r" b="b"/>
              <a:pathLst>
                <a:path w="9387840" h="1256030">
                  <a:moveTo>
                    <a:pt x="0" y="16764"/>
                  </a:moveTo>
                  <a:lnTo>
                    <a:pt x="0" y="0"/>
                  </a:lnTo>
                  <a:lnTo>
                    <a:pt x="9387840" y="0"/>
                  </a:lnTo>
                  <a:lnTo>
                    <a:pt x="16763" y="0"/>
                  </a:lnTo>
                  <a:lnTo>
                    <a:pt x="0" y="16764"/>
                  </a:lnTo>
                  <a:close/>
                </a:path>
                <a:path w="9387840" h="1256030">
                  <a:moveTo>
                    <a:pt x="16763" y="1239012"/>
                  </a:moveTo>
                  <a:lnTo>
                    <a:pt x="0" y="1222248"/>
                  </a:lnTo>
                  <a:lnTo>
                    <a:pt x="0" y="16764"/>
                  </a:lnTo>
                  <a:lnTo>
                    <a:pt x="16763" y="0"/>
                  </a:lnTo>
                  <a:lnTo>
                    <a:pt x="16763" y="1239012"/>
                  </a:lnTo>
                  <a:close/>
                </a:path>
                <a:path w="9387840" h="1256030">
                  <a:moveTo>
                    <a:pt x="9354312" y="16764"/>
                  </a:moveTo>
                  <a:lnTo>
                    <a:pt x="16763" y="16764"/>
                  </a:lnTo>
                  <a:lnTo>
                    <a:pt x="16763" y="0"/>
                  </a:lnTo>
                  <a:lnTo>
                    <a:pt x="9354312" y="0"/>
                  </a:lnTo>
                  <a:lnTo>
                    <a:pt x="9354312" y="16764"/>
                  </a:lnTo>
                  <a:close/>
                </a:path>
                <a:path w="9387840" h="1256030">
                  <a:moveTo>
                    <a:pt x="9354312" y="1239012"/>
                  </a:moveTo>
                  <a:lnTo>
                    <a:pt x="9354312" y="0"/>
                  </a:lnTo>
                  <a:lnTo>
                    <a:pt x="9371076" y="16764"/>
                  </a:lnTo>
                  <a:lnTo>
                    <a:pt x="9387840" y="16764"/>
                  </a:lnTo>
                  <a:lnTo>
                    <a:pt x="9387840" y="1222248"/>
                  </a:lnTo>
                  <a:lnTo>
                    <a:pt x="9371076" y="1222248"/>
                  </a:lnTo>
                  <a:lnTo>
                    <a:pt x="9354312" y="1239012"/>
                  </a:lnTo>
                  <a:close/>
                </a:path>
                <a:path w="9387840" h="1256030">
                  <a:moveTo>
                    <a:pt x="9387840" y="16764"/>
                  </a:moveTo>
                  <a:lnTo>
                    <a:pt x="9371076" y="16764"/>
                  </a:lnTo>
                  <a:lnTo>
                    <a:pt x="9354312" y="0"/>
                  </a:lnTo>
                  <a:lnTo>
                    <a:pt x="9387840" y="0"/>
                  </a:lnTo>
                  <a:lnTo>
                    <a:pt x="9387840" y="16764"/>
                  </a:lnTo>
                  <a:close/>
                </a:path>
                <a:path w="9387840" h="1256030">
                  <a:moveTo>
                    <a:pt x="9354312" y="1239012"/>
                  </a:moveTo>
                  <a:lnTo>
                    <a:pt x="16763" y="1239012"/>
                  </a:lnTo>
                  <a:lnTo>
                    <a:pt x="16763" y="1222248"/>
                  </a:lnTo>
                  <a:lnTo>
                    <a:pt x="9354312" y="1222248"/>
                  </a:lnTo>
                  <a:lnTo>
                    <a:pt x="9354312" y="1239012"/>
                  </a:lnTo>
                  <a:close/>
                </a:path>
                <a:path w="9387840" h="1256030">
                  <a:moveTo>
                    <a:pt x="9387840" y="1239012"/>
                  </a:moveTo>
                  <a:lnTo>
                    <a:pt x="9354312" y="1239012"/>
                  </a:lnTo>
                  <a:lnTo>
                    <a:pt x="9371076" y="1222248"/>
                  </a:lnTo>
                  <a:lnTo>
                    <a:pt x="9387840" y="1222248"/>
                  </a:lnTo>
                  <a:lnTo>
                    <a:pt x="9387840" y="1239012"/>
                  </a:lnTo>
                  <a:close/>
                </a:path>
                <a:path w="9387840" h="1256030">
                  <a:moveTo>
                    <a:pt x="9381744" y="1255776"/>
                  </a:moveTo>
                  <a:lnTo>
                    <a:pt x="0" y="1255776"/>
                  </a:lnTo>
                  <a:lnTo>
                    <a:pt x="0" y="1222248"/>
                  </a:lnTo>
                  <a:lnTo>
                    <a:pt x="16763" y="1239012"/>
                  </a:lnTo>
                  <a:lnTo>
                    <a:pt x="9387840" y="1239012"/>
                  </a:lnTo>
                  <a:lnTo>
                    <a:pt x="9387840" y="1248156"/>
                  </a:lnTo>
                  <a:lnTo>
                    <a:pt x="9381744" y="1255776"/>
                  </a:lnTo>
                  <a:close/>
                </a:path>
              </a:pathLst>
            </a:custGeom>
            <a:solidFill>
              <a:srgbClr val="FFFFFF"/>
            </a:solidFill>
          </p:spPr>
          <p:txBody>
            <a:bodyPr wrap="square" lIns="0" tIns="0" rIns="0" bIns="0" rtlCol="0"/>
            <a:lstStyle/>
            <a:p>
              <a:endParaRPr/>
            </a:p>
          </p:txBody>
        </p:sp>
      </p:grpSp>
      <p:sp>
        <p:nvSpPr>
          <p:cNvPr id="9" name="object 2">
            <a:extLst>
              <a:ext uri="{FF2B5EF4-FFF2-40B4-BE49-F238E27FC236}">
                <a16:creationId xmlns:a16="http://schemas.microsoft.com/office/drawing/2014/main" id="{88DB07A2-9F5F-B545-79DD-6EC8FA622C50}"/>
              </a:ext>
            </a:extLst>
          </p:cNvPr>
          <p:cNvSpPr/>
          <p:nvPr/>
        </p:nvSpPr>
        <p:spPr>
          <a:xfrm>
            <a:off x="10626431" y="355599"/>
            <a:ext cx="1123187" cy="1132332"/>
          </a:xfrm>
          <a:prstGeom prst="rect">
            <a:avLst/>
          </a:prstGeom>
          <a:blipFill>
            <a:blip r:embed="rId2" cstate="print"/>
            <a:stretch>
              <a:fillRect/>
            </a:stretch>
          </a:blipFill>
        </p:spPr>
        <p:txBody>
          <a:bodyPr wrap="square" lIns="0" tIns="0" rIns="0" bIns="0" rtlCol="0"/>
          <a:lstStyle/>
          <a:p>
            <a:endParaRPr dirty="0"/>
          </a:p>
        </p:txBody>
      </p:sp>
      <p:sp>
        <p:nvSpPr>
          <p:cNvPr id="11" name="TextBox 10">
            <a:extLst>
              <a:ext uri="{FF2B5EF4-FFF2-40B4-BE49-F238E27FC236}">
                <a16:creationId xmlns:a16="http://schemas.microsoft.com/office/drawing/2014/main" id="{D24BB642-0E8F-095E-201B-5AD26811C04C}"/>
              </a:ext>
            </a:extLst>
          </p:cNvPr>
          <p:cNvSpPr txBox="1"/>
          <p:nvPr/>
        </p:nvSpPr>
        <p:spPr>
          <a:xfrm>
            <a:off x="1263650" y="659004"/>
            <a:ext cx="6096000" cy="523220"/>
          </a:xfrm>
          <a:prstGeom prst="rect">
            <a:avLst/>
          </a:prstGeom>
          <a:noFill/>
        </p:spPr>
        <p:txBody>
          <a:bodyPr wrap="square">
            <a:spAutoFit/>
          </a:bodyPr>
          <a:lstStyle/>
          <a:p>
            <a:r>
              <a:rPr lang="en-IN" sz="2800" dirty="0">
                <a:solidFill>
                  <a:schemeClr val="bg1"/>
                </a:solidFill>
              </a:rPr>
              <a:t>Data Pre-processing (Images)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50726" y="2385100"/>
            <a:ext cx="7550051" cy="2225459"/>
          </a:xfrm>
          <a:prstGeom prst="rect">
            <a:avLst/>
          </a:prstGeom>
        </p:spPr>
        <p:txBody>
          <a:bodyPr vert="horz" wrap="square" lIns="0" tIns="9376" rIns="0" bIns="0" rtlCol="0">
            <a:spAutoFit/>
          </a:bodyPr>
          <a:lstStyle/>
          <a:p>
            <a:pPr marL="375034" marR="30360" indent="-339316">
              <a:spcBef>
                <a:spcPts val="74"/>
              </a:spcBef>
              <a:buSzPct val="145000"/>
              <a:buChar char="•"/>
              <a:tabLst>
                <a:tab pos="375034" algn="l"/>
              </a:tabLst>
            </a:pPr>
            <a:r>
              <a:rPr spc="-49" dirty="0">
                <a:latin typeface="Verdana"/>
                <a:cs typeface="Verdana"/>
              </a:rPr>
              <a:t>We</a:t>
            </a:r>
            <a:r>
              <a:rPr spc="4" dirty="0">
                <a:latin typeface="Verdana"/>
                <a:cs typeface="Verdana"/>
              </a:rPr>
              <a:t> </a:t>
            </a:r>
            <a:r>
              <a:rPr dirty="0">
                <a:latin typeface="Verdana"/>
                <a:cs typeface="Verdana"/>
              </a:rPr>
              <a:t>represent</a:t>
            </a:r>
            <a:r>
              <a:rPr spc="4" dirty="0">
                <a:latin typeface="Verdana"/>
                <a:cs typeface="Verdana"/>
              </a:rPr>
              <a:t> </a:t>
            </a:r>
            <a:r>
              <a:rPr dirty="0">
                <a:latin typeface="Verdana"/>
                <a:cs typeface="Verdana"/>
              </a:rPr>
              <a:t>each</a:t>
            </a:r>
            <a:r>
              <a:rPr spc="4" dirty="0">
                <a:latin typeface="Verdana"/>
                <a:cs typeface="Verdana"/>
              </a:rPr>
              <a:t> </a:t>
            </a:r>
            <a:r>
              <a:rPr dirty="0">
                <a:latin typeface="Verdana"/>
                <a:cs typeface="Verdana"/>
              </a:rPr>
              <a:t>unique</a:t>
            </a:r>
            <a:r>
              <a:rPr spc="4" dirty="0">
                <a:latin typeface="Verdana"/>
                <a:cs typeface="Verdana"/>
              </a:rPr>
              <a:t> </a:t>
            </a:r>
            <a:r>
              <a:rPr dirty="0">
                <a:latin typeface="Verdana"/>
                <a:cs typeface="Verdana"/>
              </a:rPr>
              <a:t>word</a:t>
            </a:r>
            <a:r>
              <a:rPr spc="4" dirty="0">
                <a:latin typeface="Verdana"/>
                <a:cs typeface="Verdana"/>
              </a:rPr>
              <a:t> </a:t>
            </a:r>
            <a:r>
              <a:rPr dirty="0">
                <a:latin typeface="Verdana"/>
                <a:cs typeface="Verdana"/>
              </a:rPr>
              <a:t>in</a:t>
            </a:r>
            <a:r>
              <a:rPr spc="4" dirty="0">
                <a:latin typeface="Verdana"/>
                <a:cs typeface="Verdana"/>
              </a:rPr>
              <a:t> </a:t>
            </a:r>
            <a:r>
              <a:rPr dirty="0">
                <a:latin typeface="Verdana"/>
                <a:cs typeface="Verdana"/>
              </a:rPr>
              <a:t>the</a:t>
            </a:r>
            <a:r>
              <a:rPr spc="4" dirty="0">
                <a:latin typeface="Verdana"/>
                <a:cs typeface="Verdana"/>
              </a:rPr>
              <a:t> </a:t>
            </a:r>
            <a:r>
              <a:rPr spc="-4" dirty="0">
                <a:latin typeface="Verdana"/>
                <a:cs typeface="Verdana"/>
              </a:rPr>
              <a:t>vocabulary</a:t>
            </a:r>
            <a:r>
              <a:rPr spc="4" dirty="0">
                <a:latin typeface="Verdana"/>
                <a:cs typeface="Verdana"/>
              </a:rPr>
              <a:t> </a:t>
            </a:r>
            <a:r>
              <a:rPr spc="-4" dirty="0">
                <a:latin typeface="Verdana"/>
                <a:cs typeface="Verdana"/>
              </a:rPr>
              <a:t>by </a:t>
            </a:r>
            <a:r>
              <a:rPr spc="-731" dirty="0">
                <a:latin typeface="Verdana"/>
                <a:cs typeface="Verdana"/>
              </a:rPr>
              <a:t> </a:t>
            </a:r>
            <a:r>
              <a:rPr dirty="0">
                <a:latin typeface="Verdana"/>
                <a:cs typeface="Verdana"/>
              </a:rPr>
              <a:t>an</a:t>
            </a:r>
            <a:r>
              <a:rPr spc="-4" dirty="0">
                <a:latin typeface="Verdana"/>
                <a:cs typeface="Verdana"/>
              </a:rPr>
              <a:t> </a:t>
            </a:r>
            <a:r>
              <a:rPr dirty="0">
                <a:latin typeface="Verdana"/>
                <a:cs typeface="Verdana"/>
              </a:rPr>
              <a:t>integer(index).</a:t>
            </a:r>
          </a:p>
          <a:p>
            <a:pPr>
              <a:spcBef>
                <a:spcPts val="7"/>
              </a:spcBef>
              <a:buFont typeface="Verdana"/>
              <a:buChar char="•"/>
            </a:pPr>
            <a:endParaRPr dirty="0">
              <a:latin typeface="Verdana"/>
              <a:cs typeface="Verdana"/>
            </a:endParaRPr>
          </a:p>
          <a:p>
            <a:pPr marL="375034" marR="687115" indent="-339316">
              <a:buSzPct val="145000"/>
              <a:buChar char="•"/>
              <a:tabLst>
                <a:tab pos="375034" algn="l"/>
              </a:tabLst>
            </a:pPr>
            <a:r>
              <a:rPr dirty="0">
                <a:latin typeface="Verdana"/>
                <a:cs typeface="Verdana"/>
              </a:rPr>
              <a:t>All the 1845 unique words in the corpus will </a:t>
            </a:r>
            <a:r>
              <a:rPr spc="-4" dirty="0">
                <a:latin typeface="Verdana"/>
                <a:cs typeface="Verdana"/>
              </a:rPr>
              <a:t>be </a:t>
            </a:r>
            <a:r>
              <a:rPr dirty="0">
                <a:latin typeface="Verdana"/>
                <a:cs typeface="Verdana"/>
              </a:rPr>
              <a:t> represented</a:t>
            </a:r>
            <a:r>
              <a:rPr spc="-4" dirty="0">
                <a:latin typeface="Verdana"/>
                <a:cs typeface="Verdana"/>
              </a:rPr>
              <a:t> by </a:t>
            </a:r>
            <a:r>
              <a:rPr dirty="0">
                <a:latin typeface="Verdana"/>
                <a:cs typeface="Verdana"/>
              </a:rPr>
              <a:t>an</a:t>
            </a:r>
            <a:r>
              <a:rPr spc="-4" dirty="0">
                <a:latin typeface="Verdana"/>
                <a:cs typeface="Verdana"/>
              </a:rPr>
              <a:t> </a:t>
            </a:r>
            <a:r>
              <a:rPr dirty="0">
                <a:latin typeface="Verdana"/>
                <a:cs typeface="Verdana"/>
              </a:rPr>
              <a:t>integer between</a:t>
            </a:r>
            <a:r>
              <a:rPr spc="-4" dirty="0">
                <a:latin typeface="Verdana"/>
                <a:cs typeface="Verdana"/>
              </a:rPr>
              <a:t> </a:t>
            </a:r>
            <a:r>
              <a:rPr spc="4" dirty="0">
                <a:latin typeface="Verdana"/>
                <a:cs typeface="Verdana"/>
              </a:rPr>
              <a:t>1</a:t>
            </a:r>
            <a:r>
              <a:rPr spc="-4" dirty="0">
                <a:latin typeface="Verdana"/>
                <a:cs typeface="Verdana"/>
              </a:rPr>
              <a:t> </a:t>
            </a:r>
            <a:r>
              <a:rPr spc="4" dirty="0">
                <a:latin typeface="Verdana"/>
                <a:cs typeface="Verdana"/>
              </a:rPr>
              <a:t>and</a:t>
            </a:r>
            <a:r>
              <a:rPr spc="-4" dirty="0">
                <a:latin typeface="Verdana"/>
                <a:cs typeface="Verdana"/>
              </a:rPr>
              <a:t> </a:t>
            </a:r>
            <a:r>
              <a:rPr dirty="0">
                <a:latin typeface="Verdana"/>
                <a:cs typeface="Verdana"/>
              </a:rPr>
              <a:t>1845.</a:t>
            </a:r>
          </a:p>
          <a:p>
            <a:pPr>
              <a:spcBef>
                <a:spcPts val="7"/>
              </a:spcBef>
            </a:pPr>
            <a:endParaRPr dirty="0">
              <a:latin typeface="Verdana"/>
              <a:cs typeface="Verdana"/>
            </a:endParaRPr>
          </a:p>
          <a:p>
            <a:pPr marL="375034" marR="247344" indent="-339316">
              <a:buSzPct val="145000"/>
              <a:buChar char="•"/>
              <a:tabLst>
                <a:tab pos="375034" algn="l"/>
              </a:tabLst>
            </a:pPr>
            <a:r>
              <a:rPr spc="-49" dirty="0">
                <a:latin typeface="Verdana"/>
                <a:cs typeface="Verdana"/>
              </a:rPr>
              <a:t>We</a:t>
            </a:r>
            <a:r>
              <a:rPr spc="-4" dirty="0">
                <a:latin typeface="Verdana"/>
                <a:cs typeface="Verdana"/>
              </a:rPr>
              <a:t> </a:t>
            </a:r>
            <a:r>
              <a:rPr dirty="0">
                <a:latin typeface="Verdana"/>
                <a:cs typeface="Verdana"/>
              </a:rPr>
              <a:t>also</a:t>
            </a:r>
            <a:r>
              <a:rPr spc="-4" dirty="0">
                <a:latin typeface="Verdana"/>
                <a:cs typeface="Verdana"/>
              </a:rPr>
              <a:t> </a:t>
            </a:r>
            <a:r>
              <a:rPr dirty="0">
                <a:latin typeface="Verdana"/>
                <a:cs typeface="Verdana"/>
              </a:rPr>
              <a:t>calculate the</a:t>
            </a:r>
            <a:r>
              <a:rPr spc="-4" dirty="0">
                <a:latin typeface="Verdana"/>
                <a:cs typeface="Verdana"/>
              </a:rPr>
              <a:t> </a:t>
            </a:r>
            <a:r>
              <a:rPr spc="4" dirty="0">
                <a:latin typeface="Verdana"/>
                <a:cs typeface="Verdana"/>
              </a:rPr>
              <a:t>maximum</a:t>
            </a:r>
            <a:r>
              <a:rPr dirty="0">
                <a:latin typeface="Verdana"/>
                <a:cs typeface="Verdana"/>
              </a:rPr>
              <a:t> length</a:t>
            </a:r>
            <a:r>
              <a:rPr spc="-4" dirty="0">
                <a:latin typeface="Verdana"/>
                <a:cs typeface="Verdana"/>
              </a:rPr>
              <a:t> </a:t>
            </a:r>
            <a:r>
              <a:rPr dirty="0">
                <a:latin typeface="Verdana"/>
                <a:cs typeface="Verdana"/>
              </a:rPr>
              <a:t>of a</a:t>
            </a:r>
            <a:r>
              <a:rPr spc="-4" dirty="0">
                <a:latin typeface="Verdana"/>
                <a:cs typeface="Verdana"/>
              </a:rPr>
              <a:t> </a:t>
            </a:r>
            <a:r>
              <a:rPr dirty="0">
                <a:latin typeface="Verdana"/>
                <a:cs typeface="Verdana"/>
              </a:rPr>
              <a:t>caption </a:t>
            </a:r>
            <a:r>
              <a:rPr spc="-731" dirty="0">
                <a:latin typeface="Verdana"/>
                <a:cs typeface="Verdana"/>
              </a:rPr>
              <a:t> </a:t>
            </a:r>
            <a:r>
              <a:rPr dirty="0">
                <a:latin typeface="Verdana"/>
                <a:cs typeface="Verdana"/>
              </a:rPr>
              <a:t>(35</a:t>
            </a:r>
            <a:r>
              <a:rPr spc="-4" dirty="0">
                <a:latin typeface="Verdana"/>
                <a:cs typeface="Verdana"/>
              </a:rPr>
              <a:t> </a:t>
            </a:r>
            <a:r>
              <a:rPr dirty="0">
                <a:latin typeface="Verdana"/>
                <a:cs typeface="Verdana"/>
              </a:rPr>
              <a:t>- for our</a:t>
            </a:r>
            <a:r>
              <a:rPr spc="-4" dirty="0">
                <a:latin typeface="Verdana"/>
                <a:cs typeface="Verdana"/>
              </a:rPr>
              <a:t> </a:t>
            </a:r>
            <a:r>
              <a:rPr dirty="0">
                <a:latin typeface="Verdana"/>
                <a:cs typeface="Verdana"/>
              </a:rPr>
              <a:t>dataset).</a:t>
            </a:r>
          </a:p>
        </p:txBody>
      </p:sp>
      <p:grpSp>
        <p:nvGrpSpPr>
          <p:cNvPr id="6" name="object 3">
            <a:extLst>
              <a:ext uri="{FF2B5EF4-FFF2-40B4-BE49-F238E27FC236}">
                <a16:creationId xmlns:a16="http://schemas.microsoft.com/office/drawing/2014/main" id="{5FEFAFA2-CC56-E35F-4DF6-6A0BBF40F03D}"/>
              </a:ext>
            </a:extLst>
          </p:cNvPr>
          <p:cNvGrpSpPr/>
          <p:nvPr/>
        </p:nvGrpSpPr>
        <p:grpSpPr>
          <a:xfrm>
            <a:off x="648289" y="-844551"/>
            <a:ext cx="9321211" cy="2283381"/>
            <a:chOff x="-133350" y="772667"/>
            <a:chExt cx="9521190" cy="2730810"/>
          </a:xfrm>
        </p:grpSpPr>
        <p:sp>
          <p:nvSpPr>
            <p:cNvPr id="7" name="object 4">
              <a:extLst>
                <a:ext uri="{FF2B5EF4-FFF2-40B4-BE49-F238E27FC236}">
                  <a16:creationId xmlns:a16="http://schemas.microsoft.com/office/drawing/2014/main" id="{FDE3DAC5-05C2-5502-BF85-D32B705517C1}"/>
                </a:ext>
              </a:extLst>
            </p:cNvPr>
            <p:cNvSpPr/>
            <p:nvPr/>
          </p:nvSpPr>
          <p:spPr>
            <a:xfrm>
              <a:off x="-133350" y="2263957"/>
              <a:ext cx="9371330" cy="1239520"/>
            </a:xfrm>
            <a:custGeom>
              <a:avLst/>
              <a:gdLst/>
              <a:ahLst/>
              <a:cxnLst/>
              <a:rect l="l" t="t" r="r" b="b"/>
              <a:pathLst>
                <a:path w="9371330" h="1239520">
                  <a:moveTo>
                    <a:pt x="9371076" y="1239011"/>
                  </a:moveTo>
                  <a:lnTo>
                    <a:pt x="0" y="1239011"/>
                  </a:lnTo>
                  <a:lnTo>
                    <a:pt x="0" y="0"/>
                  </a:lnTo>
                  <a:lnTo>
                    <a:pt x="9371076" y="0"/>
                  </a:lnTo>
                  <a:lnTo>
                    <a:pt x="9371076" y="1239011"/>
                  </a:lnTo>
                  <a:close/>
                </a:path>
              </a:pathLst>
            </a:custGeom>
            <a:solidFill>
              <a:srgbClr val="16153D"/>
            </a:solidFill>
          </p:spPr>
          <p:txBody>
            <a:bodyPr wrap="square" lIns="0" tIns="0" rIns="0" bIns="0" rtlCol="0"/>
            <a:lstStyle/>
            <a:p>
              <a:endParaRPr dirty="0"/>
            </a:p>
          </p:txBody>
        </p:sp>
        <p:sp>
          <p:nvSpPr>
            <p:cNvPr id="8" name="object 5">
              <a:extLst>
                <a:ext uri="{FF2B5EF4-FFF2-40B4-BE49-F238E27FC236}">
                  <a16:creationId xmlns:a16="http://schemas.microsoft.com/office/drawing/2014/main" id="{8A2F75BD-D3E5-CCC5-CD03-A9402C8DED21}"/>
                </a:ext>
              </a:extLst>
            </p:cNvPr>
            <p:cNvSpPr/>
            <p:nvPr/>
          </p:nvSpPr>
          <p:spPr>
            <a:xfrm>
              <a:off x="0" y="772667"/>
              <a:ext cx="9387840" cy="1256030"/>
            </a:xfrm>
            <a:custGeom>
              <a:avLst/>
              <a:gdLst/>
              <a:ahLst/>
              <a:cxnLst/>
              <a:rect l="l" t="t" r="r" b="b"/>
              <a:pathLst>
                <a:path w="9387840" h="1256030">
                  <a:moveTo>
                    <a:pt x="0" y="16764"/>
                  </a:moveTo>
                  <a:lnTo>
                    <a:pt x="0" y="0"/>
                  </a:lnTo>
                  <a:lnTo>
                    <a:pt x="9387840" y="0"/>
                  </a:lnTo>
                  <a:lnTo>
                    <a:pt x="16763" y="0"/>
                  </a:lnTo>
                  <a:lnTo>
                    <a:pt x="0" y="16764"/>
                  </a:lnTo>
                  <a:close/>
                </a:path>
                <a:path w="9387840" h="1256030">
                  <a:moveTo>
                    <a:pt x="16763" y="1239012"/>
                  </a:moveTo>
                  <a:lnTo>
                    <a:pt x="0" y="1222248"/>
                  </a:lnTo>
                  <a:lnTo>
                    <a:pt x="0" y="16764"/>
                  </a:lnTo>
                  <a:lnTo>
                    <a:pt x="16763" y="0"/>
                  </a:lnTo>
                  <a:lnTo>
                    <a:pt x="16763" y="1239012"/>
                  </a:lnTo>
                  <a:close/>
                </a:path>
                <a:path w="9387840" h="1256030">
                  <a:moveTo>
                    <a:pt x="9354312" y="16764"/>
                  </a:moveTo>
                  <a:lnTo>
                    <a:pt x="16763" y="16764"/>
                  </a:lnTo>
                  <a:lnTo>
                    <a:pt x="16763" y="0"/>
                  </a:lnTo>
                  <a:lnTo>
                    <a:pt x="9354312" y="0"/>
                  </a:lnTo>
                  <a:lnTo>
                    <a:pt x="9354312" y="16764"/>
                  </a:lnTo>
                  <a:close/>
                </a:path>
                <a:path w="9387840" h="1256030">
                  <a:moveTo>
                    <a:pt x="9354312" y="1239012"/>
                  </a:moveTo>
                  <a:lnTo>
                    <a:pt x="9354312" y="0"/>
                  </a:lnTo>
                  <a:lnTo>
                    <a:pt x="9371076" y="16764"/>
                  </a:lnTo>
                  <a:lnTo>
                    <a:pt x="9387840" y="16764"/>
                  </a:lnTo>
                  <a:lnTo>
                    <a:pt x="9387840" y="1222248"/>
                  </a:lnTo>
                  <a:lnTo>
                    <a:pt x="9371076" y="1222248"/>
                  </a:lnTo>
                  <a:lnTo>
                    <a:pt x="9354312" y="1239012"/>
                  </a:lnTo>
                  <a:close/>
                </a:path>
                <a:path w="9387840" h="1256030">
                  <a:moveTo>
                    <a:pt x="9387840" y="16764"/>
                  </a:moveTo>
                  <a:lnTo>
                    <a:pt x="9371076" y="16764"/>
                  </a:lnTo>
                  <a:lnTo>
                    <a:pt x="9354312" y="0"/>
                  </a:lnTo>
                  <a:lnTo>
                    <a:pt x="9387840" y="0"/>
                  </a:lnTo>
                  <a:lnTo>
                    <a:pt x="9387840" y="16764"/>
                  </a:lnTo>
                  <a:close/>
                </a:path>
                <a:path w="9387840" h="1256030">
                  <a:moveTo>
                    <a:pt x="9354312" y="1239012"/>
                  </a:moveTo>
                  <a:lnTo>
                    <a:pt x="16763" y="1239012"/>
                  </a:lnTo>
                  <a:lnTo>
                    <a:pt x="16763" y="1222248"/>
                  </a:lnTo>
                  <a:lnTo>
                    <a:pt x="9354312" y="1222248"/>
                  </a:lnTo>
                  <a:lnTo>
                    <a:pt x="9354312" y="1239012"/>
                  </a:lnTo>
                  <a:close/>
                </a:path>
                <a:path w="9387840" h="1256030">
                  <a:moveTo>
                    <a:pt x="9387840" y="1239012"/>
                  </a:moveTo>
                  <a:lnTo>
                    <a:pt x="9354312" y="1239012"/>
                  </a:lnTo>
                  <a:lnTo>
                    <a:pt x="9371076" y="1222248"/>
                  </a:lnTo>
                  <a:lnTo>
                    <a:pt x="9387840" y="1222248"/>
                  </a:lnTo>
                  <a:lnTo>
                    <a:pt x="9387840" y="1239012"/>
                  </a:lnTo>
                  <a:close/>
                </a:path>
                <a:path w="9387840" h="1256030">
                  <a:moveTo>
                    <a:pt x="9381744" y="1255776"/>
                  </a:moveTo>
                  <a:lnTo>
                    <a:pt x="0" y="1255776"/>
                  </a:lnTo>
                  <a:lnTo>
                    <a:pt x="0" y="1222248"/>
                  </a:lnTo>
                  <a:lnTo>
                    <a:pt x="16763" y="1239012"/>
                  </a:lnTo>
                  <a:lnTo>
                    <a:pt x="9387840" y="1239012"/>
                  </a:lnTo>
                  <a:lnTo>
                    <a:pt x="9387840" y="1248156"/>
                  </a:lnTo>
                  <a:lnTo>
                    <a:pt x="9381744" y="1255776"/>
                  </a:lnTo>
                  <a:close/>
                </a:path>
              </a:pathLst>
            </a:custGeom>
            <a:solidFill>
              <a:srgbClr val="FFFFFF"/>
            </a:solidFill>
          </p:spPr>
          <p:txBody>
            <a:bodyPr wrap="square" lIns="0" tIns="0" rIns="0" bIns="0" rtlCol="0"/>
            <a:lstStyle/>
            <a:p>
              <a:endParaRPr/>
            </a:p>
          </p:txBody>
        </p:sp>
      </p:grpSp>
      <p:sp>
        <p:nvSpPr>
          <p:cNvPr id="9" name="TextBox 8">
            <a:extLst>
              <a:ext uri="{FF2B5EF4-FFF2-40B4-BE49-F238E27FC236}">
                <a16:creationId xmlns:a16="http://schemas.microsoft.com/office/drawing/2014/main" id="{DD5CC427-5E6D-506A-6F10-8717939728FE}"/>
              </a:ext>
            </a:extLst>
          </p:cNvPr>
          <p:cNvSpPr txBox="1"/>
          <p:nvPr/>
        </p:nvSpPr>
        <p:spPr>
          <a:xfrm>
            <a:off x="1263650" y="659004"/>
            <a:ext cx="6096000" cy="523220"/>
          </a:xfrm>
          <a:prstGeom prst="rect">
            <a:avLst/>
          </a:prstGeom>
          <a:noFill/>
        </p:spPr>
        <p:txBody>
          <a:bodyPr wrap="square">
            <a:spAutoFit/>
          </a:bodyPr>
          <a:lstStyle/>
          <a:p>
            <a:r>
              <a:rPr lang="en-IN" sz="2800" dirty="0">
                <a:solidFill>
                  <a:schemeClr val="bg1"/>
                </a:solidFill>
              </a:rPr>
              <a:t>Data Pre-processing (Caption)</a:t>
            </a:r>
          </a:p>
        </p:txBody>
      </p:sp>
      <p:sp>
        <p:nvSpPr>
          <p:cNvPr id="10" name="object 2">
            <a:extLst>
              <a:ext uri="{FF2B5EF4-FFF2-40B4-BE49-F238E27FC236}">
                <a16:creationId xmlns:a16="http://schemas.microsoft.com/office/drawing/2014/main" id="{7944E263-F60D-C7E6-7D96-2036A50989BE}"/>
              </a:ext>
            </a:extLst>
          </p:cNvPr>
          <p:cNvSpPr/>
          <p:nvPr/>
        </p:nvSpPr>
        <p:spPr>
          <a:xfrm>
            <a:off x="10626431" y="355599"/>
            <a:ext cx="1123187" cy="1132332"/>
          </a:xfrm>
          <a:prstGeom prst="rect">
            <a:avLst/>
          </a:prstGeom>
          <a:blipFill>
            <a:blip r:embed="rId2" cstate="print"/>
            <a:stretch>
              <a:fillRect/>
            </a:stretch>
          </a:blipFill>
        </p:spPr>
        <p:txBody>
          <a:bodyPr wrap="square" lIns="0" tIns="0" rIns="0" bIns="0" rtlCol="0"/>
          <a:lstStyle/>
          <a:p>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04106" y="2358311"/>
            <a:ext cx="7759898" cy="2978886"/>
          </a:xfrm>
          <a:prstGeom prst="rect">
            <a:avLst/>
          </a:prstGeom>
        </p:spPr>
        <p:txBody>
          <a:bodyPr vert="horz" wrap="square" lIns="0" tIns="12948" rIns="0" bIns="0" rtlCol="0">
            <a:spAutoFit/>
          </a:bodyPr>
          <a:lstStyle/>
          <a:p>
            <a:pPr marL="383963" marR="21430" indent="-357175">
              <a:lnSpc>
                <a:spcPts val="2742"/>
              </a:lnSpc>
              <a:spcBef>
                <a:spcPts val="102"/>
              </a:spcBef>
              <a:buSzPct val="146031"/>
              <a:buChar char="•"/>
              <a:tabLst>
                <a:tab pos="383963" algn="l"/>
              </a:tabLst>
            </a:pPr>
            <a:r>
              <a:rPr spc="-46" dirty="0">
                <a:latin typeface="Verdana"/>
                <a:cs typeface="Verdana"/>
              </a:rPr>
              <a:t>We</a:t>
            </a:r>
            <a:r>
              <a:rPr dirty="0">
                <a:latin typeface="Verdana"/>
                <a:cs typeface="Verdana"/>
              </a:rPr>
              <a:t> give </a:t>
            </a:r>
            <a:r>
              <a:rPr spc="7" dirty="0">
                <a:latin typeface="Verdana"/>
                <a:cs typeface="Verdana"/>
              </a:rPr>
              <a:t>an</a:t>
            </a:r>
            <a:r>
              <a:rPr dirty="0">
                <a:latin typeface="Verdana"/>
                <a:cs typeface="Verdana"/>
              </a:rPr>
              <a:t> </a:t>
            </a:r>
            <a:r>
              <a:rPr spc="7" dirty="0">
                <a:latin typeface="Verdana"/>
                <a:cs typeface="Verdana"/>
              </a:rPr>
              <a:t>image</a:t>
            </a:r>
            <a:r>
              <a:rPr spc="4" dirty="0">
                <a:latin typeface="Verdana"/>
                <a:cs typeface="Verdana"/>
              </a:rPr>
              <a:t> </a:t>
            </a:r>
            <a:r>
              <a:rPr spc="7" dirty="0">
                <a:latin typeface="Verdana"/>
                <a:cs typeface="Verdana"/>
              </a:rPr>
              <a:t>as</a:t>
            </a:r>
            <a:r>
              <a:rPr dirty="0">
                <a:latin typeface="Verdana"/>
                <a:cs typeface="Verdana"/>
              </a:rPr>
              <a:t> </a:t>
            </a:r>
            <a:r>
              <a:rPr spc="4" dirty="0">
                <a:latin typeface="Verdana"/>
                <a:cs typeface="Verdana"/>
              </a:rPr>
              <a:t>input</a:t>
            </a:r>
            <a:r>
              <a:rPr dirty="0">
                <a:latin typeface="Verdana"/>
                <a:cs typeface="Verdana"/>
              </a:rPr>
              <a:t> </a:t>
            </a:r>
            <a:r>
              <a:rPr spc="4" dirty="0">
                <a:latin typeface="Verdana"/>
                <a:cs typeface="Verdana"/>
              </a:rPr>
              <a:t>to the</a:t>
            </a:r>
            <a:r>
              <a:rPr dirty="0">
                <a:latin typeface="Verdana"/>
                <a:cs typeface="Verdana"/>
              </a:rPr>
              <a:t> </a:t>
            </a:r>
            <a:r>
              <a:rPr spc="4" dirty="0">
                <a:latin typeface="Verdana"/>
                <a:cs typeface="Verdana"/>
              </a:rPr>
              <a:t>model</a:t>
            </a:r>
            <a:r>
              <a:rPr dirty="0">
                <a:latin typeface="Verdana"/>
                <a:cs typeface="Verdana"/>
              </a:rPr>
              <a:t> </a:t>
            </a:r>
            <a:r>
              <a:rPr spc="7" dirty="0">
                <a:latin typeface="Verdana"/>
                <a:cs typeface="Verdana"/>
              </a:rPr>
              <a:t>and</a:t>
            </a:r>
            <a:r>
              <a:rPr spc="4" dirty="0">
                <a:latin typeface="Verdana"/>
                <a:cs typeface="Verdana"/>
              </a:rPr>
              <a:t> expect </a:t>
            </a:r>
            <a:r>
              <a:rPr spc="-770" dirty="0">
                <a:latin typeface="Verdana"/>
                <a:cs typeface="Verdana"/>
              </a:rPr>
              <a:t> </a:t>
            </a:r>
            <a:r>
              <a:rPr spc="7" dirty="0">
                <a:latin typeface="Verdana"/>
                <a:cs typeface="Verdana"/>
              </a:rPr>
              <a:t>a</a:t>
            </a:r>
            <a:r>
              <a:rPr dirty="0">
                <a:latin typeface="Verdana"/>
                <a:cs typeface="Verdana"/>
              </a:rPr>
              <a:t> </a:t>
            </a:r>
            <a:r>
              <a:rPr spc="4" dirty="0">
                <a:latin typeface="Verdana"/>
                <a:cs typeface="Verdana"/>
              </a:rPr>
              <a:t>caption (or</a:t>
            </a:r>
            <a:r>
              <a:rPr dirty="0">
                <a:latin typeface="Verdana"/>
                <a:cs typeface="Verdana"/>
              </a:rPr>
              <a:t> </a:t>
            </a:r>
            <a:r>
              <a:rPr spc="4" dirty="0">
                <a:latin typeface="Verdana"/>
                <a:cs typeface="Verdana"/>
              </a:rPr>
              <a:t>sentence) </a:t>
            </a:r>
            <a:r>
              <a:rPr spc="7" dirty="0">
                <a:latin typeface="Verdana"/>
                <a:cs typeface="Verdana"/>
              </a:rPr>
              <a:t>as</a:t>
            </a:r>
            <a:r>
              <a:rPr spc="4" dirty="0">
                <a:latin typeface="Verdana"/>
                <a:cs typeface="Verdana"/>
              </a:rPr>
              <a:t> output.</a:t>
            </a:r>
            <a:endParaRPr dirty="0">
              <a:latin typeface="Verdana"/>
              <a:cs typeface="Verdana"/>
            </a:endParaRPr>
          </a:p>
          <a:p>
            <a:pPr>
              <a:spcBef>
                <a:spcPts val="28"/>
              </a:spcBef>
              <a:buFont typeface="Verdana"/>
              <a:buChar char="•"/>
            </a:pPr>
            <a:endParaRPr dirty="0">
              <a:latin typeface="Verdana"/>
              <a:cs typeface="Verdana"/>
            </a:endParaRPr>
          </a:p>
          <a:p>
            <a:pPr marL="383963" marR="165640" indent="-357175">
              <a:lnSpc>
                <a:spcPct val="103200"/>
              </a:lnSpc>
              <a:buSzPct val="146031"/>
              <a:buChar char="•"/>
              <a:tabLst>
                <a:tab pos="383963" algn="l"/>
              </a:tabLst>
            </a:pPr>
            <a:r>
              <a:rPr spc="4" dirty="0">
                <a:latin typeface="Verdana"/>
                <a:cs typeface="Verdana"/>
              </a:rPr>
              <a:t>But, the model cannot </a:t>
            </a:r>
            <a:r>
              <a:rPr dirty="0">
                <a:latin typeface="Verdana"/>
                <a:cs typeface="Verdana"/>
              </a:rPr>
              <a:t>generate</a:t>
            </a:r>
            <a:r>
              <a:rPr spc="4" dirty="0">
                <a:latin typeface="Verdana"/>
                <a:cs typeface="Verdana"/>
              </a:rPr>
              <a:t> entire sentence at </a:t>
            </a:r>
            <a:r>
              <a:rPr spc="-766" dirty="0">
                <a:latin typeface="Verdana"/>
                <a:cs typeface="Verdana"/>
              </a:rPr>
              <a:t> </a:t>
            </a:r>
            <a:r>
              <a:rPr spc="4" dirty="0">
                <a:latin typeface="Verdana"/>
                <a:cs typeface="Verdana"/>
              </a:rPr>
              <a:t>once.</a:t>
            </a:r>
            <a:endParaRPr dirty="0">
              <a:latin typeface="Verdana"/>
              <a:cs typeface="Verdana"/>
            </a:endParaRPr>
          </a:p>
          <a:p>
            <a:pPr>
              <a:spcBef>
                <a:spcPts val="4"/>
              </a:spcBef>
              <a:buFont typeface="Verdana"/>
              <a:buChar char="•"/>
            </a:pPr>
            <a:endParaRPr sz="2000" dirty="0">
              <a:latin typeface="Verdana"/>
              <a:cs typeface="Verdana"/>
            </a:endParaRPr>
          </a:p>
          <a:p>
            <a:pPr marL="383963" marR="55362" indent="-357175">
              <a:lnSpc>
                <a:spcPct val="103200"/>
              </a:lnSpc>
              <a:buSzPct val="146031"/>
              <a:buChar char="•"/>
              <a:tabLst>
                <a:tab pos="383963" algn="l"/>
              </a:tabLst>
            </a:pPr>
            <a:r>
              <a:rPr spc="-46" dirty="0">
                <a:latin typeface="Verdana"/>
                <a:cs typeface="Verdana"/>
              </a:rPr>
              <a:t>We</a:t>
            </a:r>
            <a:r>
              <a:rPr spc="4" dirty="0">
                <a:latin typeface="Verdana"/>
                <a:cs typeface="Verdana"/>
              </a:rPr>
              <a:t> also </a:t>
            </a:r>
            <a:r>
              <a:rPr dirty="0">
                <a:latin typeface="Verdana"/>
                <a:cs typeface="Verdana"/>
              </a:rPr>
              <a:t>provide</a:t>
            </a:r>
            <a:r>
              <a:rPr spc="4" dirty="0">
                <a:latin typeface="Verdana"/>
                <a:cs typeface="Verdana"/>
              </a:rPr>
              <a:t> </a:t>
            </a:r>
            <a:r>
              <a:rPr spc="7" dirty="0">
                <a:latin typeface="Verdana"/>
                <a:cs typeface="Verdana"/>
              </a:rPr>
              <a:t>a</a:t>
            </a:r>
            <a:r>
              <a:rPr spc="4" dirty="0">
                <a:latin typeface="Verdana"/>
                <a:cs typeface="Verdana"/>
              </a:rPr>
              <a:t> partial caption </a:t>
            </a:r>
            <a:r>
              <a:rPr spc="7" dirty="0">
                <a:latin typeface="Verdana"/>
                <a:cs typeface="Verdana"/>
              </a:rPr>
              <a:t>as </a:t>
            </a:r>
            <a:r>
              <a:rPr spc="4" dirty="0">
                <a:latin typeface="Verdana"/>
                <a:cs typeface="Verdana"/>
              </a:rPr>
              <a:t>input to the model </a:t>
            </a:r>
            <a:r>
              <a:rPr spc="7" dirty="0">
                <a:latin typeface="Verdana"/>
                <a:cs typeface="Verdana"/>
              </a:rPr>
              <a:t> </a:t>
            </a:r>
            <a:r>
              <a:rPr spc="4" dirty="0">
                <a:latin typeface="Verdana"/>
                <a:cs typeface="Verdana"/>
              </a:rPr>
              <a:t>along with the image. </a:t>
            </a:r>
            <a:r>
              <a:rPr spc="7" dirty="0">
                <a:latin typeface="Verdana"/>
                <a:cs typeface="Verdana"/>
              </a:rPr>
              <a:t>A </a:t>
            </a:r>
            <a:r>
              <a:rPr spc="4" dirty="0">
                <a:latin typeface="Verdana"/>
                <a:cs typeface="Verdana"/>
              </a:rPr>
              <a:t>single word in the </a:t>
            </a:r>
            <a:r>
              <a:rPr spc="7" dirty="0">
                <a:latin typeface="Verdana"/>
                <a:cs typeface="Verdana"/>
              </a:rPr>
              <a:t> </a:t>
            </a:r>
            <a:r>
              <a:rPr dirty="0">
                <a:latin typeface="Verdana"/>
                <a:cs typeface="Verdana"/>
              </a:rPr>
              <a:t>vocabulary</a:t>
            </a:r>
            <a:r>
              <a:rPr spc="4" dirty="0">
                <a:latin typeface="Verdana"/>
                <a:cs typeface="Verdana"/>
              </a:rPr>
              <a:t> is </a:t>
            </a:r>
            <a:r>
              <a:rPr dirty="0">
                <a:latin typeface="Verdana"/>
                <a:cs typeface="Verdana"/>
              </a:rPr>
              <a:t>given</a:t>
            </a:r>
            <a:r>
              <a:rPr spc="4" dirty="0">
                <a:latin typeface="Verdana"/>
                <a:cs typeface="Verdana"/>
              </a:rPr>
              <a:t> </a:t>
            </a:r>
            <a:r>
              <a:rPr spc="7" dirty="0">
                <a:latin typeface="Verdana"/>
                <a:cs typeface="Verdana"/>
              </a:rPr>
              <a:t>as </a:t>
            </a:r>
            <a:r>
              <a:rPr spc="4" dirty="0">
                <a:latin typeface="Verdana"/>
                <a:cs typeface="Verdana"/>
              </a:rPr>
              <a:t>output </a:t>
            </a:r>
            <a:r>
              <a:rPr spc="7" dirty="0">
                <a:latin typeface="Verdana"/>
                <a:cs typeface="Verdana"/>
              </a:rPr>
              <a:t>which</a:t>
            </a:r>
            <a:r>
              <a:rPr spc="4" dirty="0">
                <a:latin typeface="Verdana"/>
                <a:cs typeface="Verdana"/>
              </a:rPr>
              <a:t> is</a:t>
            </a:r>
            <a:r>
              <a:rPr spc="7" dirty="0">
                <a:latin typeface="Verdana"/>
                <a:cs typeface="Verdana"/>
              </a:rPr>
              <a:t> </a:t>
            </a:r>
            <a:r>
              <a:rPr spc="4" dirty="0">
                <a:latin typeface="Verdana"/>
                <a:cs typeface="Verdana"/>
              </a:rPr>
              <a:t>appended </a:t>
            </a:r>
            <a:r>
              <a:rPr dirty="0">
                <a:latin typeface="Verdana"/>
                <a:cs typeface="Verdana"/>
              </a:rPr>
              <a:t>to </a:t>
            </a:r>
            <a:r>
              <a:rPr spc="-766" dirty="0">
                <a:latin typeface="Verdana"/>
                <a:cs typeface="Verdana"/>
              </a:rPr>
              <a:t> </a:t>
            </a:r>
            <a:r>
              <a:rPr spc="4" dirty="0">
                <a:latin typeface="Verdana"/>
                <a:cs typeface="Verdana"/>
              </a:rPr>
              <a:t>the partial caption </a:t>
            </a:r>
            <a:r>
              <a:rPr spc="7" dirty="0">
                <a:latin typeface="Verdana"/>
                <a:cs typeface="Verdana"/>
              </a:rPr>
              <a:t>and </a:t>
            </a:r>
            <a:r>
              <a:rPr spc="4" dirty="0">
                <a:latin typeface="Verdana"/>
                <a:cs typeface="Verdana"/>
              </a:rPr>
              <a:t>fed to the model again. </a:t>
            </a:r>
            <a:r>
              <a:rPr spc="-4" dirty="0">
                <a:latin typeface="Verdana"/>
                <a:cs typeface="Verdana"/>
              </a:rPr>
              <a:t>Like </a:t>
            </a:r>
            <a:r>
              <a:rPr spc="-770" dirty="0">
                <a:latin typeface="Verdana"/>
                <a:cs typeface="Verdana"/>
              </a:rPr>
              <a:t> </a:t>
            </a:r>
            <a:r>
              <a:rPr spc="4" dirty="0">
                <a:latin typeface="Verdana"/>
                <a:cs typeface="Verdana"/>
              </a:rPr>
              <a:t>this,</a:t>
            </a:r>
            <a:r>
              <a:rPr dirty="0">
                <a:latin typeface="Verdana"/>
                <a:cs typeface="Verdana"/>
              </a:rPr>
              <a:t> </a:t>
            </a:r>
            <a:r>
              <a:rPr spc="7" dirty="0">
                <a:latin typeface="Verdana"/>
                <a:cs typeface="Verdana"/>
              </a:rPr>
              <a:t>we</a:t>
            </a:r>
            <a:r>
              <a:rPr spc="4" dirty="0">
                <a:latin typeface="Verdana"/>
                <a:cs typeface="Verdana"/>
              </a:rPr>
              <a:t> </a:t>
            </a:r>
            <a:r>
              <a:rPr dirty="0">
                <a:latin typeface="Verdana"/>
                <a:cs typeface="Verdana"/>
              </a:rPr>
              <a:t>generate </a:t>
            </a:r>
            <a:r>
              <a:rPr spc="4" dirty="0">
                <a:latin typeface="Verdana"/>
                <a:cs typeface="Verdana"/>
              </a:rPr>
              <a:t>the entire</a:t>
            </a:r>
            <a:r>
              <a:rPr dirty="0">
                <a:latin typeface="Verdana"/>
                <a:cs typeface="Verdana"/>
              </a:rPr>
              <a:t> </a:t>
            </a:r>
            <a:r>
              <a:rPr spc="4" dirty="0">
                <a:latin typeface="Verdana"/>
                <a:cs typeface="Verdana"/>
              </a:rPr>
              <a:t>sentence or caption.</a:t>
            </a:r>
            <a:endParaRPr dirty="0">
              <a:latin typeface="Verdana"/>
              <a:cs typeface="Verdana"/>
            </a:endParaRPr>
          </a:p>
        </p:txBody>
      </p:sp>
      <p:grpSp>
        <p:nvGrpSpPr>
          <p:cNvPr id="5" name="object 3">
            <a:extLst>
              <a:ext uri="{FF2B5EF4-FFF2-40B4-BE49-F238E27FC236}">
                <a16:creationId xmlns:a16="http://schemas.microsoft.com/office/drawing/2014/main" id="{D29FF578-7BD7-CD76-0810-FB98FF04A0C1}"/>
              </a:ext>
            </a:extLst>
          </p:cNvPr>
          <p:cNvGrpSpPr/>
          <p:nvPr/>
        </p:nvGrpSpPr>
        <p:grpSpPr>
          <a:xfrm>
            <a:off x="648289" y="-844551"/>
            <a:ext cx="9321211" cy="2283381"/>
            <a:chOff x="-133350" y="772667"/>
            <a:chExt cx="9521190" cy="2730810"/>
          </a:xfrm>
        </p:grpSpPr>
        <p:sp>
          <p:nvSpPr>
            <p:cNvPr id="6" name="object 4">
              <a:extLst>
                <a:ext uri="{FF2B5EF4-FFF2-40B4-BE49-F238E27FC236}">
                  <a16:creationId xmlns:a16="http://schemas.microsoft.com/office/drawing/2014/main" id="{E6B576D9-D808-0191-9246-11563A6C3550}"/>
                </a:ext>
              </a:extLst>
            </p:cNvPr>
            <p:cNvSpPr/>
            <p:nvPr/>
          </p:nvSpPr>
          <p:spPr>
            <a:xfrm>
              <a:off x="-133350" y="2263957"/>
              <a:ext cx="9371330" cy="1239520"/>
            </a:xfrm>
            <a:custGeom>
              <a:avLst/>
              <a:gdLst/>
              <a:ahLst/>
              <a:cxnLst/>
              <a:rect l="l" t="t" r="r" b="b"/>
              <a:pathLst>
                <a:path w="9371330" h="1239520">
                  <a:moveTo>
                    <a:pt x="9371076" y="1239011"/>
                  </a:moveTo>
                  <a:lnTo>
                    <a:pt x="0" y="1239011"/>
                  </a:lnTo>
                  <a:lnTo>
                    <a:pt x="0" y="0"/>
                  </a:lnTo>
                  <a:lnTo>
                    <a:pt x="9371076" y="0"/>
                  </a:lnTo>
                  <a:lnTo>
                    <a:pt x="9371076" y="1239011"/>
                  </a:lnTo>
                  <a:close/>
                </a:path>
              </a:pathLst>
            </a:custGeom>
            <a:solidFill>
              <a:srgbClr val="16153D"/>
            </a:solidFill>
          </p:spPr>
          <p:txBody>
            <a:bodyPr wrap="square" lIns="0" tIns="0" rIns="0" bIns="0" rtlCol="0"/>
            <a:lstStyle/>
            <a:p>
              <a:endParaRPr dirty="0"/>
            </a:p>
          </p:txBody>
        </p:sp>
        <p:sp>
          <p:nvSpPr>
            <p:cNvPr id="7" name="object 5">
              <a:extLst>
                <a:ext uri="{FF2B5EF4-FFF2-40B4-BE49-F238E27FC236}">
                  <a16:creationId xmlns:a16="http://schemas.microsoft.com/office/drawing/2014/main" id="{459ACF21-DC8B-F40C-C3F6-898B3E6D4D08}"/>
                </a:ext>
              </a:extLst>
            </p:cNvPr>
            <p:cNvSpPr/>
            <p:nvPr/>
          </p:nvSpPr>
          <p:spPr>
            <a:xfrm>
              <a:off x="0" y="772667"/>
              <a:ext cx="9387840" cy="1256030"/>
            </a:xfrm>
            <a:custGeom>
              <a:avLst/>
              <a:gdLst/>
              <a:ahLst/>
              <a:cxnLst/>
              <a:rect l="l" t="t" r="r" b="b"/>
              <a:pathLst>
                <a:path w="9387840" h="1256030">
                  <a:moveTo>
                    <a:pt x="0" y="16764"/>
                  </a:moveTo>
                  <a:lnTo>
                    <a:pt x="0" y="0"/>
                  </a:lnTo>
                  <a:lnTo>
                    <a:pt x="9387840" y="0"/>
                  </a:lnTo>
                  <a:lnTo>
                    <a:pt x="16763" y="0"/>
                  </a:lnTo>
                  <a:lnTo>
                    <a:pt x="0" y="16764"/>
                  </a:lnTo>
                  <a:close/>
                </a:path>
                <a:path w="9387840" h="1256030">
                  <a:moveTo>
                    <a:pt x="16763" y="1239012"/>
                  </a:moveTo>
                  <a:lnTo>
                    <a:pt x="0" y="1222248"/>
                  </a:lnTo>
                  <a:lnTo>
                    <a:pt x="0" y="16764"/>
                  </a:lnTo>
                  <a:lnTo>
                    <a:pt x="16763" y="0"/>
                  </a:lnTo>
                  <a:lnTo>
                    <a:pt x="16763" y="1239012"/>
                  </a:lnTo>
                  <a:close/>
                </a:path>
                <a:path w="9387840" h="1256030">
                  <a:moveTo>
                    <a:pt x="9354312" y="16764"/>
                  </a:moveTo>
                  <a:lnTo>
                    <a:pt x="16763" y="16764"/>
                  </a:lnTo>
                  <a:lnTo>
                    <a:pt x="16763" y="0"/>
                  </a:lnTo>
                  <a:lnTo>
                    <a:pt x="9354312" y="0"/>
                  </a:lnTo>
                  <a:lnTo>
                    <a:pt x="9354312" y="16764"/>
                  </a:lnTo>
                  <a:close/>
                </a:path>
                <a:path w="9387840" h="1256030">
                  <a:moveTo>
                    <a:pt x="9354312" y="1239012"/>
                  </a:moveTo>
                  <a:lnTo>
                    <a:pt x="9354312" y="0"/>
                  </a:lnTo>
                  <a:lnTo>
                    <a:pt x="9371076" y="16764"/>
                  </a:lnTo>
                  <a:lnTo>
                    <a:pt x="9387840" y="16764"/>
                  </a:lnTo>
                  <a:lnTo>
                    <a:pt x="9387840" y="1222248"/>
                  </a:lnTo>
                  <a:lnTo>
                    <a:pt x="9371076" y="1222248"/>
                  </a:lnTo>
                  <a:lnTo>
                    <a:pt x="9354312" y="1239012"/>
                  </a:lnTo>
                  <a:close/>
                </a:path>
                <a:path w="9387840" h="1256030">
                  <a:moveTo>
                    <a:pt x="9387840" y="16764"/>
                  </a:moveTo>
                  <a:lnTo>
                    <a:pt x="9371076" y="16764"/>
                  </a:lnTo>
                  <a:lnTo>
                    <a:pt x="9354312" y="0"/>
                  </a:lnTo>
                  <a:lnTo>
                    <a:pt x="9387840" y="0"/>
                  </a:lnTo>
                  <a:lnTo>
                    <a:pt x="9387840" y="16764"/>
                  </a:lnTo>
                  <a:close/>
                </a:path>
                <a:path w="9387840" h="1256030">
                  <a:moveTo>
                    <a:pt x="9354312" y="1239012"/>
                  </a:moveTo>
                  <a:lnTo>
                    <a:pt x="16763" y="1239012"/>
                  </a:lnTo>
                  <a:lnTo>
                    <a:pt x="16763" y="1222248"/>
                  </a:lnTo>
                  <a:lnTo>
                    <a:pt x="9354312" y="1222248"/>
                  </a:lnTo>
                  <a:lnTo>
                    <a:pt x="9354312" y="1239012"/>
                  </a:lnTo>
                  <a:close/>
                </a:path>
                <a:path w="9387840" h="1256030">
                  <a:moveTo>
                    <a:pt x="9387840" y="1239012"/>
                  </a:moveTo>
                  <a:lnTo>
                    <a:pt x="9354312" y="1239012"/>
                  </a:lnTo>
                  <a:lnTo>
                    <a:pt x="9371076" y="1222248"/>
                  </a:lnTo>
                  <a:lnTo>
                    <a:pt x="9387840" y="1222248"/>
                  </a:lnTo>
                  <a:lnTo>
                    <a:pt x="9387840" y="1239012"/>
                  </a:lnTo>
                  <a:close/>
                </a:path>
                <a:path w="9387840" h="1256030">
                  <a:moveTo>
                    <a:pt x="9381744" y="1255776"/>
                  </a:moveTo>
                  <a:lnTo>
                    <a:pt x="0" y="1255776"/>
                  </a:lnTo>
                  <a:lnTo>
                    <a:pt x="0" y="1222248"/>
                  </a:lnTo>
                  <a:lnTo>
                    <a:pt x="16763" y="1239012"/>
                  </a:lnTo>
                  <a:lnTo>
                    <a:pt x="9387840" y="1239012"/>
                  </a:lnTo>
                  <a:lnTo>
                    <a:pt x="9387840" y="1248156"/>
                  </a:lnTo>
                  <a:lnTo>
                    <a:pt x="9381744" y="1255776"/>
                  </a:lnTo>
                  <a:close/>
                </a:path>
              </a:pathLst>
            </a:custGeom>
            <a:solidFill>
              <a:srgbClr val="FFFFFF"/>
            </a:solidFill>
          </p:spPr>
          <p:txBody>
            <a:bodyPr wrap="square" lIns="0" tIns="0" rIns="0" bIns="0" rtlCol="0"/>
            <a:lstStyle/>
            <a:p>
              <a:endParaRPr/>
            </a:p>
          </p:txBody>
        </p:sp>
      </p:grpSp>
      <p:sp>
        <p:nvSpPr>
          <p:cNvPr id="9" name="TextBox 8">
            <a:extLst>
              <a:ext uri="{FF2B5EF4-FFF2-40B4-BE49-F238E27FC236}">
                <a16:creationId xmlns:a16="http://schemas.microsoft.com/office/drawing/2014/main" id="{68E6D7BE-F4AD-15E5-D32C-2561BFA98700}"/>
              </a:ext>
            </a:extLst>
          </p:cNvPr>
          <p:cNvSpPr txBox="1"/>
          <p:nvPr/>
        </p:nvSpPr>
        <p:spPr>
          <a:xfrm>
            <a:off x="1104106" y="601946"/>
            <a:ext cx="6096000" cy="523220"/>
          </a:xfrm>
          <a:prstGeom prst="rect">
            <a:avLst/>
          </a:prstGeom>
          <a:noFill/>
        </p:spPr>
        <p:txBody>
          <a:bodyPr wrap="square">
            <a:spAutoFit/>
          </a:bodyPr>
          <a:lstStyle/>
          <a:p>
            <a:r>
              <a:rPr lang="en-IN" sz="2800" dirty="0">
                <a:solidFill>
                  <a:schemeClr val="bg1"/>
                </a:solidFill>
              </a:rPr>
              <a:t>Data Preparation</a:t>
            </a:r>
          </a:p>
        </p:txBody>
      </p:sp>
      <p:sp>
        <p:nvSpPr>
          <p:cNvPr id="10" name="object 2">
            <a:extLst>
              <a:ext uri="{FF2B5EF4-FFF2-40B4-BE49-F238E27FC236}">
                <a16:creationId xmlns:a16="http://schemas.microsoft.com/office/drawing/2014/main" id="{A899B1D3-A75D-E760-5E5E-21FBB7A9B085}"/>
              </a:ext>
            </a:extLst>
          </p:cNvPr>
          <p:cNvSpPr/>
          <p:nvPr/>
        </p:nvSpPr>
        <p:spPr>
          <a:xfrm>
            <a:off x="10626431" y="355599"/>
            <a:ext cx="1123187" cy="1132332"/>
          </a:xfrm>
          <a:prstGeom prst="rect">
            <a:avLst/>
          </a:prstGeom>
          <a:blipFill>
            <a:blip r:embed="rId2" cstate="print"/>
            <a:stretch>
              <a:fillRect/>
            </a:stretch>
          </a:blipFill>
        </p:spPr>
        <p:txBody>
          <a:bodyPr wrap="square" lIns="0" tIns="0" rIns="0" bIns="0" rtlCol="0"/>
          <a:lstStyle/>
          <a:p>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11200" y="1947334"/>
            <a:ext cx="3315547" cy="3538574"/>
          </a:xfrm>
          <a:prstGeom prst="rect">
            <a:avLst/>
          </a:prstGeom>
        </p:spPr>
        <p:txBody>
          <a:bodyPr vert="horz" wrap="square" lIns="0" tIns="37252" rIns="0" bIns="0" rtlCol="0">
            <a:spAutoFit/>
          </a:bodyPr>
          <a:lstStyle/>
          <a:p>
            <a:pPr marL="440256" marR="6773" indent="-423323">
              <a:lnSpc>
                <a:spcPts val="2133"/>
              </a:lnSpc>
              <a:spcBef>
                <a:spcPts val="292"/>
              </a:spcBef>
              <a:buChar char="●"/>
              <a:tabLst>
                <a:tab pos="439409" algn="l"/>
                <a:tab pos="440256" algn="l"/>
              </a:tabLst>
            </a:pPr>
            <a:r>
              <a:rPr sz="1867" dirty="0">
                <a:latin typeface="Georgia"/>
                <a:cs typeface="Georgia"/>
              </a:rPr>
              <a:t>A convolution neural </a:t>
            </a:r>
            <a:r>
              <a:rPr sz="1867" spc="7" dirty="0">
                <a:latin typeface="Georgia"/>
                <a:cs typeface="Georgia"/>
              </a:rPr>
              <a:t> </a:t>
            </a:r>
            <a:r>
              <a:rPr sz="1867" dirty="0">
                <a:latin typeface="Georgia"/>
                <a:cs typeface="Georgia"/>
              </a:rPr>
              <a:t>network </a:t>
            </a:r>
            <a:r>
              <a:rPr sz="1867" spc="-7" dirty="0">
                <a:latin typeface="Georgia"/>
                <a:cs typeface="Georgia"/>
              </a:rPr>
              <a:t>that </a:t>
            </a:r>
            <a:r>
              <a:rPr sz="1867" dirty="0">
                <a:latin typeface="Georgia"/>
                <a:cs typeface="Georgia"/>
              </a:rPr>
              <a:t>encodes an </a:t>
            </a:r>
            <a:r>
              <a:rPr sz="1867" spc="7" dirty="0">
                <a:latin typeface="Georgia"/>
                <a:cs typeface="Georgia"/>
              </a:rPr>
              <a:t> </a:t>
            </a:r>
            <a:r>
              <a:rPr sz="1867" spc="-7" dirty="0">
                <a:latin typeface="Georgia"/>
                <a:cs typeface="Georgia"/>
              </a:rPr>
              <a:t>image into </a:t>
            </a:r>
            <a:r>
              <a:rPr sz="1867" dirty="0">
                <a:latin typeface="Georgia"/>
                <a:cs typeface="Georgia"/>
              </a:rPr>
              <a:t>a compact </a:t>
            </a:r>
            <a:r>
              <a:rPr sz="1867" spc="7" dirty="0">
                <a:latin typeface="Georgia"/>
                <a:cs typeface="Georgia"/>
              </a:rPr>
              <a:t> </a:t>
            </a:r>
            <a:r>
              <a:rPr sz="1867" dirty="0">
                <a:latin typeface="Georgia"/>
                <a:cs typeface="Georgia"/>
              </a:rPr>
              <a:t>representation,</a:t>
            </a:r>
            <a:r>
              <a:rPr sz="1867" spc="-73" dirty="0">
                <a:latin typeface="Georgia"/>
                <a:cs typeface="Georgia"/>
              </a:rPr>
              <a:t> </a:t>
            </a:r>
            <a:r>
              <a:rPr sz="1867" dirty="0">
                <a:latin typeface="Georgia"/>
                <a:cs typeface="Georgia"/>
              </a:rPr>
              <a:t>followed</a:t>
            </a:r>
            <a:r>
              <a:rPr sz="1867" spc="-67" dirty="0">
                <a:latin typeface="Georgia"/>
                <a:cs typeface="Georgia"/>
              </a:rPr>
              <a:t> </a:t>
            </a:r>
            <a:r>
              <a:rPr sz="1867" dirty="0">
                <a:latin typeface="Georgia"/>
                <a:cs typeface="Georgia"/>
              </a:rPr>
              <a:t>by </a:t>
            </a:r>
            <a:r>
              <a:rPr sz="1867" spc="-440" dirty="0">
                <a:latin typeface="Georgia"/>
                <a:cs typeface="Georgia"/>
              </a:rPr>
              <a:t> </a:t>
            </a:r>
            <a:r>
              <a:rPr sz="1867" dirty="0">
                <a:latin typeface="Georgia"/>
                <a:cs typeface="Georgia"/>
              </a:rPr>
              <a:t>a </a:t>
            </a:r>
            <a:r>
              <a:rPr sz="1867" spc="-7" dirty="0">
                <a:latin typeface="Georgia"/>
                <a:cs typeface="Georgia"/>
              </a:rPr>
              <a:t>recurrent neural network </a:t>
            </a:r>
            <a:r>
              <a:rPr sz="1867" spc="-433" dirty="0">
                <a:latin typeface="Georgia"/>
                <a:cs typeface="Georgia"/>
              </a:rPr>
              <a:t> </a:t>
            </a:r>
            <a:r>
              <a:rPr sz="1867" spc="-7" dirty="0">
                <a:latin typeface="Georgia"/>
                <a:cs typeface="Georgia"/>
              </a:rPr>
              <a:t>that </a:t>
            </a:r>
            <a:r>
              <a:rPr sz="1867" dirty="0">
                <a:latin typeface="Georgia"/>
                <a:cs typeface="Georgia"/>
              </a:rPr>
              <a:t>generates a </a:t>
            </a:r>
            <a:r>
              <a:rPr sz="1867" spc="7" dirty="0">
                <a:latin typeface="Georgia"/>
                <a:cs typeface="Georgia"/>
              </a:rPr>
              <a:t> </a:t>
            </a:r>
            <a:r>
              <a:rPr sz="1867" spc="-7" dirty="0">
                <a:latin typeface="Georgia"/>
                <a:cs typeface="Georgia"/>
              </a:rPr>
              <a:t>corresponding</a:t>
            </a:r>
            <a:r>
              <a:rPr sz="1867" spc="-13" dirty="0">
                <a:latin typeface="Georgia"/>
                <a:cs typeface="Georgia"/>
              </a:rPr>
              <a:t> </a:t>
            </a:r>
            <a:r>
              <a:rPr sz="1867" dirty="0">
                <a:latin typeface="Georgia"/>
                <a:cs typeface="Georgia"/>
              </a:rPr>
              <a:t>sentence.</a:t>
            </a:r>
          </a:p>
          <a:p>
            <a:pPr marL="440256" marR="140543" indent="-423323" algn="just">
              <a:lnSpc>
                <a:spcPts val="2133"/>
              </a:lnSpc>
              <a:buChar char="●"/>
              <a:tabLst>
                <a:tab pos="440256" algn="l"/>
              </a:tabLst>
            </a:pPr>
            <a:r>
              <a:rPr sz="1867" dirty="0">
                <a:latin typeface="Georgia"/>
                <a:cs typeface="Georgia"/>
              </a:rPr>
              <a:t>Global </a:t>
            </a:r>
            <a:r>
              <a:rPr sz="1867" spc="-7" dirty="0">
                <a:latin typeface="Georgia"/>
                <a:cs typeface="Georgia"/>
              </a:rPr>
              <a:t>image </a:t>
            </a:r>
            <a:r>
              <a:rPr sz="1867" dirty="0">
                <a:latin typeface="Georgia"/>
                <a:cs typeface="Georgia"/>
              </a:rPr>
              <a:t>features are </a:t>
            </a:r>
            <a:r>
              <a:rPr sz="1867" spc="-433" dirty="0">
                <a:latin typeface="Georgia"/>
                <a:cs typeface="Georgia"/>
              </a:rPr>
              <a:t> </a:t>
            </a:r>
            <a:r>
              <a:rPr sz="1867" dirty="0">
                <a:latin typeface="Georgia"/>
                <a:cs typeface="Georgia"/>
              </a:rPr>
              <a:t>extracted</a:t>
            </a:r>
            <a:r>
              <a:rPr sz="1867" spc="-47" dirty="0">
                <a:latin typeface="Georgia"/>
                <a:cs typeface="Georgia"/>
              </a:rPr>
              <a:t> </a:t>
            </a:r>
            <a:r>
              <a:rPr sz="1867" dirty="0">
                <a:latin typeface="Georgia"/>
                <a:cs typeface="Georgia"/>
              </a:rPr>
              <a:t>from</a:t>
            </a:r>
            <a:r>
              <a:rPr sz="1867" spc="-47" dirty="0">
                <a:latin typeface="Georgia"/>
                <a:cs typeface="Georgia"/>
              </a:rPr>
              <a:t> </a:t>
            </a:r>
            <a:r>
              <a:rPr sz="1867" dirty="0">
                <a:latin typeface="Georgia"/>
                <a:cs typeface="Georgia"/>
              </a:rPr>
              <a:t>the</a:t>
            </a:r>
            <a:r>
              <a:rPr sz="1867" spc="-40" dirty="0">
                <a:latin typeface="Georgia"/>
                <a:cs typeface="Georgia"/>
              </a:rPr>
              <a:t> </a:t>
            </a:r>
            <a:r>
              <a:rPr sz="1867" dirty="0">
                <a:latin typeface="Georgia"/>
                <a:cs typeface="Georgia"/>
              </a:rPr>
              <a:t>hidden </a:t>
            </a:r>
            <a:r>
              <a:rPr sz="1867" spc="-440" dirty="0">
                <a:latin typeface="Georgia"/>
                <a:cs typeface="Georgia"/>
              </a:rPr>
              <a:t> </a:t>
            </a:r>
            <a:r>
              <a:rPr sz="1867" spc="-7" dirty="0">
                <a:latin typeface="Georgia"/>
                <a:cs typeface="Georgia"/>
              </a:rPr>
              <a:t>activations</a:t>
            </a:r>
            <a:r>
              <a:rPr sz="1867" spc="-13" dirty="0">
                <a:latin typeface="Georgia"/>
                <a:cs typeface="Georgia"/>
              </a:rPr>
              <a:t> </a:t>
            </a:r>
            <a:r>
              <a:rPr sz="1867" dirty="0">
                <a:latin typeface="Georgia"/>
                <a:cs typeface="Georgia"/>
              </a:rPr>
              <a:t>of</a:t>
            </a:r>
            <a:r>
              <a:rPr sz="1867" spc="-7" dirty="0">
                <a:latin typeface="Georgia"/>
                <a:cs typeface="Georgia"/>
              </a:rPr>
              <a:t> </a:t>
            </a:r>
            <a:r>
              <a:rPr sz="1867" dirty="0">
                <a:latin typeface="Georgia"/>
                <a:cs typeface="Georgia"/>
              </a:rPr>
              <a:t>CNN</a:t>
            </a:r>
          </a:p>
          <a:p>
            <a:pPr marL="440256" marR="58419" indent="-423323">
              <a:lnSpc>
                <a:spcPts val="2133"/>
              </a:lnSpc>
              <a:buChar char="●"/>
              <a:tabLst>
                <a:tab pos="439409" algn="l"/>
                <a:tab pos="440256" algn="l"/>
              </a:tabLst>
            </a:pPr>
            <a:r>
              <a:rPr sz="1867" spc="-7" dirty="0">
                <a:latin typeface="Georgia"/>
                <a:cs typeface="Georgia"/>
              </a:rPr>
              <a:t>Image</a:t>
            </a:r>
            <a:r>
              <a:rPr sz="1867" spc="-27" dirty="0">
                <a:latin typeface="Georgia"/>
                <a:cs typeface="Georgia"/>
              </a:rPr>
              <a:t> </a:t>
            </a:r>
            <a:r>
              <a:rPr sz="1867" dirty="0">
                <a:latin typeface="Georgia"/>
                <a:cs typeface="Georgia"/>
              </a:rPr>
              <a:t>features</a:t>
            </a:r>
            <a:r>
              <a:rPr sz="1867" spc="-27" dirty="0">
                <a:latin typeface="Georgia"/>
                <a:cs typeface="Georgia"/>
              </a:rPr>
              <a:t> </a:t>
            </a:r>
            <a:r>
              <a:rPr sz="1867" dirty="0">
                <a:latin typeface="Georgia"/>
                <a:cs typeface="Georgia"/>
              </a:rPr>
              <a:t>are</a:t>
            </a:r>
            <a:r>
              <a:rPr sz="1867" spc="-20" dirty="0">
                <a:latin typeface="Georgia"/>
                <a:cs typeface="Georgia"/>
              </a:rPr>
              <a:t> </a:t>
            </a:r>
            <a:r>
              <a:rPr sz="1867" dirty="0">
                <a:latin typeface="Georgia"/>
                <a:cs typeface="Georgia"/>
              </a:rPr>
              <a:t>fed</a:t>
            </a:r>
            <a:r>
              <a:rPr sz="1867" spc="-20" dirty="0">
                <a:latin typeface="Georgia"/>
                <a:cs typeface="Georgia"/>
              </a:rPr>
              <a:t> </a:t>
            </a:r>
            <a:r>
              <a:rPr sz="1867" spc="-7" dirty="0">
                <a:latin typeface="Georgia"/>
                <a:cs typeface="Georgia"/>
              </a:rPr>
              <a:t>into </a:t>
            </a:r>
            <a:r>
              <a:rPr sz="1867" spc="-433" dirty="0">
                <a:latin typeface="Georgia"/>
                <a:cs typeface="Georgia"/>
              </a:rPr>
              <a:t> </a:t>
            </a:r>
            <a:r>
              <a:rPr sz="1867" dirty="0">
                <a:latin typeface="Georgia"/>
                <a:cs typeface="Georgia"/>
              </a:rPr>
              <a:t>an </a:t>
            </a:r>
            <a:r>
              <a:rPr sz="1867" spc="-7" dirty="0">
                <a:latin typeface="Georgia"/>
                <a:cs typeface="Georgia"/>
              </a:rPr>
              <a:t>LSTM </a:t>
            </a:r>
            <a:r>
              <a:rPr sz="1867" dirty="0">
                <a:latin typeface="Georgia"/>
                <a:cs typeface="Georgia"/>
              </a:rPr>
              <a:t>to generate a </a:t>
            </a:r>
            <a:r>
              <a:rPr sz="1867" spc="7" dirty="0">
                <a:latin typeface="Georgia"/>
                <a:cs typeface="Georgia"/>
              </a:rPr>
              <a:t> </a:t>
            </a:r>
            <a:r>
              <a:rPr sz="1867" spc="-7" dirty="0">
                <a:latin typeface="Georgia"/>
                <a:cs typeface="Georgia"/>
              </a:rPr>
              <a:t>sequence</a:t>
            </a:r>
            <a:r>
              <a:rPr sz="1867" spc="-13" dirty="0">
                <a:latin typeface="Georgia"/>
                <a:cs typeface="Georgia"/>
              </a:rPr>
              <a:t> </a:t>
            </a:r>
            <a:r>
              <a:rPr sz="1867" dirty="0">
                <a:latin typeface="Georgia"/>
                <a:cs typeface="Georgia"/>
              </a:rPr>
              <a:t>of</a:t>
            </a:r>
            <a:r>
              <a:rPr sz="1867" spc="-13" dirty="0">
                <a:latin typeface="Georgia"/>
                <a:cs typeface="Georgia"/>
              </a:rPr>
              <a:t> </a:t>
            </a:r>
            <a:r>
              <a:rPr sz="1867" spc="-7" dirty="0">
                <a:latin typeface="Georgia"/>
                <a:cs typeface="Georgia"/>
              </a:rPr>
              <a:t>words</a:t>
            </a:r>
            <a:endParaRPr sz="1867" dirty="0">
              <a:latin typeface="Georgia"/>
              <a:cs typeface="Georgia"/>
            </a:endParaRPr>
          </a:p>
        </p:txBody>
      </p:sp>
      <p:pic>
        <p:nvPicPr>
          <p:cNvPr id="4" name="object 4"/>
          <p:cNvPicPr/>
          <p:nvPr/>
        </p:nvPicPr>
        <p:blipFill>
          <a:blip r:embed="rId2" cstate="print"/>
          <a:stretch>
            <a:fillRect/>
          </a:stretch>
        </p:blipFill>
        <p:spPr>
          <a:xfrm>
            <a:off x="4761038" y="3081856"/>
            <a:ext cx="6883500" cy="1357309"/>
          </a:xfrm>
          <a:prstGeom prst="rect">
            <a:avLst/>
          </a:prstGeom>
        </p:spPr>
      </p:pic>
      <p:grpSp>
        <p:nvGrpSpPr>
          <p:cNvPr id="7" name="object 3">
            <a:extLst>
              <a:ext uri="{FF2B5EF4-FFF2-40B4-BE49-F238E27FC236}">
                <a16:creationId xmlns:a16="http://schemas.microsoft.com/office/drawing/2014/main" id="{D46562C5-14BB-9AA6-AB13-3C034EA1E2A4}"/>
              </a:ext>
            </a:extLst>
          </p:cNvPr>
          <p:cNvGrpSpPr/>
          <p:nvPr/>
        </p:nvGrpSpPr>
        <p:grpSpPr>
          <a:xfrm>
            <a:off x="648289" y="-844551"/>
            <a:ext cx="9321211" cy="2283381"/>
            <a:chOff x="-133350" y="772667"/>
            <a:chExt cx="9521190" cy="2730810"/>
          </a:xfrm>
        </p:grpSpPr>
        <p:sp>
          <p:nvSpPr>
            <p:cNvPr id="8" name="object 4">
              <a:extLst>
                <a:ext uri="{FF2B5EF4-FFF2-40B4-BE49-F238E27FC236}">
                  <a16:creationId xmlns:a16="http://schemas.microsoft.com/office/drawing/2014/main" id="{930FE157-508C-C1BB-05B6-B79B69CD65BF}"/>
                </a:ext>
              </a:extLst>
            </p:cNvPr>
            <p:cNvSpPr/>
            <p:nvPr/>
          </p:nvSpPr>
          <p:spPr>
            <a:xfrm>
              <a:off x="-133350" y="2263957"/>
              <a:ext cx="9371330" cy="1239520"/>
            </a:xfrm>
            <a:custGeom>
              <a:avLst/>
              <a:gdLst/>
              <a:ahLst/>
              <a:cxnLst/>
              <a:rect l="l" t="t" r="r" b="b"/>
              <a:pathLst>
                <a:path w="9371330" h="1239520">
                  <a:moveTo>
                    <a:pt x="9371076" y="1239011"/>
                  </a:moveTo>
                  <a:lnTo>
                    <a:pt x="0" y="1239011"/>
                  </a:lnTo>
                  <a:lnTo>
                    <a:pt x="0" y="0"/>
                  </a:lnTo>
                  <a:lnTo>
                    <a:pt x="9371076" y="0"/>
                  </a:lnTo>
                  <a:lnTo>
                    <a:pt x="9371076" y="1239011"/>
                  </a:lnTo>
                  <a:close/>
                </a:path>
              </a:pathLst>
            </a:custGeom>
            <a:solidFill>
              <a:srgbClr val="16153D"/>
            </a:solidFill>
          </p:spPr>
          <p:txBody>
            <a:bodyPr wrap="square" lIns="0" tIns="0" rIns="0" bIns="0" rtlCol="0"/>
            <a:lstStyle/>
            <a:p>
              <a:endParaRPr dirty="0"/>
            </a:p>
          </p:txBody>
        </p:sp>
        <p:sp>
          <p:nvSpPr>
            <p:cNvPr id="9" name="object 5">
              <a:extLst>
                <a:ext uri="{FF2B5EF4-FFF2-40B4-BE49-F238E27FC236}">
                  <a16:creationId xmlns:a16="http://schemas.microsoft.com/office/drawing/2014/main" id="{2C5D4119-C10F-4459-BCEB-01569B1D6FC9}"/>
                </a:ext>
              </a:extLst>
            </p:cNvPr>
            <p:cNvSpPr/>
            <p:nvPr/>
          </p:nvSpPr>
          <p:spPr>
            <a:xfrm>
              <a:off x="0" y="772667"/>
              <a:ext cx="9387840" cy="1256030"/>
            </a:xfrm>
            <a:custGeom>
              <a:avLst/>
              <a:gdLst/>
              <a:ahLst/>
              <a:cxnLst/>
              <a:rect l="l" t="t" r="r" b="b"/>
              <a:pathLst>
                <a:path w="9387840" h="1256030">
                  <a:moveTo>
                    <a:pt x="0" y="16764"/>
                  </a:moveTo>
                  <a:lnTo>
                    <a:pt x="0" y="0"/>
                  </a:lnTo>
                  <a:lnTo>
                    <a:pt x="9387840" y="0"/>
                  </a:lnTo>
                  <a:lnTo>
                    <a:pt x="16763" y="0"/>
                  </a:lnTo>
                  <a:lnTo>
                    <a:pt x="0" y="16764"/>
                  </a:lnTo>
                  <a:close/>
                </a:path>
                <a:path w="9387840" h="1256030">
                  <a:moveTo>
                    <a:pt x="16763" y="1239012"/>
                  </a:moveTo>
                  <a:lnTo>
                    <a:pt x="0" y="1222248"/>
                  </a:lnTo>
                  <a:lnTo>
                    <a:pt x="0" y="16764"/>
                  </a:lnTo>
                  <a:lnTo>
                    <a:pt x="16763" y="0"/>
                  </a:lnTo>
                  <a:lnTo>
                    <a:pt x="16763" y="1239012"/>
                  </a:lnTo>
                  <a:close/>
                </a:path>
                <a:path w="9387840" h="1256030">
                  <a:moveTo>
                    <a:pt x="9354312" y="16764"/>
                  </a:moveTo>
                  <a:lnTo>
                    <a:pt x="16763" y="16764"/>
                  </a:lnTo>
                  <a:lnTo>
                    <a:pt x="16763" y="0"/>
                  </a:lnTo>
                  <a:lnTo>
                    <a:pt x="9354312" y="0"/>
                  </a:lnTo>
                  <a:lnTo>
                    <a:pt x="9354312" y="16764"/>
                  </a:lnTo>
                  <a:close/>
                </a:path>
                <a:path w="9387840" h="1256030">
                  <a:moveTo>
                    <a:pt x="9354312" y="1239012"/>
                  </a:moveTo>
                  <a:lnTo>
                    <a:pt x="9354312" y="0"/>
                  </a:lnTo>
                  <a:lnTo>
                    <a:pt x="9371076" y="16764"/>
                  </a:lnTo>
                  <a:lnTo>
                    <a:pt x="9387840" y="16764"/>
                  </a:lnTo>
                  <a:lnTo>
                    <a:pt x="9387840" y="1222248"/>
                  </a:lnTo>
                  <a:lnTo>
                    <a:pt x="9371076" y="1222248"/>
                  </a:lnTo>
                  <a:lnTo>
                    <a:pt x="9354312" y="1239012"/>
                  </a:lnTo>
                  <a:close/>
                </a:path>
                <a:path w="9387840" h="1256030">
                  <a:moveTo>
                    <a:pt x="9387840" y="16764"/>
                  </a:moveTo>
                  <a:lnTo>
                    <a:pt x="9371076" y="16764"/>
                  </a:lnTo>
                  <a:lnTo>
                    <a:pt x="9354312" y="0"/>
                  </a:lnTo>
                  <a:lnTo>
                    <a:pt x="9387840" y="0"/>
                  </a:lnTo>
                  <a:lnTo>
                    <a:pt x="9387840" y="16764"/>
                  </a:lnTo>
                  <a:close/>
                </a:path>
                <a:path w="9387840" h="1256030">
                  <a:moveTo>
                    <a:pt x="9354312" y="1239012"/>
                  </a:moveTo>
                  <a:lnTo>
                    <a:pt x="16763" y="1239012"/>
                  </a:lnTo>
                  <a:lnTo>
                    <a:pt x="16763" y="1222248"/>
                  </a:lnTo>
                  <a:lnTo>
                    <a:pt x="9354312" y="1222248"/>
                  </a:lnTo>
                  <a:lnTo>
                    <a:pt x="9354312" y="1239012"/>
                  </a:lnTo>
                  <a:close/>
                </a:path>
                <a:path w="9387840" h="1256030">
                  <a:moveTo>
                    <a:pt x="9387840" y="1239012"/>
                  </a:moveTo>
                  <a:lnTo>
                    <a:pt x="9354312" y="1239012"/>
                  </a:lnTo>
                  <a:lnTo>
                    <a:pt x="9371076" y="1222248"/>
                  </a:lnTo>
                  <a:lnTo>
                    <a:pt x="9387840" y="1222248"/>
                  </a:lnTo>
                  <a:lnTo>
                    <a:pt x="9387840" y="1239012"/>
                  </a:lnTo>
                  <a:close/>
                </a:path>
                <a:path w="9387840" h="1256030">
                  <a:moveTo>
                    <a:pt x="9381744" y="1255776"/>
                  </a:moveTo>
                  <a:lnTo>
                    <a:pt x="0" y="1255776"/>
                  </a:lnTo>
                  <a:lnTo>
                    <a:pt x="0" y="1222248"/>
                  </a:lnTo>
                  <a:lnTo>
                    <a:pt x="16763" y="1239012"/>
                  </a:lnTo>
                  <a:lnTo>
                    <a:pt x="9387840" y="1239012"/>
                  </a:lnTo>
                  <a:lnTo>
                    <a:pt x="9387840" y="1248156"/>
                  </a:lnTo>
                  <a:lnTo>
                    <a:pt x="9381744" y="1255776"/>
                  </a:lnTo>
                  <a:close/>
                </a:path>
              </a:pathLst>
            </a:custGeom>
            <a:solidFill>
              <a:srgbClr val="FFFFFF"/>
            </a:solidFill>
          </p:spPr>
          <p:txBody>
            <a:bodyPr wrap="square" lIns="0" tIns="0" rIns="0" bIns="0" rtlCol="0"/>
            <a:lstStyle/>
            <a:p>
              <a:endParaRPr/>
            </a:p>
          </p:txBody>
        </p:sp>
      </p:grpSp>
      <p:sp>
        <p:nvSpPr>
          <p:cNvPr id="11" name="TextBox 10">
            <a:extLst>
              <a:ext uri="{FF2B5EF4-FFF2-40B4-BE49-F238E27FC236}">
                <a16:creationId xmlns:a16="http://schemas.microsoft.com/office/drawing/2014/main" id="{A2A6E171-1133-7260-0668-F727C1509E8A}"/>
              </a:ext>
            </a:extLst>
          </p:cNvPr>
          <p:cNvSpPr txBox="1"/>
          <p:nvPr/>
        </p:nvSpPr>
        <p:spPr>
          <a:xfrm>
            <a:off x="1111250" y="735948"/>
            <a:ext cx="6096000" cy="523220"/>
          </a:xfrm>
          <a:prstGeom prst="rect">
            <a:avLst/>
          </a:prstGeom>
          <a:noFill/>
        </p:spPr>
        <p:txBody>
          <a:bodyPr wrap="square">
            <a:spAutoFit/>
          </a:bodyPr>
          <a:lstStyle/>
          <a:p>
            <a:r>
              <a:rPr lang="en-IN" sz="2800" dirty="0">
                <a:solidFill>
                  <a:schemeClr val="bg1"/>
                </a:solidFill>
              </a:rPr>
              <a:t>Architecture</a:t>
            </a:r>
          </a:p>
        </p:txBody>
      </p:sp>
      <p:sp>
        <p:nvSpPr>
          <p:cNvPr id="12" name="object 2">
            <a:extLst>
              <a:ext uri="{FF2B5EF4-FFF2-40B4-BE49-F238E27FC236}">
                <a16:creationId xmlns:a16="http://schemas.microsoft.com/office/drawing/2014/main" id="{AC32E2B5-D13C-1D13-4BA9-FEBABE0FFE94}"/>
              </a:ext>
            </a:extLst>
          </p:cNvPr>
          <p:cNvSpPr/>
          <p:nvPr/>
        </p:nvSpPr>
        <p:spPr>
          <a:xfrm>
            <a:off x="10626431" y="355599"/>
            <a:ext cx="1123187" cy="1132332"/>
          </a:xfrm>
          <a:prstGeom prst="rect">
            <a:avLst/>
          </a:prstGeom>
          <a:blipFill>
            <a:blip r:embed="rId3" cstate="print"/>
            <a:stretch>
              <a:fillRect/>
            </a:stretch>
          </a:blipFill>
        </p:spPr>
        <p:txBody>
          <a:bodyPr wrap="square" lIns="0" tIns="0" rIns="0" bIns="0" rtlCol="0"/>
          <a:lstStyle/>
          <a:p>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40E8BA-6749-9AE5-26DA-5A8DA72EE132}"/>
              </a:ext>
            </a:extLst>
          </p:cNvPr>
          <p:cNvSpPr>
            <a:spLocks noGrp="1"/>
          </p:cNvSpPr>
          <p:nvPr>
            <p:ph idx="1"/>
          </p:nvPr>
        </p:nvSpPr>
        <p:spPr/>
        <p:txBody>
          <a:bodyPr/>
          <a:lstStyle/>
          <a:p>
            <a:pPr algn="l"/>
            <a:r>
              <a:rPr lang="en-US" sz="2400" b="0" i="0" dirty="0">
                <a:solidFill>
                  <a:srgbClr val="212529"/>
                </a:solidFill>
                <a:effectLst/>
                <a:latin typeface="Open Sans" panose="020B0606030504020204" pitchFamily="34" charset="0"/>
              </a:rPr>
              <a:t>Our image captioning architecture consists of three models:</a:t>
            </a:r>
          </a:p>
          <a:p>
            <a:pPr algn="l">
              <a:buFont typeface="+mj-lt"/>
              <a:buAutoNum type="arabicPeriod"/>
            </a:pPr>
            <a:r>
              <a:rPr lang="en-US" sz="2400" b="0" i="0" dirty="0">
                <a:solidFill>
                  <a:srgbClr val="212529"/>
                </a:solidFill>
                <a:effectLst/>
                <a:latin typeface="Open Sans" panose="020B0606030504020204" pitchFamily="34" charset="0"/>
              </a:rPr>
              <a:t>A CNN: used to extract the image features</a:t>
            </a:r>
          </a:p>
          <a:p>
            <a:pPr algn="l">
              <a:buFont typeface="+mj-lt"/>
              <a:buAutoNum type="arabicPeriod"/>
            </a:pPr>
            <a:r>
              <a:rPr lang="en-US" sz="2400" b="0" i="0" dirty="0">
                <a:solidFill>
                  <a:srgbClr val="212529"/>
                </a:solidFill>
                <a:effectLst/>
                <a:latin typeface="Open Sans" panose="020B0606030504020204" pitchFamily="34" charset="0"/>
              </a:rPr>
              <a:t>A </a:t>
            </a:r>
            <a:r>
              <a:rPr lang="en-US" sz="2400" b="0" i="0" dirty="0" err="1">
                <a:solidFill>
                  <a:srgbClr val="212529"/>
                </a:solidFill>
                <a:effectLst/>
                <a:latin typeface="Open Sans" panose="020B0606030504020204" pitchFamily="34" charset="0"/>
              </a:rPr>
              <a:t>TransformerEncoder</a:t>
            </a:r>
            <a:r>
              <a:rPr lang="en-US" sz="2400" b="0" i="0" dirty="0">
                <a:solidFill>
                  <a:srgbClr val="212529"/>
                </a:solidFill>
                <a:effectLst/>
                <a:latin typeface="Open Sans" panose="020B0606030504020204" pitchFamily="34" charset="0"/>
              </a:rPr>
              <a:t>: The extracted image features are then passed to a Transformer based encoder that generates a new representation of the inputs</a:t>
            </a:r>
          </a:p>
          <a:p>
            <a:pPr algn="l">
              <a:buFont typeface="+mj-lt"/>
              <a:buAutoNum type="arabicPeriod"/>
            </a:pPr>
            <a:r>
              <a:rPr lang="en-US" sz="2400" b="0" i="0" dirty="0">
                <a:solidFill>
                  <a:srgbClr val="212529"/>
                </a:solidFill>
                <a:effectLst/>
                <a:latin typeface="Open Sans" panose="020B0606030504020204" pitchFamily="34" charset="0"/>
              </a:rPr>
              <a:t>A </a:t>
            </a:r>
            <a:r>
              <a:rPr lang="en-US" sz="2400" b="0" i="0" dirty="0" err="1">
                <a:solidFill>
                  <a:srgbClr val="212529"/>
                </a:solidFill>
                <a:effectLst/>
                <a:latin typeface="Open Sans" panose="020B0606030504020204" pitchFamily="34" charset="0"/>
              </a:rPr>
              <a:t>TransformerDecoder</a:t>
            </a:r>
            <a:r>
              <a:rPr lang="en-US" sz="2400" b="0" i="0" dirty="0">
                <a:solidFill>
                  <a:srgbClr val="212529"/>
                </a:solidFill>
                <a:effectLst/>
                <a:latin typeface="Open Sans" panose="020B0606030504020204" pitchFamily="34" charset="0"/>
              </a:rPr>
              <a:t>: This model takes the encoder output and the text data (sequences) as inputs and tries to learn to generate the caption.</a:t>
            </a:r>
          </a:p>
          <a:p>
            <a:endParaRPr lang="en-IN" dirty="0"/>
          </a:p>
        </p:txBody>
      </p:sp>
      <p:grpSp>
        <p:nvGrpSpPr>
          <p:cNvPr id="6" name="object 3">
            <a:extLst>
              <a:ext uri="{FF2B5EF4-FFF2-40B4-BE49-F238E27FC236}">
                <a16:creationId xmlns:a16="http://schemas.microsoft.com/office/drawing/2014/main" id="{9C5E7BF4-B5A9-388B-7E00-4AE642DFF2DF}"/>
              </a:ext>
            </a:extLst>
          </p:cNvPr>
          <p:cNvGrpSpPr/>
          <p:nvPr/>
        </p:nvGrpSpPr>
        <p:grpSpPr>
          <a:xfrm>
            <a:off x="648289" y="-844551"/>
            <a:ext cx="9321211" cy="2283381"/>
            <a:chOff x="-133350" y="772667"/>
            <a:chExt cx="9521190" cy="2730810"/>
          </a:xfrm>
        </p:grpSpPr>
        <p:sp>
          <p:nvSpPr>
            <p:cNvPr id="7" name="object 4">
              <a:extLst>
                <a:ext uri="{FF2B5EF4-FFF2-40B4-BE49-F238E27FC236}">
                  <a16:creationId xmlns:a16="http://schemas.microsoft.com/office/drawing/2014/main" id="{D3058938-4816-9768-6787-75DFE146BB20}"/>
                </a:ext>
              </a:extLst>
            </p:cNvPr>
            <p:cNvSpPr/>
            <p:nvPr/>
          </p:nvSpPr>
          <p:spPr>
            <a:xfrm>
              <a:off x="-133350" y="2263957"/>
              <a:ext cx="9371330" cy="1239520"/>
            </a:xfrm>
            <a:custGeom>
              <a:avLst/>
              <a:gdLst/>
              <a:ahLst/>
              <a:cxnLst/>
              <a:rect l="l" t="t" r="r" b="b"/>
              <a:pathLst>
                <a:path w="9371330" h="1239520">
                  <a:moveTo>
                    <a:pt x="9371076" y="1239011"/>
                  </a:moveTo>
                  <a:lnTo>
                    <a:pt x="0" y="1239011"/>
                  </a:lnTo>
                  <a:lnTo>
                    <a:pt x="0" y="0"/>
                  </a:lnTo>
                  <a:lnTo>
                    <a:pt x="9371076" y="0"/>
                  </a:lnTo>
                  <a:lnTo>
                    <a:pt x="9371076" y="1239011"/>
                  </a:lnTo>
                  <a:close/>
                </a:path>
              </a:pathLst>
            </a:custGeom>
            <a:solidFill>
              <a:srgbClr val="16153D"/>
            </a:solidFill>
          </p:spPr>
          <p:txBody>
            <a:bodyPr wrap="square" lIns="0" tIns="0" rIns="0" bIns="0" rtlCol="0"/>
            <a:lstStyle/>
            <a:p>
              <a:endParaRPr dirty="0"/>
            </a:p>
          </p:txBody>
        </p:sp>
        <p:sp>
          <p:nvSpPr>
            <p:cNvPr id="8" name="object 5">
              <a:extLst>
                <a:ext uri="{FF2B5EF4-FFF2-40B4-BE49-F238E27FC236}">
                  <a16:creationId xmlns:a16="http://schemas.microsoft.com/office/drawing/2014/main" id="{9BCB9EAD-13EC-B418-C40E-1ADE612F3C63}"/>
                </a:ext>
              </a:extLst>
            </p:cNvPr>
            <p:cNvSpPr/>
            <p:nvPr/>
          </p:nvSpPr>
          <p:spPr>
            <a:xfrm>
              <a:off x="0" y="772667"/>
              <a:ext cx="9387840" cy="1256030"/>
            </a:xfrm>
            <a:custGeom>
              <a:avLst/>
              <a:gdLst/>
              <a:ahLst/>
              <a:cxnLst/>
              <a:rect l="l" t="t" r="r" b="b"/>
              <a:pathLst>
                <a:path w="9387840" h="1256030">
                  <a:moveTo>
                    <a:pt x="0" y="16764"/>
                  </a:moveTo>
                  <a:lnTo>
                    <a:pt x="0" y="0"/>
                  </a:lnTo>
                  <a:lnTo>
                    <a:pt x="9387840" y="0"/>
                  </a:lnTo>
                  <a:lnTo>
                    <a:pt x="16763" y="0"/>
                  </a:lnTo>
                  <a:lnTo>
                    <a:pt x="0" y="16764"/>
                  </a:lnTo>
                  <a:close/>
                </a:path>
                <a:path w="9387840" h="1256030">
                  <a:moveTo>
                    <a:pt x="16763" y="1239012"/>
                  </a:moveTo>
                  <a:lnTo>
                    <a:pt x="0" y="1222248"/>
                  </a:lnTo>
                  <a:lnTo>
                    <a:pt x="0" y="16764"/>
                  </a:lnTo>
                  <a:lnTo>
                    <a:pt x="16763" y="0"/>
                  </a:lnTo>
                  <a:lnTo>
                    <a:pt x="16763" y="1239012"/>
                  </a:lnTo>
                  <a:close/>
                </a:path>
                <a:path w="9387840" h="1256030">
                  <a:moveTo>
                    <a:pt x="9354312" y="16764"/>
                  </a:moveTo>
                  <a:lnTo>
                    <a:pt x="16763" y="16764"/>
                  </a:lnTo>
                  <a:lnTo>
                    <a:pt x="16763" y="0"/>
                  </a:lnTo>
                  <a:lnTo>
                    <a:pt x="9354312" y="0"/>
                  </a:lnTo>
                  <a:lnTo>
                    <a:pt x="9354312" y="16764"/>
                  </a:lnTo>
                  <a:close/>
                </a:path>
                <a:path w="9387840" h="1256030">
                  <a:moveTo>
                    <a:pt x="9354312" y="1239012"/>
                  </a:moveTo>
                  <a:lnTo>
                    <a:pt x="9354312" y="0"/>
                  </a:lnTo>
                  <a:lnTo>
                    <a:pt x="9371076" y="16764"/>
                  </a:lnTo>
                  <a:lnTo>
                    <a:pt x="9387840" y="16764"/>
                  </a:lnTo>
                  <a:lnTo>
                    <a:pt x="9387840" y="1222248"/>
                  </a:lnTo>
                  <a:lnTo>
                    <a:pt x="9371076" y="1222248"/>
                  </a:lnTo>
                  <a:lnTo>
                    <a:pt x="9354312" y="1239012"/>
                  </a:lnTo>
                  <a:close/>
                </a:path>
                <a:path w="9387840" h="1256030">
                  <a:moveTo>
                    <a:pt x="9387840" y="16764"/>
                  </a:moveTo>
                  <a:lnTo>
                    <a:pt x="9371076" y="16764"/>
                  </a:lnTo>
                  <a:lnTo>
                    <a:pt x="9354312" y="0"/>
                  </a:lnTo>
                  <a:lnTo>
                    <a:pt x="9387840" y="0"/>
                  </a:lnTo>
                  <a:lnTo>
                    <a:pt x="9387840" y="16764"/>
                  </a:lnTo>
                  <a:close/>
                </a:path>
                <a:path w="9387840" h="1256030">
                  <a:moveTo>
                    <a:pt x="9354312" y="1239012"/>
                  </a:moveTo>
                  <a:lnTo>
                    <a:pt x="16763" y="1239012"/>
                  </a:lnTo>
                  <a:lnTo>
                    <a:pt x="16763" y="1222248"/>
                  </a:lnTo>
                  <a:lnTo>
                    <a:pt x="9354312" y="1222248"/>
                  </a:lnTo>
                  <a:lnTo>
                    <a:pt x="9354312" y="1239012"/>
                  </a:lnTo>
                  <a:close/>
                </a:path>
                <a:path w="9387840" h="1256030">
                  <a:moveTo>
                    <a:pt x="9387840" y="1239012"/>
                  </a:moveTo>
                  <a:lnTo>
                    <a:pt x="9354312" y="1239012"/>
                  </a:lnTo>
                  <a:lnTo>
                    <a:pt x="9371076" y="1222248"/>
                  </a:lnTo>
                  <a:lnTo>
                    <a:pt x="9387840" y="1222248"/>
                  </a:lnTo>
                  <a:lnTo>
                    <a:pt x="9387840" y="1239012"/>
                  </a:lnTo>
                  <a:close/>
                </a:path>
                <a:path w="9387840" h="1256030">
                  <a:moveTo>
                    <a:pt x="9381744" y="1255776"/>
                  </a:moveTo>
                  <a:lnTo>
                    <a:pt x="0" y="1255776"/>
                  </a:lnTo>
                  <a:lnTo>
                    <a:pt x="0" y="1222248"/>
                  </a:lnTo>
                  <a:lnTo>
                    <a:pt x="16763" y="1239012"/>
                  </a:lnTo>
                  <a:lnTo>
                    <a:pt x="9387840" y="1239012"/>
                  </a:lnTo>
                  <a:lnTo>
                    <a:pt x="9387840" y="1248156"/>
                  </a:lnTo>
                  <a:lnTo>
                    <a:pt x="9381744" y="1255776"/>
                  </a:lnTo>
                  <a:close/>
                </a:path>
              </a:pathLst>
            </a:custGeom>
            <a:solidFill>
              <a:srgbClr val="FFFFFF"/>
            </a:solidFill>
          </p:spPr>
          <p:txBody>
            <a:bodyPr wrap="square" lIns="0" tIns="0" rIns="0" bIns="0" rtlCol="0"/>
            <a:lstStyle/>
            <a:p>
              <a:endParaRPr/>
            </a:p>
          </p:txBody>
        </p:sp>
      </p:grpSp>
      <p:sp>
        <p:nvSpPr>
          <p:cNvPr id="10" name="TextBox 9">
            <a:extLst>
              <a:ext uri="{FF2B5EF4-FFF2-40B4-BE49-F238E27FC236}">
                <a16:creationId xmlns:a16="http://schemas.microsoft.com/office/drawing/2014/main" id="{D73EA400-62A5-67B0-50E1-0A68EAC40434}"/>
              </a:ext>
            </a:extLst>
          </p:cNvPr>
          <p:cNvSpPr txBox="1"/>
          <p:nvPr/>
        </p:nvSpPr>
        <p:spPr>
          <a:xfrm>
            <a:off x="1193800" y="681037"/>
            <a:ext cx="6096000" cy="523220"/>
          </a:xfrm>
          <a:prstGeom prst="rect">
            <a:avLst/>
          </a:prstGeom>
          <a:noFill/>
        </p:spPr>
        <p:txBody>
          <a:bodyPr wrap="square">
            <a:spAutoFit/>
          </a:bodyPr>
          <a:lstStyle/>
          <a:p>
            <a:r>
              <a:rPr lang="en-IN" sz="2800" dirty="0">
                <a:solidFill>
                  <a:schemeClr val="bg1"/>
                </a:solidFill>
              </a:rPr>
              <a:t>Building The Model</a:t>
            </a:r>
          </a:p>
        </p:txBody>
      </p:sp>
      <p:sp>
        <p:nvSpPr>
          <p:cNvPr id="11" name="object 2">
            <a:extLst>
              <a:ext uri="{FF2B5EF4-FFF2-40B4-BE49-F238E27FC236}">
                <a16:creationId xmlns:a16="http://schemas.microsoft.com/office/drawing/2014/main" id="{BF07298A-8526-7E3D-C918-614B3A3F03D1}"/>
              </a:ext>
            </a:extLst>
          </p:cNvPr>
          <p:cNvSpPr/>
          <p:nvPr/>
        </p:nvSpPr>
        <p:spPr>
          <a:xfrm>
            <a:off x="10626431" y="355599"/>
            <a:ext cx="1123187" cy="1132332"/>
          </a:xfrm>
          <a:prstGeom prst="rect">
            <a:avLst/>
          </a:prstGeom>
          <a:blipFill>
            <a:blip r:embed="rId2"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1711404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 y="6727601"/>
            <a:ext cx="12192000" cy="131233"/>
          </a:xfrm>
          <a:custGeom>
            <a:avLst/>
            <a:gdLst/>
            <a:ahLst/>
            <a:cxnLst/>
            <a:rect l="l" t="t" r="r" b="b"/>
            <a:pathLst>
              <a:path w="9144000" h="98425">
                <a:moveTo>
                  <a:pt x="0" y="0"/>
                </a:moveTo>
                <a:lnTo>
                  <a:pt x="9144000" y="0"/>
                </a:lnTo>
                <a:lnTo>
                  <a:pt x="9144000" y="97799"/>
                </a:lnTo>
                <a:lnTo>
                  <a:pt x="0" y="97799"/>
                </a:lnTo>
                <a:lnTo>
                  <a:pt x="0" y="0"/>
                </a:lnTo>
                <a:close/>
              </a:path>
            </a:pathLst>
          </a:custGeom>
          <a:solidFill>
            <a:srgbClr val="4DB6AC"/>
          </a:solidFill>
        </p:spPr>
        <p:txBody>
          <a:bodyPr wrap="square" lIns="0" tIns="0" rIns="0" bIns="0" rtlCol="0"/>
          <a:lstStyle/>
          <a:p>
            <a:endParaRPr sz="2400"/>
          </a:p>
        </p:txBody>
      </p:sp>
      <p:pic>
        <p:nvPicPr>
          <p:cNvPr id="3" name="object 3"/>
          <p:cNvPicPr/>
          <p:nvPr/>
        </p:nvPicPr>
        <p:blipFill rotWithShape="1">
          <a:blip r:embed="rId2" cstate="print"/>
          <a:srcRect l="246" t="242" r="1" b="4967"/>
          <a:stretch/>
        </p:blipFill>
        <p:spPr>
          <a:xfrm>
            <a:off x="419100" y="1684644"/>
            <a:ext cx="11033542" cy="3503305"/>
          </a:xfrm>
          <a:prstGeom prst="rect">
            <a:avLst/>
          </a:prstGeom>
        </p:spPr>
      </p:pic>
      <p:grpSp>
        <p:nvGrpSpPr>
          <p:cNvPr id="5" name="object 3">
            <a:extLst>
              <a:ext uri="{FF2B5EF4-FFF2-40B4-BE49-F238E27FC236}">
                <a16:creationId xmlns:a16="http://schemas.microsoft.com/office/drawing/2014/main" id="{648964C7-975E-9B7A-6E72-A76FA10412E6}"/>
              </a:ext>
            </a:extLst>
          </p:cNvPr>
          <p:cNvGrpSpPr/>
          <p:nvPr/>
        </p:nvGrpSpPr>
        <p:grpSpPr>
          <a:xfrm>
            <a:off x="648289" y="-844551"/>
            <a:ext cx="9321211" cy="2283381"/>
            <a:chOff x="-133350" y="772667"/>
            <a:chExt cx="9521190" cy="2730810"/>
          </a:xfrm>
        </p:grpSpPr>
        <p:sp>
          <p:nvSpPr>
            <p:cNvPr id="6" name="object 4">
              <a:extLst>
                <a:ext uri="{FF2B5EF4-FFF2-40B4-BE49-F238E27FC236}">
                  <a16:creationId xmlns:a16="http://schemas.microsoft.com/office/drawing/2014/main" id="{0B467B24-EEA4-FBAA-DAB5-FE0D91047B73}"/>
                </a:ext>
              </a:extLst>
            </p:cNvPr>
            <p:cNvSpPr/>
            <p:nvPr/>
          </p:nvSpPr>
          <p:spPr>
            <a:xfrm>
              <a:off x="-133350" y="2263957"/>
              <a:ext cx="9371330" cy="1239520"/>
            </a:xfrm>
            <a:custGeom>
              <a:avLst/>
              <a:gdLst/>
              <a:ahLst/>
              <a:cxnLst/>
              <a:rect l="l" t="t" r="r" b="b"/>
              <a:pathLst>
                <a:path w="9371330" h="1239520">
                  <a:moveTo>
                    <a:pt x="9371076" y="1239011"/>
                  </a:moveTo>
                  <a:lnTo>
                    <a:pt x="0" y="1239011"/>
                  </a:lnTo>
                  <a:lnTo>
                    <a:pt x="0" y="0"/>
                  </a:lnTo>
                  <a:lnTo>
                    <a:pt x="9371076" y="0"/>
                  </a:lnTo>
                  <a:lnTo>
                    <a:pt x="9371076" y="1239011"/>
                  </a:lnTo>
                  <a:close/>
                </a:path>
              </a:pathLst>
            </a:custGeom>
            <a:solidFill>
              <a:srgbClr val="16153D"/>
            </a:solidFill>
          </p:spPr>
          <p:txBody>
            <a:bodyPr wrap="square" lIns="0" tIns="0" rIns="0" bIns="0" rtlCol="0"/>
            <a:lstStyle/>
            <a:p>
              <a:endParaRPr dirty="0"/>
            </a:p>
          </p:txBody>
        </p:sp>
        <p:sp>
          <p:nvSpPr>
            <p:cNvPr id="7" name="object 5">
              <a:extLst>
                <a:ext uri="{FF2B5EF4-FFF2-40B4-BE49-F238E27FC236}">
                  <a16:creationId xmlns:a16="http://schemas.microsoft.com/office/drawing/2014/main" id="{A12F5E6A-8132-4130-5E87-1CD811FD0E3A}"/>
                </a:ext>
              </a:extLst>
            </p:cNvPr>
            <p:cNvSpPr/>
            <p:nvPr/>
          </p:nvSpPr>
          <p:spPr>
            <a:xfrm>
              <a:off x="0" y="772667"/>
              <a:ext cx="9387840" cy="1256030"/>
            </a:xfrm>
            <a:custGeom>
              <a:avLst/>
              <a:gdLst/>
              <a:ahLst/>
              <a:cxnLst/>
              <a:rect l="l" t="t" r="r" b="b"/>
              <a:pathLst>
                <a:path w="9387840" h="1256030">
                  <a:moveTo>
                    <a:pt x="0" y="16764"/>
                  </a:moveTo>
                  <a:lnTo>
                    <a:pt x="0" y="0"/>
                  </a:lnTo>
                  <a:lnTo>
                    <a:pt x="9387840" y="0"/>
                  </a:lnTo>
                  <a:lnTo>
                    <a:pt x="16763" y="0"/>
                  </a:lnTo>
                  <a:lnTo>
                    <a:pt x="0" y="16764"/>
                  </a:lnTo>
                  <a:close/>
                </a:path>
                <a:path w="9387840" h="1256030">
                  <a:moveTo>
                    <a:pt x="16763" y="1239012"/>
                  </a:moveTo>
                  <a:lnTo>
                    <a:pt x="0" y="1222248"/>
                  </a:lnTo>
                  <a:lnTo>
                    <a:pt x="0" y="16764"/>
                  </a:lnTo>
                  <a:lnTo>
                    <a:pt x="16763" y="0"/>
                  </a:lnTo>
                  <a:lnTo>
                    <a:pt x="16763" y="1239012"/>
                  </a:lnTo>
                  <a:close/>
                </a:path>
                <a:path w="9387840" h="1256030">
                  <a:moveTo>
                    <a:pt x="9354312" y="16764"/>
                  </a:moveTo>
                  <a:lnTo>
                    <a:pt x="16763" y="16764"/>
                  </a:lnTo>
                  <a:lnTo>
                    <a:pt x="16763" y="0"/>
                  </a:lnTo>
                  <a:lnTo>
                    <a:pt x="9354312" y="0"/>
                  </a:lnTo>
                  <a:lnTo>
                    <a:pt x="9354312" y="16764"/>
                  </a:lnTo>
                  <a:close/>
                </a:path>
                <a:path w="9387840" h="1256030">
                  <a:moveTo>
                    <a:pt x="9354312" y="1239012"/>
                  </a:moveTo>
                  <a:lnTo>
                    <a:pt x="9354312" y="0"/>
                  </a:lnTo>
                  <a:lnTo>
                    <a:pt x="9371076" y="16764"/>
                  </a:lnTo>
                  <a:lnTo>
                    <a:pt x="9387840" y="16764"/>
                  </a:lnTo>
                  <a:lnTo>
                    <a:pt x="9387840" y="1222248"/>
                  </a:lnTo>
                  <a:lnTo>
                    <a:pt x="9371076" y="1222248"/>
                  </a:lnTo>
                  <a:lnTo>
                    <a:pt x="9354312" y="1239012"/>
                  </a:lnTo>
                  <a:close/>
                </a:path>
                <a:path w="9387840" h="1256030">
                  <a:moveTo>
                    <a:pt x="9387840" y="16764"/>
                  </a:moveTo>
                  <a:lnTo>
                    <a:pt x="9371076" y="16764"/>
                  </a:lnTo>
                  <a:lnTo>
                    <a:pt x="9354312" y="0"/>
                  </a:lnTo>
                  <a:lnTo>
                    <a:pt x="9387840" y="0"/>
                  </a:lnTo>
                  <a:lnTo>
                    <a:pt x="9387840" y="16764"/>
                  </a:lnTo>
                  <a:close/>
                </a:path>
                <a:path w="9387840" h="1256030">
                  <a:moveTo>
                    <a:pt x="9354312" y="1239012"/>
                  </a:moveTo>
                  <a:lnTo>
                    <a:pt x="16763" y="1239012"/>
                  </a:lnTo>
                  <a:lnTo>
                    <a:pt x="16763" y="1222248"/>
                  </a:lnTo>
                  <a:lnTo>
                    <a:pt x="9354312" y="1222248"/>
                  </a:lnTo>
                  <a:lnTo>
                    <a:pt x="9354312" y="1239012"/>
                  </a:lnTo>
                  <a:close/>
                </a:path>
                <a:path w="9387840" h="1256030">
                  <a:moveTo>
                    <a:pt x="9387840" y="1239012"/>
                  </a:moveTo>
                  <a:lnTo>
                    <a:pt x="9354312" y="1239012"/>
                  </a:lnTo>
                  <a:lnTo>
                    <a:pt x="9371076" y="1222248"/>
                  </a:lnTo>
                  <a:lnTo>
                    <a:pt x="9387840" y="1222248"/>
                  </a:lnTo>
                  <a:lnTo>
                    <a:pt x="9387840" y="1239012"/>
                  </a:lnTo>
                  <a:close/>
                </a:path>
                <a:path w="9387840" h="1256030">
                  <a:moveTo>
                    <a:pt x="9381744" y="1255776"/>
                  </a:moveTo>
                  <a:lnTo>
                    <a:pt x="0" y="1255776"/>
                  </a:lnTo>
                  <a:lnTo>
                    <a:pt x="0" y="1222248"/>
                  </a:lnTo>
                  <a:lnTo>
                    <a:pt x="16763" y="1239012"/>
                  </a:lnTo>
                  <a:lnTo>
                    <a:pt x="9387840" y="1239012"/>
                  </a:lnTo>
                  <a:lnTo>
                    <a:pt x="9387840" y="1248156"/>
                  </a:lnTo>
                  <a:lnTo>
                    <a:pt x="9381744" y="1255776"/>
                  </a:lnTo>
                  <a:close/>
                </a:path>
              </a:pathLst>
            </a:custGeom>
            <a:solidFill>
              <a:srgbClr val="FFFFFF"/>
            </a:solidFill>
          </p:spPr>
          <p:txBody>
            <a:bodyPr wrap="square" lIns="0" tIns="0" rIns="0" bIns="0" rtlCol="0"/>
            <a:lstStyle/>
            <a:p>
              <a:endParaRPr/>
            </a:p>
          </p:txBody>
        </p:sp>
      </p:grpSp>
      <p:sp>
        <p:nvSpPr>
          <p:cNvPr id="8" name="object 2">
            <a:extLst>
              <a:ext uri="{FF2B5EF4-FFF2-40B4-BE49-F238E27FC236}">
                <a16:creationId xmlns:a16="http://schemas.microsoft.com/office/drawing/2014/main" id="{12BDB954-1A1F-BBBC-707C-3B2979FA5FD1}"/>
              </a:ext>
            </a:extLst>
          </p:cNvPr>
          <p:cNvSpPr/>
          <p:nvPr/>
        </p:nvSpPr>
        <p:spPr>
          <a:xfrm>
            <a:off x="10626431" y="355599"/>
            <a:ext cx="1123187" cy="1132332"/>
          </a:xfrm>
          <a:prstGeom prst="rect">
            <a:avLst/>
          </a:prstGeom>
          <a:blipFill>
            <a:blip r:embed="rId3" cstate="print"/>
            <a:stretch>
              <a:fillRect/>
            </a:stretch>
          </a:blipFill>
        </p:spPr>
        <p:txBody>
          <a:bodyPr wrap="square" lIns="0" tIns="0" rIns="0" bIns="0" rtlCol="0"/>
          <a:lstStyle/>
          <a:p>
            <a:endParaRPr dirty="0"/>
          </a:p>
        </p:txBody>
      </p:sp>
      <p:sp>
        <p:nvSpPr>
          <p:cNvPr id="10" name="TextBox 9">
            <a:extLst>
              <a:ext uri="{FF2B5EF4-FFF2-40B4-BE49-F238E27FC236}">
                <a16:creationId xmlns:a16="http://schemas.microsoft.com/office/drawing/2014/main" id="{C35E427D-5923-E95D-1516-5B8729DEB5D6}"/>
              </a:ext>
            </a:extLst>
          </p:cNvPr>
          <p:cNvSpPr txBox="1"/>
          <p:nvPr/>
        </p:nvSpPr>
        <p:spPr>
          <a:xfrm>
            <a:off x="990600" y="653208"/>
            <a:ext cx="6096000" cy="523220"/>
          </a:xfrm>
          <a:prstGeom prst="rect">
            <a:avLst/>
          </a:prstGeom>
          <a:noFill/>
        </p:spPr>
        <p:txBody>
          <a:bodyPr wrap="square">
            <a:spAutoFit/>
          </a:bodyPr>
          <a:lstStyle/>
          <a:p>
            <a:r>
              <a:rPr lang="en-IN" sz="2800" dirty="0">
                <a:solidFill>
                  <a:schemeClr val="bg1"/>
                </a:solidFill>
              </a:rPr>
              <a:t>Feature extraction of Images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3">
            <a:extLst>
              <a:ext uri="{FF2B5EF4-FFF2-40B4-BE49-F238E27FC236}">
                <a16:creationId xmlns:a16="http://schemas.microsoft.com/office/drawing/2014/main" id="{2C2CD431-4163-B9BE-64AF-72377EC0A834}"/>
              </a:ext>
            </a:extLst>
          </p:cNvPr>
          <p:cNvGrpSpPr/>
          <p:nvPr/>
        </p:nvGrpSpPr>
        <p:grpSpPr>
          <a:xfrm>
            <a:off x="648289" y="-844551"/>
            <a:ext cx="9321211" cy="2283381"/>
            <a:chOff x="-133350" y="772667"/>
            <a:chExt cx="9521190" cy="2730810"/>
          </a:xfrm>
        </p:grpSpPr>
        <p:sp>
          <p:nvSpPr>
            <p:cNvPr id="5" name="object 4">
              <a:extLst>
                <a:ext uri="{FF2B5EF4-FFF2-40B4-BE49-F238E27FC236}">
                  <a16:creationId xmlns:a16="http://schemas.microsoft.com/office/drawing/2014/main" id="{0C72B67B-8B55-2354-2718-60E630C48037}"/>
                </a:ext>
              </a:extLst>
            </p:cNvPr>
            <p:cNvSpPr/>
            <p:nvPr/>
          </p:nvSpPr>
          <p:spPr>
            <a:xfrm>
              <a:off x="-133350" y="2263957"/>
              <a:ext cx="9371330" cy="1239520"/>
            </a:xfrm>
            <a:custGeom>
              <a:avLst/>
              <a:gdLst/>
              <a:ahLst/>
              <a:cxnLst/>
              <a:rect l="l" t="t" r="r" b="b"/>
              <a:pathLst>
                <a:path w="9371330" h="1239520">
                  <a:moveTo>
                    <a:pt x="9371076" y="1239011"/>
                  </a:moveTo>
                  <a:lnTo>
                    <a:pt x="0" y="1239011"/>
                  </a:lnTo>
                  <a:lnTo>
                    <a:pt x="0" y="0"/>
                  </a:lnTo>
                  <a:lnTo>
                    <a:pt x="9371076" y="0"/>
                  </a:lnTo>
                  <a:lnTo>
                    <a:pt x="9371076" y="1239011"/>
                  </a:lnTo>
                  <a:close/>
                </a:path>
              </a:pathLst>
            </a:custGeom>
            <a:solidFill>
              <a:srgbClr val="16153D"/>
            </a:solidFill>
          </p:spPr>
          <p:txBody>
            <a:bodyPr wrap="square" lIns="0" tIns="0" rIns="0" bIns="0" rtlCol="0"/>
            <a:lstStyle/>
            <a:p>
              <a:endParaRPr dirty="0"/>
            </a:p>
          </p:txBody>
        </p:sp>
        <p:sp>
          <p:nvSpPr>
            <p:cNvPr id="6" name="object 5">
              <a:extLst>
                <a:ext uri="{FF2B5EF4-FFF2-40B4-BE49-F238E27FC236}">
                  <a16:creationId xmlns:a16="http://schemas.microsoft.com/office/drawing/2014/main" id="{B3B6043E-93E3-2081-04CC-79AF2AA4FEB4}"/>
                </a:ext>
              </a:extLst>
            </p:cNvPr>
            <p:cNvSpPr/>
            <p:nvPr/>
          </p:nvSpPr>
          <p:spPr>
            <a:xfrm>
              <a:off x="0" y="772667"/>
              <a:ext cx="9387840" cy="1256030"/>
            </a:xfrm>
            <a:custGeom>
              <a:avLst/>
              <a:gdLst/>
              <a:ahLst/>
              <a:cxnLst/>
              <a:rect l="l" t="t" r="r" b="b"/>
              <a:pathLst>
                <a:path w="9387840" h="1256030">
                  <a:moveTo>
                    <a:pt x="0" y="16764"/>
                  </a:moveTo>
                  <a:lnTo>
                    <a:pt x="0" y="0"/>
                  </a:lnTo>
                  <a:lnTo>
                    <a:pt x="9387840" y="0"/>
                  </a:lnTo>
                  <a:lnTo>
                    <a:pt x="16763" y="0"/>
                  </a:lnTo>
                  <a:lnTo>
                    <a:pt x="0" y="16764"/>
                  </a:lnTo>
                  <a:close/>
                </a:path>
                <a:path w="9387840" h="1256030">
                  <a:moveTo>
                    <a:pt x="16763" y="1239012"/>
                  </a:moveTo>
                  <a:lnTo>
                    <a:pt x="0" y="1222248"/>
                  </a:lnTo>
                  <a:lnTo>
                    <a:pt x="0" y="16764"/>
                  </a:lnTo>
                  <a:lnTo>
                    <a:pt x="16763" y="0"/>
                  </a:lnTo>
                  <a:lnTo>
                    <a:pt x="16763" y="1239012"/>
                  </a:lnTo>
                  <a:close/>
                </a:path>
                <a:path w="9387840" h="1256030">
                  <a:moveTo>
                    <a:pt x="9354312" y="16764"/>
                  </a:moveTo>
                  <a:lnTo>
                    <a:pt x="16763" y="16764"/>
                  </a:lnTo>
                  <a:lnTo>
                    <a:pt x="16763" y="0"/>
                  </a:lnTo>
                  <a:lnTo>
                    <a:pt x="9354312" y="0"/>
                  </a:lnTo>
                  <a:lnTo>
                    <a:pt x="9354312" y="16764"/>
                  </a:lnTo>
                  <a:close/>
                </a:path>
                <a:path w="9387840" h="1256030">
                  <a:moveTo>
                    <a:pt x="9354312" y="1239012"/>
                  </a:moveTo>
                  <a:lnTo>
                    <a:pt x="9354312" y="0"/>
                  </a:lnTo>
                  <a:lnTo>
                    <a:pt x="9371076" y="16764"/>
                  </a:lnTo>
                  <a:lnTo>
                    <a:pt x="9387840" y="16764"/>
                  </a:lnTo>
                  <a:lnTo>
                    <a:pt x="9387840" y="1222248"/>
                  </a:lnTo>
                  <a:lnTo>
                    <a:pt x="9371076" y="1222248"/>
                  </a:lnTo>
                  <a:lnTo>
                    <a:pt x="9354312" y="1239012"/>
                  </a:lnTo>
                  <a:close/>
                </a:path>
                <a:path w="9387840" h="1256030">
                  <a:moveTo>
                    <a:pt x="9387840" y="16764"/>
                  </a:moveTo>
                  <a:lnTo>
                    <a:pt x="9371076" y="16764"/>
                  </a:lnTo>
                  <a:lnTo>
                    <a:pt x="9354312" y="0"/>
                  </a:lnTo>
                  <a:lnTo>
                    <a:pt x="9387840" y="0"/>
                  </a:lnTo>
                  <a:lnTo>
                    <a:pt x="9387840" y="16764"/>
                  </a:lnTo>
                  <a:close/>
                </a:path>
                <a:path w="9387840" h="1256030">
                  <a:moveTo>
                    <a:pt x="9354312" y="1239012"/>
                  </a:moveTo>
                  <a:lnTo>
                    <a:pt x="16763" y="1239012"/>
                  </a:lnTo>
                  <a:lnTo>
                    <a:pt x="16763" y="1222248"/>
                  </a:lnTo>
                  <a:lnTo>
                    <a:pt x="9354312" y="1222248"/>
                  </a:lnTo>
                  <a:lnTo>
                    <a:pt x="9354312" y="1239012"/>
                  </a:lnTo>
                  <a:close/>
                </a:path>
                <a:path w="9387840" h="1256030">
                  <a:moveTo>
                    <a:pt x="9387840" y="1239012"/>
                  </a:moveTo>
                  <a:lnTo>
                    <a:pt x="9354312" y="1239012"/>
                  </a:lnTo>
                  <a:lnTo>
                    <a:pt x="9371076" y="1222248"/>
                  </a:lnTo>
                  <a:lnTo>
                    <a:pt x="9387840" y="1222248"/>
                  </a:lnTo>
                  <a:lnTo>
                    <a:pt x="9387840" y="1239012"/>
                  </a:lnTo>
                  <a:close/>
                </a:path>
                <a:path w="9387840" h="1256030">
                  <a:moveTo>
                    <a:pt x="9381744" y="1255776"/>
                  </a:moveTo>
                  <a:lnTo>
                    <a:pt x="0" y="1255776"/>
                  </a:lnTo>
                  <a:lnTo>
                    <a:pt x="0" y="1222248"/>
                  </a:lnTo>
                  <a:lnTo>
                    <a:pt x="16763" y="1239012"/>
                  </a:lnTo>
                  <a:lnTo>
                    <a:pt x="9387840" y="1239012"/>
                  </a:lnTo>
                  <a:lnTo>
                    <a:pt x="9387840" y="1248156"/>
                  </a:lnTo>
                  <a:lnTo>
                    <a:pt x="9381744" y="1255776"/>
                  </a:lnTo>
                  <a:close/>
                </a:path>
              </a:pathLst>
            </a:custGeom>
            <a:solidFill>
              <a:srgbClr val="FFFFFF"/>
            </a:solidFill>
          </p:spPr>
          <p:txBody>
            <a:bodyPr wrap="square" lIns="0" tIns="0" rIns="0" bIns="0" rtlCol="0"/>
            <a:lstStyle/>
            <a:p>
              <a:endParaRPr/>
            </a:p>
          </p:txBody>
        </p:sp>
      </p:grpSp>
      <p:sp>
        <p:nvSpPr>
          <p:cNvPr id="8" name="TextBox 7">
            <a:extLst>
              <a:ext uri="{FF2B5EF4-FFF2-40B4-BE49-F238E27FC236}">
                <a16:creationId xmlns:a16="http://schemas.microsoft.com/office/drawing/2014/main" id="{F1B1A0CC-3E35-D603-7FBA-A289754B4220}"/>
              </a:ext>
            </a:extLst>
          </p:cNvPr>
          <p:cNvSpPr txBox="1"/>
          <p:nvPr/>
        </p:nvSpPr>
        <p:spPr>
          <a:xfrm>
            <a:off x="1327150" y="735948"/>
            <a:ext cx="6096000" cy="523220"/>
          </a:xfrm>
          <a:prstGeom prst="rect">
            <a:avLst/>
          </a:prstGeom>
          <a:noFill/>
        </p:spPr>
        <p:txBody>
          <a:bodyPr wrap="square">
            <a:spAutoFit/>
          </a:bodyPr>
          <a:lstStyle/>
          <a:p>
            <a:r>
              <a:rPr lang="en-IN" sz="2800" dirty="0">
                <a:solidFill>
                  <a:schemeClr val="bg1"/>
                </a:solidFill>
              </a:rPr>
              <a:t>Prediction</a:t>
            </a:r>
          </a:p>
        </p:txBody>
      </p:sp>
      <p:sp>
        <p:nvSpPr>
          <p:cNvPr id="9" name="object 2">
            <a:extLst>
              <a:ext uri="{FF2B5EF4-FFF2-40B4-BE49-F238E27FC236}">
                <a16:creationId xmlns:a16="http://schemas.microsoft.com/office/drawing/2014/main" id="{B4DF608F-0DA4-B663-C817-DB519E724116}"/>
              </a:ext>
            </a:extLst>
          </p:cNvPr>
          <p:cNvSpPr/>
          <p:nvPr/>
        </p:nvSpPr>
        <p:spPr>
          <a:xfrm>
            <a:off x="10626431" y="355599"/>
            <a:ext cx="1123187" cy="1132332"/>
          </a:xfrm>
          <a:prstGeom prst="rect">
            <a:avLst/>
          </a:prstGeom>
          <a:blipFill>
            <a:blip r:embed="rId2" cstate="print"/>
            <a:stretch>
              <a:fillRect/>
            </a:stretch>
          </a:blipFill>
        </p:spPr>
        <p:txBody>
          <a:bodyPr wrap="square" lIns="0" tIns="0" rIns="0" bIns="0" rtlCol="0"/>
          <a:lstStyle/>
          <a:p>
            <a:endParaRPr dirty="0"/>
          </a:p>
        </p:txBody>
      </p:sp>
      <p:pic>
        <p:nvPicPr>
          <p:cNvPr id="13" name="Picture 12">
            <a:extLst>
              <a:ext uri="{FF2B5EF4-FFF2-40B4-BE49-F238E27FC236}">
                <a16:creationId xmlns:a16="http://schemas.microsoft.com/office/drawing/2014/main" id="{7927B07E-B7D1-A9E3-A2F0-7EACE4033A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263" y="1838325"/>
            <a:ext cx="3900488" cy="3181350"/>
          </a:xfrm>
          <a:prstGeom prst="rect">
            <a:avLst/>
          </a:prstGeom>
        </p:spPr>
      </p:pic>
      <p:pic>
        <p:nvPicPr>
          <p:cNvPr id="15" name="Picture 14">
            <a:extLst>
              <a:ext uri="{FF2B5EF4-FFF2-40B4-BE49-F238E27FC236}">
                <a16:creationId xmlns:a16="http://schemas.microsoft.com/office/drawing/2014/main" id="{E2C96D96-9EA8-36E2-C85C-9A84715A88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3700" y="1838325"/>
            <a:ext cx="3759200" cy="32480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405533" y="2534841"/>
            <a:ext cx="7995196" cy="2779006"/>
          </a:xfrm>
          <a:prstGeom prst="rect">
            <a:avLst/>
          </a:prstGeom>
        </p:spPr>
        <p:txBody>
          <a:bodyPr vert="horz" wrap="square" lIns="0" tIns="8930" rIns="0" bIns="0" rtlCol="0">
            <a:spAutoFit/>
          </a:bodyPr>
          <a:lstStyle/>
          <a:p>
            <a:pPr marL="370569" indent="-362085">
              <a:spcBef>
                <a:spcPts val="70"/>
              </a:spcBef>
              <a:buAutoNum type="arabicPeriod"/>
              <a:tabLst>
                <a:tab pos="371015" algn="l"/>
              </a:tabLst>
            </a:pPr>
            <a:r>
              <a:rPr u="heavy" spc="-4" dirty="0">
                <a:uFill>
                  <a:solidFill>
                    <a:srgbClr val="000000"/>
                  </a:solidFill>
                </a:uFill>
                <a:latin typeface="Verdana"/>
                <a:cs typeface="Verdana"/>
              </a:rPr>
              <a:t>https://cs.stanford.edu/people/karpathy/cvpr2015.pdf</a:t>
            </a:r>
            <a:endParaRPr dirty="0">
              <a:latin typeface="Verdana"/>
              <a:cs typeface="Verdana"/>
            </a:endParaRPr>
          </a:p>
          <a:p>
            <a:pPr>
              <a:spcBef>
                <a:spcPts val="7"/>
              </a:spcBef>
              <a:buFont typeface="Verdana"/>
              <a:buAutoNum type="arabicPeriod"/>
            </a:pPr>
            <a:endParaRPr dirty="0">
              <a:latin typeface="Verdana"/>
              <a:cs typeface="Verdana"/>
            </a:endParaRPr>
          </a:p>
          <a:p>
            <a:pPr marL="370569" indent="-362085">
              <a:spcBef>
                <a:spcPts val="4"/>
              </a:spcBef>
              <a:buAutoNum type="arabicPeriod"/>
              <a:tabLst>
                <a:tab pos="371015" algn="l"/>
              </a:tabLst>
            </a:pPr>
            <a:r>
              <a:rPr u="heavy" spc="-11" dirty="0">
                <a:uFill>
                  <a:solidFill>
                    <a:srgbClr val="000000"/>
                  </a:solidFill>
                </a:uFill>
                <a:latin typeface="Verdana"/>
                <a:cs typeface="Verdana"/>
              </a:rPr>
              <a:t>https://arxiv.org/abs/1411.4555</a:t>
            </a:r>
            <a:endParaRPr dirty="0">
              <a:latin typeface="Verdana"/>
              <a:cs typeface="Verdana"/>
            </a:endParaRPr>
          </a:p>
          <a:p>
            <a:pPr>
              <a:spcBef>
                <a:spcPts val="7"/>
              </a:spcBef>
              <a:buFont typeface="Verdana"/>
              <a:buAutoNum type="arabicPeriod"/>
            </a:pPr>
            <a:endParaRPr dirty="0">
              <a:latin typeface="Verdana"/>
              <a:cs typeface="Verdana"/>
            </a:endParaRPr>
          </a:p>
          <a:p>
            <a:pPr>
              <a:spcBef>
                <a:spcPts val="7"/>
              </a:spcBef>
              <a:buFont typeface="Verdana"/>
              <a:buAutoNum type="arabicPeriod"/>
            </a:pPr>
            <a:endParaRPr dirty="0">
              <a:latin typeface="Verdana"/>
              <a:cs typeface="Verdana"/>
            </a:endParaRPr>
          </a:p>
          <a:p>
            <a:pPr marL="8929" marR="3572">
              <a:spcBef>
                <a:spcPts val="4"/>
              </a:spcBef>
              <a:buAutoNum type="arabicPeriod"/>
              <a:tabLst>
                <a:tab pos="371015" algn="l"/>
              </a:tabLst>
            </a:pPr>
            <a:r>
              <a:rPr u="heavy" spc="-4" dirty="0">
                <a:uFill>
                  <a:solidFill>
                    <a:srgbClr val="000000"/>
                  </a:solidFill>
                </a:uFill>
                <a:latin typeface="Verdana"/>
                <a:cs typeface="Verdana"/>
              </a:rPr>
              <a:t>https://towardsdatascience.com/image-captioning-with- </a:t>
            </a:r>
            <a:r>
              <a:rPr spc="-731" dirty="0">
                <a:latin typeface="Verdana"/>
                <a:cs typeface="Verdana"/>
              </a:rPr>
              <a:t> </a:t>
            </a:r>
            <a:r>
              <a:rPr u="heavy" spc="-4" dirty="0">
                <a:uFill>
                  <a:solidFill>
                    <a:srgbClr val="000000"/>
                  </a:solidFill>
                </a:uFill>
                <a:latin typeface="Verdana"/>
                <a:cs typeface="Verdana"/>
              </a:rPr>
              <a:t>keras-teaching-computers-to-describe-pictures- </a:t>
            </a:r>
            <a:r>
              <a:rPr dirty="0">
                <a:latin typeface="Verdana"/>
                <a:cs typeface="Verdana"/>
              </a:rPr>
              <a:t> </a:t>
            </a:r>
            <a:r>
              <a:rPr u="heavy" spc="-4" dirty="0">
                <a:uFill>
                  <a:solidFill>
                    <a:srgbClr val="000000"/>
                  </a:solidFill>
                </a:uFill>
                <a:latin typeface="Verdana"/>
                <a:cs typeface="Verdana"/>
              </a:rPr>
              <a:t>c88a46a311b8</a:t>
            </a:r>
            <a:endParaRPr dirty="0">
              <a:latin typeface="Verdana"/>
              <a:cs typeface="Verdana"/>
            </a:endParaRPr>
          </a:p>
          <a:p>
            <a:pPr>
              <a:spcBef>
                <a:spcPts val="7"/>
              </a:spcBef>
              <a:buFont typeface="Verdana"/>
              <a:buAutoNum type="arabicPeriod"/>
            </a:pPr>
            <a:endParaRPr dirty="0">
              <a:latin typeface="Verdana"/>
              <a:cs typeface="Verdana"/>
            </a:endParaRPr>
          </a:p>
          <a:p>
            <a:pPr marL="8929" marR="198678">
              <a:spcBef>
                <a:spcPts val="4"/>
              </a:spcBef>
              <a:buAutoNum type="arabicPeriod"/>
              <a:tabLst>
                <a:tab pos="371015" algn="l"/>
              </a:tabLst>
            </a:pPr>
            <a:r>
              <a:rPr u="heavy" spc="-7" dirty="0">
                <a:uFill>
                  <a:solidFill>
                    <a:srgbClr val="000000"/>
                  </a:solidFill>
                </a:uFill>
                <a:latin typeface="Verdana"/>
                <a:cs typeface="Verdana"/>
              </a:rPr>
              <a:t>https://towardsdatascience.com/how-to-easily-deploy- </a:t>
            </a:r>
            <a:r>
              <a:rPr spc="-731" dirty="0">
                <a:latin typeface="Verdana"/>
                <a:cs typeface="Verdana"/>
              </a:rPr>
              <a:t> </a:t>
            </a:r>
            <a:r>
              <a:rPr u="heavy" spc="-4" dirty="0">
                <a:uFill>
                  <a:solidFill>
                    <a:srgbClr val="000000"/>
                  </a:solidFill>
                </a:uFill>
                <a:latin typeface="Verdana"/>
                <a:cs typeface="Verdana"/>
              </a:rPr>
              <a:t>machine-learning-models-using-flask-b95af8fe34d4</a:t>
            </a:r>
            <a:endParaRPr dirty="0">
              <a:latin typeface="Verdana"/>
              <a:cs typeface="Verdana"/>
            </a:endParaRPr>
          </a:p>
        </p:txBody>
      </p:sp>
      <p:grpSp>
        <p:nvGrpSpPr>
          <p:cNvPr id="4" name="object 3">
            <a:extLst>
              <a:ext uri="{FF2B5EF4-FFF2-40B4-BE49-F238E27FC236}">
                <a16:creationId xmlns:a16="http://schemas.microsoft.com/office/drawing/2014/main" id="{DDAD043B-0C9E-94C2-548A-6CAB4DD23B67}"/>
              </a:ext>
            </a:extLst>
          </p:cNvPr>
          <p:cNvGrpSpPr/>
          <p:nvPr/>
        </p:nvGrpSpPr>
        <p:grpSpPr>
          <a:xfrm>
            <a:off x="648289" y="-844551"/>
            <a:ext cx="9321211" cy="2283381"/>
            <a:chOff x="-133350" y="772667"/>
            <a:chExt cx="9521190" cy="2730810"/>
          </a:xfrm>
        </p:grpSpPr>
        <p:sp>
          <p:nvSpPr>
            <p:cNvPr id="5" name="object 4">
              <a:extLst>
                <a:ext uri="{FF2B5EF4-FFF2-40B4-BE49-F238E27FC236}">
                  <a16:creationId xmlns:a16="http://schemas.microsoft.com/office/drawing/2014/main" id="{9BFECB4F-99B1-9BBD-7F5C-14E09633B447}"/>
                </a:ext>
              </a:extLst>
            </p:cNvPr>
            <p:cNvSpPr/>
            <p:nvPr/>
          </p:nvSpPr>
          <p:spPr>
            <a:xfrm>
              <a:off x="-133350" y="2263957"/>
              <a:ext cx="9371330" cy="1239520"/>
            </a:xfrm>
            <a:custGeom>
              <a:avLst/>
              <a:gdLst/>
              <a:ahLst/>
              <a:cxnLst/>
              <a:rect l="l" t="t" r="r" b="b"/>
              <a:pathLst>
                <a:path w="9371330" h="1239520">
                  <a:moveTo>
                    <a:pt x="9371076" y="1239011"/>
                  </a:moveTo>
                  <a:lnTo>
                    <a:pt x="0" y="1239011"/>
                  </a:lnTo>
                  <a:lnTo>
                    <a:pt x="0" y="0"/>
                  </a:lnTo>
                  <a:lnTo>
                    <a:pt x="9371076" y="0"/>
                  </a:lnTo>
                  <a:lnTo>
                    <a:pt x="9371076" y="1239011"/>
                  </a:lnTo>
                  <a:close/>
                </a:path>
              </a:pathLst>
            </a:custGeom>
            <a:solidFill>
              <a:srgbClr val="16153D"/>
            </a:solidFill>
          </p:spPr>
          <p:txBody>
            <a:bodyPr wrap="square" lIns="0" tIns="0" rIns="0" bIns="0" rtlCol="0"/>
            <a:lstStyle/>
            <a:p>
              <a:endParaRPr dirty="0"/>
            </a:p>
          </p:txBody>
        </p:sp>
        <p:sp>
          <p:nvSpPr>
            <p:cNvPr id="6" name="object 5">
              <a:extLst>
                <a:ext uri="{FF2B5EF4-FFF2-40B4-BE49-F238E27FC236}">
                  <a16:creationId xmlns:a16="http://schemas.microsoft.com/office/drawing/2014/main" id="{993E03DB-7513-2777-5EED-71A7E8DCDC40}"/>
                </a:ext>
              </a:extLst>
            </p:cNvPr>
            <p:cNvSpPr/>
            <p:nvPr/>
          </p:nvSpPr>
          <p:spPr>
            <a:xfrm>
              <a:off x="0" y="772667"/>
              <a:ext cx="9387840" cy="1256030"/>
            </a:xfrm>
            <a:custGeom>
              <a:avLst/>
              <a:gdLst/>
              <a:ahLst/>
              <a:cxnLst/>
              <a:rect l="l" t="t" r="r" b="b"/>
              <a:pathLst>
                <a:path w="9387840" h="1256030">
                  <a:moveTo>
                    <a:pt x="0" y="16764"/>
                  </a:moveTo>
                  <a:lnTo>
                    <a:pt x="0" y="0"/>
                  </a:lnTo>
                  <a:lnTo>
                    <a:pt x="9387840" y="0"/>
                  </a:lnTo>
                  <a:lnTo>
                    <a:pt x="16763" y="0"/>
                  </a:lnTo>
                  <a:lnTo>
                    <a:pt x="0" y="16764"/>
                  </a:lnTo>
                  <a:close/>
                </a:path>
                <a:path w="9387840" h="1256030">
                  <a:moveTo>
                    <a:pt x="16763" y="1239012"/>
                  </a:moveTo>
                  <a:lnTo>
                    <a:pt x="0" y="1222248"/>
                  </a:lnTo>
                  <a:lnTo>
                    <a:pt x="0" y="16764"/>
                  </a:lnTo>
                  <a:lnTo>
                    <a:pt x="16763" y="0"/>
                  </a:lnTo>
                  <a:lnTo>
                    <a:pt x="16763" y="1239012"/>
                  </a:lnTo>
                  <a:close/>
                </a:path>
                <a:path w="9387840" h="1256030">
                  <a:moveTo>
                    <a:pt x="9354312" y="16764"/>
                  </a:moveTo>
                  <a:lnTo>
                    <a:pt x="16763" y="16764"/>
                  </a:lnTo>
                  <a:lnTo>
                    <a:pt x="16763" y="0"/>
                  </a:lnTo>
                  <a:lnTo>
                    <a:pt x="9354312" y="0"/>
                  </a:lnTo>
                  <a:lnTo>
                    <a:pt x="9354312" y="16764"/>
                  </a:lnTo>
                  <a:close/>
                </a:path>
                <a:path w="9387840" h="1256030">
                  <a:moveTo>
                    <a:pt x="9354312" y="1239012"/>
                  </a:moveTo>
                  <a:lnTo>
                    <a:pt x="9354312" y="0"/>
                  </a:lnTo>
                  <a:lnTo>
                    <a:pt x="9371076" y="16764"/>
                  </a:lnTo>
                  <a:lnTo>
                    <a:pt x="9387840" y="16764"/>
                  </a:lnTo>
                  <a:lnTo>
                    <a:pt x="9387840" y="1222248"/>
                  </a:lnTo>
                  <a:lnTo>
                    <a:pt x="9371076" y="1222248"/>
                  </a:lnTo>
                  <a:lnTo>
                    <a:pt x="9354312" y="1239012"/>
                  </a:lnTo>
                  <a:close/>
                </a:path>
                <a:path w="9387840" h="1256030">
                  <a:moveTo>
                    <a:pt x="9387840" y="16764"/>
                  </a:moveTo>
                  <a:lnTo>
                    <a:pt x="9371076" y="16764"/>
                  </a:lnTo>
                  <a:lnTo>
                    <a:pt x="9354312" y="0"/>
                  </a:lnTo>
                  <a:lnTo>
                    <a:pt x="9387840" y="0"/>
                  </a:lnTo>
                  <a:lnTo>
                    <a:pt x="9387840" y="16764"/>
                  </a:lnTo>
                  <a:close/>
                </a:path>
                <a:path w="9387840" h="1256030">
                  <a:moveTo>
                    <a:pt x="9354312" y="1239012"/>
                  </a:moveTo>
                  <a:lnTo>
                    <a:pt x="16763" y="1239012"/>
                  </a:lnTo>
                  <a:lnTo>
                    <a:pt x="16763" y="1222248"/>
                  </a:lnTo>
                  <a:lnTo>
                    <a:pt x="9354312" y="1222248"/>
                  </a:lnTo>
                  <a:lnTo>
                    <a:pt x="9354312" y="1239012"/>
                  </a:lnTo>
                  <a:close/>
                </a:path>
                <a:path w="9387840" h="1256030">
                  <a:moveTo>
                    <a:pt x="9387840" y="1239012"/>
                  </a:moveTo>
                  <a:lnTo>
                    <a:pt x="9354312" y="1239012"/>
                  </a:lnTo>
                  <a:lnTo>
                    <a:pt x="9371076" y="1222248"/>
                  </a:lnTo>
                  <a:lnTo>
                    <a:pt x="9387840" y="1222248"/>
                  </a:lnTo>
                  <a:lnTo>
                    <a:pt x="9387840" y="1239012"/>
                  </a:lnTo>
                  <a:close/>
                </a:path>
                <a:path w="9387840" h="1256030">
                  <a:moveTo>
                    <a:pt x="9381744" y="1255776"/>
                  </a:moveTo>
                  <a:lnTo>
                    <a:pt x="0" y="1255776"/>
                  </a:lnTo>
                  <a:lnTo>
                    <a:pt x="0" y="1222248"/>
                  </a:lnTo>
                  <a:lnTo>
                    <a:pt x="16763" y="1239012"/>
                  </a:lnTo>
                  <a:lnTo>
                    <a:pt x="9387840" y="1239012"/>
                  </a:lnTo>
                  <a:lnTo>
                    <a:pt x="9387840" y="1248156"/>
                  </a:lnTo>
                  <a:lnTo>
                    <a:pt x="9381744" y="1255776"/>
                  </a:lnTo>
                  <a:close/>
                </a:path>
              </a:pathLst>
            </a:custGeom>
            <a:solidFill>
              <a:srgbClr val="FFFFFF"/>
            </a:solidFill>
          </p:spPr>
          <p:txBody>
            <a:bodyPr wrap="square" lIns="0" tIns="0" rIns="0" bIns="0" rtlCol="0"/>
            <a:lstStyle/>
            <a:p>
              <a:endParaRPr/>
            </a:p>
          </p:txBody>
        </p:sp>
      </p:grpSp>
      <p:sp>
        <p:nvSpPr>
          <p:cNvPr id="8" name="TextBox 7">
            <a:extLst>
              <a:ext uri="{FF2B5EF4-FFF2-40B4-BE49-F238E27FC236}">
                <a16:creationId xmlns:a16="http://schemas.microsoft.com/office/drawing/2014/main" id="{8927E820-A882-234C-0B3C-4ECB044051BE}"/>
              </a:ext>
            </a:extLst>
          </p:cNvPr>
          <p:cNvSpPr txBox="1"/>
          <p:nvPr/>
        </p:nvSpPr>
        <p:spPr>
          <a:xfrm>
            <a:off x="1219200" y="644009"/>
            <a:ext cx="6096000" cy="523220"/>
          </a:xfrm>
          <a:prstGeom prst="rect">
            <a:avLst/>
          </a:prstGeom>
          <a:noFill/>
        </p:spPr>
        <p:txBody>
          <a:bodyPr wrap="square">
            <a:spAutoFit/>
          </a:bodyPr>
          <a:lstStyle/>
          <a:p>
            <a:r>
              <a:rPr lang="en-IN" sz="2800" dirty="0">
                <a:solidFill>
                  <a:schemeClr val="bg1"/>
                </a:solidFill>
              </a:rPr>
              <a:t>References</a:t>
            </a:r>
          </a:p>
        </p:txBody>
      </p:sp>
      <p:sp>
        <p:nvSpPr>
          <p:cNvPr id="9" name="object 2">
            <a:extLst>
              <a:ext uri="{FF2B5EF4-FFF2-40B4-BE49-F238E27FC236}">
                <a16:creationId xmlns:a16="http://schemas.microsoft.com/office/drawing/2014/main" id="{05F26925-DC0D-B3BD-2BAD-E1114FDD2228}"/>
              </a:ext>
            </a:extLst>
          </p:cNvPr>
          <p:cNvSpPr/>
          <p:nvPr/>
        </p:nvSpPr>
        <p:spPr>
          <a:xfrm>
            <a:off x="10626431" y="355599"/>
            <a:ext cx="1123187" cy="1132332"/>
          </a:xfrm>
          <a:prstGeom prst="rect">
            <a:avLst/>
          </a:prstGeom>
          <a:blipFill>
            <a:blip r:embed="rId2" cstate="print"/>
            <a:stretch>
              <a:fillRect/>
            </a:stretch>
          </a:blipFill>
        </p:spPr>
        <p:txBody>
          <a:bodyPr wrap="square" lIns="0" tIns="0" rIns="0" bIns="0" rtlCol="0"/>
          <a:lstStyle/>
          <a:p>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33957" y="527726"/>
            <a:ext cx="4550371" cy="788077"/>
          </a:xfrm>
          <a:prstGeom prst="rect">
            <a:avLst/>
          </a:prstGeom>
        </p:spPr>
        <p:txBody>
          <a:bodyPr vert="horz" wrap="square" lIns="0" tIns="8930" rIns="0" bIns="0" rtlCol="0" anchor="t">
            <a:spAutoFit/>
          </a:bodyPr>
          <a:lstStyle/>
          <a:p>
            <a:pPr marL="8929">
              <a:spcBef>
                <a:spcPts val="70"/>
              </a:spcBef>
            </a:pPr>
            <a:r>
              <a:rPr lang="en-US" sz="5625" b="1" spc="330" dirty="0">
                <a:solidFill>
                  <a:schemeClr val="bg1"/>
                </a:solidFill>
              </a:rPr>
              <a:t>Thank You</a:t>
            </a:r>
            <a:endParaRPr sz="5625" b="1" dirty="0">
              <a:solidFill>
                <a:schemeClr val="bg1"/>
              </a:solidFill>
            </a:endParaRPr>
          </a:p>
        </p:txBody>
      </p:sp>
      <p:sp>
        <p:nvSpPr>
          <p:cNvPr id="4" name="object 2">
            <a:extLst>
              <a:ext uri="{FF2B5EF4-FFF2-40B4-BE49-F238E27FC236}">
                <a16:creationId xmlns:a16="http://schemas.microsoft.com/office/drawing/2014/main" id="{2AAC7BA6-02F8-5132-A2C8-6B58950BDE6B}"/>
              </a:ext>
            </a:extLst>
          </p:cNvPr>
          <p:cNvSpPr/>
          <p:nvPr/>
        </p:nvSpPr>
        <p:spPr>
          <a:xfrm>
            <a:off x="10626431" y="355599"/>
            <a:ext cx="1123187" cy="1132332"/>
          </a:xfrm>
          <a:prstGeom prst="rect">
            <a:avLst/>
          </a:prstGeom>
          <a:blipFill>
            <a:blip r:embed="rId2" cstate="print"/>
            <a:stretch>
              <a:fillRect/>
            </a:stretch>
          </a:blipFill>
        </p:spPr>
        <p:txBody>
          <a:bodyPr wrap="square" lIns="0" tIns="0" rIns="0" bIns="0" rtlCol="0"/>
          <a:lstStyle/>
          <a:p>
            <a:endParaRPr dirty="0"/>
          </a:p>
        </p:txBody>
      </p:sp>
      <p:grpSp>
        <p:nvGrpSpPr>
          <p:cNvPr id="6" name="object 3">
            <a:extLst>
              <a:ext uri="{FF2B5EF4-FFF2-40B4-BE49-F238E27FC236}">
                <a16:creationId xmlns:a16="http://schemas.microsoft.com/office/drawing/2014/main" id="{600A242C-B6A2-EDED-E365-5CB483BF9838}"/>
              </a:ext>
            </a:extLst>
          </p:cNvPr>
          <p:cNvGrpSpPr/>
          <p:nvPr/>
        </p:nvGrpSpPr>
        <p:grpSpPr>
          <a:xfrm>
            <a:off x="1156711" y="-82416"/>
            <a:ext cx="9228762" cy="4105695"/>
            <a:chOff x="0" y="772667"/>
            <a:chExt cx="9387840" cy="6512763"/>
          </a:xfrm>
        </p:grpSpPr>
        <p:sp>
          <p:nvSpPr>
            <p:cNvPr id="7" name="object 4">
              <a:extLst>
                <a:ext uri="{FF2B5EF4-FFF2-40B4-BE49-F238E27FC236}">
                  <a16:creationId xmlns:a16="http://schemas.microsoft.com/office/drawing/2014/main" id="{0077AC1F-3D08-19AD-1A00-6DCA91630308}"/>
                </a:ext>
              </a:extLst>
            </p:cNvPr>
            <p:cNvSpPr/>
            <p:nvPr/>
          </p:nvSpPr>
          <p:spPr>
            <a:xfrm>
              <a:off x="8254" y="5457271"/>
              <a:ext cx="9371330" cy="1828159"/>
            </a:xfrm>
            <a:custGeom>
              <a:avLst/>
              <a:gdLst/>
              <a:ahLst/>
              <a:cxnLst/>
              <a:rect l="l" t="t" r="r" b="b"/>
              <a:pathLst>
                <a:path w="9371330" h="1239520">
                  <a:moveTo>
                    <a:pt x="9371076" y="1239011"/>
                  </a:moveTo>
                  <a:lnTo>
                    <a:pt x="0" y="1239011"/>
                  </a:lnTo>
                  <a:lnTo>
                    <a:pt x="0" y="0"/>
                  </a:lnTo>
                  <a:lnTo>
                    <a:pt x="9371076" y="0"/>
                  </a:lnTo>
                  <a:lnTo>
                    <a:pt x="9371076" y="1239011"/>
                  </a:lnTo>
                  <a:close/>
                </a:path>
              </a:pathLst>
            </a:custGeom>
            <a:solidFill>
              <a:srgbClr val="16153D"/>
            </a:solidFill>
          </p:spPr>
          <p:txBody>
            <a:bodyPr wrap="square" lIns="0" tIns="0" rIns="0" bIns="0" rtlCol="0"/>
            <a:lstStyle/>
            <a:p>
              <a:endParaRPr dirty="0"/>
            </a:p>
          </p:txBody>
        </p:sp>
        <p:sp>
          <p:nvSpPr>
            <p:cNvPr id="8" name="object 5">
              <a:extLst>
                <a:ext uri="{FF2B5EF4-FFF2-40B4-BE49-F238E27FC236}">
                  <a16:creationId xmlns:a16="http://schemas.microsoft.com/office/drawing/2014/main" id="{34061539-C93C-3D49-2CF6-75438A6DE40D}"/>
                </a:ext>
              </a:extLst>
            </p:cNvPr>
            <p:cNvSpPr/>
            <p:nvPr/>
          </p:nvSpPr>
          <p:spPr>
            <a:xfrm>
              <a:off x="0" y="772667"/>
              <a:ext cx="9387840" cy="1256030"/>
            </a:xfrm>
            <a:custGeom>
              <a:avLst/>
              <a:gdLst/>
              <a:ahLst/>
              <a:cxnLst/>
              <a:rect l="l" t="t" r="r" b="b"/>
              <a:pathLst>
                <a:path w="9387840" h="1256030">
                  <a:moveTo>
                    <a:pt x="0" y="16764"/>
                  </a:moveTo>
                  <a:lnTo>
                    <a:pt x="0" y="0"/>
                  </a:lnTo>
                  <a:lnTo>
                    <a:pt x="9387840" y="0"/>
                  </a:lnTo>
                  <a:lnTo>
                    <a:pt x="16763" y="0"/>
                  </a:lnTo>
                  <a:lnTo>
                    <a:pt x="0" y="16764"/>
                  </a:lnTo>
                  <a:close/>
                </a:path>
                <a:path w="9387840" h="1256030">
                  <a:moveTo>
                    <a:pt x="16763" y="1239012"/>
                  </a:moveTo>
                  <a:lnTo>
                    <a:pt x="0" y="1222248"/>
                  </a:lnTo>
                  <a:lnTo>
                    <a:pt x="0" y="16764"/>
                  </a:lnTo>
                  <a:lnTo>
                    <a:pt x="16763" y="0"/>
                  </a:lnTo>
                  <a:lnTo>
                    <a:pt x="16763" y="1239012"/>
                  </a:lnTo>
                  <a:close/>
                </a:path>
                <a:path w="9387840" h="1256030">
                  <a:moveTo>
                    <a:pt x="9354312" y="16764"/>
                  </a:moveTo>
                  <a:lnTo>
                    <a:pt x="16763" y="16764"/>
                  </a:lnTo>
                  <a:lnTo>
                    <a:pt x="16763" y="0"/>
                  </a:lnTo>
                  <a:lnTo>
                    <a:pt x="9354312" y="0"/>
                  </a:lnTo>
                  <a:lnTo>
                    <a:pt x="9354312" y="16764"/>
                  </a:lnTo>
                  <a:close/>
                </a:path>
                <a:path w="9387840" h="1256030">
                  <a:moveTo>
                    <a:pt x="9354312" y="1239012"/>
                  </a:moveTo>
                  <a:lnTo>
                    <a:pt x="9354312" y="0"/>
                  </a:lnTo>
                  <a:lnTo>
                    <a:pt x="9371076" y="16764"/>
                  </a:lnTo>
                  <a:lnTo>
                    <a:pt x="9387840" y="16764"/>
                  </a:lnTo>
                  <a:lnTo>
                    <a:pt x="9387840" y="1222248"/>
                  </a:lnTo>
                  <a:lnTo>
                    <a:pt x="9371076" y="1222248"/>
                  </a:lnTo>
                  <a:lnTo>
                    <a:pt x="9354312" y="1239012"/>
                  </a:lnTo>
                  <a:close/>
                </a:path>
                <a:path w="9387840" h="1256030">
                  <a:moveTo>
                    <a:pt x="9387840" y="16764"/>
                  </a:moveTo>
                  <a:lnTo>
                    <a:pt x="9371076" y="16764"/>
                  </a:lnTo>
                  <a:lnTo>
                    <a:pt x="9354312" y="0"/>
                  </a:lnTo>
                  <a:lnTo>
                    <a:pt x="9387840" y="0"/>
                  </a:lnTo>
                  <a:lnTo>
                    <a:pt x="9387840" y="16764"/>
                  </a:lnTo>
                  <a:close/>
                </a:path>
                <a:path w="9387840" h="1256030">
                  <a:moveTo>
                    <a:pt x="9354312" y="1239012"/>
                  </a:moveTo>
                  <a:lnTo>
                    <a:pt x="16763" y="1239012"/>
                  </a:lnTo>
                  <a:lnTo>
                    <a:pt x="16763" y="1222248"/>
                  </a:lnTo>
                  <a:lnTo>
                    <a:pt x="9354312" y="1222248"/>
                  </a:lnTo>
                  <a:lnTo>
                    <a:pt x="9354312" y="1239012"/>
                  </a:lnTo>
                  <a:close/>
                </a:path>
                <a:path w="9387840" h="1256030">
                  <a:moveTo>
                    <a:pt x="9387840" y="1239012"/>
                  </a:moveTo>
                  <a:lnTo>
                    <a:pt x="9354312" y="1239012"/>
                  </a:lnTo>
                  <a:lnTo>
                    <a:pt x="9371076" y="1222248"/>
                  </a:lnTo>
                  <a:lnTo>
                    <a:pt x="9387840" y="1222248"/>
                  </a:lnTo>
                  <a:lnTo>
                    <a:pt x="9387840" y="1239012"/>
                  </a:lnTo>
                  <a:close/>
                </a:path>
                <a:path w="9387840" h="1256030">
                  <a:moveTo>
                    <a:pt x="9381744" y="1255776"/>
                  </a:moveTo>
                  <a:lnTo>
                    <a:pt x="0" y="1255776"/>
                  </a:lnTo>
                  <a:lnTo>
                    <a:pt x="0" y="1222248"/>
                  </a:lnTo>
                  <a:lnTo>
                    <a:pt x="16763" y="1239012"/>
                  </a:lnTo>
                  <a:lnTo>
                    <a:pt x="9387840" y="1239012"/>
                  </a:lnTo>
                  <a:lnTo>
                    <a:pt x="9387840" y="1248156"/>
                  </a:lnTo>
                  <a:lnTo>
                    <a:pt x="9381744" y="1255776"/>
                  </a:lnTo>
                  <a:close/>
                </a:path>
              </a:pathLst>
            </a:custGeom>
            <a:solidFill>
              <a:srgbClr val="FFFFFF"/>
            </a:solidFill>
          </p:spPr>
          <p:txBody>
            <a:bodyPr wrap="square" lIns="0" tIns="0" rIns="0" bIns="0" rtlCol="0"/>
            <a:lstStyle/>
            <a:p>
              <a:endParaRPr/>
            </a:p>
          </p:txBody>
        </p:sp>
      </p:grpSp>
      <p:sp>
        <p:nvSpPr>
          <p:cNvPr id="9" name="TextBox 8">
            <a:extLst>
              <a:ext uri="{FF2B5EF4-FFF2-40B4-BE49-F238E27FC236}">
                <a16:creationId xmlns:a16="http://schemas.microsoft.com/office/drawing/2014/main" id="{BFA90BA8-6DFD-64BA-1163-E93868135D6B}"/>
              </a:ext>
            </a:extLst>
          </p:cNvPr>
          <p:cNvSpPr txBox="1"/>
          <p:nvPr/>
        </p:nvSpPr>
        <p:spPr>
          <a:xfrm>
            <a:off x="4041775" y="3061703"/>
            <a:ext cx="3968750" cy="830997"/>
          </a:xfrm>
          <a:prstGeom prst="rect">
            <a:avLst/>
          </a:prstGeom>
          <a:noFill/>
        </p:spPr>
        <p:txBody>
          <a:bodyPr wrap="square" rtlCol="0">
            <a:spAutoFit/>
          </a:bodyPr>
          <a:lstStyle/>
          <a:p>
            <a:r>
              <a:rPr lang="en-IN" sz="4800" dirty="0">
                <a:solidFill>
                  <a:schemeClr val="bg1"/>
                </a:solidFill>
              </a:rPr>
              <a:t>Thank you</a:t>
            </a:r>
          </a:p>
        </p:txBody>
      </p:sp>
    </p:spTree>
    <p:extLst>
      <p:ext uri="{BB962C8B-B14F-4D97-AF65-F5344CB8AC3E}">
        <p14:creationId xmlns:p14="http://schemas.microsoft.com/office/powerpoint/2010/main" val="594352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C4CF88-15EB-374A-C829-823C9B82D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9466" y="2019057"/>
            <a:ext cx="3810868" cy="2134086"/>
          </a:xfrm>
          <a:prstGeom prst="rect">
            <a:avLst/>
          </a:prstGeom>
        </p:spPr>
      </p:pic>
      <p:sp>
        <p:nvSpPr>
          <p:cNvPr id="4" name="TextBox 3">
            <a:extLst>
              <a:ext uri="{FF2B5EF4-FFF2-40B4-BE49-F238E27FC236}">
                <a16:creationId xmlns:a16="http://schemas.microsoft.com/office/drawing/2014/main" id="{A26FF93A-EB49-86F0-F15F-EAC7BF3CBFE7}"/>
              </a:ext>
            </a:extLst>
          </p:cNvPr>
          <p:cNvSpPr txBox="1"/>
          <p:nvPr/>
        </p:nvSpPr>
        <p:spPr>
          <a:xfrm>
            <a:off x="571500" y="3041650"/>
            <a:ext cx="5168900" cy="461665"/>
          </a:xfrm>
          <a:prstGeom prst="rect">
            <a:avLst/>
          </a:prstGeom>
          <a:noFill/>
        </p:spPr>
        <p:txBody>
          <a:bodyPr wrap="square" rtlCol="0">
            <a:spAutoFit/>
          </a:bodyPr>
          <a:lstStyle/>
          <a:p>
            <a:r>
              <a:rPr lang="en-US" sz="2400" b="1" i="0" dirty="0">
                <a:solidFill>
                  <a:srgbClr val="292929"/>
                </a:solidFill>
                <a:effectLst/>
                <a:latin typeface="source-serif-pro"/>
              </a:rPr>
              <a:t>What do you see in the below picture?</a:t>
            </a:r>
            <a:endParaRPr lang="en-IN" sz="2400" b="1" dirty="0"/>
          </a:p>
        </p:txBody>
      </p:sp>
    </p:spTree>
    <p:extLst>
      <p:ext uri="{BB962C8B-B14F-4D97-AF65-F5344CB8AC3E}">
        <p14:creationId xmlns:p14="http://schemas.microsoft.com/office/powerpoint/2010/main" val="1159702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a:extLst>
              <a:ext uri="{FF2B5EF4-FFF2-40B4-BE49-F238E27FC236}">
                <a16:creationId xmlns:a16="http://schemas.microsoft.com/office/drawing/2014/main" id="{1325C37F-AE75-E45B-F673-00EC31B1F1E3}"/>
              </a:ext>
            </a:extLst>
          </p:cNvPr>
          <p:cNvGrpSpPr/>
          <p:nvPr/>
        </p:nvGrpSpPr>
        <p:grpSpPr>
          <a:xfrm>
            <a:off x="355600" y="772667"/>
            <a:ext cx="9387840" cy="1256030"/>
            <a:chOff x="0" y="772667"/>
            <a:chExt cx="9387840" cy="1256030"/>
          </a:xfrm>
        </p:grpSpPr>
        <p:sp>
          <p:nvSpPr>
            <p:cNvPr id="4" name="object 4">
              <a:extLst>
                <a:ext uri="{FF2B5EF4-FFF2-40B4-BE49-F238E27FC236}">
                  <a16:creationId xmlns:a16="http://schemas.microsoft.com/office/drawing/2014/main" id="{B0F333BD-FC11-C6E0-3A7B-7C648D37A13E}"/>
                </a:ext>
              </a:extLst>
            </p:cNvPr>
            <p:cNvSpPr/>
            <p:nvPr/>
          </p:nvSpPr>
          <p:spPr>
            <a:xfrm>
              <a:off x="0" y="772668"/>
              <a:ext cx="9371330" cy="1239520"/>
            </a:xfrm>
            <a:custGeom>
              <a:avLst/>
              <a:gdLst/>
              <a:ahLst/>
              <a:cxnLst/>
              <a:rect l="l" t="t" r="r" b="b"/>
              <a:pathLst>
                <a:path w="9371330" h="1239520">
                  <a:moveTo>
                    <a:pt x="9371076" y="1239011"/>
                  </a:moveTo>
                  <a:lnTo>
                    <a:pt x="0" y="1239011"/>
                  </a:lnTo>
                  <a:lnTo>
                    <a:pt x="0" y="0"/>
                  </a:lnTo>
                  <a:lnTo>
                    <a:pt x="9371076" y="0"/>
                  </a:lnTo>
                  <a:lnTo>
                    <a:pt x="9371076" y="1239011"/>
                  </a:lnTo>
                  <a:close/>
                </a:path>
              </a:pathLst>
            </a:custGeom>
            <a:solidFill>
              <a:srgbClr val="16153D"/>
            </a:solidFill>
          </p:spPr>
          <p:txBody>
            <a:bodyPr wrap="square" lIns="0" tIns="0" rIns="0" bIns="0" rtlCol="0"/>
            <a:lstStyle/>
            <a:p>
              <a:endParaRPr dirty="0"/>
            </a:p>
          </p:txBody>
        </p:sp>
        <p:sp>
          <p:nvSpPr>
            <p:cNvPr id="5" name="object 5">
              <a:extLst>
                <a:ext uri="{FF2B5EF4-FFF2-40B4-BE49-F238E27FC236}">
                  <a16:creationId xmlns:a16="http://schemas.microsoft.com/office/drawing/2014/main" id="{2696704A-81FE-7DE8-F67F-2B9F2690CEDF}"/>
                </a:ext>
              </a:extLst>
            </p:cNvPr>
            <p:cNvSpPr/>
            <p:nvPr/>
          </p:nvSpPr>
          <p:spPr>
            <a:xfrm>
              <a:off x="0" y="772667"/>
              <a:ext cx="9387840" cy="1256030"/>
            </a:xfrm>
            <a:custGeom>
              <a:avLst/>
              <a:gdLst/>
              <a:ahLst/>
              <a:cxnLst/>
              <a:rect l="l" t="t" r="r" b="b"/>
              <a:pathLst>
                <a:path w="9387840" h="1256030">
                  <a:moveTo>
                    <a:pt x="0" y="16764"/>
                  </a:moveTo>
                  <a:lnTo>
                    <a:pt x="0" y="0"/>
                  </a:lnTo>
                  <a:lnTo>
                    <a:pt x="9387840" y="0"/>
                  </a:lnTo>
                  <a:lnTo>
                    <a:pt x="16763" y="0"/>
                  </a:lnTo>
                  <a:lnTo>
                    <a:pt x="0" y="16764"/>
                  </a:lnTo>
                  <a:close/>
                </a:path>
                <a:path w="9387840" h="1256030">
                  <a:moveTo>
                    <a:pt x="16763" y="1239012"/>
                  </a:moveTo>
                  <a:lnTo>
                    <a:pt x="0" y="1222248"/>
                  </a:lnTo>
                  <a:lnTo>
                    <a:pt x="0" y="16764"/>
                  </a:lnTo>
                  <a:lnTo>
                    <a:pt x="16763" y="0"/>
                  </a:lnTo>
                  <a:lnTo>
                    <a:pt x="16763" y="1239012"/>
                  </a:lnTo>
                  <a:close/>
                </a:path>
                <a:path w="9387840" h="1256030">
                  <a:moveTo>
                    <a:pt x="9354312" y="16764"/>
                  </a:moveTo>
                  <a:lnTo>
                    <a:pt x="16763" y="16764"/>
                  </a:lnTo>
                  <a:lnTo>
                    <a:pt x="16763" y="0"/>
                  </a:lnTo>
                  <a:lnTo>
                    <a:pt x="9354312" y="0"/>
                  </a:lnTo>
                  <a:lnTo>
                    <a:pt x="9354312" y="16764"/>
                  </a:lnTo>
                  <a:close/>
                </a:path>
                <a:path w="9387840" h="1256030">
                  <a:moveTo>
                    <a:pt x="9354312" y="1239012"/>
                  </a:moveTo>
                  <a:lnTo>
                    <a:pt x="9354312" y="0"/>
                  </a:lnTo>
                  <a:lnTo>
                    <a:pt x="9371076" y="16764"/>
                  </a:lnTo>
                  <a:lnTo>
                    <a:pt x="9387840" y="16764"/>
                  </a:lnTo>
                  <a:lnTo>
                    <a:pt x="9387840" y="1222248"/>
                  </a:lnTo>
                  <a:lnTo>
                    <a:pt x="9371076" y="1222248"/>
                  </a:lnTo>
                  <a:lnTo>
                    <a:pt x="9354312" y="1239012"/>
                  </a:lnTo>
                  <a:close/>
                </a:path>
                <a:path w="9387840" h="1256030">
                  <a:moveTo>
                    <a:pt x="9387840" y="16764"/>
                  </a:moveTo>
                  <a:lnTo>
                    <a:pt x="9371076" y="16764"/>
                  </a:lnTo>
                  <a:lnTo>
                    <a:pt x="9354312" y="0"/>
                  </a:lnTo>
                  <a:lnTo>
                    <a:pt x="9387840" y="0"/>
                  </a:lnTo>
                  <a:lnTo>
                    <a:pt x="9387840" y="16764"/>
                  </a:lnTo>
                  <a:close/>
                </a:path>
                <a:path w="9387840" h="1256030">
                  <a:moveTo>
                    <a:pt x="9354312" y="1239012"/>
                  </a:moveTo>
                  <a:lnTo>
                    <a:pt x="16763" y="1239012"/>
                  </a:lnTo>
                  <a:lnTo>
                    <a:pt x="16763" y="1222248"/>
                  </a:lnTo>
                  <a:lnTo>
                    <a:pt x="9354312" y="1222248"/>
                  </a:lnTo>
                  <a:lnTo>
                    <a:pt x="9354312" y="1239012"/>
                  </a:lnTo>
                  <a:close/>
                </a:path>
                <a:path w="9387840" h="1256030">
                  <a:moveTo>
                    <a:pt x="9387840" y="1239012"/>
                  </a:moveTo>
                  <a:lnTo>
                    <a:pt x="9354312" y="1239012"/>
                  </a:lnTo>
                  <a:lnTo>
                    <a:pt x="9371076" y="1222248"/>
                  </a:lnTo>
                  <a:lnTo>
                    <a:pt x="9387840" y="1222248"/>
                  </a:lnTo>
                  <a:lnTo>
                    <a:pt x="9387840" y="1239012"/>
                  </a:lnTo>
                  <a:close/>
                </a:path>
                <a:path w="9387840" h="1256030">
                  <a:moveTo>
                    <a:pt x="9381744" y="1255776"/>
                  </a:moveTo>
                  <a:lnTo>
                    <a:pt x="0" y="1255776"/>
                  </a:lnTo>
                  <a:lnTo>
                    <a:pt x="0" y="1222248"/>
                  </a:lnTo>
                  <a:lnTo>
                    <a:pt x="16763" y="1239012"/>
                  </a:lnTo>
                  <a:lnTo>
                    <a:pt x="9387840" y="1239012"/>
                  </a:lnTo>
                  <a:lnTo>
                    <a:pt x="9387840" y="1248156"/>
                  </a:lnTo>
                  <a:lnTo>
                    <a:pt x="9381744" y="1255776"/>
                  </a:lnTo>
                  <a:close/>
                </a:path>
              </a:pathLst>
            </a:custGeom>
            <a:solidFill>
              <a:srgbClr val="FFFFFF"/>
            </a:solidFill>
          </p:spPr>
          <p:txBody>
            <a:bodyPr wrap="square" lIns="0" tIns="0" rIns="0" bIns="0" rtlCol="0"/>
            <a:lstStyle/>
            <a:p>
              <a:endParaRPr/>
            </a:p>
          </p:txBody>
        </p:sp>
      </p:grpSp>
      <p:sp>
        <p:nvSpPr>
          <p:cNvPr id="9" name="object 2">
            <a:extLst>
              <a:ext uri="{FF2B5EF4-FFF2-40B4-BE49-F238E27FC236}">
                <a16:creationId xmlns:a16="http://schemas.microsoft.com/office/drawing/2014/main" id="{71BCB9FE-6399-3664-6AB3-DC7C1052329D}"/>
              </a:ext>
            </a:extLst>
          </p:cNvPr>
          <p:cNvSpPr/>
          <p:nvPr/>
        </p:nvSpPr>
        <p:spPr>
          <a:xfrm>
            <a:off x="10783061" y="772667"/>
            <a:ext cx="1123187" cy="1132332"/>
          </a:xfrm>
          <a:prstGeom prst="rect">
            <a:avLst/>
          </a:prstGeom>
          <a:blipFill>
            <a:blip r:embed="rId2" cstate="print"/>
            <a:stretch>
              <a:fillRect/>
            </a:stretch>
          </a:blipFill>
        </p:spPr>
        <p:txBody>
          <a:bodyPr wrap="square" lIns="0" tIns="0" rIns="0" bIns="0" rtlCol="0"/>
          <a:lstStyle/>
          <a:p>
            <a:endParaRPr/>
          </a:p>
        </p:txBody>
      </p:sp>
      <p:sp>
        <p:nvSpPr>
          <p:cNvPr id="10" name="TextBox 9">
            <a:extLst>
              <a:ext uri="{FF2B5EF4-FFF2-40B4-BE49-F238E27FC236}">
                <a16:creationId xmlns:a16="http://schemas.microsoft.com/office/drawing/2014/main" id="{36D2E2BD-0B8E-96DB-4E3B-35E5A0455603}"/>
              </a:ext>
            </a:extLst>
          </p:cNvPr>
          <p:cNvSpPr txBox="1"/>
          <p:nvPr/>
        </p:nvSpPr>
        <p:spPr>
          <a:xfrm>
            <a:off x="603884" y="1100040"/>
            <a:ext cx="4711066" cy="584775"/>
          </a:xfrm>
          <a:prstGeom prst="rect">
            <a:avLst/>
          </a:prstGeom>
          <a:noFill/>
        </p:spPr>
        <p:txBody>
          <a:bodyPr wrap="square" rtlCol="0">
            <a:spAutoFit/>
          </a:bodyPr>
          <a:lstStyle/>
          <a:p>
            <a:r>
              <a:rPr lang="en-IN" sz="3200" dirty="0">
                <a:solidFill>
                  <a:schemeClr val="bg1"/>
                </a:solidFill>
              </a:rPr>
              <a:t>Problem Statement</a:t>
            </a:r>
          </a:p>
        </p:txBody>
      </p:sp>
      <p:sp>
        <p:nvSpPr>
          <p:cNvPr id="13" name="TextBox 12">
            <a:extLst>
              <a:ext uri="{FF2B5EF4-FFF2-40B4-BE49-F238E27FC236}">
                <a16:creationId xmlns:a16="http://schemas.microsoft.com/office/drawing/2014/main" id="{214D6120-BE0F-94EF-9679-29D97C15C179}"/>
              </a:ext>
            </a:extLst>
          </p:cNvPr>
          <p:cNvSpPr txBox="1"/>
          <p:nvPr/>
        </p:nvSpPr>
        <p:spPr>
          <a:xfrm>
            <a:off x="812800" y="2745085"/>
            <a:ext cx="7829550" cy="2677656"/>
          </a:xfrm>
          <a:prstGeom prst="rect">
            <a:avLst/>
          </a:prstGeom>
          <a:noFill/>
        </p:spPr>
        <p:txBody>
          <a:bodyPr wrap="square">
            <a:spAutoFit/>
          </a:bodyPr>
          <a:lstStyle/>
          <a:p>
            <a:r>
              <a:rPr lang="en-US" sz="2400" b="0" i="0" dirty="0">
                <a:solidFill>
                  <a:srgbClr val="040C28"/>
                </a:solidFill>
                <a:effectLst/>
                <a:latin typeface="Google Sans"/>
              </a:rPr>
              <a:t>To develop an image captioning algorithm that can accurately and coherently describe the content of any given image, even in the presence of complex and ambiguous scenes. The solution should be robust and able to generalize to output with the potential to improve the lives of visually impaired individuals, enhance image retrieval, and create more engaging and descriptive content.</a:t>
            </a:r>
            <a:endParaRPr lang="en-IN" sz="2400" dirty="0"/>
          </a:p>
        </p:txBody>
      </p:sp>
    </p:spTree>
    <p:extLst>
      <p:ext uri="{BB962C8B-B14F-4D97-AF65-F5344CB8AC3E}">
        <p14:creationId xmlns:p14="http://schemas.microsoft.com/office/powerpoint/2010/main" val="4231947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CF759E-9E5F-7D9D-808C-B60E515E0889}"/>
              </a:ext>
            </a:extLst>
          </p:cNvPr>
          <p:cNvSpPr txBox="1"/>
          <p:nvPr/>
        </p:nvSpPr>
        <p:spPr>
          <a:xfrm>
            <a:off x="648168" y="1650057"/>
            <a:ext cx="8786193" cy="2585323"/>
          </a:xfrm>
          <a:prstGeom prst="rect">
            <a:avLst/>
          </a:prstGeom>
          <a:noFill/>
        </p:spPr>
        <p:txBody>
          <a:bodyPr wrap="square">
            <a:spAutoFit/>
          </a:bodyPr>
          <a:lstStyle/>
          <a:p>
            <a:pPr marL="571500" indent="-571500">
              <a:buFont typeface="Arial" panose="020B0604020202020204" pitchFamily="34" charset="0"/>
              <a:buChar char="•"/>
            </a:pPr>
            <a:endParaRPr lang="en-US" sz="3600" dirty="0"/>
          </a:p>
          <a:p>
            <a:r>
              <a:rPr lang="en-US" dirty="0"/>
              <a:t>• Just prior to the recent development of Deep Neural Networks captioning an image was inconceivable even by the most advanced researchers in Computer Vision. But with the advent of Deep Learning this problem can be solved very easily if we have the required dataset. </a:t>
            </a:r>
          </a:p>
          <a:p>
            <a:pPr marL="285750" indent="-285750">
              <a:buFont typeface="Arial" panose="020B0604020202020204" pitchFamily="34" charset="0"/>
              <a:buChar char="•"/>
            </a:pPr>
            <a:endParaRPr lang="en-US" dirty="0"/>
          </a:p>
          <a:p>
            <a:r>
              <a:rPr lang="en-US" dirty="0"/>
              <a:t>• Deep Learning can be used to solve this problem of generating a caption for a given image, hence the name Image Captioning.</a:t>
            </a:r>
            <a:endParaRPr lang="en-IN" dirty="0"/>
          </a:p>
        </p:txBody>
      </p:sp>
      <p:pic>
        <p:nvPicPr>
          <p:cNvPr id="4" name="object 4">
            <a:extLst>
              <a:ext uri="{FF2B5EF4-FFF2-40B4-BE49-F238E27FC236}">
                <a16:creationId xmlns:a16="http://schemas.microsoft.com/office/drawing/2014/main" id="{982DC463-E7A1-6030-31E7-8A0D0921FEC5}"/>
              </a:ext>
            </a:extLst>
          </p:cNvPr>
          <p:cNvPicPr/>
          <p:nvPr/>
        </p:nvPicPr>
        <p:blipFill>
          <a:blip r:embed="rId2" cstate="print"/>
          <a:stretch>
            <a:fillRect/>
          </a:stretch>
        </p:blipFill>
        <p:spPr>
          <a:xfrm>
            <a:off x="2184730" y="4305166"/>
            <a:ext cx="7632039" cy="2315882"/>
          </a:xfrm>
          <a:prstGeom prst="rect">
            <a:avLst/>
          </a:prstGeom>
        </p:spPr>
      </p:pic>
      <p:grpSp>
        <p:nvGrpSpPr>
          <p:cNvPr id="2" name="object 3">
            <a:extLst>
              <a:ext uri="{FF2B5EF4-FFF2-40B4-BE49-F238E27FC236}">
                <a16:creationId xmlns:a16="http://schemas.microsoft.com/office/drawing/2014/main" id="{B1C105A3-7340-4B98-9075-E25523C9445F}"/>
              </a:ext>
            </a:extLst>
          </p:cNvPr>
          <p:cNvGrpSpPr/>
          <p:nvPr/>
        </p:nvGrpSpPr>
        <p:grpSpPr>
          <a:xfrm>
            <a:off x="355600" y="772667"/>
            <a:ext cx="9387840" cy="1256030"/>
            <a:chOff x="0" y="772667"/>
            <a:chExt cx="9387840" cy="1256030"/>
          </a:xfrm>
        </p:grpSpPr>
        <p:sp>
          <p:nvSpPr>
            <p:cNvPr id="5" name="object 4">
              <a:extLst>
                <a:ext uri="{FF2B5EF4-FFF2-40B4-BE49-F238E27FC236}">
                  <a16:creationId xmlns:a16="http://schemas.microsoft.com/office/drawing/2014/main" id="{CB15123F-2B46-C7F8-993D-1CB2557778FD}"/>
                </a:ext>
              </a:extLst>
            </p:cNvPr>
            <p:cNvSpPr/>
            <p:nvPr/>
          </p:nvSpPr>
          <p:spPr>
            <a:xfrm>
              <a:off x="0" y="772668"/>
              <a:ext cx="9371330" cy="1239520"/>
            </a:xfrm>
            <a:custGeom>
              <a:avLst/>
              <a:gdLst/>
              <a:ahLst/>
              <a:cxnLst/>
              <a:rect l="l" t="t" r="r" b="b"/>
              <a:pathLst>
                <a:path w="9371330" h="1239520">
                  <a:moveTo>
                    <a:pt x="9371076" y="1239011"/>
                  </a:moveTo>
                  <a:lnTo>
                    <a:pt x="0" y="1239011"/>
                  </a:lnTo>
                  <a:lnTo>
                    <a:pt x="0" y="0"/>
                  </a:lnTo>
                  <a:lnTo>
                    <a:pt x="9371076" y="0"/>
                  </a:lnTo>
                  <a:lnTo>
                    <a:pt x="9371076" y="1239011"/>
                  </a:lnTo>
                  <a:close/>
                </a:path>
              </a:pathLst>
            </a:custGeom>
            <a:solidFill>
              <a:srgbClr val="16153D"/>
            </a:solidFill>
          </p:spPr>
          <p:txBody>
            <a:bodyPr wrap="square" lIns="0" tIns="0" rIns="0" bIns="0" rtlCol="0"/>
            <a:lstStyle/>
            <a:p>
              <a:endParaRPr dirty="0"/>
            </a:p>
          </p:txBody>
        </p:sp>
        <p:sp>
          <p:nvSpPr>
            <p:cNvPr id="6" name="object 5">
              <a:extLst>
                <a:ext uri="{FF2B5EF4-FFF2-40B4-BE49-F238E27FC236}">
                  <a16:creationId xmlns:a16="http://schemas.microsoft.com/office/drawing/2014/main" id="{71905145-5BBA-871F-F672-7FEB202E6D18}"/>
                </a:ext>
              </a:extLst>
            </p:cNvPr>
            <p:cNvSpPr/>
            <p:nvPr/>
          </p:nvSpPr>
          <p:spPr>
            <a:xfrm>
              <a:off x="0" y="772667"/>
              <a:ext cx="9387840" cy="1256030"/>
            </a:xfrm>
            <a:custGeom>
              <a:avLst/>
              <a:gdLst/>
              <a:ahLst/>
              <a:cxnLst/>
              <a:rect l="l" t="t" r="r" b="b"/>
              <a:pathLst>
                <a:path w="9387840" h="1256030">
                  <a:moveTo>
                    <a:pt x="0" y="16764"/>
                  </a:moveTo>
                  <a:lnTo>
                    <a:pt x="0" y="0"/>
                  </a:lnTo>
                  <a:lnTo>
                    <a:pt x="9387840" y="0"/>
                  </a:lnTo>
                  <a:lnTo>
                    <a:pt x="16763" y="0"/>
                  </a:lnTo>
                  <a:lnTo>
                    <a:pt x="0" y="16764"/>
                  </a:lnTo>
                  <a:close/>
                </a:path>
                <a:path w="9387840" h="1256030">
                  <a:moveTo>
                    <a:pt x="16763" y="1239012"/>
                  </a:moveTo>
                  <a:lnTo>
                    <a:pt x="0" y="1222248"/>
                  </a:lnTo>
                  <a:lnTo>
                    <a:pt x="0" y="16764"/>
                  </a:lnTo>
                  <a:lnTo>
                    <a:pt x="16763" y="0"/>
                  </a:lnTo>
                  <a:lnTo>
                    <a:pt x="16763" y="1239012"/>
                  </a:lnTo>
                  <a:close/>
                </a:path>
                <a:path w="9387840" h="1256030">
                  <a:moveTo>
                    <a:pt x="9354312" y="16764"/>
                  </a:moveTo>
                  <a:lnTo>
                    <a:pt x="16763" y="16764"/>
                  </a:lnTo>
                  <a:lnTo>
                    <a:pt x="16763" y="0"/>
                  </a:lnTo>
                  <a:lnTo>
                    <a:pt x="9354312" y="0"/>
                  </a:lnTo>
                  <a:lnTo>
                    <a:pt x="9354312" y="16764"/>
                  </a:lnTo>
                  <a:close/>
                </a:path>
                <a:path w="9387840" h="1256030">
                  <a:moveTo>
                    <a:pt x="9354312" y="1239012"/>
                  </a:moveTo>
                  <a:lnTo>
                    <a:pt x="9354312" y="0"/>
                  </a:lnTo>
                  <a:lnTo>
                    <a:pt x="9371076" y="16764"/>
                  </a:lnTo>
                  <a:lnTo>
                    <a:pt x="9387840" y="16764"/>
                  </a:lnTo>
                  <a:lnTo>
                    <a:pt x="9387840" y="1222248"/>
                  </a:lnTo>
                  <a:lnTo>
                    <a:pt x="9371076" y="1222248"/>
                  </a:lnTo>
                  <a:lnTo>
                    <a:pt x="9354312" y="1239012"/>
                  </a:lnTo>
                  <a:close/>
                </a:path>
                <a:path w="9387840" h="1256030">
                  <a:moveTo>
                    <a:pt x="9387840" y="16764"/>
                  </a:moveTo>
                  <a:lnTo>
                    <a:pt x="9371076" y="16764"/>
                  </a:lnTo>
                  <a:lnTo>
                    <a:pt x="9354312" y="0"/>
                  </a:lnTo>
                  <a:lnTo>
                    <a:pt x="9387840" y="0"/>
                  </a:lnTo>
                  <a:lnTo>
                    <a:pt x="9387840" y="16764"/>
                  </a:lnTo>
                  <a:close/>
                </a:path>
                <a:path w="9387840" h="1256030">
                  <a:moveTo>
                    <a:pt x="9354312" y="1239012"/>
                  </a:moveTo>
                  <a:lnTo>
                    <a:pt x="16763" y="1239012"/>
                  </a:lnTo>
                  <a:lnTo>
                    <a:pt x="16763" y="1222248"/>
                  </a:lnTo>
                  <a:lnTo>
                    <a:pt x="9354312" y="1222248"/>
                  </a:lnTo>
                  <a:lnTo>
                    <a:pt x="9354312" y="1239012"/>
                  </a:lnTo>
                  <a:close/>
                </a:path>
                <a:path w="9387840" h="1256030">
                  <a:moveTo>
                    <a:pt x="9387840" y="1239012"/>
                  </a:moveTo>
                  <a:lnTo>
                    <a:pt x="9354312" y="1239012"/>
                  </a:lnTo>
                  <a:lnTo>
                    <a:pt x="9371076" y="1222248"/>
                  </a:lnTo>
                  <a:lnTo>
                    <a:pt x="9387840" y="1222248"/>
                  </a:lnTo>
                  <a:lnTo>
                    <a:pt x="9387840" y="1239012"/>
                  </a:lnTo>
                  <a:close/>
                </a:path>
                <a:path w="9387840" h="1256030">
                  <a:moveTo>
                    <a:pt x="9381744" y="1255776"/>
                  </a:moveTo>
                  <a:lnTo>
                    <a:pt x="0" y="1255776"/>
                  </a:lnTo>
                  <a:lnTo>
                    <a:pt x="0" y="1222248"/>
                  </a:lnTo>
                  <a:lnTo>
                    <a:pt x="16763" y="1239012"/>
                  </a:lnTo>
                  <a:lnTo>
                    <a:pt x="9387840" y="1239012"/>
                  </a:lnTo>
                  <a:lnTo>
                    <a:pt x="9387840" y="1248156"/>
                  </a:lnTo>
                  <a:lnTo>
                    <a:pt x="9381744" y="1255776"/>
                  </a:lnTo>
                  <a:close/>
                </a:path>
              </a:pathLst>
            </a:custGeom>
            <a:solidFill>
              <a:srgbClr val="FFFFFF"/>
            </a:solidFill>
          </p:spPr>
          <p:txBody>
            <a:bodyPr wrap="square" lIns="0" tIns="0" rIns="0" bIns="0" rtlCol="0"/>
            <a:lstStyle/>
            <a:p>
              <a:endParaRPr/>
            </a:p>
          </p:txBody>
        </p:sp>
      </p:grpSp>
      <p:sp>
        <p:nvSpPr>
          <p:cNvPr id="7" name="TextBox 6">
            <a:extLst>
              <a:ext uri="{FF2B5EF4-FFF2-40B4-BE49-F238E27FC236}">
                <a16:creationId xmlns:a16="http://schemas.microsoft.com/office/drawing/2014/main" id="{6F02497B-6D0E-6415-3338-46C1EA1FB222}"/>
              </a:ext>
            </a:extLst>
          </p:cNvPr>
          <p:cNvSpPr txBox="1"/>
          <p:nvPr/>
        </p:nvSpPr>
        <p:spPr>
          <a:xfrm>
            <a:off x="934084" y="1065282"/>
            <a:ext cx="4711066" cy="584775"/>
          </a:xfrm>
          <a:prstGeom prst="rect">
            <a:avLst/>
          </a:prstGeom>
          <a:noFill/>
        </p:spPr>
        <p:txBody>
          <a:bodyPr wrap="square" rtlCol="0">
            <a:spAutoFit/>
          </a:bodyPr>
          <a:lstStyle/>
          <a:p>
            <a:r>
              <a:rPr lang="en-IN" sz="3200" dirty="0">
                <a:solidFill>
                  <a:schemeClr val="bg1"/>
                </a:solidFill>
              </a:rPr>
              <a:t>Goal</a:t>
            </a:r>
          </a:p>
        </p:txBody>
      </p:sp>
      <p:sp>
        <p:nvSpPr>
          <p:cNvPr id="8" name="object 2">
            <a:extLst>
              <a:ext uri="{FF2B5EF4-FFF2-40B4-BE49-F238E27FC236}">
                <a16:creationId xmlns:a16="http://schemas.microsoft.com/office/drawing/2014/main" id="{D99E6C44-1252-EBB7-BD18-1BF0732CA8C4}"/>
              </a:ext>
            </a:extLst>
          </p:cNvPr>
          <p:cNvSpPr/>
          <p:nvPr/>
        </p:nvSpPr>
        <p:spPr>
          <a:xfrm>
            <a:off x="10783061" y="772667"/>
            <a:ext cx="1123187" cy="113233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457156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52897" y="2411378"/>
            <a:ext cx="7027218" cy="2303693"/>
          </a:xfrm>
          <a:prstGeom prst="rect">
            <a:avLst/>
          </a:prstGeom>
        </p:spPr>
        <p:txBody>
          <a:bodyPr vert="horz" wrap="square" lIns="0" tIns="182612" rIns="0" bIns="0" rtlCol="0">
            <a:spAutoFit/>
          </a:bodyPr>
          <a:lstStyle/>
          <a:p>
            <a:pPr marL="401822" indent="-357175">
              <a:spcBef>
                <a:spcPts val="1438"/>
              </a:spcBef>
              <a:buSzPct val="145312"/>
              <a:buChar char="•"/>
              <a:tabLst>
                <a:tab pos="401822" algn="l"/>
              </a:tabLst>
            </a:pPr>
            <a:r>
              <a:rPr dirty="0">
                <a:latin typeface="Verdana"/>
                <a:cs typeface="Verdana"/>
              </a:rPr>
              <a:t>Self</a:t>
            </a:r>
            <a:r>
              <a:rPr spc="-18" dirty="0">
                <a:latin typeface="Verdana"/>
                <a:cs typeface="Verdana"/>
              </a:rPr>
              <a:t> </a:t>
            </a:r>
            <a:r>
              <a:rPr spc="-4" dirty="0">
                <a:latin typeface="Verdana"/>
                <a:cs typeface="Verdana"/>
              </a:rPr>
              <a:t>driving</a:t>
            </a:r>
            <a:r>
              <a:rPr spc="-18" dirty="0">
                <a:latin typeface="Verdana"/>
                <a:cs typeface="Verdana"/>
              </a:rPr>
              <a:t> </a:t>
            </a:r>
            <a:r>
              <a:rPr spc="-4" dirty="0">
                <a:latin typeface="Verdana"/>
                <a:cs typeface="Verdana"/>
              </a:rPr>
              <a:t>cars</a:t>
            </a:r>
            <a:endParaRPr dirty="0">
              <a:latin typeface="Verdana"/>
              <a:cs typeface="Verdana"/>
            </a:endParaRPr>
          </a:p>
          <a:p>
            <a:pPr marL="401822" marR="515225" indent="-357175">
              <a:lnSpc>
                <a:spcPct val="101600"/>
              </a:lnSpc>
              <a:spcBef>
                <a:spcPts val="2950"/>
              </a:spcBef>
              <a:buSzPct val="145312"/>
              <a:buChar char="•"/>
              <a:tabLst>
                <a:tab pos="401822" algn="l"/>
                <a:tab pos="1355478" algn="l"/>
                <a:tab pos="2968123" algn="l"/>
              </a:tabLst>
            </a:pPr>
            <a:r>
              <a:rPr spc="-4" dirty="0">
                <a:latin typeface="Verdana"/>
                <a:cs typeface="Verdana"/>
              </a:rPr>
              <a:t>Visual</a:t>
            </a:r>
            <a:r>
              <a:rPr lang="en-IN" spc="-4" dirty="0">
                <a:latin typeface="Verdana"/>
                <a:cs typeface="Verdana"/>
              </a:rPr>
              <a:t> </a:t>
            </a:r>
            <a:r>
              <a:rPr dirty="0">
                <a:latin typeface="Verdana"/>
                <a:cs typeface="Verdana"/>
              </a:rPr>
              <a:t>Aid </a:t>
            </a:r>
            <a:r>
              <a:rPr spc="-4" dirty="0">
                <a:latin typeface="Verdana"/>
                <a:cs typeface="Verdana"/>
              </a:rPr>
              <a:t>for</a:t>
            </a:r>
            <a:r>
              <a:rPr spc="4" dirty="0">
                <a:latin typeface="Verdana"/>
                <a:cs typeface="Verdana"/>
              </a:rPr>
              <a:t> </a:t>
            </a:r>
            <a:r>
              <a:rPr spc="-4" dirty="0">
                <a:latin typeface="Verdana"/>
                <a:cs typeface="Verdana"/>
              </a:rPr>
              <a:t>the</a:t>
            </a:r>
            <a:r>
              <a:rPr lang="en-IN" spc="-4" dirty="0">
                <a:latin typeface="Verdana"/>
                <a:cs typeface="Verdana"/>
              </a:rPr>
              <a:t> </a:t>
            </a:r>
            <a:r>
              <a:rPr spc="-4" dirty="0">
                <a:latin typeface="Verdana"/>
                <a:cs typeface="Verdana"/>
              </a:rPr>
              <a:t>blind</a:t>
            </a:r>
            <a:r>
              <a:rPr spc="-14" dirty="0">
                <a:latin typeface="Verdana"/>
                <a:cs typeface="Verdana"/>
              </a:rPr>
              <a:t> </a:t>
            </a:r>
            <a:r>
              <a:rPr dirty="0">
                <a:latin typeface="Verdana"/>
                <a:cs typeface="Verdana"/>
              </a:rPr>
              <a:t>-</a:t>
            </a:r>
            <a:r>
              <a:rPr spc="-7" dirty="0">
                <a:latin typeface="Verdana"/>
                <a:cs typeface="Verdana"/>
              </a:rPr>
              <a:t> </a:t>
            </a:r>
            <a:r>
              <a:rPr spc="-4" dirty="0">
                <a:latin typeface="Verdana"/>
                <a:cs typeface="Verdana"/>
              </a:rPr>
              <a:t>Guide</a:t>
            </a:r>
            <a:r>
              <a:rPr spc="-14" dirty="0">
                <a:latin typeface="Verdana"/>
                <a:cs typeface="Verdana"/>
              </a:rPr>
              <a:t> </a:t>
            </a:r>
            <a:r>
              <a:rPr spc="-4" dirty="0">
                <a:latin typeface="Verdana"/>
                <a:cs typeface="Verdana"/>
              </a:rPr>
              <a:t>them</a:t>
            </a:r>
            <a:r>
              <a:rPr spc="-7" dirty="0">
                <a:latin typeface="Verdana"/>
                <a:cs typeface="Verdana"/>
              </a:rPr>
              <a:t> </a:t>
            </a:r>
            <a:r>
              <a:rPr dirty="0">
                <a:latin typeface="Verdana"/>
                <a:cs typeface="Verdana"/>
              </a:rPr>
              <a:t>while </a:t>
            </a:r>
            <a:r>
              <a:rPr spc="-780" dirty="0">
                <a:latin typeface="Verdana"/>
                <a:cs typeface="Verdana"/>
              </a:rPr>
              <a:t> </a:t>
            </a:r>
            <a:r>
              <a:rPr spc="-11" dirty="0">
                <a:latin typeface="Verdana"/>
                <a:cs typeface="Verdana"/>
              </a:rPr>
              <a:t>travelling</a:t>
            </a:r>
            <a:endParaRPr dirty="0">
              <a:latin typeface="Verdana"/>
              <a:cs typeface="Verdana"/>
            </a:endParaRPr>
          </a:p>
          <a:p>
            <a:pPr>
              <a:spcBef>
                <a:spcPts val="4"/>
              </a:spcBef>
              <a:buFont typeface="Verdana"/>
              <a:buChar char="•"/>
            </a:pPr>
            <a:endParaRPr sz="2000" dirty="0">
              <a:latin typeface="Verdana"/>
              <a:cs typeface="Verdana"/>
            </a:endParaRPr>
          </a:p>
          <a:p>
            <a:pPr marL="401822" marR="21430" indent="-357175">
              <a:lnSpc>
                <a:spcPct val="101600"/>
              </a:lnSpc>
              <a:spcBef>
                <a:spcPts val="4"/>
              </a:spcBef>
              <a:buSzPct val="145312"/>
              <a:buChar char="•"/>
              <a:tabLst>
                <a:tab pos="401822" algn="l"/>
                <a:tab pos="4281633" algn="l"/>
                <a:tab pos="6659971" algn="l"/>
              </a:tabLst>
            </a:pPr>
            <a:r>
              <a:rPr dirty="0">
                <a:latin typeface="Verdana"/>
                <a:cs typeface="Verdana"/>
              </a:rPr>
              <a:t>Ima</a:t>
            </a:r>
            <a:r>
              <a:rPr spc="-4" dirty="0">
                <a:latin typeface="Verdana"/>
                <a:cs typeface="Verdana"/>
              </a:rPr>
              <a:t>g</a:t>
            </a:r>
            <a:r>
              <a:rPr dirty="0">
                <a:latin typeface="Verdana"/>
                <a:cs typeface="Verdana"/>
              </a:rPr>
              <a:t>e</a:t>
            </a:r>
            <a:r>
              <a:rPr spc="-4" dirty="0">
                <a:latin typeface="Verdana"/>
                <a:cs typeface="Verdana"/>
              </a:rPr>
              <a:t> </a:t>
            </a:r>
            <a:r>
              <a:rPr dirty="0">
                <a:latin typeface="Verdana"/>
                <a:cs typeface="Verdana"/>
              </a:rPr>
              <a:t>Search</a:t>
            </a:r>
            <a:r>
              <a:rPr spc="-4" dirty="0">
                <a:latin typeface="Verdana"/>
                <a:cs typeface="Verdana"/>
              </a:rPr>
              <a:t> </a:t>
            </a:r>
            <a:r>
              <a:rPr dirty="0">
                <a:latin typeface="Verdana"/>
                <a:cs typeface="Verdana"/>
              </a:rPr>
              <a:t>- Search</a:t>
            </a:r>
            <a:r>
              <a:rPr spc="-4" dirty="0">
                <a:latin typeface="Verdana"/>
                <a:cs typeface="Verdana"/>
              </a:rPr>
              <a:t> </a:t>
            </a:r>
            <a:r>
              <a:rPr dirty="0">
                <a:latin typeface="Verdana"/>
                <a:cs typeface="Verdana"/>
              </a:rPr>
              <a:t>an</a:t>
            </a:r>
            <a:r>
              <a:rPr lang="en-IN" dirty="0">
                <a:latin typeface="Verdana"/>
                <a:cs typeface="Verdana"/>
              </a:rPr>
              <a:t> </a:t>
            </a:r>
            <a:r>
              <a:rPr dirty="0">
                <a:latin typeface="Verdana"/>
                <a:cs typeface="Verdana"/>
              </a:rPr>
              <a:t>ima</a:t>
            </a:r>
            <a:r>
              <a:rPr spc="-4" dirty="0">
                <a:latin typeface="Verdana"/>
                <a:cs typeface="Verdana"/>
              </a:rPr>
              <a:t>g</a:t>
            </a:r>
            <a:r>
              <a:rPr dirty="0">
                <a:latin typeface="Verdana"/>
                <a:cs typeface="Verdana"/>
              </a:rPr>
              <a:t>e</a:t>
            </a:r>
            <a:r>
              <a:rPr spc="-4" dirty="0">
                <a:latin typeface="Verdana"/>
                <a:cs typeface="Verdana"/>
              </a:rPr>
              <a:t> ba</a:t>
            </a:r>
            <a:r>
              <a:rPr dirty="0">
                <a:latin typeface="Verdana"/>
                <a:cs typeface="Verdana"/>
              </a:rPr>
              <a:t>s</a:t>
            </a:r>
            <a:r>
              <a:rPr spc="-4" dirty="0">
                <a:latin typeface="Verdana"/>
                <a:cs typeface="Verdana"/>
              </a:rPr>
              <a:t>e</a:t>
            </a:r>
            <a:r>
              <a:rPr dirty="0">
                <a:latin typeface="Verdana"/>
                <a:cs typeface="Verdana"/>
              </a:rPr>
              <a:t>d</a:t>
            </a:r>
            <a:r>
              <a:rPr spc="-4" dirty="0">
                <a:latin typeface="Verdana"/>
                <a:cs typeface="Verdana"/>
              </a:rPr>
              <a:t> o</a:t>
            </a:r>
            <a:r>
              <a:rPr dirty="0">
                <a:latin typeface="Verdana"/>
                <a:cs typeface="Verdana"/>
              </a:rPr>
              <a:t>n</a:t>
            </a:r>
            <a:r>
              <a:rPr lang="en-IN" dirty="0">
                <a:latin typeface="Verdana"/>
                <a:cs typeface="Verdana"/>
              </a:rPr>
              <a:t> </a:t>
            </a:r>
            <a:r>
              <a:rPr dirty="0">
                <a:latin typeface="Verdana"/>
                <a:cs typeface="Verdana"/>
              </a:rPr>
              <a:t>i</a:t>
            </a:r>
            <a:r>
              <a:rPr spc="-4" dirty="0">
                <a:latin typeface="Verdana"/>
                <a:cs typeface="Verdana"/>
              </a:rPr>
              <a:t>ts caption</a:t>
            </a:r>
            <a:endParaRPr dirty="0">
              <a:latin typeface="Verdana"/>
              <a:cs typeface="Verdana"/>
            </a:endParaRPr>
          </a:p>
          <a:p>
            <a:pPr>
              <a:spcBef>
                <a:spcPts val="4"/>
              </a:spcBef>
              <a:buFont typeface="Verdana"/>
              <a:buChar char="•"/>
            </a:pPr>
            <a:endParaRPr sz="2000" dirty="0">
              <a:latin typeface="Verdana"/>
              <a:cs typeface="Verdana"/>
            </a:endParaRPr>
          </a:p>
          <a:p>
            <a:pPr marL="401822" indent="-357175">
              <a:buSzPct val="145312"/>
              <a:buChar char="•"/>
              <a:tabLst>
                <a:tab pos="401822" algn="l"/>
              </a:tabLst>
            </a:pPr>
            <a:r>
              <a:rPr spc="-4" dirty="0">
                <a:latin typeface="Verdana"/>
                <a:cs typeface="Verdana"/>
              </a:rPr>
              <a:t>Automatic</a:t>
            </a:r>
            <a:r>
              <a:rPr spc="-7" dirty="0">
                <a:latin typeface="Verdana"/>
                <a:cs typeface="Verdana"/>
              </a:rPr>
              <a:t> </a:t>
            </a:r>
            <a:r>
              <a:rPr spc="-4" dirty="0">
                <a:latin typeface="Verdana"/>
                <a:cs typeface="Verdana"/>
              </a:rPr>
              <a:t>Surveillance</a:t>
            </a:r>
            <a:r>
              <a:rPr spc="-11" dirty="0">
                <a:latin typeface="Verdana"/>
                <a:cs typeface="Verdana"/>
              </a:rPr>
              <a:t> </a:t>
            </a:r>
            <a:r>
              <a:rPr dirty="0">
                <a:latin typeface="Verdana"/>
                <a:cs typeface="Verdana"/>
              </a:rPr>
              <a:t>-</a:t>
            </a:r>
            <a:r>
              <a:rPr spc="-7" dirty="0">
                <a:latin typeface="Verdana"/>
                <a:cs typeface="Verdana"/>
              </a:rPr>
              <a:t> </a:t>
            </a:r>
            <a:r>
              <a:rPr spc="-4" dirty="0">
                <a:latin typeface="Verdana"/>
                <a:cs typeface="Verdana"/>
              </a:rPr>
              <a:t>CCTV</a:t>
            </a:r>
            <a:r>
              <a:rPr spc="-7" dirty="0">
                <a:latin typeface="Verdana"/>
                <a:cs typeface="Verdana"/>
              </a:rPr>
              <a:t> Cameras</a:t>
            </a:r>
            <a:endParaRPr dirty="0">
              <a:latin typeface="Verdana"/>
              <a:cs typeface="Verdana"/>
            </a:endParaRPr>
          </a:p>
        </p:txBody>
      </p:sp>
      <p:grpSp>
        <p:nvGrpSpPr>
          <p:cNvPr id="9" name="object 3">
            <a:extLst>
              <a:ext uri="{FF2B5EF4-FFF2-40B4-BE49-F238E27FC236}">
                <a16:creationId xmlns:a16="http://schemas.microsoft.com/office/drawing/2014/main" id="{DB2AB32F-CB29-5248-3A36-90E81C4E7BE3}"/>
              </a:ext>
            </a:extLst>
          </p:cNvPr>
          <p:cNvGrpSpPr/>
          <p:nvPr/>
        </p:nvGrpSpPr>
        <p:grpSpPr>
          <a:xfrm>
            <a:off x="355600" y="772667"/>
            <a:ext cx="9387840" cy="1256030"/>
            <a:chOff x="0" y="772667"/>
            <a:chExt cx="9387840" cy="1256030"/>
          </a:xfrm>
        </p:grpSpPr>
        <p:sp>
          <p:nvSpPr>
            <p:cNvPr id="10" name="object 4">
              <a:extLst>
                <a:ext uri="{FF2B5EF4-FFF2-40B4-BE49-F238E27FC236}">
                  <a16:creationId xmlns:a16="http://schemas.microsoft.com/office/drawing/2014/main" id="{0EAC5962-63AA-6A61-4B48-2DDBF4B5779A}"/>
                </a:ext>
              </a:extLst>
            </p:cNvPr>
            <p:cNvSpPr/>
            <p:nvPr/>
          </p:nvSpPr>
          <p:spPr>
            <a:xfrm>
              <a:off x="0" y="772668"/>
              <a:ext cx="9371330" cy="1239520"/>
            </a:xfrm>
            <a:custGeom>
              <a:avLst/>
              <a:gdLst/>
              <a:ahLst/>
              <a:cxnLst/>
              <a:rect l="l" t="t" r="r" b="b"/>
              <a:pathLst>
                <a:path w="9371330" h="1239520">
                  <a:moveTo>
                    <a:pt x="9371076" y="1239011"/>
                  </a:moveTo>
                  <a:lnTo>
                    <a:pt x="0" y="1239011"/>
                  </a:lnTo>
                  <a:lnTo>
                    <a:pt x="0" y="0"/>
                  </a:lnTo>
                  <a:lnTo>
                    <a:pt x="9371076" y="0"/>
                  </a:lnTo>
                  <a:lnTo>
                    <a:pt x="9371076" y="1239011"/>
                  </a:lnTo>
                  <a:close/>
                </a:path>
              </a:pathLst>
            </a:custGeom>
            <a:solidFill>
              <a:srgbClr val="16153D"/>
            </a:solidFill>
          </p:spPr>
          <p:txBody>
            <a:bodyPr wrap="square" lIns="0" tIns="0" rIns="0" bIns="0" rtlCol="0"/>
            <a:lstStyle/>
            <a:p>
              <a:endParaRPr dirty="0"/>
            </a:p>
          </p:txBody>
        </p:sp>
        <p:sp>
          <p:nvSpPr>
            <p:cNvPr id="11" name="object 5">
              <a:extLst>
                <a:ext uri="{FF2B5EF4-FFF2-40B4-BE49-F238E27FC236}">
                  <a16:creationId xmlns:a16="http://schemas.microsoft.com/office/drawing/2014/main" id="{4A109018-19CD-3E44-CC35-AF7EDCF2C278}"/>
                </a:ext>
              </a:extLst>
            </p:cNvPr>
            <p:cNvSpPr/>
            <p:nvPr/>
          </p:nvSpPr>
          <p:spPr>
            <a:xfrm>
              <a:off x="0" y="772667"/>
              <a:ext cx="9387840" cy="1256030"/>
            </a:xfrm>
            <a:custGeom>
              <a:avLst/>
              <a:gdLst/>
              <a:ahLst/>
              <a:cxnLst/>
              <a:rect l="l" t="t" r="r" b="b"/>
              <a:pathLst>
                <a:path w="9387840" h="1256030">
                  <a:moveTo>
                    <a:pt x="0" y="16764"/>
                  </a:moveTo>
                  <a:lnTo>
                    <a:pt x="0" y="0"/>
                  </a:lnTo>
                  <a:lnTo>
                    <a:pt x="9387840" y="0"/>
                  </a:lnTo>
                  <a:lnTo>
                    <a:pt x="16763" y="0"/>
                  </a:lnTo>
                  <a:lnTo>
                    <a:pt x="0" y="16764"/>
                  </a:lnTo>
                  <a:close/>
                </a:path>
                <a:path w="9387840" h="1256030">
                  <a:moveTo>
                    <a:pt x="16763" y="1239012"/>
                  </a:moveTo>
                  <a:lnTo>
                    <a:pt x="0" y="1222248"/>
                  </a:lnTo>
                  <a:lnTo>
                    <a:pt x="0" y="16764"/>
                  </a:lnTo>
                  <a:lnTo>
                    <a:pt x="16763" y="0"/>
                  </a:lnTo>
                  <a:lnTo>
                    <a:pt x="16763" y="1239012"/>
                  </a:lnTo>
                  <a:close/>
                </a:path>
                <a:path w="9387840" h="1256030">
                  <a:moveTo>
                    <a:pt x="9354312" y="16764"/>
                  </a:moveTo>
                  <a:lnTo>
                    <a:pt x="16763" y="16764"/>
                  </a:lnTo>
                  <a:lnTo>
                    <a:pt x="16763" y="0"/>
                  </a:lnTo>
                  <a:lnTo>
                    <a:pt x="9354312" y="0"/>
                  </a:lnTo>
                  <a:lnTo>
                    <a:pt x="9354312" y="16764"/>
                  </a:lnTo>
                  <a:close/>
                </a:path>
                <a:path w="9387840" h="1256030">
                  <a:moveTo>
                    <a:pt x="9354312" y="1239012"/>
                  </a:moveTo>
                  <a:lnTo>
                    <a:pt x="9354312" y="0"/>
                  </a:lnTo>
                  <a:lnTo>
                    <a:pt x="9371076" y="16764"/>
                  </a:lnTo>
                  <a:lnTo>
                    <a:pt x="9387840" y="16764"/>
                  </a:lnTo>
                  <a:lnTo>
                    <a:pt x="9387840" y="1222248"/>
                  </a:lnTo>
                  <a:lnTo>
                    <a:pt x="9371076" y="1222248"/>
                  </a:lnTo>
                  <a:lnTo>
                    <a:pt x="9354312" y="1239012"/>
                  </a:lnTo>
                  <a:close/>
                </a:path>
                <a:path w="9387840" h="1256030">
                  <a:moveTo>
                    <a:pt x="9387840" y="16764"/>
                  </a:moveTo>
                  <a:lnTo>
                    <a:pt x="9371076" y="16764"/>
                  </a:lnTo>
                  <a:lnTo>
                    <a:pt x="9354312" y="0"/>
                  </a:lnTo>
                  <a:lnTo>
                    <a:pt x="9387840" y="0"/>
                  </a:lnTo>
                  <a:lnTo>
                    <a:pt x="9387840" y="16764"/>
                  </a:lnTo>
                  <a:close/>
                </a:path>
                <a:path w="9387840" h="1256030">
                  <a:moveTo>
                    <a:pt x="9354312" y="1239012"/>
                  </a:moveTo>
                  <a:lnTo>
                    <a:pt x="16763" y="1239012"/>
                  </a:lnTo>
                  <a:lnTo>
                    <a:pt x="16763" y="1222248"/>
                  </a:lnTo>
                  <a:lnTo>
                    <a:pt x="9354312" y="1222248"/>
                  </a:lnTo>
                  <a:lnTo>
                    <a:pt x="9354312" y="1239012"/>
                  </a:lnTo>
                  <a:close/>
                </a:path>
                <a:path w="9387840" h="1256030">
                  <a:moveTo>
                    <a:pt x="9387840" y="1239012"/>
                  </a:moveTo>
                  <a:lnTo>
                    <a:pt x="9354312" y="1239012"/>
                  </a:lnTo>
                  <a:lnTo>
                    <a:pt x="9371076" y="1222248"/>
                  </a:lnTo>
                  <a:lnTo>
                    <a:pt x="9387840" y="1222248"/>
                  </a:lnTo>
                  <a:lnTo>
                    <a:pt x="9387840" y="1239012"/>
                  </a:lnTo>
                  <a:close/>
                </a:path>
                <a:path w="9387840" h="1256030">
                  <a:moveTo>
                    <a:pt x="9381744" y="1255776"/>
                  </a:moveTo>
                  <a:lnTo>
                    <a:pt x="0" y="1255776"/>
                  </a:lnTo>
                  <a:lnTo>
                    <a:pt x="0" y="1222248"/>
                  </a:lnTo>
                  <a:lnTo>
                    <a:pt x="16763" y="1239012"/>
                  </a:lnTo>
                  <a:lnTo>
                    <a:pt x="9387840" y="1239012"/>
                  </a:lnTo>
                  <a:lnTo>
                    <a:pt x="9387840" y="1248156"/>
                  </a:lnTo>
                  <a:lnTo>
                    <a:pt x="9381744" y="1255776"/>
                  </a:lnTo>
                  <a:close/>
                </a:path>
              </a:pathLst>
            </a:custGeom>
            <a:solidFill>
              <a:srgbClr val="FFFFFF"/>
            </a:solidFill>
          </p:spPr>
          <p:txBody>
            <a:bodyPr wrap="square" lIns="0" tIns="0" rIns="0" bIns="0" rtlCol="0"/>
            <a:lstStyle/>
            <a:p>
              <a:endParaRPr/>
            </a:p>
          </p:txBody>
        </p:sp>
      </p:grpSp>
      <p:sp>
        <p:nvSpPr>
          <p:cNvPr id="12" name="TextBox 11">
            <a:extLst>
              <a:ext uri="{FF2B5EF4-FFF2-40B4-BE49-F238E27FC236}">
                <a16:creationId xmlns:a16="http://schemas.microsoft.com/office/drawing/2014/main" id="{00B8EEDF-CA4C-5063-7278-747AAA822073}"/>
              </a:ext>
            </a:extLst>
          </p:cNvPr>
          <p:cNvSpPr txBox="1"/>
          <p:nvPr/>
        </p:nvSpPr>
        <p:spPr>
          <a:xfrm>
            <a:off x="934084" y="1065282"/>
            <a:ext cx="4711066" cy="584775"/>
          </a:xfrm>
          <a:prstGeom prst="rect">
            <a:avLst/>
          </a:prstGeom>
          <a:noFill/>
        </p:spPr>
        <p:txBody>
          <a:bodyPr wrap="square" rtlCol="0">
            <a:spAutoFit/>
          </a:bodyPr>
          <a:lstStyle/>
          <a:p>
            <a:r>
              <a:rPr lang="en-IN" sz="3200" dirty="0">
                <a:solidFill>
                  <a:schemeClr val="bg1"/>
                </a:solidFill>
              </a:rPr>
              <a:t>Application</a:t>
            </a:r>
          </a:p>
        </p:txBody>
      </p:sp>
      <p:sp>
        <p:nvSpPr>
          <p:cNvPr id="13" name="object 2">
            <a:extLst>
              <a:ext uri="{FF2B5EF4-FFF2-40B4-BE49-F238E27FC236}">
                <a16:creationId xmlns:a16="http://schemas.microsoft.com/office/drawing/2014/main" id="{AE765291-2BE9-733C-8C23-3066AED02AC6}"/>
              </a:ext>
            </a:extLst>
          </p:cNvPr>
          <p:cNvSpPr/>
          <p:nvPr/>
        </p:nvSpPr>
        <p:spPr>
          <a:xfrm>
            <a:off x="10795761" y="770634"/>
            <a:ext cx="1123187" cy="113233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53403" y="2027118"/>
            <a:ext cx="8945811" cy="2192116"/>
          </a:xfrm>
          <a:prstGeom prst="rect">
            <a:avLst/>
          </a:prstGeom>
        </p:spPr>
        <p:txBody>
          <a:bodyPr vert="horz" wrap="square" lIns="0" tIns="9376" rIns="0" bIns="0" rtlCol="0">
            <a:spAutoFit/>
          </a:bodyPr>
          <a:lstStyle/>
          <a:p>
            <a:pPr marL="375034" marR="275025" indent="-339316">
              <a:spcBef>
                <a:spcPts val="74"/>
              </a:spcBef>
              <a:buSzPct val="145000"/>
              <a:buChar char="•"/>
              <a:tabLst>
                <a:tab pos="375034" algn="l"/>
              </a:tabLst>
            </a:pPr>
            <a:r>
              <a:rPr sz="1600" spc="-7" dirty="0">
                <a:latin typeface="Verdana"/>
                <a:cs typeface="Verdana"/>
              </a:rPr>
              <a:t>Neural</a:t>
            </a:r>
            <a:r>
              <a:rPr sz="1600" dirty="0">
                <a:latin typeface="Verdana"/>
                <a:cs typeface="Verdana"/>
              </a:rPr>
              <a:t> Networks ( </a:t>
            </a:r>
            <a:r>
              <a:rPr sz="1600" spc="-4" dirty="0">
                <a:latin typeface="Verdana"/>
                <a:cs typeface="Verdana"/>
              </a:rPr>
              <a:t>Multilayer</a:t>
            </a:r>
            <a:r>
              <a:rPr sz="1600" spc="4" dirty="0">
                <a:latin typeface="Verdana"/>
                <a:cs typeface="Verdana"/>
              </a:rPr>
              <a:t> </a:t>
            </a:r>
            <a:r>
              <a:rPr sz="1600" spc="-4" dirty="0">
                <a:latin typeface="Verdana"/>
                <a:cs typeface="Verdana"/>
              </a:rPr>
              <a:t>Perceptron,</a:t>
            </a:r>
            <a:r>
              <a:rPr sz="1600" dirty="0">
                <a:latin typeface="Verdana"/>
                <a:cs typeface="Verdana"/>
              </a:rPr>
              <a:t> </a:t>
            </a:r>
            <a:r>
              <a:rPr sz="1600" spc="-4" dirty="0">
                <a:latin typeface="Verdana"/>
                <a:cs typeface="Verdana"/>
              </a:rPr>
              <a:t>Convolutional </a:t>
            </a:r>
            <a:r>
              <a:rPr sz="1600" spc="-731" dirty="0">
                <a:latin typeface="Verdana"/>
                <a:cs typeface="Verdana"/>
              </a:rPr>
              <a:t> </a:t>
            </a:r>
            <a:r>
              <a:rPr sz="1600" spc="-7" dirty="0">
                <a:latin typeface="Verdana"/>
                <a:cs typeface="Verdana"/>
              </a:rPr>
              <a:t>Neural</a:t>
            </a:r>
            <a:r>
              <a:rPr sz="1600" spc="-4" dirty="0">
                <a:latin typeface="Verdana"/>
                <a:cs typeface="Verdana"/>
              </a:rPr>
              <a:t> </a:t>
            </a:r>
            <a:r>
              <a:rPr sz="1600" dirty="0">
                <a:latin typeface="Verdana"/>
                <a:cs typeface="Verdana"/>
              </a:rPr>
              <a:t>Networks, </a:t>
            </a:r>
            <a:r>
              <a:rPr sz="1600" spc="-4" dirty="0">
                <a:latin typeface="Verdana"/>
                <a:cs typeface="Verdana"/>
              </a:rPr>
              <a:t>Recurrent</a:t>
            </a:r>
            <a:r>
              <a:rPr sz="1600" dirty="0">
                <a:latin typeface="Verdana"/>
                <a:cs typeface="Verdana"/>
              </a:rPr>
              <a:t> </a:t>
            </a:r>
            <a:r>
              <a:rPr sz="1600" spc="-7" dirty="0">
                <a:latin typeface="Verdana"/>
                <a:cs typeface="Verdana"/>
              </a:rPr>
              <a:t>Neural</a:t>
            </a:r>
            <a:r>
              <a:rPr sz="1600" dirty="0">
                <a:latin typeface="Verdana"/>
                <a:cs typeface="Verdana"/>
              </a:rPr>
              <a:t> Networks)</a:t>
            </a:r>
          </a:p>
          <a:p>
            <a:pPr>
              <a:spcBef>
                <a:spcPts val="7"/>
              </a:spcBef>
              <a:buFont typeface="Verdana"/>
              <a:buChar char="•"/>
            </a:pPr>
            <a:endParaRPr sz="1600" dirty="0">
              <a:latin typeface="Verdana"/>
              <a:cs typeface="Verdana"/>
            </a:endParaRPr>
          </a:p>
          <a:p>
            <a:pPr marL="375034" indent="-339316">
              <a:buSzPct val="145000"/>
              <a:buChar char="•"/>
              <a:tabLst>
                <a:tab pos="375034" algn="l"/>
              </a:tabLst>
            </a:pPr>
            <a:r>
              <a:rPr sz="1600" dirty="0">
                <a:latin typeface="Verdana"/>
                <a:cs typeface="Verdana"/>
              </a:rPr>
              <a:t>Language Model ( </a:t>
            </a:r>
            <a:r>
              <a:rPr sz="1600" spc="-7" dirty="0">
                <a:latin typeface="Verdana"/>
                <a:cs typeface="Verdana"/>
              </a:rPr>
              <a:t>Natural</a:t>
            </a:r>
            <a:r>
              <a:rPr sz="1600" dirty="0">
                <a:latin typeface="Verdana"/>
                <a:cs typeface="Verdana"/>
              </a:rPr>
              <a:t> Language Processing )</a:t>
            </a:r>
          </a:p>
          <a:p>
            <a:pPr marL="375034" indent="-339316">
              <a:spcBef>
                <a:spcPts val="2812"/>
              </a:spcBef>
              <a:buSzPct val="145000"/>
              <a:buChar char="•"/>
              <a:tabLst>
                <a:tab pos="375034" algn="l"/>
              </a:tabLst>
            </a:pPr>
            <a:r>
              <a:rPr sz="1600" dirty="0">
                <a:latin typeface="Verdana"/>
                <a:cs typeface="Verdana"/>
              </a:rPr>
              <a:t>Python</a:t>
            </a:r>
            <a:r>
              <a:rPr sz="1600" spc="-11" dirty="0">
                <a:latin typeface="Verdana"/>
                <a:cs typeface="Verdana"/>
              </a:rPr>
              <a:t> </a:t>
            </a:r>
            <a:r>
              <a:rPr sz="1600" dirty="0">
                <a:latin typeface="Verdana"/>
                <a:cs typeface="Verdana"/>
              </a:rPr>
              <a:t>syntax</a:t>
            </a:r>
            <a:r>
              <a:rPr sz="1600" spc="-7" dirty="0">
                <a:latin typeface="Verdana"/>
                <a:cs typeface="Verdana"/>
              </a:rPr>
              <a:t> </a:t>
            </a:r>
            <a:r>
              <a:rPr sz="1600" spc="4" dirty="0">
                <a:latin typeface="Verdana"/>
                <a:cs typeface="Verdana"/>
              </a:rPr>
              <a:t>and</a:t>
            </a:r>
            <a:r>
              <a:rPr sz="1600" spc="-7" dirty="0">
                <a:latin typeface="Verdana"/>
                <a:cs typeface="Verdana"/>
              </a:rPr>
              <a:t> </a:t>
            </a:r>
            <a:r>
              <a:rPr sz="1600" dirty="0">
                <a:latin typeface="Verdana"/>
                <a:cs typeface="Verdana"/>
              </a:rPr>
              <a:t>data</a:t>
            </a:r>
            <a:r>
              <a:rPr sz="1600" spc="-7" dirty="0">
                <a:latin typeface="Verdana"/>
                <a:cs typeface="Verdana"/>
              </a:rPr>
              <a:t> </a:t>
            </a:r>
            <a:r>
              <a:rPr sz="1600" dirty="0">
                <a:latin typeface="Verdana"/>
                <a:cs typeface="Verdana"/>
              </a:rPr>
              <a:t>structures</a:t>
            </a:r>
          </a:p>
          <a:p>
            <a:pPr marL="375034" indent="-339316">
              <a:spcBef>
                <a:spcPts val="2742"/>
              </a:spcBef>
              <a:buSzPct val="145000"/>
              <a:buChar char="•"/>
              <a:tabLst>
                <a:tab pos="375034" algn="l"/>
              </a:tabLst>
            </a:pPr>
            <a:r>
              <a:rPr sz="1600" spc="-4" dirty="0">
                <a:latin typeface="Verdana"/>
                <a:cs typeface="Verdana"/>
              </a:rPr>
              <a:t>Libraries like </a:t>
            </a:r>
            <a:r>
              <a:rPr sz="1600" spc="-7" dirty="0">
                <a:latin typeface="Verdana"/>
                <a:cs typeface="Verdana"/>
              </a:rPr>
              <a:t>keras,</a:t>
            </a:r>
            <a:r>
              <a:rPr sz="1600" dirty="0">
                <a:latin typeface="Verdana"/>
                <a:cs typeface="Verdana"/>
              </a:rPr>
              <a:t> </a:t>
            </a:r>
            <a:r>
              <a:rPr sz="1600" spc="-7" dirty="0">
                <a:latin typeface="Verdana"/>
                <a:cs typeface="Verdana"/>
              </a:rPr>
              <a:t>tensorflow,</a:t>
            </a:r>
            <a:r>
              <a:rPr sz="1600" spc="-4" dirty="0">
                <a:latin typeface="Verdana"/>
                <a:cs typeface="Verdana"/>
              </a:rPr>
              <a:t> </a:t>
            </a:r>
            <a:r>
              <a:rPr sz="1600" spc="-32" dirty="0" err="1">
                <a:latin typeface="Verdana"/>
                <a:cs typeface="Verdana"/>
              </a:rPr>
              <a:t>numpy</a:t>
            </a:r>
            <a:r>
              <a:rPr sz="1600" spc="-32" dirty="0">
                <a:latin typeface="Verdana"/>
                <a:cs typeface="Verdana"/>
              </a:rPr>
              <a:t>,</a:t>
            </a:r>
            <a:r>
              <a:rPr sz="1600" spc="-4" dirty="0">
                <a:latin typeface="Verdana"/>
                <a:cs typeface="Verdana"/>
              </a:rPr>
              <a:t> </a:t>
            </a:r>
            <a:r>
              <a:rPr sz="1600" dirty="0">
                <a:latin typeface="Verdana"/>
                <a:cs typeface="Verdana"/>
              </a:rPr>
              <a:t>pandas, </a:t>
            </a:r>
            <a:r>
              <a:rPr sz="1600" dirty="0" err="1">
                <a:latin typeface="Verdana"/>
                <a:cs typeface="Verdana"/>
              </a:rPr>
              <a:t>etc</a:t>
            </a:r>
            <a:r>
              <a:rPr lang="en-IN" sz="1600" dirty="0">
                <a:latin typeface="Verdana"/>
                <a:cs typeface="Verdana"/>
              </a:rPr>
              <a:t>.</a:t>
            </a:r>
            <a:endParaRPr sz="1600" dirty="0">
              <a:latin typeface="Verdana"/>
              <a:cs typeface="Verdana"/>
            </a:endParaRPr>
          </a:p>
        </p:txBody>
      </p:sp>
      <p:grpSp>
        <p:nvGrpSpPr>
          <p:cNvPr id="4" name="object 3">
            <a:extLst>
              <a:ext uri="{FF2B5EF4-FFF2-40B4-BE49-F238E27FC236}">
                <a16:creationId xmlns:a16="http://schemas.microsoft.com/office/drawing/2014/main" id="{D372E217-9C6F-25A1-4369-4B2CA06782DC}"/>
              </a:ext>
            </a:extLst>
          </p:cNvPr>
          <p:cNvGrpSpPr/>
          <p:nvPr/>
        </p:nvGrpSpPr>
        <p:grpSpPr>
          <a:xfrm>
            <a:off x="432389" y="349218"/>
            <a:ext cx="9387840" cy="1256030"/>
            <a:chOff x="0" y="772667"/>
            <a:chExt cx="9387840" cy="1256030"/>
          </a:xfrm>
        </p:grpSpPr>
        <p:sp>
          <p:nvSpPr>
            <p:cNvPr id="5" name="object 4">
              <a:extLst>
                <a:ext uri="{FF2B5EF4-FFF2-40B4-BE49-F238E27FC236}">
                  <a16:creationId xmlns:a16="http://schemas.microsoft.com/office/drawing/2014/main" id="{2D2EB56D-0311-379C-A797-35E3B710F61D}"/>
                </a:ext>
              </a:extLst>
            </p:cNvPr>
            <p:cNvSpPr/>
            <p:nvPr/>
          </p:nvSpPr>
          <p:spPr>
            <a:xfrm>
              <a:off x="0" y="772668"/>
              <a:ext cx="9371330" cy="1239520"/>
            </a:xfrm>
            <a:custGeom>
              <a:avLst/>
              <a:gdLst/>
              <a:ahLst/>
              <a:cxnLst/>
              <a:rect l="l" t="t" r="r" b="b"/>
              <a:pathLst>
                <a:path w="9371330" h="1239520">
                  <a:moveTo>
                    <a:pt x="9371076" y="1239011"/>
                  </a:moveTo>
                  <a:lnTo>
                    <a:pt x="0" y="1239011"/>
                  </a:lnTo>
                  <a:lnTo>
                    <a:pt x="0" y="0"/>
                  </a:lnTo>
                  <a:lnTo>
                    <a:pt x="9371076" y="0"/>
                  </a:lnTo>
                  <a:lnTo>
                    <a:pt x="9371076" y="1239011"/>
                  </a:lnTo>
                  <a:close/>
                </a:path>
              </a:pathLst>
            </a:custGeom>
            <a:solidFill>
              <a:srgbClr val="16153D"/>
            </a:solidFill>
          </p:spPr>
          <p:txBody>
            <a:bodyPr wrap="square" lIns="0" tIns="0" rIns="0" bIns="0" rtlCol="0"/>
            <a:lstStyle/>
            <a:p>
              <a:endParaRPr dirty="0"/>
            </a:p>
          </p:txBody>
        </p:sp>
        <p:sp>
          <p:nvSpPr>
            <p:cNvPr id="6" name="object 5">
              <a:extLst>
                <a:ext uri="{FF2B5EF4-FFF2-40B4-BE49-F238E27FC236}">
                  <a16:creationId xmlns:a16="http://schemas.microsoft.com/office/drawing/2014/main" id="{F1824D26-1582-AD1E-526C-C36AF5AA3FDF}"/>
                </a:ext>
              </a:extLst>
            </p:cNvPr>
            <p:cNvSpPr/>
            <p:nvPr/>
          </p:nvSpPr>
          <p:spPr>
            <a:xfrm>
              <a:off x="0" y="772667"/>
              <a:ext cx="9387840" cy="1256030"/>
            </a:xfrm>
            <a:custGeom>
              <a:avLst/>
              <a:gdLst/>
              <a:ahLst/>
              <a:cxnLst/>
              <a:rect l="l" t="t" r="r" b="b"/>
              <a:pathLst>
                <a:path w="9387840" h="1256030">
                  <a:moveTo>
                    <a:pt x="0" y="16764"/>
                  </a:moveTo>
                  <a:lnTo>
                    <a:pt x="0" y="0"/>
                  </a:lnTo>
                  <a:lnTo>
                    <a:pt x="9387840" y="0"/>
                  </a:lnTo>
                  <a:lnTo>
                    <a:pt x="16763" y="0"/>
                  </a:lnTo>
                  <a:lnTo>
                    <a:pt x="0" y="16764"/>
                  </a:lnTo>
                  <a:close/>
                </a:path>
                <a:path w="9387840" h="1256030">
                  <a:moveTo>
                    <a:pt x="16763" y="1239012"/>
                  </a:moveTo>
                  <a:lnTo>
                    <a:pt x="0" y="1222248"/>
                  </a:lnTo>
                  <a:lnTo>
                    <a:pt x="0" y="16764"/>
                  </a:lnTo>
                  <a:lnTo>
                    <a:pt x="16763" y="0"/>
                  </a:lnTo>
                  <a:lnTo>
                    <a:pt x="16763" y="1239012"/>
                  </a:lnTo>
                  <a:close/>
                </a:path>
                <a:path w="9387840" h="1256030">
                  <a:moveTo>
                    <a:pt x="9354312" y="16764"/>
                  </a:moveTo>
                  <a:lnTo>
                    <a:pt x="16763" y="16764"/>
                  </a:lnTo>
                  <a:lnTo>
                    <a:pt x="16763" y="0"/>
                  </a:lnTo>
                  <a:lnTo>
                    <a:pt x="9354312" y="0"/>
                  </a:lnTo>
                  <a:lnTo>
                    <a:pt x="9354312" y="16764"/>
                  </a:lnTo>
                  <a:close/>
                </a:path>
                <a:path w="9387840" h="1256030">
                  <a:moveTo>
                    <a:pt x="9354312" y="1239012"/>
                  </a:moveTo>
                  <a:lnTo>
                    <a:pt x="9354312" y="0"/>
                  </a:lnTo>
                  <a:lnTo>
                    <a:pt x="9371076" y="16764"/>
                  </a:lnTo>
                  <a:lnTo>
                    <a:pt x="9387840" y="16764"/>
                  </a:lnTo>
                  <a:lnTo>
                    <a:pt x="9387840" y="1222248"/>
                  </a:lnTo>
                  <a:lnTo>
                    <a:pt x="9371076" y="1222248"/>
                  </a:lnTo>
                  <a:lnTo>
                    <a:pt x="9354312" y="1239012"/>
                  </a:lnTo>
                  <a:close/>
                </a:path>
                <a:path w="9387840" h="1256030">
                  <a:moveTo>
                    <a:pt x="9387840" y="16764"/>
                  </a:moveTo>
                  <a:lnTo>
                    <a:pt x="9371076" y="16764"/>
                  </a:lnTo>
                  <a:lnTo>
                    <a:pt x="9354312" y="0"/>
                  </a:lnTo>
                  <a:lnTo>
                    <a:pt x="9387840" y="0"/>
                  </a:lnTo>
                  <a:lnTo>
                    <a:pt x="9387840" y="16764"/>
                  </a:lnTo>
                  <a:close/>
                </a:path>
                <a:path w="9387840" h="1256030">
                  <a:moveTo>
                    <a:pt x="9354312" y="1239012"/>
                  </a:moveTo>
                  <a:lnTo>
                    <a:pt x="16763" y="1239012"/>
                  </a:lnTo>
                  <a:lnTo>
                    <a:pt x="16763" y="1222248"/>
                  </a:lnTo>
                  <a:lnTo>
                    <a:pt x="9354312" y="1222248"/>
                  </a:lnTo>
                  <a:lnTo>
                    <a:pt x="9354312" y="1239012"/>
                  </a:lnTo>
                  <a:close/>
                </a:path>
                <a:path w="9387840" h="1256030">
                  <a:moveTo>
                    <a:pt x="9387840" y="1239012"/>
                  </a:moveTo>
                  <a:lnTo>
                    <a:pt x="9354312" y="1239012"/>
                  </a:lnTo>
                  <a:lnTo>
                    <a:pt x="9371076" y="1222248"/>
                  </a:lnTo>
                  <a:lnTo>
                    <a:pt x="9387840" y="1222248"/>
                  </a:lnTo>
                  <a:lnTo>
                    <a:pt x="9387840" y="1239012"/>
                  </a:lnTo>
                  <a:close/>
                </a:path>
                <a:path w="9387840" h="1256030">
                  <a:moveTo>
                    <a:pt x="9381744" y="1255776"/>
                  </a:moveTo>
                  <a:lnTo>
                    <a:pt x="0" y="1255776"/>
                  </a:lnTo>
                  <a:lnTo>
                    <a:pt x="0" y="1222248"/>
                  </a:lnTo>
                  <a:lnTo>
                    <a:pt x="16763" y="1239012"/>
                  </a:lnTo>
                  <a:lnTo>
                    <a:pt x="9387840" y="1239012"/>
                  </a:lnTo>
                  <a:lnTo>
                    <a:pt x="9387840" y="1248156"/>
                  </a:lnTo>
                  <a:lnTo>
                    <a:pt x="9381744" y="1255776"/>
                  </a:lnTo>
                  <a:close/>
                </a:path>
              </a:pathLst>
            </a:custGeom>
            <a:solidFill>
              <a:srgbClr val="FFFFFF"/>
            </a:solidFill>
          </p:spPr>
          <p:txBody>
            <a:bodyPr wrap="square" lIns="0" tIns="0" rIns="0" bIns="0" rtlCol="0"/>
            <a:lstStyle/>
            <a:p>
              <a:endParaRPr/>
            </a:p>
          </p:txBody>
        </p:sp>
      </p:grpSp>
      <p:sp>
        <p:nvSpPr>
          <p:cNvPr id="9" name="object 2">
            <a:extLst>
              <a:ext uri="{FF2B5EF4-FFF2-40B4-BE49-F238E27FC236}">
                <a16:creationId xmlns:a16="http://schemas.microsoft.com/office/drawing/2014/main" id="{A896802C-DCDE-9A84-710D-2B40971912B6}"/>
              </a:ext>
            </a:extLst>
          </p:cNvPr>
          <p:cNvSpPr/>
          <p:nvPr/>
        </p:nvSpPr>
        <p:spPr>
          <a:xfrm>
            <a:off x="10636424" y="402813"/>
            <a:ext cx="1123187" cy="1132332"/>
          </a:xfrm>
          <a:prstGeom prst="rect">
            <a:avLst/>
          </a:prstGeom>
          <a:blipFill>
            <a:blip r:embed="rId2" cstate="print"/>
            <a:stretch>
              <a:fillRect/>
            </a:stretch>
          </a:blipFill>
        </p:spPr>
        <p:txBody>
          <a:bodyPr wrap="square" lIns="0" tIns="0" rIns="0" bIns="0" rtlCol="0"/>
          <a:lstStyle/>
          <a:p>
            <a:endParaRPr dirty="0"/>
          </a:p>
        </p:txBody>
      </p:sp>
      <p:sp>
        <p:nvSpPr>
          <p:cNvPr id="11" name="TextBox 10">
            <a:extLst>
              <a:ext uri="{FF2B5EF4-FFF2-40B4-BE49-F238E27FC236}">
                <a16:creationId xmlns:a16="http://schemas.microsoft.com/office/drawing/2014/main" id="{FAE100E0-FCF2-ECC7-8E39-0304B7E37C5A}"/>
              </a:ext>
            </a:extLst>
          </p:cNvPr>
          <p:cNvSpPr txBox="1"/>
          <p:nvPr/>
        </p:nvSpPr>
        <p:spPr>
          <a:xfrm>
            <a:off x="920750" y="707369"/>
            <a:ext cx="6096000" cy="523220"/>
          </a:xfrm>
          <a:prstGeom prst="rect">
            <a:avLst/>
          </a:prstGeom>
          <a:noFill/>
        </p:spPr>
        <p:txBody>
          <a:bodyPr wrap="square">
            <a:spAutoFit/>
          </a:bodyPr>
          <a:lstStyle/>
          <a:p>
            <a:r>
              <a:rPr lang="en-IN" sz="2800" dirty="0">
                <a:solidFill>
                  <a:schemeClr val="bg1"/>
                </a:solidFill>
              </a:rPr>
              <a:t>Perquisites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128F293D-BD27-F8B4-7EDC-9C8C58C6BB97}"/>
              </a:ext>
            </a:extLst>
          </p:cNvPr>
          <p:cNvGraphicFramePr/>
          <p:nvPr>
            <p:extLst>
              <p:ext uri="{D42A27DB-BD31-4B8C-83A1-F6EECF244321}">
                <p14:modId xmlns:p14="http://schemas.microsoft.com/office/powerpoint/2010/main" val="2357022190"/>
              </p:ext>
            </p:extLst>
          </p:nvPr>
        </p:nvGraphicFramePr>
        <p:xfrm>
          <a:off x="672036" y="2139959"/>
          <a:ext cx="8128000" cy="36547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9" name="object 3">
            <a:extLst>
              <a:ext uri="{FF2B5EF4-FFF2-40B4-BE49-F238E27FC236}">
                <a16:creationId xmlns:a16="http://schemas.microsoft.com/office/drawing/2014/main" id="{C7E90E36-F77A-E3B9-C3A3-5C66AF6E2281}"/>
              </a:ext>
            </a:extLst>
          </p:cNvPr>
          <p:cNvGrpSpPr/>
          <p:nvPr/>
        </p:nvGrpSpPr>
        <p:grpSpPr>
          <a:xfrm>
            <a:off x="260350" y="-1145929"/>
            <a:ext cx="9636079" cy="2590377"/>
            <a:chOff x="-248239" y="772667"/>
            <a:chExt cx="9636079" cy="2590377"/>
          </a:xfrm>
        </p:grpSpPr>
        <p:sp>
          <p:nvSpPr>
            <p:cNvPr id="10" name="object 4">
              <a:extLst>
                <a:ext uri="{FF2B5EF4-FFF2-40B4-BE49-F238E27FC236}">
                  <a16:creationId xmlns:a16="http://schemas.microsoft.com/office/drawing/2014/main" id="{705DA4DA-0696-ABF2-19FA-986D4F277BF5}"/>
                </a:ext>
              </a:extLst>
            </p:cNvPr>
            <p:cNvSpPr/>
            <p:nvPr/>
          </p:nvSpPr>
          <p:spPr>
            <a:xfrm>
              <a:off x="-248239" y="2123524"/>
              <a:ext cx="9371330" cy="1239520"/>
            </a:xfrm>
            <a:custGeom>
              <a:avLst/>
              <a:gdLst/>
              <a:ahLst/>
              <a:cxnLst/>
              <a:rect l="l" t="t" r="r" b="b"/>
              <a:pathLst>
                <a:path w="9371330" h="1239520">
                  <a:moveTo>
                    <a:pt x="9371076" y="1239011"/>
                  </a:moveTo>
                  <a:lnTo>
                    <a:pt x="0" y="1239011"/>
                  </a:lnTo>
                  <a:lnTo>
                    <a:pt x="0" y="0"/>
                  </a:lnTo>
                  <a:lnTo>
                    <a:pt x="9371076" y="0"/>
                  </a:lnTo>
                  <a:lnTo>
                    <a:pt x="9371076" y="1239011"/>
                  </a:lnTo>
                  <a:close/>
                </a:path>
              </a:pathLst>
            </a:custGeom>
            <a:solidFill>
              <a:srgbClr val="16153D"/>
            </a:solidFill>
          </p:spPr>
          <p:txBody>
            <a:bodyPr wrap="square" lIns="0" tIns="0" rIns="0" bIns="0" rtlCol="0"/>
            <a:lstStyle/>
            <a:p>
              <a:endParaRPr dirty="0"/>
            </a:p>
          </p:txBody>
        </p:sp>
        <p:sp>
          <p:nvSpPr>
            <p:cNvPr id="11" name="object 5">
              <a:extLst>
                <a:ext uri="{FF2B5EF4-FFF2-40B4-BE49-F238E27FC236}">
                  <a16:creationId xmlns:a16="http://schemas.microsoft.com/office/drawing/2014/main" id="{9A9885EA-E431-ACEA-3175-6BEEAF1AD1EF}"/>
                </a:ext>
              </a:extLst>
            </p:cNvPr>
            <p:cNvSpPr/>
            <p:nvPr/>
          </p:nvSpPr>
          <p:spPr>
            <a:xfrm>
              <a:off x="0" y="772667"/>
              <a:ext cx="9387840" cy="1256030"/>
            </a:xfrm>
            <a:custGeom>
              <a:avLst/>
              <a:gdLst/>
              <a:ahLst/>
              <a:cxnLst/>
              <a:rect l="l" t="t" r="r" b="b"/>
              <a:pathLst>
                <a:path w="9387840" h="1256030">
                  <a:moveTo>
                    <a:pt x="0" y="16764"/>
                  </a:moveTo>
                  <a:lnTo>
                    <a:pt x="0" y="0"/>
                  </a:lnTo>
                  <a:lnTo>
                    <a:pt x="9387840" y="0"/>
                  </a:lnTo>
                  <a:lnTo>
                    <a:pt x="16763" y="0"/>
                  </a:lnTo>
                  <a:lnTo>
                    <a:pt x="0" y="16764"/>
                  </a:lnTo>
                  <a:close/>
                </a:path>
                <a:path w="9387840" h="1256030">
                  <a:moveTo>
                    <a:pt x="16763" y="1239012"/>
                  </a:moveTo>
                  <a:lnTo>
                    <a:pt x="0" y="1222248"/>
                  </a:lnTo>
                  <a:lnTo>
                    <a:pt x="0" y="16764"/>
                  </a:lnTo>
                  <a:lnTo>
                    <a:pt x="16763" y="0"/>
                  </a:lnTo>
                  <a:lnTo>
                    <a:pt x="16763" y="1239012"/>
                  </a:lnTo>
                  <a:close/>
                </a:path>
                <a:path w="9387840" h="1256030">
                  <a:moveTo>
                    <a:pt x="9354312" y="16764"/>
                  </a:moveTo>
                  <a:lnTo>
                    <a:pt x="16763" y="16764"/>
                  </a:lnTo>
                  <a:lnTo>
                    <a:pt x="16763" y="0"/>
                  </a:lnTo>
                  <a:lnTo>
                    <a:pt x="9354312" y="0"/>
                  </a:lnTo>
                  <a:lnTo>
                    <a:pt x="9354312" y="16764"/>
                  </a:lnTo>
                  <a:close/>
                </a:path>
                <a:path w="9387840" h="1256030">
                  <a:moveTo>
                    <a:pt x="9354312" y="1239012"/>
                  </a:moveTo>
                  <a:lnTo>
                    <a:pt x="9354312" y="0"/>
                  </a:lnTo>
                  <a:lnTo>
                    <a:pt x="9371076" y="16764"/>
                  </a:lnTo>
                  <a:lnTo>
                    <a:pt x="9387840" y="16764"/>
                  </a:lnTo>
                  <a:lnTo>
                    <a:pt x="9387840" y="1222248"/>
                  </a:lnTo>
                  <a:lnTo>
                    <a:pt x="9371076" y="1222248"/>
                  </a:lnTo>
                  <a:lnTo>
                    <a:pt x="9354312" y="1239012"/>
                  </a:lnTo>
                  <a:close/>
                </a:path>
                <a:path w="9387840" h="1256030">
                  <a:moveTo>
                    <a:pt x="9387840" y="16764"/>
                  </a:moveTo>
                  <a:lnTo>
                    <a:pt x="9371076" y="16764"/>
                  </a:lnTo>
                  <a:lnTo>
                    <a:pt x="9354312" y="0"/>
                  </a:lnTo>
                  <a:lnTo>
                    <a:pt x="9387840" y="0"/>
                  </a:lnTo>
                  <a:lnTo>
                    <a:pt x="9387840" y="16764"/>
                  </a:lnTo>
                  <a:close/>
                </a:path>
                <a:path w="9387840" h="1256030">
                  <a:moveTo>
                    <a:pt x="9354312" y="1239012"/>
                  </a:moveTo>
                  <a:lnTo>
                    <a:pt x="16763" y="1239012"/>
                  </a:lnTo>
                  <a:lnTo>
                    <a:pt x="16763" y="1222248"/>
                  </a:lnTo>
                  <a:lnTo>
                    <a:pt x="9354312" y="1222248"/>
                  </a:lnTo>
                  <a:lnTo>
                    <a:pt x="9354312" y="1239012"/>
                  </a:lnTo>
                  <a:close/>
                </a:path>
                <a:path w="9387840" h="1256030">
                  <a:moveTo>
                    <a:pt x="9387840" y="1239012"/>
                  </a:moveTo>
                  <a:lnTo>
                    <a:pt x="9354312" y="1239012"/>
                  </a:lnTo>
                  <a:lnTo>
                    <a:pt x="9371076" y="1222248"/>
                  </a:lnTo>
                  <a:lnTo>
                    <a:pt x="9387840" y="1222248"/>
                  </a:lnTo>
                  <a:lnTo>
                    <a:pt x="9387840" y="1239012"/>
                  </a:lnTo>
                  <a:close/>
                </a:path>
                <a:path w="9387840" h="1256030">
                  <a:moveTo>
                    <a:pt x="9381744" y="1255776"/>
                  </a:moveTo>
                  <a:lnTo>
                    <a:pt x="0" y="1255776"/>
                  </a:lnTo>
                  <a:lnTo>
                    <a:pt x="0" y="1222248"/>
                  </a:lnTo>
                  <a:lnTo>
                    <a:pt x="16763" y="1239012"/>
                  </a:lnTo>
                  <a:lnTo>
                    <a:pt x="9387840" y="1239012"/>
                  </a:lnTo>
                  <a:lnTo>
                    <a:pt x="9387840" y="1248156"/>
                  </a:lnTo>
                  <a:lnTo>
                    <a:pt x="9381744" y="1255776"/>
                  </a:lnTo>
                  <a:close/>
                </a:path>
              </a:pathLst>
            </a:custGeom>
            <a:solidFill>
              <a:srgbClr val="FFFFFF"/>
            </a:solidFill>
          </p:spPr>
          <p:txBody>
            <a:bodyPr wrap="square" lIns="0" tIns="0" rIns="0" bIns="0" rtlCol="0"/>
            <a:lstStyle/>
            <a:p>
              <a:endParaRPr/>
            </a:p>
          </p:txBody>
        </p:sp>
      </p:grpSp>
      <p:sp>
        <p:nvSpPr>
          <p:cNvPr id="12" name="TextBox 11">
            <a:extLst>
              <a:ext uri="{FF2B5EF4-FFF2-40B4-BE49-F238E27FC236}">
                <a16:creationId xmlns:a16="http://schemas.microsoft.com/office/drawing/2014/main" id="{FE109B61-6F54-2F9F-225C-EF246E73C9E8}"/>
              </a:ext>
            </a:extLst>
          </p:cNvPr>
          <p:cNvSpPr txBox="1"/>
          <p:nvPr/>
        </p:nvSpPr>
        <p:spPr>
          <a:xfrm>
            <a:off x="672036" y="478476"/>
            <a:ext cx="4711066" cy="584775"/>
          </a:xfrm>
          <a:prstGeom prst="rect">
            <a:avLst/>
          </a:prstGeom>
          <a:noFill/>
        </p:spPr>
        <p:txBody>
          <a:bodyPr wrap="square" rtlCol="0">
            <a:spAutoFit/>
          </a:bodyPr>
          <a:lstStyle/>
          <a:p>
            <a:r>
              <a:rPr lang="en-IN" sz="3200" dirty="0">
                <a:solidFill>
                  <a:schemeClr val="bg1"/>
                </a:solidFill>
              </a:rPr>
              <a:t>Steps Involved</a:t>
            </a:r>
          </a:p>
        </p:txBody>
      </p:sp>
      <p:sp>
        <p:nvSpPr>
          <p:cNvPr id="13" name="object 2">
            <a:extLst>
              <a:ext uri="{FF2B5EF4-FFF2-40B4-BE49-F238E27FC236}">
                <a16:creationId xmlns:a16="http://schemas.microsoft.com/office/drawing/2014/main" id="{D3E22D48-24E2-A14F-DA8D-504C9B9A51E5}"/>
              </a:ext>
            </a:extLst>
          </p:cNvPr>
          <p:cNvSpPr/>
          <p:nvPr/>
        </p:nvSpPr>
        <p:spPr>
          <a:xfrm>
            <a:off x="10632781" y="312116"/>
            <a:ext cx="1123187" cy="1132332"/>
          </a:xfrm>
          <a:prstGeom prst="rect">
            <a:avLst/>
          </a:prstGeom>
          <a:blipFill>
            <a:blip r:embed="rId7" cstate="print"/>
            <a:stretch>
              <a:fillRect/>
            </a:stretch>
          </a:blipFill>
        </p:spPr>
        <p:txBody>
          <a:bodyPr wrap="square" lIns="0" tIns="0" rIns="0" bIns="0" rtlCol="0"/>
          <a:lstStyle/>
          <a:p>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sz="half" idx="2"/>
          </p:nvPr>
        </p:nvSpPr>
        <p:spPr>
          <a:xfrm>
            <a:off x="603466" y="1873809"/>
            <a:ext cx="5349804" cy="3110381"/>
          </a:xfrm>
          <a:prstGeom prst="rect">
            <a:avLst/>
          </a:prstGeom>
        </p:spPr>
        <p:txBody>
          <a:bodyPr vert="horz" wrap="square" lIns="0" tIns="199813" rIns="0" bIns="0" rtlCol="0">
            <a:spAutoFit/>
          </a:bodyPr>
          <a:lstStyle/>
          <a:p>
            <a:pPr marL="359833">
              <a:spcBef>
                <a:spcPts val="1573"/>
              </a:spcBef>
              <a:tabLst>
                <a:tab pos="456342" algn="l"/>
                <a:tab pos="457189" algn="l"/>
              </a:tabLst>
            </a:pPr>
            <a:r>
              <a:rPr spc="-7" dirty="0"/>
              <a:t>Popular</a:t>
            </a:r>
            <a:r>
              <a:rPr spc="-20" dirty="0"/>
              <a:t> </a:t>
            </a:r>
            <a:r>
              <a:rPr spc="-7" dirty="0"/>
              <a:t>Datasets</a:t>
            </a:r>
          </a:p>
          <a:p>
            <a:pPr marL="237060" marR="438562" lvl="1" indent="0">
              <a:lnSpc>
                <a:spcPct val="156300"/>
              </a:lnSpc>
              <a:buNone/>
              <a:tabLst>
                <a:tab pos="676470" algn="l"/>
                <a:tab pos="677316" algn="l"/>
              </a:tabLst>
            </a:pPr>
            <a:r>
              <a:rPr sz="2133" spc="-7" dirty="0">
                <a:latin typeface="Georgia"/>
                <a:cs typeface="Georgia"/>
              </a:rPr>
              <a:t>Flickr </a:t>
            </a:r>
            <a:r>
              <a:rPr sz="2133" dirty="0">
                <a:latin typeface="Georgia"/>
                <a:cs typeface="Georgia"/>
              </a:rPr>
              <a:t>8k </a:t>
            </a:r>
            <a:r>
              <a:rPr sz="2133" spc="-7" dirty="0">
                <a:latin typeface="Georgia"/>
                <a:cs typeface="Georgia"/>
              </a:rPr>
              <a:t>(containing </a:t>
            </a:r>
            <a:r>
              <a:rPr sz="2133" dirty="0">
                <a:latin typeface="Georgia"/>
                <a:cs typeface="Georgia"/>
              </a:rPr>
              <a:t>8k </a:t>
            </a:r>
            <a:r>
              <a:rPr sz="2133" spc="-507" dirty="0">
                <a:latin typeface="Georgia"/>
                <a:cs typeface="Georgia"/>
              </a:rPr>
              <a:t> </a:t>
            </a:r>
            <a:r>
              <a:rPr sz="2133" spc="-7" dirty="0">
                <a:latin typeface="Georgia"/>
                <a:cs typeface="Georgia"/>
              </a:rPr>
              <a:t>images)</a:t>
            </a:r>
            <a:endParaRPr lang="en-IN" sz="2133" spc="-7" dirty="0">
              <a:latin typeface="Georgia"/>
              <a:cs typeface="Georgia"/>
            </a:endParaRPr>
          </a:p>
          <a:p>
            <a:pPr rtl="0"/>
            <a:r>
              <a:rPr lang="en-IN" sz="1800" dirty="0">
                <a:effectLst/>
              </a:rPr>
              <a:t>!</a:t>
            </a:r>
            <a:r>
              <a:rPr lang="en-IN" sz="1800" dirty="0" err="1">
                <a:effectLst/>
              </a:rPr>
              <a:t>wget</a:t>
            </a:r>
            <a:r>
              <a:rPr lang="en-IN" sz="1800" dirty="0">
                <a:effectLst/>
              </a:rPr>
              <a:t> </a:t>
            </a:r>
            <a:r>
              <a:rPr lang="en-IN" sz="1800" dirty="0">
                <a:effectLst/>
                <a:hlinkClick r:id="rId2" tooltip="https://github.com/jbrownlee/datasets/releases/download/flickr8k/flickr8k_dataset.zip"/>
              </a:rPr>
              <a:t>https://github.com/jbrownlee/Datasets/releases/download/Flickr8k/Flickr8k_Dataset.zip</a:t>
            </a:r>
            <a:endParaRPr lang="en-IN" sz="1800" dirty="0"/>
          </a:p>
          <a:p>
            <a:pPr rtl="0"/>
            <a:r>
              <a:rPr lang="en-IN" sz="1800" dirty="0">
                <a:effectLst/>
              </a:rPr>
              <a:t>!</a:t>
            </a:r>
            <a:r>
              <a:rPr lang="en-IN" sz="1800" dirty="0" err="1">
                <a:effectLst/>
              </a:rPr>
              <a:t>wget</a:t>
            </a:r>
            <a:r>
              <a:rPr lang="en-IN" sz="1800" dirty="0">
                <a:effectLst/>
              </a:rPr>
              <a:t> </a:t>
            </a:r>
            <a:r>
              <a:rPr lang="en-IN" sz="1800" dirty="0">
                <a:effectLst/>
                <a:hlinkClick r:id="rId3" tooltip="https://github.com/jbrownlee/datasets/releases/download/flickr8k/flickr8k_text.zip"/>
              </a:rPr>
              <a:t>https://github.com/jbrownlee/Datasets/releases/download/Flickr8k/Flickr8k_text.zip</a:t>
            </a:r>
            <a:endParaRPr lang="en-IN" sz="1800" dirty="0"/>
          </a:p>
          <a:p>
            <a:pPr marL="237060" marR="438562" lvl="1" indent="0">
              <a:lnSpc>
                <a:spcPct val="156300"/>
              </a:lnSpc>
              <a:buNone/>
              <a:tabLst>
                <a:tab pos="676470" algn="l"/>
                <a:tab pos="677316" algn="l"/>
              </a:tabLst>
            </a:pPr>
            <a:endParaRPr sz="2133" dirty="0">
              <a:latin typeface="Georgia"/>
              <a:cs typeface="Georgia"/>
            </a:endParaRPr>
          </a:p>
        </p:txBody>
      </p:sp>
      <p:sp>
        <p:nvSpPr>
          <p:cNvPr id="4" name="object 4"/>
          <p:cNvSpPr txBox="1"/>
          <p:nvPr/>
        </p:nvSpPr>
        <p:spPr>
          <a:xfrm>
            <a:off x="7112000" y="1595119"/>
            <a:ext cx="4240107" cy="3077423"/>
          </a:xfrm>
          <a:prstGeom prst="rect">
            <a:avLst/>
          </a:prstGeom>
        </p:spPr>
        <p:txBody>
          <a:bodyPr vert="horz" wrap="square" lIns="0" tIns="199813" rIns="0" bIns="0" rtlCol="0">
            <a:spAutoFit/>
          </a:bodyPr>
          <a:lstStyle/>
          <a:p>
            <a:pPr marL="457189" indent="-440256">
              <a:spcBef>
                <a:spcPts val="1573"/>
              </a:spcBef>
              <a:buChar char="●"/>
              <a:tabLst>
                <a:tab pos="456342" algn="l"/>
                <a:tab pos="457189" algn="l"/>
              </a:tabLst>
            </a:pPr>
            <a:r>
              <a:rPr sz="2133" spc="-7" dirty="0">
                <a:latin typeface="Georgia"/>
                <a:cs typeface="Georgia"/>
              </a:rPr>
              <a:t>Dataset</a:t>
            </a:r>
            <a:r>
              <a:rPr sz="2133" spc="-27" dirty="0">
                <a:latin typeface="Georgia"/>
                <a:cs typeface="Georgia"/>
              </a:rPr>
              <a:t> </a:t>
            </a:r>
            <a:r>
              <a:rPr sz="2133" dirty="0">
                <a:latin typeface="Georgia"/>
                <a:cs typeface="Georgia"/>
              </a:rPr>
              <a:t>used</a:t>
            </a:r>
            <a:r>
              <a:rPr sz="2133" spc="-20" dirty="0">
                <a:latin typeface="Georgia"/>
                <a:cs typeface="Georgia"/>
              </a:rPr>
              <a:t> </a:t>
            </a:r>
            <a:r>
              <a:rPr sz="2133" dirty="0">
                <a:latin typeface="Georgia"/>
                <a:cs typeface="Georgia"/>
              </a:rPr>
              <a:t>in</a:t>
            </a:r>
            <a:r>
              <a:rPr sz="2133" spc="-27" dirty="0">
                <a:latin typeface="Georgia"/>
                <a:cs typeface="Georgia"/>
              </a:rPr>
              <a:t> </a:t>
            </a:r>
            <a:r>
              <a:rPr sz="2133" dirty="0">
                <a:latin typeface="Georgia"/>
                <a:cs typeface="Georgia"/>
              </a:rPr>
              <a:t>project</a:t>
            </a:r>
          </a:p>
          <a:p>
            <a:pPr marL="677316" marR="6773" lvl="1" indent="-440256">
              <a:lnSpc>
                <a:spcPct val="156300"/>
              </a:lnSpc>
              <a:buAutoNum type="alphaLcPeriod"/>
              <a:tabLst>
                <a:tab pos="676470" algn="l"/>
                <a:tab pos="677316" algn="l"/>
              </a:tabLst>
            </a:pPr>
            <a:r>
              <a:rPr sz="2133" spc="-7" dirty="0">
                <a:latin typeface="Georgia"/>
                <a:cs typeface="Georgia"/>
              </a:rPr>
              <a:t>Flickr</a:t>
            </a:r>
            <a:r>
              <a:rPr sz="2133" spc="-20" dirty="0">
                <a:latin typeface="Georgia"/>
                <a:cs typeface="Georgia"/>
              </a:rPr>
              <a:t> </a:t>
            </a:r>
            <a:r>
              <a:rPr sz="2133" dirty="0">
                <a:latin typeface="Georgia"/>
                <a:cs typeface="Georgia"/>
              </a:rPr>
              <a:t>8k</a:t>
            </a:r>
            <a:r>
              <a:rPr sz="2133" spc="-27" dirty="0">
                <a:latin typeface="Georgia"/>
                <a:cs typeface="Georgia"/>
              </a:rPr>
              <a:t> </a:t>
            </a:r>
            <a:r>
              <a:rPr sz="2133" dirty="0">
                <a:latin typeface="Georgia"/>
                <a:cs typeface="Georgia"/>
              </a:rPr>
              <a:t>-</a:t>
            </a:r>
            <a:r>
              <a:rPr sz="2133" spc="-20" dirty="0">
                <a:latin typeface="Georgia"/>
                <a:cs typeface="Georgia"/>
              </a:rPr>
              <a:t> </a:t>
            </a:r>
            <a:r>
              <a:rPr sz="2133" dirty="0">
                <a:latin typeface="Georgia"/>
                <a:cs typeface="Georgia"/>
              </a:rPr>
              <a:t>5</a:t>
            </a:r>
            <a:r>
              <a:rPr sz="2133" spc="-27" dirty="0">
                <a:latin typeface="Georgia"/>
                <a:cs typeface="Georgia"/>
              </a:rPr>
              <a:t> </a:t>
            </a:r>
            <a:r>
              <a:rPr sz="2133" dirty="0">
                <a:latin typeface="Georgia"/>
                <a:cs typeface="Georgia"/>
              </a:rPr>
              <a:t>captions</a:t>
            </a:r>
            <a:r>
              <a:rPr sz="2133" spc="-27" dirty="0">
                <a:latin typeface="Georgia"/>
                <a:cs typeface="Georgia"/>
              </a:rPr>
              <a:t> </a:t>
            </a:r>
            <a:r>
              <a:rPr sz="2133" dirty="0">
                <a:latin typeface="Georgia"/>
                <a:cs typeface="Georgia"/>
              </a:rPr>
              <a:t>for</a:t>
            </a:r>
            <a:r>
              <a:rPr sz="2133" spc="-13" dirty="0">
                <a:latin typeface="Georgia"/>
                <a:cs typeface="Georgia"/>
              </a:rPr>
              <a:t> </a:t>
            </a:r>
            <a:r>
              <a:rPr sz="2133" dirty="0">
                <a:latin typeface="Georgia"/>
                <a:cs typeface="Georgia"/>
              </a:rPr>
              <a:t>each </a:t>
            </a:r>
            <a:r>
              <a:rPr sz="2133" spc="-493" dirty="0">
                <a:latin typeface="Georgia"/>
                <a:cs typeface="Georgia"/>
              </a:rPr>
              <a:t> </a:t>
            </a:r>
            <a:r>
              <a:rPr sz="2133" spc="-7" dirty="0">
                <a:latin typeface="Georgia"/>
                <a:cs typeface="Georgia"/>
              </a:rPr>
              <a:t>image</a:t>
            </a:r>
            <a:endParaRPr sz="2133" dirty="0">
              <a:latin typeface="Georgia"/>
              <a:cs typeface="Georgia"/>
            </a:endParaRPr>
          </a:p>
          <a:p>
            <a:pPr marL="677316" lvl="1" indent="-440256">
              <a:spcBef>
                <a:spcPts val="1440"/>
              </a:spcBef>
              <a:buAutoNum type="alphaLcPeriod"/>
              <a:tabLst>
                <a:tab pos="676470" algn="l"/>
                <a:tab pos="677316" algn="l"/>
              </a:tabLst>
            </a:pPr>
            <a:r>
              <a:rPr sz="2133" spc="-7" dirty="0">
                <a:latin typeface="Georgia"/>
                <a:cs typeface="Georgia"/>
              </a:rPr>
              <a:t>Training</a:t>
            </a:r>
            <a:r>
              <a:rPr sz="2133" spc="-13" dirty="0">
                <a:latin typeface="Georgia"/>
                <a:cs typeface="Georgia"/>
              </a:rPr>
              <a:t> </a:t>
            </a:r>
            <a:r>
              <a:rPr sz="2133" spc="-7" dirty="0">
                <a:latin typeface="Georgia"/>
                <a:cs typeface="Georgia"/>
              </a:rPr>
              <a:t>Set </a:t>
            </a:r>
            <a:r>
              <a:rPr sz="2133" dirty="0">
                <a:latin typeface="Georgia"/>
                <a:cs typeface="Georgia"/>
              </a:rPr>
              <a:t>—</a:t>
            </a:r>
            <a:r>
              <a:rPr sz="2133" spc="-13" dirty="0">
                <a:latin typeface="Georgia"/>
                <a:cs typeface="Georgia"/>
              </a:rPr>
              <a:t> </a:t>
            </a:r>
            <a:r>
              <a:rPr sz="2133" dirty="0">
                <a:latin typeface="Georgia"/>
                <a:cs typeface="Georgia"/>
              </a:rPr>
              <a:t>6000</a:t>
            </a:r>
            <a:r>
              <a:rPr sz="2133" spc="-13" dirty="0">
                <a:latin typeface="Georgia"/>
                <a:cs typeface="Georgia"/>
              </a:rPr>
              <a:t> </a:t>
            </a:r>
            <a:r>
              <a:rPr sz="2133" spc="-7" dirty="0">
                <a:latin typeface="Georgia"/>
                <a:cs typeface="Georgia"/>
              </a:rPr>
              <a:t>images</a:t>
            </a:r>
            <a:endParaRPr sz="2133" dirty="0">
              <a:latin typeface="Georgia"/>
              <a:cs typeface="Georgia"/>
            </a:endParaRPr>
          </a:p>
          <a:p>
            <a:pPr marL="677316" lvl="1" indent="-440256">
              <a:spcBef>
                <a:spcPts val="1440"/>
              </a:spcBef>
              <a:buAutoNum type="alphaLcPeriod"/>
              <a:tabLst>
                <a:tab pos="676470" algn="l"/>
                <a:tab pos="677316" algn="l"/>
              </a:tabLst>
            </a:pPr>
            <a:r>
              <a:rPr lang="en-IN" sz="2133" dirty="0">
                <a:latin typeface="Georgia"/>
                <a:cs typeface="Georgia"/>
              </a:rPr>
              <a:t>Dev</a:t>
            </a:r>
            <a:r>
              <a:rPr lang="en-IN" sz="2133" spc="-20" dirty="0">
                <a:latin typeface="Georgia"/>
                <a:cs typeface="Georgia"/>
              </a:rPr>
              <a:t> </a:t>
            </a:r>
            <a:r>
              <a:rPr lang="en-IN" sz="2133" spc="-7" dirty="0">
                <a:latin typeface="Georgia"/>
                <a:cs typeface="Georgia"/>
              </a:rPr>
              <a:t>Set</a:t>
            </a:r>
            <a:r>
              <a:rPr lang="en-IN" sz="2133" spc="-13" dirty="0">
                <a:latin typeface="Georgia"/>
                <a:cs typeface="Georgia"/>
              </a:rPr>
              <a:t> </a:t>
            </a:r>
            <a:r>
              <a:rPr lang="en-IN" sz="2133" dirty="0">
                <a:latin typeface="Georgia"/>
                <a:cs typeface="Georgia"/>
              </a:rPr>
              <a:t>—</a:t>
            </a:r>
            <a:r>
              <a:rPr lang="en-IN" sz="2133" spc="-27" dirty="0">
                <a:latin typeface="Georgia"/>
                <a:cs typeface="Georgia"/>
              </a:rPr>
              <a:t> </a:t>
            </a:r>
            <a:r>
              <a:rPr lang="en-IN" sz="2133" dirty="0">
                <a:latin typeface="Georgia"/>
                <a:cs typeface="Georgia"/>
              </a:rPr>
              <a:t>1000</a:t>
            </a:r>
            <a:r>
              <a:rPr lang="en-IN" sz="2133" spc="-13" dirty="0">
                <a:latin typeface="Georgia"/>
                <a:cs typeface="Georgia"/>
              </a:rPr>
              <a:t> </a:t>
            </a:r>
            <a:r>
              <a:rPr lang="en-IN" sz="2133" spc="-7" dirty="0">
                <a:latin typeface="Georgia"/>
                <a:cs typeface="Georgia"/>
              </a:rPr>
              <a:t>images</a:t>
            </a:r>
            <a:endParaRPr lang="en-IN" sz="2133" dirty="0">
              <a:latin typeface="Georgia"/>
              <a:cs typeface="Georgia"/>
            </a:endParaRPr>
          </a:p>
          <a:p>
            <a:pPr marL="677316" lvl="1" indent="-440256">
              <a:spcBef>
                <a:spcPts val="1440"/>
              </a:spcBef>
              <a:buAutoNum type="alphaLcPeriod"/>
              <a:tabLst>
                <a:tab pos="676470" algn="l"/>
                <a:tab pos="677316" algn="l"/>
              </a:tabLst>
            </a:pPr>
            <a:r>
              <a:rPr sz="2133" dirty="0">
                <a:latin typeface="Georgia"/>
                <a:cs typeface="Georgia"/>
              </a:rPr>
              <a:t>Test</a:t>
            </a:r>
            <a:r>
              <a:rPr sz="2133" spc="-20" dirty="0">
                <a:latin typeface="Georgia"/>
                <a:cs typeface="Georgia"/>
              </a:rPr>
              <a:t> </a:t>
            </a:r>
            <a:r>
              <a:rPr sz="2133" spc="-7" dirty="0">
                <a:latin typeface="Georgia"/>
                <a:cs typeface="Georgia"/>
              </a:rPr>
              <a:t>Set</a:t>
            </a:r>
            <a:r>
              <a:rPr sz="2133" spc="-13" dirty="0">
                <a:latin typeface="Georgia"/>
                <a:cs typeface="Georgia"/>
              </a:rPr>
              <a:t> </a:t>
            </a:r>
            <a:r>
              <a:rPr sz="2133" dirty="0">
                <a:latin typeface="Georgia"/>
                <a:cs typeface="Georgia"/>
              </a:rPr>
              <a:t>—</a:t>
            </a:r>
            <a:r>
              <a:rPr sz="2133" spc="-27" dirty="0">
                <a:latin typeface="Georgia"/>
                <a:cs typeface="Georgia"/>
              </a:rPr>
              <a:t> </a:t>
            </a:r>
            <a:r>
              <a:rPr lang="en-IN" sz="2133" dirty="0">
                <a:latin typeface="Georgia"/>
                <a:cs typeface="Georgia"/>
              </a:rPr>
              <a:t>1</a:t>
            </a:r>
            <a:r>
              <a:rPr sz="2133" dirty="0">
                <a:latin typeface="Georgia"/>
                <a:cs typeface="Georgia"/>
              </a:rPr>
              <a:t>000</a:t>
            </a:r>
            <a:r>
              <a:rPr sz="2133" spc="-13" dirty="0">
                <a:latin typeface="Georgia"/>
                <a:cs typeface="Georgia"/>
              </a:rPr>
              <a:t> </a:t>
            </a:r>
            <a:r>
              <a:rPr sz="2133" spc="-7" dirty="0">
                <a:latin typeface="Georgia"/>
                <a:cs typeface="Georgia"/>
              </a:rPr>
              <a:t>images</a:t>
            </a:r>
            <a:endParaRPr sz="2133" dirty="0">
              <a:latin typeface="Georgia"/>
              <a:cs typeface="Georgia"/>
            </a:endParaRPr>
          </a:p>
        </p:txBody>
      </p:sp>
      <p:grpSp>
        <p:nvGrpSpPr>
          <p:cNvPr id="8" name="object 3">
            <a:extLst>
              <a:ext uri="{FF2B5EF4-FFF2-40B4-BE49-F238E27FC236}">
                <a16:creationId xmlns:a16="http://schemas.microsoft.com/office/drawing/2014/main" id="{E0595E67-2762-0387-14AA-4E3BEC284D38}"/>
              </a:ext>
            </a:extLst>
          </p:cNvPr>
          <p:cNvGrpSpPr/>
          <p:nvPr/>
        </p:nvGrpSpPr>
        <p:grpSpPr>
          <a:xfrm>
            <a:off x="603466" y="-995258"/>
            <a:ext cx="9636079" cy="2590377"/>
            <a:chOff x="-248239" y="772667"/>
            <a:chExt cx="9636079" cy="2590377"/>
          </a:xfrm>
        </p:grpSpPr>
        <p:sp>
          <p:nvSpPr>
            <p:cNvPr id="9" name="object 4">
              <a:extLst>
                <a:ext uri="{FF2B5EF4-FFF2-40B4-BE49-F238E27FC236}">
                  <a16:creationId xmlns:a16="http://schemas.microsoft.com/office/drawing/2014/main" id="{91DFC405-B58C-D6CC-BF02-F3667FBBC055}"/>
                </a:ext>
              </a:extLst>
            </p:cNvPr>
            <p:cNvSpPr/>
            <p:nvPr/>
          </p:nvSpPr>
          <p:spPr>
            <a:xfrm>
              <a:off x="-248239" y="2123524"/>
              <a:ext cx="9371330" cy="1239520"/>
            </a:xfrm>
            <a:custGeom>
              <a:avLst/>
              <a:gdLst/>
              <a:ahLst/>
              <a:cxnLst/>
              <a:rect l="l" t="t" r="r" b="b"/>
              <a:pathLst>
                <a:path w="9371330" h="1239520">
                  <a:moveTo>
                    <a:pt x="9371076" y="1239011"/>
                  </a:moveTo>
                  <a:lnTo>
                    <a:pt x="0" y="1239011"/>
                  </a:lnTo>
                  <a:lnTo>
                    <a:pt x="0" y="0"/>
                  </a:lnTo>
                  <a:lnTo>
                    <a:pt x="9371076" y="0"/>
                  </a:lnTo>
                  <a:lnTo>
                    <a:pt x="9371076" y="1239011"/>
                  </a:lnTo>
                  <a:close/>
                </a:path>
              </a:pathLst>
            </a:custGeom>
            <a:solidFill>
              <a:srgbClr val="16153D"/>
            </a:solidFill>
          </p:spPr>
          <p:txBody>
            <a:bodyPr wrap="square" lIns="0" tIns="0" rIns="0" bIns="0" rtlCol="0"/>
            <a:lstStyle/>
            <a:p>
              <a:endParaRPr dirty="0"/>
            </a:p>
          </p:txBody>
        </p:sp>
        <p:sp>
          <p:nvSpPr>
            <p:cNvPr id="10" name="object 5">
              <a:extLst>
                <a:ext uri="{FF2B5EF4-FFF2-40B4-BE49-F238E27FC236}">
                  <a16:creationId xmlns:a16="http://schemas.microsoft.com/office/drawing/2014/main" id="{B6883758-83E8-6BB1-0C93-FC3E182141EF}"/>
                </a:ext>
              </a:extLst>
            </p:cNvPr>
            <p:cNvSpPr/>
            <p:nvPr/>
          </p:nvSpPr>
          <p:spPr>
            <a:xfrm>
              <a:off x="0" y="772667"/>
              <a:ext cx="9387840" cy="1256030"/>
            </a:xfrm>
            <a:custGeom>
              <a:avLst/>
              <a:gdLst/>
              <a:ahLst/>
              <a:cxnLst/>
              <a:rect l="l" t="t" r="r" b="b"/>
              <a:pathLst>
                <a:path w="9387840" h="1256030">
                  <a:moveTo>
                    <a:pt x="0" y="16764"/>
                  </a:moveTo>
                  <a:lnTo>
                    <a:pt x="0" y="0"/>
                  </a:lnTo>
                  <a:lnTo>
                    <a:pt x="9387840" y="0"/>
                  </a:lnTo>
                  <a:lnTo>
                    <a:pt x="16763" y="0"/>
                  </a:lnTo>
                  <a:lnTo>
                    <a:pt x="0" y="16764"/>
                  </a:lnTo>
                  <a:close/>
                </a:path>
                <a:path w="9387840" h="1256030">
                  <a:moveTo>
                    <a:pt x="16763" y="1239012"/>
                  </a:moveTo>
                  <a:lnTo>
                    <a:pt x="0" y="1222248"/>
                  </a:lnTo>
                  <a:lnTo>
                    <a:pt x="0" y="16764"/>
                  </a:lnTo>
                  <a:lnTo>
                    <a:pt x="16763" y="0"/>
                  </a:lnTo>
                  <a:lnTo>
                    <a:pt x="16763" y="1239012"/>
                  </a:lnTo>
                  <a:close/>
                </a:path>
                <a:path w="9387840" h="1256030">
                  <a:moveTo>
                    <a:pt x="9354312" y="16764"/>
                  </a:moveTo>
                  <a:lnTo>
                    <a:pt x="16763" y="16764"/>
                  </a:lnTo>
                  <a:lnTo>
                    <a:pt x="16763" y="0"/>
                  </a:lnTo>
                  <a:lnTo>
                    <a:pt x="9354312" y="0"/>
                  </a:lnTo>
                  <a:lnTo>
                    <a:pt x="9354312" y="16764"/>
                  </a:lnTo>
                  <a:close/>
                </a:path>
                <a:path w="9387840" h="1256030">
                  <a:moveTo>
                    <a:pt x="9354312" y="1239012"/>
                  </a:moveTo>
                  <a:lnTo>
                    <a:pt x="9354312" y="0"/>
                  </a:lnTo>
                  <a:lnTo>
                    <a:pt x="9371076" y="16764"/>
                  </a:lnTo>
                  <a:lnTo>
                    <a:pt x="9387840" y="16764"/>
                  </a:lnTo>
                  <a:lnTo>
                    <a:pt x="9387840" y="1222248"/>
                  </a:lnTo>
                  <a:lnTo>
                    <a:pt x="9371076" y="1222248"/>
                  </a:lnTo>
                  <a:lnTo>
                    <a:pt x="9354312" y="1239012"/>
                  </a:lnTo>
                  <a:close/>
                </a:path>
                <a:path w="9387840" h="1256030">
                  <a:moveTo>
                    <a:pt x="9387840" y="16764"/>
                  </a:moveTo>
                  <a:lnTo>
                    <a:pt x="9371076" y="16764"/>
                  </a:lnTo>
                  <a:lnTo>
                    <a:pt x="9354312" y="0"/>
                  </a:lnTo>
                  <a:lnTo>
                    <a:pt x="9387840" y="0"/>
                  </a:lnTo>
                  <a:lnTo>
                    <a:pt x="9387840" y="16764"/>
                  </a:lnTo>
                  <a:close/>
                </a:path>
                <a:path w="9387840" h="1256030">
                  <a:moveTo>
                    <a:pt x="9354312" y="1239012"/>
                  </a:moveTo>
                  <a:lnTo>
                    <a:pt x="16763" y="1239012"/>
                  </a:lnTo>
                  <a:lnTo>
                    <a:pt x="16763" y="1222248"/>
                  </a:lnTo>
                  <a:lnTo>
                    <a:pt x="9354312" y="1222248"/>
                  </a:lnTo>
                  <a:lnTo>
                    <a:pt x="9354312" y="1239012"/>
                  </a:lnTo>
                  <a:close/>
                </a:path>
                <a:path w="9387840" h="1256030">
                  <a:moveTo>
                    <a:pt x="9387840" y="1239012"/>
                  </a:moveTo>
                  <a:lnTo>
                    <a:pt x="9354312" y="1239012"/>
                  </a:lnTo>
                  <a:lnTo>
                    <a:pt x="9371076" y="1222248"/>
                  </a:lnTo>
                  <a:lnTo>
                    <a:pt x="9387840" y="1222248"/>
                  </a:lnTo>
                  <a:lnTo>
                    <a:pt x="9387840" y="1239012"/>
                  </a:lnTo>
                  <a:close/>
                </a:path>
                <a:path w="9387840" h="1256030">
                  <a:moveTo>
                    <a:pt x="9381744" y="1255776"/>
                  </a:moveTo>
                  <a:lnTo>
                    <a:pt x="0" y="1255776"/>
                  </a:lnTo>
                  <a:lnTo>
                    <a:pt x="0" y="1222248"/>
                  </a:lnTo>
                  <a:lnTo>
                    <a:pt x="16763" y="1239012"/>
                  </a:lnTo>
                  <a:lnTo>
                    <a:pt x="9387840" y="1239012"/>
                  </a:lnTo>
                  <a:lnTo>
                    <a:pt x="9387840" y="1248156"/>
                  </a:lnTo>
                  <a:lnTo>
                    <a:pt x="9381744" y="1255776"/>
                  </a:lnTo>
                  <a:close/>
                </a:path>
              </a:pathLst>
            </a:custGeom>
            <a:solidFill>
              <a:srgbClr val="FFFFFF"/>
            </a:solidFill>
          </p:spPr>
          <p:txBody>
            <a:bodyPr wrap="square" lIns="0" tIns="0" rIns="0" bIns="0" rtlCol="0"/>
            <a:lstStyle/>
            <a:p>
              <a:endParaRPr/>
            </a:p>
          </p:txBody>
        </p:sp>
      </p:grpSp>
      <p:sp>
        <p:nvSpPr>
          <p:cNvPr id="11" name="object 2">
            <a:extLst>
              <a:ext uri="{FF2B5EF4-FFF2-40B4-BE49-F238E27FC236}">
                <a16:creationId xmlns:a16="http://schemas.microsoft.com/office/drawing/2014/main" id="{802226F0-A8E9-D96A-572E-464582C131DB}"/>
              </a:ext>
            </a:extLst>
          </p:cNvPr>
          <p:cNvSpPr/>
          <p:nvPr/>
        </p:nvSpPr>
        <p:spPr>
          <a:xfrm>
            <a:off x="10626431" y="355599"/>
            <a:ext cx="1123187" cy="1132332"/>
          </a:xfrm>
          <a:prstGeom prst="rect">
            <a:avLst/>
          </a:prstGeom>
          <a:blipFill>
            <a:blip r:embed="rId4" cstate="print"/>
            <a:stretch>
              <a:fillRect/>
            </a:stretch>
          </a:blipFill>
        </p:spPr>
        <p:txBody>
          <a:bodyPr wrap="square" lIns="0" tIns="0" rIns="0" bIns="0" rtlCol="0"/>
          <a:lstStyle/>
          <a:p>
            <a:endParaRPr dirty="0"/>
          </a:p>
        </p:txBody>
      </p:sp>
      <p:sp>
        <p:nvSpPr>
          <p:cNvPr id="13" name="TextBox 12">
            <a:extLst>
              <a:ext uri="{FF2B5EF4-FFF2-40B4-BE49-F238E27FC236}">
                <a16:creationId xmlns:a16="http://schemas.microsoft.com/office/drawing/2014/main" id="{58549334-E302-F28F-C38F-ECE1B3A7BBDA}"/>
              </a:ext>
            </a:extLst>
          </p:cNvPr>
          <p:cNvSpPr txBox="1"/>
          <p:nvPr/>
        </p:nvSpPr>
        <p:spPr>
          <a:xfrm>
            <a:off x="1074952" y="713749"/>
            <a:ext cx="6096000" cy="523220"/>
          </a:xfrm>
          <a:prstGeom prst="rect">
            <a:avLst/>
          </a:prstGeom>
          <a:noFill/>
        </p:spPr>
        <p:txBody>
          <a:bodyPr wrap="square">
            <a:spAutoFit/>
          </a:bodyPr>
          <a:lstStyle/>
          <a:p>
            <a:r>
              <a:rPr lang="en-IN" sz="2800" dirty="0">
                <a:solidFill>
                  <a:schemeClr val="bg1"/>
                </a:solidFill>
              </a:rPr>
              <a:t>Data Collection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6D2E2BD-0B8E-96DB-4E3B-35E5A0455603}"/>
              </a:ext>
            </a:extLst>
          </p:cNvPr>
          <p:cNvSpPr txBox="1"/>
          <p:nvPr/>
        </p:nvSpPr>
        <p:spPr>
          <a:xfrm>
            <a:off x="667384" y="1100040"/>
            <a:ext cx="4711066" cy="584775"/>
          </a:xfrm>
          <a:prstGeom prst="rect">
            <a:avLst/>
          </a:prstGeom>
          <a:noFill/>
        </p:spPr>
        <p:txBody>
          <a:bodyPr wrap="square" rtlCol="0">
            <a:spAutoFit/>
          </a:bodyPr>
          <a:lstStyle/>
          <a:p>
            <a:r>
              <a:rPr lang="en-IN" sz="3200" dirty="0">
                <a:solidFill>
                  <a:schemeClr val="bg1"/>
                </a:solidFill>
              </a:rPr>
              <a:t>Problem Statemen</a:t>
            </a:r>
          </a:p>
        </p:txBody>
      </p:sp>
      <p:graphicFrame>
        <p:nvGraphicFramePr>
          <p:cNvPr id="19" name="Diagram 18">
            <a:extLst>
              <a:ext uri="{FF2B5EF4-FFF2-40B4-BE49-F238E27FC236}">
                <a16:creationId xmlns:a16="http://schemas.microsoft.com/office/drawing/2014/main" id="{C5F5E900-CDE4-BC74-C9F6-A756DCBE5BD2}"/>
              </a:ext>
            </a:extLst>
          </p:cNvPr>
          <p:cNvGraphicFramePr/>
          <p:nvPr>
            <p:extLst>
              <p:ext uri="{D42A27DB-BD31-4B8C-83A1-F6EECF244321}">
                <p14:modId xmlns:p14="http://schemas.microsoft.com/office/powerpoint/2010/main" val="403690195"/>
              </p:ext>
            </p:extLst>
          </p:nvPr>
        </p:nvGraphicFramePr>
        <p:xfrm>
          <a:off x="2032000" y="2293657"/>
          <a:ext cx="8128000" cy="2643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Rectangle 20">
            <a:extLst>
              <a:ext uri="{FF2B5EF4-FFF2-40B4-BE49-F238E27FC236}">
                <a16:creationId xmlns:a16="http://schemas.microsoft.com/office/drawing/2014/main" id="{21C9A03B-81EF-04E1-84C5-6BE7BAF5443F}"/>
              </a:ext>
            </a:extLst>
          </p:cNvPr>
          <p:cNvSpPr/>
          <p:nvPr/>
        </p:nvSpPr>
        <p:spPr>
          <a:xfrm>
            <a:off x="1310227" y="2310632"/>
            <a:ext cx="2355216" cy="449015"/>
          </a:xfrm>
          <a:prstGeom prst="rect">
            <a:avLst/>
          </a:prstGeom>
          <a:solidFill>
            <a:schemeClr val="accent6">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Flickr_8k</a:t>
            </a:r>
          </a:p>
        </p:txBody>
      </p:sp>
      <p:sp>
        <p:nvSpPr>
          <p:cNvPr id="28" name="Rectangle 27">
            <a:extLst>
              <a:ext uri="{FF2B5EF4-FFF2-40B4-BE49-F238E27FC236}">
                <a16:creationId xmlns:a16="http://schemas.microsoft.com/office/drawing/2014/main" id="{A31B260D-8916-7FA8-A217-C94E0FC46595}"/>
              </a:ext>
            </a:extLst>
          </p:cNvPr>
          <p:cNvSpPr/>
          <p:nvPr/>
        </p:nvSpPr>
        <p:spPr>
          <a:xfrm>
            <a:off x="4935734" y="5244402"/>
            <a:ext cx="2355216" cy="350638"/>
          </a:xfrm>
          <a:prstGeom prst="rect">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Image Captioning</a:t>
            </a:r>
          </a:p>
        </p:txBody>
      </p:sp>
      <p:sp>
        <p:nvSpPr>
          <p:cNvPr id="29" name="Oval 28">
            <a:extLst>
              <a:ext uri="{FF2B5EF4-FFF2-40B4-BE49-F238E27FC236}">
                <a16:creationId xmlns:a16="http://schemas.microsoft.com/office/drawing/2014/main" id="{B28FF310-BA2B-8066-0032-22A966E98807}"/>
              </a:ext>
            </a:extLst>
          </p:cNvPr>
          <p:cNvSpPr/>
          <p:nvPr/>
        </p:nvSpPr>
        <p:spPr>
          <a:xfrm>
            <a:off x="5137150" y="1332447"/>
            <a:ext cx="1917700" cy="563628"/>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sp>
        <p:nvSpPr>
          <p:cNvPr id="30" name="Oval 29">
            <a:extLst>
              <a:ext uri="{FF2B5EF4-FFF2-40B4-BE49-F238E27FC236}">
                <a16:creationId xmlns:a16="http://schemas.microsoft.com/office/drawing/2014/main" id="{3CD9393D-6B6A-6C56-7E7C-60DD05EBCCFA}"/>
              </a:ext>
            </a:extLst>
          </p:cNvPr>
          <p:cNvSpPr/>
          <p:nvPr/>
        </p:nvSpPr>
        <p:spPr>
          <a:xfrm>
            <a:off x="5137150" y="6017560"/>
            <a:ext cx="1917700" cy="570928"/>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End</a:t>
            </a:r>
          </a:p>
        </p:txBody>
      </p:sp>
      <p:grpSp>
        <p:nvGrpSpPr>
          <p:cNvPr id="31" name="Group 30">
            <a:extLst>
              <a:ext uri="{FF2B5EF4-FFF2-40B4-BE49-F238E27FC236}">
                <a16:creationId xmlns:a16="http://schemas.microsoft.com/office/drawing/2014/main" id="{5E6440D1-3EB7-A63B-C2C4-BC94537FA3A7}"/>
              </a:ext>
            </a:extLst>
          </p:cNvPr>
          <p:cNvGrpSpPr/>
          <p:nvPr/>
        </p:nvGrpSpPr>
        <p:grpSpPr>
          <a:xfrm>
            <a:off x="5975249" y="5674321"/>
            <a:ext cx="317123" cy="264269"/>
            <a:chOff x="3905438" y="2782043"/>
            <a:chExt cx="317123" cy="264269"/>
          </a:xfrm>
        </p:grpSpPr>
        <p:sp>
          <p:nvSpPr>
            <p:cNvPr id="32" name="Arrow: Right 31">
              <a:extLst>
                <a:ext uri="{FF2B5EF4-FFF2-40B4-BE49-F238E27FC236}">
                  <a16:creationId xmlns:a16="http://schemas.microsoft.com/office/drawing/2014/main" id="{66EF1DE5-19D7-0CE1-F1F6-5A5EF800789E}"/>
                </a:ext>
              </a:extLst>
            </p:cNvPr>
            <p:cNvSpPr/>
            <p:nvPr/>
          </p:nvSpPr>
          <p:spPr>
            <a:xfrm rot="5400000">
              <a:off x="3931865" y="2755616"/>
              <a:ext cx="264269" cy="317123"/>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3" name="Arrow: Right 4">
              <a:extLst>
                <a:ext uri="{FF2B5EF4-FFF2-40B4-BE49-F238E27FC236}">
                  <a16:creationId xmlns:a16="http://schemas.microsoft.com/office/drawing/2014/main" id="{35E1872C-08C6-DC43-623D-1DA29BBEEE38}"/>
                </a:ext>
              </a:extLst>
            </p:cNvPr>
            <p:cNvSpPr txBox="1"/>
            <p:nvPr/>
          </p:nvSpPr>
          <p:spPr>
            <a:xfrm>
              <a:off x="3968864" y="2782043"/>
              <a:ext cx="190273" cy="1849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dirty="0"/>
            </a:p>
          </p:txBody>
        </p:sp>
      </p:grpSp>
      <p:grpSp>
        <p:nvGrpSpPr>
          <p:cNvPr id="37" name="Group 36">
            <a:extLst>
              <a:ext uri="{FF2B5EF4-FFF2-40B4-BE49-F238E27FC236}">
                <a16:creationId xmlns:a16="http://schemas.microsoft.com/office/drawing/2014/main" id="{228A69A5-5E7F-1A78-5628-9ED9C3C3F5E9}"/>
              </a:ext>
            </a:extLst>
          </p:cNvPr>
          <p:cNvGrpSpPr/>
          <p:nvPr/>
        </p:nvGrpSpPr>
        <p:grpSpPr>
          <a:xfrm>
            <a:off x="5969112" y="4985196"/>
            <a:ext cx="301307" cy="251089"/>
            <a:chOff x="3913346" y="1958226"/>
            <a:chExt cx="301307" cy="251089"/>
          </a:xfrm>
        </p:grpSpPr>
        <p:sp>
          <p:nvSpPr>
            <p:cNvPr id="38" name="Arrow: Right 37">
              <a:extLst>
                <a:ext uri="{FF2B5EF4-FFF2-40B4-BE49-F238E27FC236}">
                  <a16:creationId xmlns:a16="http://schemas.microsoft.com/office/drawing/2014/main" id="{FCA394FD-977C-B83F-F003-3E37643B0F5D}"/>
                </a:ext>
              </a:extLst>
            </p:cNvPr>
            <p:cNvSpPr/>
            <p:nvPr/>
          </p:nvSpPr>
          <p:spPr>
            <a:xfrm rot="5400000">
              <a:off x="3938455" y="1933117"/>
              <a:ext cx="251089" cy="301307"/>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9" name="Arrow: Right 4">
              <a:extLst>
                <a:ext uri="{FF2B5EF4-FFF2-40B4-BE49-F238E27FC236}">
                  <a16:creationId xmlns:a16="http://schemas.microsoft.com/office/drawing/2014/main" id="{42280E8B-54D4-5DB6-8278-56BBF5F8FEDA}"/>
                </a:ext>
              </a:extLst>
            </p:cNvPr>
            <p:cNvSpPr txBox="1"/>
            <p:nvPr/>
          </p:nvSpPr>
          <p:spPr>
            <a:xfrm>
              <a:off x="3973608" y="1958226"/>
              <a:ext cx="180785" cy="1757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p:txBody>
        </p:sp>
      </p:grpSp>
      <p:grpSp>
        <p:nvGrpSpPr>
          <p:cNvPr id="40" name="Group 39">
            <a:extLst>
              <a:ext uri="{FF2B5EF4-FFF2-40B4-BE49-F238E27FC236}">
                <a16:creationId xmlns:a16="http://schemas.microsoft.com/office/drawing/2014/main" id="{22EFB135-2A60-65D4-F09E-C7221079D988}"/>
              </a:ext>
            </a:extLst>
          </p:cNvPr>
          <p:cNvGrpSpPr/>
          <p:nvPr/>
        </p:nvGrpSpPr>
        <p:grpSpPr>
          <a:xfrm rot="16200000">
            <a:off x="4167373" y="2151850"/>
            <a:ext cx="301307" cy="709745"/>
            <a:chOff x="3913346" y="1958226"/>
            <a:chExt cx="301307" cy="251089"/>
          </a:xfrm>
        </p:grpSpPr>
        <p:sp>
          <p:nvSpPr>
            <p:cNvPr id="41" name="Arrow: Right 40">
              <a:extLst>
                <a:ext uri="{FF2B5EF4-FFF2-40B4-BE49-F238E27FC236}">
                  <a16:creationId xmlns:a16="http://schemas.microsoft.com/office/drawing/2014/main" id="{ABA4597E-A8B4-D5F7-75CF-E895B32B4CE2}"/>
                </a:ext>
              </a:extLst>
            </p:cNvPr>
            <p:cNvSpPr/>
            <p:nvPr/>
          </p:nvSpPr>
          <p:spPr>
            <a:xfrm rot="5400000">
              <a:off x="3938455" y="1933117"/>
              <a:ext cx="251089" cy="301307"/>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2" name="Arrow: Right 4">
              <a:extLst>
                <a:ext uri="{FF2B5EF4-FFF2-40B4-BE49-F238E27FC236}">
                  <a16:creationId xmlns:a16="http://schemas.microsoft.com/office/drawing/2014/main" id="{9E3AA951-3449-6C55-6011-7D1E88C928DA}"/>
                </a:ext>
              </a:extLst>
            </p:cNvPr>
            <p:cNvSpPr txBox="1"/>
            <p:nvPr/>
          </p:nvSpPr>
          <p:spPr>
            <a:xfrm>
              <a:off x="3973608" y="1958226"/>
              <a:ext cx="180785" cy="1757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p:txBody>
        </p:sp>
      </p:grpSp>
      <p:grpSp>
        <p:nvGrpSpPr>
          <p:cNvPr id="43" name="Group 42">
            <a:extLst>
              <a:ext uri="{FF2B5EF4-FFF2-40B4-BE49-F238E27FC236}">
                <a16:creationId xmlns:a16="http://schemas.microsoft.com/office/drawing/2014/main" id="{81707BD0-C11C-7BE0-9044-9511C7E29C1A}"/>
              </a:ext>
            </a:extLst>
          </p:cNvPr>
          <p:cNvGrpSpPr/>
          <p:nvPr/>
        </p:nvGrpSpPr>
        <p:grpSpPr>
          <a:xfrm>
            <a:off x="5962688" y="1973591"/>
            <a:ext cx="301307" cy="251089"/>
            <a:chOff x="3913346" y="1958226"/>
            <a:chExt cx="301307" cy="251089"/>
          </a:xfrm>
        </p:grpSpPr>
        <p:sp>
          <p:nvSpPr>
            <p:cNvPr id="44" name="Arrow: Right 43">
              <a:extLst>
                <a:ext uri="{FF2B5EF4-FFF2-40B4-BE49-F238E27FC236}">
                  <a16:creationId xmlns:a16="http://schemas.microsoft.com/office/drawing/2014/main" id="{E287CE2E-F709-124F-CAD3-7D406F2EC7B0}"/>
                </a:ext>
              </a:extLst>
            </p:cNvPr>
            <p:cNvSpPr/>
            <p:nvPr/>
          </p:nvSpPr>
          <p:spPr>
            <a:xfrm rot="5400000">
              <a:off x="3938455" y="1933117"/>
              <a:ext cx="251089" cy="301307"/>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5" name="Arrow: Right 4">
              <a:extLst>
                <a:ext uri="{FF2B5EF4-FFF2-40B4-BE49-F238E27FC236}">
                  <a16:creationId xmlns:a16="http://schemas.microsoft.com/office/drawing/2014/main" id="{E6BBEE93-6998-D11E-95F3-88DC5B2E0A27}"/>
                </a:ext>
              </a:extLst>
            </p:cNvPr>
            <p:cNvSpPr txBox="1"/>
            <p:nvPr/>
          </p:nvSpPr>
          <p:spPr>
            <a:xfrm>
              <a:off x="3973608" y="1958226"/>
              <a:ext cx="180785" cy="1757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p:txBody>
        </p:sp>
      </p:grpSp>
      <p:grpSp>
        <p:nvGrpSpPr>
          <p:cNvPr id="46" name="object 3">
            <a:extLst>
              <a:ext uri="{FF2B5EF4-FFF2-40B4-BE49-F238E27FC236}">
                <a16:creationId xmlns:a16="http://schemas.microsoft.com/office/drawing/2014/main" id="{4AFC0C72-526D-5E43-8E83-F2F90D47A856}"/>
              </a:ext>
            </a:extLst>
          </p:cNvPr>
          <p:cNvGrpSpPr/>
          <p:nvPr/>
        </p:nvGrpSpPr>
        <p:grpSpPr>
          <a:xfrm>
            <a:off x="248239" y="28821"/>
            <a:ext cx="9387840" cy="1256030"/>
            <a:chOff x="0" y="772667"/>
            <a:chExt cx="9387840" cy="1256030"/>
          </a:xfrm>
        </p:grpSpPr>
        <p:sp>
          <p:nvSpPr>
            <p:cNvPr id="47" name="object 4">
              <a:extLst>
                <a:ext uri="{FF2B5EF4-FFF2-40B4-BE49-F238E27FC236}">
                  <a16:creationId xmlns:a16="http://schemas.microsoft.com/office/drawing/2014/main" id="{47624669-B32A-CFBC-B4F1-DDA1C9CADE4D}"/>
                </a:ext>
              </a:extLst>
            </p:cNvPr>
            <p:cNvSpPr/>
            <p:nvPr/>
          </p:nvSpPr>
          <p:spPr>
            <a:xfrm>
              <a:off x="0" y="772668"/>
              <a:ext cx="9371330" cy="1239520"/>
            </a:xfrm>
            <a:custGeom>
              <a:avLst/>
              <a:gdLst/>
              <a:ahLst/>
              <a:cxnLst/>
              <a:rect l="l" t="t" r="r" b="b"/>
              <a:pathLst>
                <a:path w="9371330" h="1239520">
                  <a:moveTo>
                    <a:pt x="9371076" y="1239011"/>
                  </a:moveTo>
                  <a:lnTo>
                    <a:pt x="0" y="1239011"/>
                  </a:lnTo>
                  <a:lnTo>
                    <a:pt x="0" y="0"/>
                  </a:lnTo>
                  <a:lnTo>
                    <a:pt x="9371076" y="0"/>
                  </a:lnTo>
                  <a:lnTo>
                    <a:pt x="9371076" y="1239011"/>
                  </a:lnTo>
                  <a:close/>
                </a:path>
              </a:pathLst>
            </a:custGeom>
            <a:solidFill>
              <a:srgbClr val="16153D"/>
            </a:solidFill>
          </p:spPr>
          <p:txBody>
            <a:bodyPr wrap="square" lIns="0" tIns="0" rIns="0" bIns="0" rtlCol="0"/>
            <a:lstStyle/>
            <a:p>
              <a:endParaRPr dirty="0"/>
            </a:p>
          </p:txBody>
        </p:sp>
        <p:sp>
          <p:nvSpPr>
            <p:cNvPr id="48" name="object 5">
              <a:extLst>
                <a:ext uri="{FF2B5EF4-FFF2-40B4-BE49-F238E27FC236}">
                  <a16:creationId xmlns:a16="http://schemas.microsoft.com/office/drawing/2014/main" id="{3874C5A1-F923-DBCD-7593-400F4A25647C}"/>
                </a:ext>
              </a:extLst>
            </p:cNvPr>
            <p:cNvSpPr/>
            <p:nvPr/>
          </p:nvSpPr>
          <p:spPr>
            <a:xfrm>
              <a:off x="0" y="772667"/>
              <a:ext cx="9387840" cy="1256030"/>
            </a:xfrm>
            <a:custGeom>
              <a:avLst/>
              <a:gdLst/>
              <a:ahLst/>
              <a:cxnLst/>
              <a:rect l="l" t="t" r="r" b="b"/>
              <a:pathLst>
                <a:path w="9387840" h="1256030">
                  <a:moveTo>
                    <a:pt x="0" y="16764"/>
                  </a:moveTo>
                  <a:lnTo>
                    <a:pt x="0" y="0"/>
                  </a:lnTo>
                  <a:lnTo>
                    <a:pt x="9387840" y="0"/>
                  </a:lnTo>
                  <a:lnTo>
                    <a:pt x="16763" y="0"/>
                  </a:lnTo>
                  <a:lnTo>
                    <a:pt x="0" y="16764"/>
                  </a:lnTo>
                  <a:close/>
                </a:path>
                <a:path w="9387840" h="1256030">
                  <a:moveTo>
                    <a:pt x="16763" y="1239012"/>
                  </a:moveTo>
                  <a:lnTo>
                    <a:pt x="0" y="1222248"/>
                  </a:lnTo>
                  <a:lnTo>
                    <a:pt x="0" y="16764"/>
                  </a:lnTo>
                  <a:lnTo>
                    <a:pt x="16763" y="0"/>
                  </a:lnTo>
                  <a:lnTo>
                    <a:pt x="16763" y="1239012"/>
                  </a:lnTo>
                  <a:close/>
                </a:path>
                <a:path w="9387840" h="1256030">
                  <a:moveTo>
                    <a:pt x="9354312" y="16764"/>
                  </a:moveTo>
                  <a:lnTo>
                    <a:pt x="16763" y="16764"/>
                  </a:lnTo>
                  <a:lnTo>
                    <a:pt x="16763" y="0"/>
                  </a:lnTo>
                  <a:lnTo>
                    <a:pt x="9354312" y="0"/>
                  </a:lnTo>
                  <a:lnTo>
                    <a:pt x="9354312" y="16764"/>
                  </a:lnTo>
                  <a:close/>
                </a:path>
                <a:path w="9387840" h="1256030">
                  <a:moveTo>
                    <a:pt x="9354312" y="1239012"/>
                  </a:moveTo>
                  <a:lnTo>
                    <a:pt x="9354312" y="0"/>
                  </a:lnTo>
                  <a:lnTo>
                    <a:pt x="9371076" y="16764"/>
                  </a:lnTo>
                  <a:lnTo>
                    <a:pt x="9387840" y="16764"/>
                  </a:lnTo>
                  <a:lnTo>
                    <a:pt x="9387840" y="1222248"/>
                  </a:lnTo>
                  <a:lnTo>
                    <a:pt x="9371076" y="1222248"/>
                  </a:lnTo>
                  <a:lnTo>
                    <a:pt x="9354312" y="1239012"/>
                  </a:lnTo>
                  <a:close/>
                </a:path>
                <a:path w="9387840" h="1256030">
                  <a:moveTo>
                    <a:pt x="9387840" y="16764"/>
                  </a:moveTo>
                  <a:lnTo>
                    <a:pt x="9371076" y="16764"/>
                  </a:lnTo>
                  <a:lnTo>
                    <a:pt x="9354312" y="0"/>
                  </a:lnTo>
                  <a:lnTo>
                    <a:pt x="9387840" y="0"/>
                  </a:lnTo>
                  <a:lnTo>
                    <a:pt x="9387840" y="16764"/>
                  </a:lnTo>
                  <a:close/>
                </a:path>
                <a:path w="9387840" h="1256030">
                  <a:moveTo>
                    <a:pt x="9354312" y="1239012"/>
                  </a:moveTo>
                  <a:lnTo>
                    <a:pt x="16763" y="1239012"/>
                  </a:lnTo>
                  <a:lnTo>
                    <a:pt x="16763" y="1222248"/>
                  </a:lnTo>
                  <a:lnTo>
                    <a:pt x="9354312" y="1222248"/>
                  </a:lnTo>
                  <a:lnTo>
                    <a:pt x="9354312" y="1239012"/>
                  </a:lnTo>
                  <a:close/>
                </a:path>
                <a:path w="9387840" h="1256030">
                  <a:moveTo>
                    <a:pt x="9387840" y="1239012"/>
                  </a:moveTo>
                  <a:lnTo>
                    <a:pt x="9354312" y="1239012"/>
                  </a:lnTo>
                  <a:lnTo>
                    <a:pt x="9371076" y="1222248"/>
                  </a:lnTo>
                  <a:lnTo>
                    <a:pt x="9387840" y="1222248"/>
                  </a:lnTo>
                  <a:lnTo>
                    <a:pt x="9387840" y="1239012"/>
                  </a:lnTo>
                  <a:close/>
                </a:path>
                <a:path w="9387840" h="1256030">
                  <a:moveTo>
                    <a:pt x="9381744" y="1255776"/>
                  </a:moveTo>
                  <a:lnTo>
                    <a:pt x="0" y="1255776"/>
                  </a:lnTo>
                  <a:lnTo>
                    <a:pt x="0" y="1222248"/>
                  </a:lnTo>
                  <a:lnTo>
                    <a:pt x="16763" y="1239012"/>
                  </a:lnTo>
                  <a:lnTo>
                    <a:pt x="9387840" y="1239012"/>
                  </a:lnTo>
                  <a:lnTo>
                    <a:pt x="9387840" y="1248156"/>
                  </a:lnTo>
                  <a:lnTo>
                    <a:pt x="9381744" y="1255776"/>
                  </a:lnTo>
                  <a:close/>
                </a:path>
              </a:pathLst>
            </a:custGeom>
            <a:solidFill>
              <a:srgbClr val="FFFFFF"/>
            </a:solidFill>
          </p:spPr>
          <p:txBody>
            <a:bodyPr wrap="square" lIns="0" tIns="0" rIns="0" bIns="0" rtlCol="0"/>
            <a:lstStyle/>
            <a:p>
              <a:endParaRPr/>
            </a:p>
          </p:txBody>
        </p:sp>
      </p:grpSp>
      <p:sp>
        <p:nvSpPr>
          <p:cNvPr id="49" name="TextBox 48">
            <a:extLst>
              <a:ext uri="{FF2B5EF4-FFF2-40B4-BE49-F238E27FC236}">
                <a16:creationId xmlns:a16="http://schemas.microsoft.com/office/drawing/2014/main" id="{09C5C344-9861-03FE-E0F3-3FA77967650D}"/>
              </a:ext>
            </a:extLst>
          </p:cNvPr>
          <p:cNvSpPr txBox="1"/>
          <p:nvPr/>
        </p:nvSpPr>
        <p:spPr>
          <a:xfrm>
            <a:off x="718184" y="320763"/>
            <a:ext cx="4711066" cy="584775"/>
          </a:xfrm>
          <a:prstGeom prst="rect">
            <a:avLst/>
          </a:prstGeom>
          <a:noFill/>
        </p:spPr>
        <p:txBody>
          <a:bodyPr wrap="square" rtlCol="0">
            <a:spAutoFit/>
          </a:bodyPr>
          <a:lstStyle/>
          <a:p>
            <a:r>
              <a:rPr lang="en-IN" sz="3200" dirty="0">
                <a:solidFill>
                  <a:schemeClr val="bg1"/>
                </a:solidFill>
              </a:rPr>
              <a:t>Flow Chart</a:t>
            </a:r>
          </a:p>
        </p:txBody>
      </p:sp>
      <p:sp>
        <p:nvSpPr>
          <p:cNvPr id="50" name="object 2">
            <a:extLst>
              <a:ext uri="{FF2B5EF4-FFF2-40B4-BE49-F238E27FC236}">
                <a16:creationId xmlns:a16="http://schemas.microsoft.com/office/drawing/2014/main" id="{1230A4E8-A251-0564-AF60-8F37743FE155}"/>
              </a:ext>
            </a:extLst>
          </p:cNvPr>
          <p:cNvSpPr/>
          <p:nvPr/>
        </p:nvSpPr>
        <p:spPr>
          <a:xfrm>
            <a:off x="10687224" y="90670"/>
            <a:ext cx="1123187" cy="1132332"/>
          </a:xfrm>
          <a:prstGeom prst="rect">
            <a:avLst/>
          </a:prstGeom>
          <a:blipFill>
            <a:blip r:embed="rId7"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61646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885</TotalTime>
  <Words>922</Words>
  <Application>Microsoft Office PowerPoint</Application>
  <PresentationFormat>Widescreen</PresentationFormat>
  <Paragraphs>111</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Calibri</vt:lpstr>
      <vt:lpstr>Calibri Light</vt:lpstr>
      <vt:lpstr>Georgia</vt:lpstr>
      <vt:lpstr>Google Sans</vt:lpstr>
      <vt:lpstr>Open Sans</vt:lpstr>
      <vt:lpstr>source-serif-pro</vt:lpstr>
      <vt:lpstr>Times New Roman</vt:lpstr>
      <vt:lpstr>Trebuchet MS</vt:lpstr>
      <vt:lpstr>Verdana</vt:lpstr>
      <vt:lpstr>Office Theme</vt:lpstr>
      <vt:lpstr>Center for Development of Advanced  Computing Patna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sumit patil</dc:creator>
  <cp:lastModifiedBy>ADITYA BHISE</cp:lastModifiedBy>
  <cp:revision>9</cp:revision>
  <dcterms:created xsi:type="dcterms:W3CDTF">2023-03-13T16:16:09Z</dcterms:created>
  <dcterms:modified xsi:type="dcterms:W3CDTF">2023-03-15T02:54:51Z</dcterms:modified>
</cp:coreProperties>
</file>