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97" autoAdjust="0"/>
    <p:restoredTop sz="94660"/>
  </p:normalViewPr>
  <p:slideViewPr>
    <p:cSldViewPr snapToGrid="0">
      <p:cViewPr varScale="1">
        <p:scale>
          <a:sx n="46" d="100"/>
          <a:sy n="46" d="100"/>
        </p:scale>
        <p:origin x="73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DC89BF6-5700-4D16-9B93-184243340225}" type="datetimeFigureOut">
              <a:rPr lang="en-IN" smtClean="0"/>
              <a:t>23-02-2022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618528-761D-4EF1-92F5-F80849C8C43C}" type="slidenum">
              <a:rPr lang="en-IN" smtClean="0"/>
              <a:t>‹#›</a:t>
            </a:fld>
            <a:endParaRPr lang="en-IN"/>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141597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7DC89BF6-5700-4D16-9B93-184243340225}" type="datetimeFigureOut">
              <a:rPr lang="en-IN" smtClean="0"/>
              <a:t>23-02-2022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F618528-761D-4EF1-92F5-F80849C8C43C}" type="slidenum">
              <a:rPr lang="en-IN" smtClean="0"/>
              <a:t>‹#›</a:t>
            </a:fld>
            <a:endParaRPr lang="en-IN"/>
          </a:p>
        </p:txBody>
      </p:sp>
    </p:spTree>
    <p:extLst>
      <p:ext uri="{BB962C8B-B14F-4D97-AF65-F5344CB8AC3E}">
        <p14:creationId xmlns:p14="http://schemas.microsoft.com/office/powerpoint/2010/main" val="40074974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DC89BF6-5700-4D16-9B93-184243340225}" type="datetimeFigureOut">
              <a:rPr lang="en-IN" smtClean="0"/>
              <a:t>23-02-2022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618528-761D-4EF1-92F5-F80849C8C43C}" type="slidenum">
              <a:rPr lang="en-IN" smtClean="0"/>
              <a:t>‹#›</a:t>
            </a:fld>
            <a:endParaRPr lang="en-IN"/>
          </a:p>
        </p:txBody>
      </p:sp>
    </p:spTree>
    <p:extLst>
      <p:ext uri="{BB962C8B-B14F-4D97-AF65-F5344CB8AC3E}">
        <p14:creationId xmlns:p14="http://schemas.microsoft.com/office/powerpoint/2010/main" val="19710585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DC89BF6-5700-4D16-9B93-184243340225}" type="datetimeFigureOut">
              <a:rPr lang="en-IN" smtClean="0"/>
              <a:t>23-02-2022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618528-761D-4EF1-92F5-F80849C8C43C}" type="slidenum">
              <a:rPr lang="en-IN" smtClean="0"/>
              <a:t>‹#›</a:t>
            </a:fld>
            <a:endParaRPr lang="en-IN"/>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566484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DC89BF6-5700-4D16-9B93-184243340225}" type="datetimeFigureOut">
              <a:rPr lang="en-IN" smtClean="0"/>
              <a:t>23-02-2022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618528-761D-4EF1-92F5-F80849C8C43C}" type="slidenum">
              <a:rPr lang="en-IN" smtClean="0"/>
              <a:t>‹#›</a:t>
            </a:fld>
            <a:endParaRPr lang="en-IN"/>
          </a:p>
        </p:txBody>
      </p:sp>
    </p:spTree>
    <p:extLst>
      <p:ext uri="{BB962C8B-B14F-4D97-AF65-F5344CB8AC3E}">
        <p14:creationId xmlns:p14="http://schemas.microsoft.com/office/powerpoint/2010/main" val="36712737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DC89BF6-5700-4D16-9B93-184243340225}" type="datetimeFigureOut">
              <a:rPr lang="en-IN" smtClean="0"/>
              <a:t>23-02-2022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618528-761D-4EF1-92F5-F80849C8C43C}" type="slidenum">
              <a:rPr lang="en-IN" smtClean="0"/>
              <a:t>‹#›</a:t>
            </a:fld>
            <a:endParaRPr lang="en-IN"/>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41650918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DC89BF6-5700-4D16-9B93-184243340225}" type="datetimeFigureOut">
              <a:rPr lang="en-IN" smtClean="0"/>
              <a:t>23-02-2022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618528-761D-4EF1-92F5-F80849C8C43C}" type="slidenum">
              <a:rPr lang="en-IN" smtClean="0"/>
              <a:t>‹#›</a:t>
            </a:fld>
            <a:endParaRPr lang="en-IN"/>
          </a:p>
        </p:txBody>
      </p:sp>
    </p:spTree>
    <p:extLst>
      <p:ext uri="{BB962C8B-B14F-4D97-AF65-F5344CB8AC3E}">
        <p14:creationId xmlns:p14="http://schemas.microsoft.com/office/powerpoint/2010/main" val="37585903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DC89BF6-5700-4D16-9B93-184243340225}" type="datetimeFigureOut">
              <a:rPr lang="en-IN" smtClean="0"/>
              <a:t>23-02-2022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618528-761D-4EF1-92F5-F80849C8C43C}" type="slidenum">
              <a:rPr lang="en-IN" smtClean="0"/>
              <a:t>‹#›</a:t>
            </a:fld>
            <a:endParaRPr lang="en-IN"/>
          </a:p>
        </p:txBody>
      </p:sp>
    </p:spTree>
    <p:extLst>
      <p:ext uri="{BB962C8B-B14F-4D97-AF65-F5344CB8AC3E}">
        <p14:creationId xmlns:p14="http://schemas.microsoft.com/office/powerpoint/2010/main" val="20235985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DC89BF6-5700-4D16-9B93-184243340225}" type="datetimeFigureOut">
              <a:rPr lang="en-IN" smtClean="0"/>
              <a:t>23-02-2022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618528-761D-4EF1-92F5-F80849C8C43C}" type="slidenum">
              <a:rPr lang="en-IN" smtClean="0"/>
              <a:t>‹#›</a:t>
            </a:fld>
            <a:endParaRPr lang="en-IN"/>
          </a:p>
        </p:txBody>
      </p:sp>
    </p:spTree>
    <p:extLst>
      <p:ext uri="{BB962C8B-B14F-4D97-AF65-F5344CB8AC3E}">
        <p14:creationId xmlns:p14="http://schemas.microsoft.com/office/powerpoint/2010/main" val="22796665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DC89BF6-5700-4D16-9B93-184243340225}" type="datetimeFigureOut">
              <a:rPr lang="en-IN" smtClean="0"/>
              <a:t>23-02-2022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618528-761D-4EF1-92F5-F80849C8C43C}" type="slidenum">
              <a:rPr lang="en-IN" smtClean="0"/>
              <a:t>‹#›</a:t>
            </a:fld>
            <a:endParaRPr lang="en-IN"/>
          </a:p>
        </p:txBody>
      </p:sp>
    </p:spTree>
    <p:extLst>
      <p:ext uri="{BB962C8B-B14F-4D97-AF65-F5344CB8AC3E}">
        <p14:creationId xmlns:p14="http://schemas.microsoft.com/office/powerpoint/2010/main" val="18122833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DC89BF6-5700-4D16-9B93-184243340225}" type="datetimeFigureOut">
              <a:rPr lang="en-IN" smtClean="0"/>
              <a:t>23-02-2022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618528-761D-4EF1-92F5-F80849C8C43C}" type="slidenum">
              <a:rPr lang="en-IN" smtClean="0"/>
              <a:t>‹#›</a:t>
            </a:fld>
            <a:endParaRPr lang="en-IN"/>
          </a:p>
        </p:txBody>
      </p:sp>
    </p:spTree>
    <p:extLst>
      <p:ext uri="{BB962C8B-B14F-4D97-AF65-F5344CB8AC3E}">
        <p14:creationId xmlns:p14="http://schemas.microsoft.com/office/powerpoint/2010/main" val="2818105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DC89BF6-5700-4D16-9B93-184243340225}" type="datetimeFigureOut">
              <a:rPr lang="en-IN" smtClean="0"/>
              <a:t>23-02-2022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F618528-761D-4EF1-92F5-F80849C8C43C}" type="slidenum">
              <a:rPr lang="en-IN" smtClean="0"/>
              <a:t>‹#›</a:t>
            </a:fld>
            <a:endParaRPr lang="en-IN"/>
          </a:p>
        </p:txBody>
      </p:sp>
    </p:spTree>
    <p:extLst>
      <p:ext uri="{BB962C8B-B14F-4D97-AF65-F5344CB8AC3E}">
        <p14:creationId xmlns:p14="http://schemas.microsoft.com/office/powerpoint/2010/main" val="19022048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DC89BF6-5700-4D16-9B93-184243340225}" type="datetimeFigureOut">
              <a:rPr lang="en-IN" smtClean="0"/>
              <a:t>23-02-2022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F618528-761D-4EF1-92F5-F80849C8C43C}" type="slidenum">
              <a:rPr lang="en-IN" smtClean="0"/>
              <a:t>‹#›</a:t>
            </a:fld>
            <a:endParaRPr lang="en-IN"/>
          </a:p>
        </p:txBody>
      </p:sp>
    </p:spTree>
    <p:extLst>
      <p:ext uri="{BB962C8B-B14F-4D97-AF65-F5344CB8AC3E}">
        <p14:creationId xmlns:p14="http://schemas.microsoft.com/office/powerpoint/2010/main" val="4769479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DC89BF6-5700-4D16-9B93-184243340225}" type="datetimeFigureOut">
              <a:rPr lang="en-IN" smtClean="0"/>
              <a:t>23-02-2022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F618528-761D-4EF1-92F5-F80849C8C43C}" type="slidenum">
              <a:rPr lang="en-IN" smtClean="0"/>
              <a:t>‹#›</a:t>
            </a:fld>
            <a:endParaRPr lang="en-IN"/>
          </a:p>
        </p:txBody>
      </p:sp>
    </p:spTree>
    <p:extLst>
      <p:ext uri="{BB962C8B-B14F-4D97-AF65-F5344CB8AC3E}">
        <p14:creationId xmlns:p14="http://schemas.microsoft.com/office/powerpoint/2010/main" val="35982008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C89BF6-5700-4D16-9B93-184243340225}" type="datetimeFigureOut">
              <a:rPr lang="en-IN" smtClean="0"/>
              <a:t>23-02-2022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F618528-761D-4EF1-92F5-F80849C8C43C}" type="slidenum">
              <a:rPr lang="en-IN" smtClean="0"/>
              <a:t>‹#›</a:t>
            </a:fld>
            <a:endParaRPr lang="en-IN"/>
          </a:p>
        </p:txBody>
      </p:sp>
    </p:spTree>
    <p:extLst>
      <p:ext uri="{BB962C8B-B14F-4D97-AF65-F5344CB8AC3E}">
        <p14:creationId xmlns:p14="http://schemas.microsoft.com/office/powerpoint/2010/main" val="22504883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DC89BF6-5700-4D16-9B93-184243340225}" type="datetimeFigureOut">
              <a:rPr lang="en-IN" smtClean="0"/>
              <a:t>23-02-2022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F618528-761D-4EF1-92F5-F80849C8C43C}" type="slidenum">
              <a:rPr lang="en-IN" smtClean="0"/>
              <a:t>‹#›</a:t>
            </a:fld>
            <a:endParaRPr lang="en-IN"/>
          </a:p>
        </p:txBody>
      </p:sp>
    </p:spTree>
    <p:extLst>
      <p:ext uri="{BB962C8B-B14F-4D97-AF65-F5344CB8AC3E}">
        <p14:creationId xmlns:p14="http://schemas.microsoft.com/office/powerpoint/2010/main" val="10398751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DC89BF6-5700-4D16-9B93-184243340225}" type="datetimeFigureOut">
              <a:rPr lang="en-IN" smtClean="0"/>
              <a:t>23-02-2022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F618528-761D-4EF1-92F5-F80849C8C43C}" type="slidenum">
              <a:rPr lang="en-IN" smtClean="0"/>
              <a:t>‹#›</a:t>
            </a:fld>
            <a:endParaRPr lang="en-IN"/>
          </a:p>
        </p:txBody>
      </p:sp>
    </p:spTree>
    <p:extLst>
      <p:ext uri="{BB962C8B-B14F-4D97-AF65-F5344CB8AC3E}">
        <p14:creationId xmlns:p14="http://schemas.microsoft.com/office/powerpoint/2010/main" val="32353308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7DC89BF6-5700-4D16-9B93-184243340225}" type="datetimeFigureOut">
              <a:rPr lang="en-IN" smtClean="0"/>
              <a:t>23-02-2022</a:t>
            </a:fld>
            <a:endParaRPr lang="en-IN"/>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5F618528-761D-4EF1-92F5-F80849C8C43C}" type="slidenum">
              <a:rPr lang="en-IN" smtClean="0"/>
              <a:t>‹#›</a:t>
            </a:fld>
            <a:endParaRPr lang="en-IN"/>
          </a:p>
        </p:txBody>
      </p:sp>
    </p:spTree>
    <p:extLst>
      <p:ext uri="{BB962C8B-B14F-4D97-AF65-F5344CB8AC3E}">
        <p14:creationId xmlns:p14="http://schemas.microsoft.com/office/powerpoint/2010/main" val="301204640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hyperlink" Target="https://www.symantec.com/content/dam/symantec/docs/reports/istr-24-2019-en.pdf" TargetMode="Externa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12192000" cy="1309511"/>
          </a:xfrm>
        </p:spPr>
        <p:txBody>
          <a:bodyPr>
            <a:normAutofit/>
          </a:bodyPr>
          <a:lstStyle/>
          <a:p>
            <a:endParaRPr lang="en-IN" dirty="0"/>
          </a:p>
        </p:txBody>
      </p:sp>
      <p:sp>
        <p:nvSpPr>
          <p:cNvPr id="3" name="Subtitle 2"/>
          <p:cNvSpPr>
            <a:spLocks noGrp="1"/>
          </p:cNvSpPr>
          <p:nvPr>
            <p:ph type="subTitle" idx="1"/>
          </p:nvPr>
        </p:nvSpPr>
        <p:spPr>
          <a:xfrm>
            <a:off x="684213" y="1304365"/>
            <a:ext cx="7328217" cy="5153585"/>
          </a:xfrm>
        </p:spPr>
        <p:txBody>
          <a:bodyPr>
            <a:normAutofit fontScale="92500" lnSpcReduction="10000"/>
          </a:bodyPr>
          <a:lstStyle/>
          <a:p>
            <a:pPr lvl="0" algn="ctr">
              <a:spcBef>
                <a:spcPts val="1000"/>
              </a:spcBef>
              <a:spcAft>
                <a:spcPts val="0"/>
              </a:spcAft>
              <a:buClr>
                <a:srgbClr val="A53010"/>
              </a:buClr>
              <a:buSzTx/>
            </a:pPr>
            <a:endParaRPr lang="en-IN" sz="2200" b="1" dirty="0" smtClean="0">
              <a:solidFill>
                <a:srgbClr val="C00000"/>
              </a:solidFill>
            </a:endParaRPr>
          </a:p>
          <a:p>
            <a:pPr lvl="0" algn="ctr">
              <a:spcBef>
                <a:spcPts val="1000"/>
              </a:spcBef>
              <a:spcAft>
                <a:spcPts val="0"/>
              </a:spcAft>
              <a:buClr>
                <a:srgbClr val="A53010"/>
              </a:buClr>
              <a:buSzTx/>
            </a:pPr>
            <a:endParaRPr lang="en-IN" sz="2200" b="1" dirty="0">
              <a:solidFill>
                <a:srgbClr val="C00000"/>
              </a:solidFill>
            </a:endParaRPr>
          </a:p>
          <a:p>
            <a:pPr lvl="0" algn="ctr">
              <a:spcBef>
                <a:spcPts val="1000"/>
              </a:spcBef>
              <a:spcAft>
                <a:spcPts val="0"/>
              </a:spcAft>
              <a:buClr>
                <a:srgbClr val="A53010"/>
              </a:buClr>
              <a:buSzTx/>
            </a:pPr>
            <a:endParaRPr lang="en-IN" sz="2200" b="1" dirty="0" smtClean="0">
              <a:solidFill>
                <a:srgbClr val="C00000"/>
              </a:solidFill>
            </a:endParaRPr>
          </a:p>
          <a:p>
            <a:pPr lvl="0" algn="ctr">
              <a:spcBef>
                <a:spcPts val="1000"/>
              </a:spcBef>
              <a:spcAft>
                <a:spcPts val="0"/>
              </a:spcAft>
              <a:buClr>
                <a:srgbClr val="A53010"/>
              </a:buClr>
              <a:buSzTx/>
            </a:pPr>
            <a:r>
              <a:rPr lang="en-IN" sz="2600" b="1" dirty="0" smtClean="0">
                <a:solidFill>
                  <a:schemeClr val="bg1"/>
                </a:solidFill>
              </a:rPr>
              <a:t> Fast  Email Spam Filtering Methods</a:t>
            </a:r>
          </a:p>
          <a:p>
            <a:pPr lvl="0" algn="ctr">
              <a:spcBef>
                <a:spcPts val="1000"/>
              </a:spcBef>
              <a:spcAft>
                <a:spcPts val="0"/>
              </a:spcAft>
              <a:buClr>
                <a:srgbClr val="A53010"/>
              </a:buClr>
              <a:buSzTx/>
            </a:pPr>
            <a:endParaRPr lang="en-IN" sz="2600" b="1" dirty="0">
              <a:solidFill>
                <a:schemeClr val="bg1"/>
              </a:solidFill>
            </a:endParaRPr>
          </a:p>
          <a:p>
            <a:pPr lvl="0" algn="ctr">
              <a:spcBef>
                <a:spcPts val="1000"/>
              </a:spcBef>
              <a:spcAft>
                <a:spcPts val="0"/>
              </a:spcAft>
              <a:buClr>
                <a:srgbClr val="A53010"/>
              </a:buClr>
              <a:buSzTx/>
            </a:pPr>
            <a:r>
              <a:rPr lang="en-IN" sz="2600" b="1" dirty="0" smtClean="0">
                <a:solidFill>
                  <a:schemeClr val="bg1"/>
                </a:solidFill>
              </a:rPr>
              <a:t>Domain : Machine Learning</a:t>
            </a:r>
          </a:p>
          <a:p>
            <a:pPr lvl="0" algn="ctr">
              <a:spcBef>
                <a:spcPts val="1000"/>
              </a:spcBef>
              <a:spcAft>
                <a:spcPts val="0"/>
              </a:spcAft>
              <a:buClr>
                <a:srgbClr val="A53010"/>
              </a:buClr>
              <a:buSzTx/>
            </a:pPr>
            <a:endParaRPr lang="en-IN" sz="2200" b="1" dirty="0">
              <a:solidFill>
                <a:srgbClr val="C00000"/>
              </a:solidFill>
            </a:endParaRPr>
          </a:p>
          <a:p>
            <a:pPr lvl="0" algn="ctr">
              <a:spcBef>
                <a:spcPts val="1000"/>
              </a:spcBef>
              <a:spcAft>
                <a:spcPts val="0"/>
              </a:spcAft>
              <a:buClr>
                <a:srgbClr val="A53010"/>
              </a:buClr>
              <a:buSzTx/>
            </a:pPr>
            <a:r>
              <a:rPr lang="en-IN" sz="2200" b="1" dirty="0" smtClean="0">
                <a:solidFill>
                  <a:schemeClr val="bg1"/>
                </a:solidFill>
              </a:rPr>
              <a:t>BY</a:t>
            </a:r>
            <a:endParaRPr lang="en-IN" sz="2200" b="1" dirty="0">
              <a:solidFill>
                <a:schemeClr val="bg1"/>
              </a:solidFill>
            </a:endParaRPr>
          </a:p>
          <a:p>
            <a:pPr lvl="0" algn="ctr">
              <a:spcBef>
                <a:spcPts val="1000"/>
              </a:spcBef>
              <a:spcAft>
                <a:spcPts val="0"/>
              </a:spcAft>
              <a:buClr>
                <a:srgbClr val="A53010"/>
              </a:buClr>
              <a:buSzTx/>
            </a:pPr>
            <a:r>
              <a:rPr lang="en-IN" sz="2200" dirty="0">
                <a:solidFill>
                  <a:schemeClr val="bg1"/>
                </a:solidFill>
              </a:rPr>
              <a:t>Aditya     Bhute</a:t>
            </a:r>
          </a:p>
          <a:p>
            <a:pPr lvl="0" algn="ctr">
              <a:spcBef>
                <a:spcPts val="1000"/>
              </a:spcBef>
              <a:spcAft>
                <a:spcPts val="0"/>
              </a:spcAft>
              <a:buClr>
                <a:srgbClr val="A53010"/>
              </a:buClr>
              <a:buSzTx/>
            </a:pPr>
            <a:r>
              <a:rPr lang="en-IN" sz="2200" dirty="0">
                <a:solidFill>
                  <a:schemeClr val="bg1"/>
                </a:solidFill>
              </a:rPr>
              <a:t>Nagraj     Aajure</a:t>
            </a:r>
          </a:p>
          <a:p>
            <a:pPr lvl="0" algn="ctr">
              <a:spcBef>
                <a:spcPts val="1000"/>
              </a:spcBef>
              <a:spcAft>
                <a:spcPts val="0"/>
              </a:spcAft>
              <a:buClr>
                <a:srgbClr val="A53010"/>
              </a:buClr>
              <a:buSzTx/>
            </a:pPr>
            <a:r>
              <a:rPr lang="en-IN" sz="2200" dirty="0">
                <a:solidFill>
                  <a:schemeClr val="bg1"/>
                </a:solidFill>
              </a:rPr>
              <a:t>         Shubham   </a:t>
            </a:r>
            <a:r>
              <a:rPr lang="en-IN" sz="2200" dirty="0" smtClean="0">
                <a:solidFill>
                  <a:schemeClr val="bg1"/>
                </a:solidFill>
              </a:rPr>
              <a:t>Dhanorkar</a:t>
            </a:r>
          </a:p>
          <a:p>
            <a:pPr lvl="0" algn="ctr">
              <a:spcBef>
                <a:spcPts val="1000"/>
              </a:spcBef>
              <a:spcAft>
                <a:spcPts val="0"/>
              </a:spcAft>
              <a:buClr>
                <a:srgbClr val="A53010"/>
              </a:buClr>
              <a:buSzTx/>
            </a:pPr>
            <a:r>
              <a:rPr lang="en-IN" sz="2200" b="1" dirty="0" err="1" smtClean="0">
                <a:solidFill>
                  <a:schemeClr val="bg1"/>
                </a:solidFill>
              </a:rPr>
              <a:t>Guide:</a:t>
            </a:r>
            <a:r>
              <a:rPr lang="en-IN" sz="2200" dirty="0" err="1" smtClean="0">
                <a:solidFill>
                  <a:schemeClr val="bg1"/>
                </a:solidFill>
              </a:rPr>
              <a:t>Prof.Kapil</a:t>
            </a:r>
            <a:r>
              <a:rPr lang="en-IN" sz="2200" dirty="0" smtClean="0">
                <a:solidFill>
                  <a:schemeClr val="bg1"/>
                </a:solidFill>
              </a:rPr>
              <a:t> </a:t>
            </a:r>
            <a:r>
              <a:rPr lang="en-IN" sz="2200" dirty="0" err="1" smtClean="0">
                <a:solidFill>
                  <a:schemeClr val="bg1"/>
                </a:solidFill>
              </a:rPr>
              <a:t>Wagh</a:t>
            </a:r>
            <a:r>
              <a:rPr lang="en-IN" sz="2200" dirty="0" smtClean="0">
                <a:solidFill>
                  <a:schemeClr val="bg1"/>
                </a:solidFill>
              </a:rPr>
              <a:t>     </a:t>
            </a:r>
            <a:r>
              <a:rPr lang="en-IN" sz="2200" dirty="0" smtClean="0">
                <a:solidFill>
                  <a:schemeClr val="tx1"/>
                </a:solidFill>
              </a:rPr>
              <a:t>  </a:t>
            </a:r>
            <a:endParaRPr lang="en-IN" sz="2400" b="1" dirty="0">
              <a:solidFill>
                <a:schemeClr val="bg1"/>
              </a:solidFill>
            </a:endParaRPr>
          </a:p>
          <a:p>
            <a:pPr lvl="0" algn="ctr">
              <a:spcBef>
                <a:spcPts val="1000"/>
              </a:spcBef>
              <a:spcAft>
                <a:spcPts val="0"/>
              </a:spcAft>
              <a:buClr>
                <a:srgbClr val="A53010"/>
              </a:buClr>
              <a:buSzTx/>
            </a:pPr>
            <a:endParaRPr lang="en-IN" sz="2200" dirty="0">
              <a:solidFill>
                <a:schemeClr val="tx1"/>
              </a:solidFill>
            </a:endParaRPr>
          </a:p>
          <a:p>
            <a:endParaRPr lang="en-IN" dirty="0"/>
          </a:p>
        </p:txBody>
      </p:sp>
      <p:pic>
        <p:nvPicPr>
          <p:cNvPr id="4" name="Picture 3"/>
          <p:cNvPicPr>
            <a:picLocks noChangeAspect="1"/>
          </p:cNvPicPr>
          <p:nvPr/>
        </p:nvPicPr>
        <p:blipFill>
          <a:blip r:embed="rId2"/>
          <a:stretch>
            <a:fillRect/>
          </a:stretch>
        </p:blipFill>
        <p:spPr>
          <a:xfrm>
            <a:off x="-1" y="0"/>
            <a:ext cx="1616927" cy="1304365"/>
          </a:xfrm>
          <a:prstGeom prst="rect">
            <a:avLst/>
          </a:prstGeom>
        </p:spPr>
      </p:pic>
      <p:sp>
        <p:nvSpPr>
          <p:cNvPr id="5" name="Title 1"/>
          <p:cNvSpPr txBox="1">
            <a:spLocks/>
          </p:cNvSpPr>
          <p:nvPr/>
        </p:nvSpPr>
        <p:spPr>
          <a:xfrm>
            <a:off x="1616926" y="0"/>
            <a:ext cx="8936237" cy="1304365"/>
          </a:xfrm>
          <a:prstGeom prst="rect">
            <a:avLst/>
          </a:prstGeom>
          <a:solidFill>
            <a:srgbClr val="A53010"/>
          </a:solidFill>
          <a:ln w="38100" cap="flat" cmpd="sng" algn="ctr">
            <a:solidFill>
              <a:sysClr val="window" lastClr="FFFFFF"/>
            </a:solidFill>
            <a:prstDash val="solid"/>
          </a:ln>
          <a:effectLst>
            <a:outerShdw blurRad="40000" dist="20000" dir="5400000" rotWithShape="0">
              <a:srgbClr val="000000">
                <a:alpha val="38000"/>
              </a:srgbClr>
            </a:outerShdw>
          </a:effectLst>
        </p:spPr>
        <p:txBody>
          <a:bodyPr vert="horz" lIns="104493" tIns="52247" rIns="104493" bIns="52247" rtlCol="0" anchor="ctr">
            <a:noAutofit/>
          </a:bodyPr>
          <a:lstStyle>
            <a:lvl1pPr algn="ctr" defTabSz="1044924" rtl="0" eaLnBrk="1" latinLnBrk="0" hangingPunct="1">
              <a:spcBef>
                <a:spcPct val="0"/>
              </a:spcBef>
              <a:buNone/>
              <a:defRPr sz="50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marL="0" marR="0" lvl="0" indent="0" algn="ctr" defTabSz="1044924" rtl="0" eaLnBrk="1" fontAlgn="auto" latinLnBrk="0" hangingPunct="1">
              <a:lnSpc>
                <a:spcPct val="100000"/>
              </a:lnSpc>
              <a:spcBef>
                <a:spcPct val="0"/>
              </a:spcBef>
              <a:spcAft>
                <a:spcPts val="0"/>
              </a:spcAft>
              <a:buClrTx/>
              <a:buSzTx/>
              <a:buFontTx/>
              <a:buNone/>
              <a:tabLst/>
              <a:defRPr/>
            </a:pPr>
            <a:r>
              <a:rPr kumimoji="0" lang="en-US" sz="2800" b="1" i="0" u="none" strike="noStrike" kern="1200" cap="none" spc="0" normalizeH="0" baseline="0" noProof="0" dirty="0" err="1" smtClean="0">
                <a:ln>
                  <a:noFill/>
                </a:ln>
                <a:solidFill>
                  <a:sysClr val="window" lastClr="FFFFFF"/>
                </a:solidFill>
                <a:effectLst/>
                <a:uLnTx/>
                <a:uFillTx/>
                <a:latin typeface="Century Gothic" panose="020B0502020202020204"/>
                <a:ea typeface="+mn-ea"/>
                <a:cs typeface="Arial" pitchFamily="34" charset="0"/>
              </a:rPr>
              <a:t>Nutan</a:t>
            </a:r>
            <a:r>
              <a:rPr kumimoji="0" lang="en-US" sz="2800" b="1" i="0" u="none" strike="noStrike" kern="1200" cap="none" spc="0" normalizeH="0" baseline="0" noProof="0" dirty="0">
                <a:ln>
                  <a:noFill/>
                </a:ln>
                <a:solidFill>
                  <a:sysClr val="window" lastClr="FFFFFF"/>
                </a:solidFill>
                <a:effectLst/>
                <a:uLnTx/>
                <a:uFillTx/>
                <a:latin typeface="Century Gothic" panose="020B0502020202020204"/>
                <a:ea typeface="+mn-ea"/>
                <a:cs typeface="Arial" pitchFamily="34" charset="0"/>
              </a:rPr>
              <a:t> </a:t>
            </a:r>
            <a:r>
              <a:rPr kumimoji="0" lang="en-US" sz="2800" b="1" i="0" u="none" strike="noStrike" kern="1200" cap="none" spc="0" normalizeH="0" baseline="0" noProof="0" dirty="0" smtClean="0">
                <a:ln>
                  <a:noFill/>
                </a:ln>
                <a:solidFill>
                  <a:sysClr val="window" lastClr="FFFFFF"/>
                </a:solidFill>
                <a:effectLst/>
                <a:uLnTx/>
                <a:uFillTx/>
                <a:latin typeface="Century Gothic" panose="020B0502020202020204"/>
                <a:ea typeface="+mn-ea"/>
                <a:cs typeface="Arial" pitchFamily="34" charset="0"/>
              </a:rPr>
              <a:t>Maharashtra Institute of Engineering And Technology</a:t>
            </a:r>
            <a:br>
              <a:rPr kumimoji="0" lang="en-US" sz="2800" b="1" i="0" u="none" strike="noStrike" kern="1200" cap="none" spc="0" normalizeH="0" baseline="0" noProof="0" dirty="0" smtClean="0">
                <a:ln>
                  <a:noFill/>
                </a:ln>
                <a:solidFill>
                  <a:sysClr val="window" lastClr="FFFFFF"/>
                </a:solidFill>
                <a:effectLst/>
                <a:uLnTx/>
                <a:uFillTx/>
                <a:latin typeface="Century Gothic" panose="020B0502020202020204"/>
                <a:ea typeface="+mn-ea"/>
                <a:cs typeface="Arial" pitchFamily="34" charset="0"/>
              </a:rPr>
            </a:br>
            <a:r>
              <a:rPr kumimoji="0" lang="en-US" sz="2800" b="1" i="0" u="none" strike="noStrike" kern="1200" cap="none" spc="0" normalizeH="0" baseline="0" noProof="0" dirty="0" smtClean="0">
                <a:ln>
                  <a:noFill/>
                </a:ln>
                <a:solidFill>
                  <a:sysClr val="window" lastClr="FFFFFF"/>
                </a:solidFill>
                <a:effectLst/>
                <a:uLnTx/>
                <a:uFillTx/>
                <a:latin typeface="Century Gothic" panose="020B0502020202020204"/>
                <a:ea typeface="+mn-ea"/>
                <a:cs typeface="Arial" pitchFamily="34" charset="0"/>
              </a:rPr>
              <a:t>Department of Information Technology</a:t>
            </a:r>
            <a:endParaRPr kumimoji="0" lang="en-US" sz="2800" b="1" i="0" u="none" strike="noStrike" kern="1200" cap="none" spc="0" normalizeH="0" baseline="0" noProof="0" dirty="0">
              <a:ln>
                <a:noFill/>
              </a:ln>
              <a:solidFill>
                <a:sysClr val="window" lastClr="FFFFFF"/>
              </a:solidFill>
              <a:effectLst/>
              <a:uLnTx/>
              <a:uFillTx/>
              <a:latin typeface="Century Gothic" panose="020B0502020202020204"/>
              <a:ea typeface="+mn-ea"/>
              <a:cs typeface="Arial" pitchFamily="34" charset="0"/>
            </a:endParaRPr>
          </a:p>
        </p:txBody>
      </p:sp>
      <p:pic>
        <p:nvPicPr>
          <p:cNvPr id="6" name="Picture 3" descr="G:\Guest Lectures - Seminars - Workshops Conducted\PBS\images.jpg"/>
          <p:cNvPicPr>
            <a:picLocks noChangeAspect="1" noChangeArrowheads="1"/>
          </p:cNvPicPr>
          <p:nvPr/>
        </p:nvPicPr>
        <p:blipFill>
          <a:blip r:embed="rId3"/>
          <a:srcRect/>
          <a:stretch>
            <a:fillRect/>
          </a:stretch>
        </p:blipFill>
        <p:spPr bwMode="auto">
          <a:xfrm>
            <a:off x="10634215" y="0"/>
            <a:ext cx="1463898" cy="1304365"/>
          </a:xfrm>
          <a:prstGeom prst="rect">
            <a:avLst/>
          </a:prstGeom>
          <a:noFill/>
        </p:spPr>
      </p:pic>
    </p:spTree>
    <p:extLst>
      <p:ext uri="{BB962C8B-B14F-4D97-AF65-F5344CB8AC3E}">
        <p14:creationId xmlns:p14="http://schemas.microsoft.com/office/powerpoint/2010/main" val="22650627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1042" y="0"/>
            <a:ext cx="8797572" cy="1190295"/>
          </a:xfrm>
        </p:spPr>
        <p:txBody>
          <a:bodyPr>
            <a:normAutofit/>
          </a:bodyPr>
          <a:lstStyle/>
          <a:p>
            <a:r>
              <a:rPr lang="en-IN" sz="4800" dirty="0" smtClean="0"/>
              <a:t>CONTINUED:</a:t>
            </a:r>
            <a:endParaRPr lang="en-IN" sz="4800" dirty="0"/>
          </a:p>
        </p:txBody>
      </p:sp>
      <p:sp>
        <p:nvSpPr>
          <p:cNvPr id="3" name="Text Placeholder 2"/>
          <p:cNvSpPr>
            <a:spLocks noGrp="1"/>
          </p:cNvSpPr>
          <p:nvPr>
            <p:ph type="body" idx="1"/>
          </p:nvPr>
        </p:nvSpPr>
        <p:spPr>
          <a:xfrm>
            <a:off x="421041" y="1193747"/>
            <a:ext cx="10737288" cy="6902779"/>
          </a:xfrm>
        </p:spPr>
        <p:txBody>
          <a:bodyPr/>
          <a:lstStyle/>
          <a:p>
            <a:pPr marL="1743075">
              <a:lnSpc>
                <a:spcPct val="102000"/>
              </a:lnSpc>
              <a:spcBef>
                <a:spcPts val="650"/>
              </a:spcBef>
              <a:spcAft>
                <a:spcPts val="0"/>
              </a:spcAft>
            </a:pPr>
            <a:r>
              <a:rPr lang="en-US" b="1" dirty="0">
                <a:solidFill>
                  <a:schemeClr val="bg1"/>
                </a:solidFill>
                <a:latin typeface="Century Gothic" panose="020B0502020202020204" pitchFamily="34" charset="0"/>
                <a:ea typeface="TeXGyrePagella"/>
                <a:cs typeface="TeXGyrePagella"/>
              </a:rPr>
              <a:t>Figure 1. </a:t>
            </a:r>
            <a:r>
              <a:rPr lang="en-US" dirty="0">
                <a:solidFill>
                  <a:schemeClr val="bg1"/>
                </a:solidFill>
                <a:latin typeface="Century Gothic" panose="020B0502020202020204" pitchFamily="34" charset="0"/>
                <a:ea typeface="TeXGyrePagella"/>
                <a:cs typeface="TeXGyrePagella"/>
              </a:rPr>
              <a:t>The proposed multistage meta-algorithm for performance check of the spam detection algorithms.</a:t>
            </a:r>
            <a:endParaRPr lang="en-IN" sz="2800" dirty="0">
              <a:solidFill>
                <a:schemeClr val="bg1"/>
              </a:solidFill>
              <a:latin typeface="Century Gothic" panose="020B0502020202020204" pitchFamily="34" charset="0"/>
              <a:ea typeface="TeXGyrePagella"/>
              <a:cs typeface="TeXGyrePagella"/>
            </a:endParaRPr>
          </a:p>
          <a:p>
            <a:endParaRPr lang="en-IN" dirty="0"/>
          </a:p>
        </p:txBody>
      </p:sp>
      <p:grpSp>
        <p:nvGrpSpPr>
          <p:cNvPr id="4" name="Group 1"/>
          <p:cNvGrpSpPr>
            <a:grpSpLocks/>
          </p:cNvGrpSpPr>
          <p:nvPr/>
        </p:nvGrpSpPr>
        <p:grpSpPr bwMode="auto">
          <a:xfrm>
            <a:off x="2699725" y="1793351"/>
            <a:ext cx="1353700" cy="783863"/>
            <a:chOff x="6568" y="1797"/>
            <a:chExt cx="1539" cy="763"/>
          </a:xfrm>
        </p:grpSpPr>
        <p:sp>
          <p:nvSpPr>
            <p:cNvPr id="5" name="Freeform 4"/>
            <p:cNvSpPr>
              <a:spLocks/>
            </p:cNvSpPr>
            <p:nvPr/>
          </p:nvSpPr>
          <p:spPr bwMode="auto">
            <a:xfrm>
              <a:off x="6685" y="1801"/>
              <a:ext cx="1418" cy="755"/>
            </a:xfrm>
            <a:custGeom>
              <a:avLst/>
              <a:gdLst>
                <a:gd name="T0" fmla="+- 0 8023 6686"/>
                <a:gd name="T1" fmla="*/ T0 w 1418"/>
                <a:gd name="T2" fmla="+- 0 1801 1801"/>
                <a:gd name="T3" fmla="*/ 1801 h 755"/>
                <a:gd name="T4" fmla="+- 0 6765 6686"/>
                <a:gd name="T5" fmla="*/ T4 w 1418"/>
                <a:gd name="T6" fmla="+- 0 1801 1801"/>
                <a:gd name="T7" fmla="*/ 1801 h 755"/>
                <a:gd name="T8" fmla="+- 0 6734 6686"/>
                <a:gd name="T9" fmla="*/ T8 w 1418"/>
                <a:gd name="T10" fmla="+- 0 1807 1801"/>
                <a:gd name="T11" fmla="*/ 1807 h 755"/>
                <a:gd name="T12" fmla="+- 0 6709 6686"/>
                <a:gd name="T13" fmla="*/ T12 w 1418"/>
                <a:gd name="T14" fmla="+- 0 1825 1801"/>
                <a:gd name="T15" fmla="*/ 1825 h 755"/>
                <a:gd name="T16" fmla="+- 0 6692 6686"/>
                <a:gd name="T17" fmla="*/ T16 w 1418"/>
                <a:gd name="T18" fmla="+- 0 1850 1801"/>
                <a:gd name="T19" fmla="*/ 1850 h 755"/>
                <a:gd name="T20" fmla="+- 0 6686 6686"/>
                <a:gd name="T21" fmla="*/ T20 w 1418"/>
                <a:gd name="T22" fmla="+- 0 1881 1801"/>
                <a:gd name="T23" fmla="*/ 1881 h 755"/>
                <a:gd name="T24" fmla="+- 0 6686 6686"/>
                <a:gd name="T25" fmla="*/ T24 w 1418"/>
                <a:gd name="T26" fmla="+- 0 2476 1801"/>
                <a:gd name="T27" fmla="*/ 2476 h 755"/>
                <a:gd name="T28" fmla="+- 0 6692 6686"/>
                <a:gd name="T29" fmla="*/ T28 w 1418"/>
                <a:gd name="T30" fmla="+- 0 2507 1801"/>
                <a:gd name="T31" fmla="*/ 2507 h 755"/>
                <a:gd name="T32" fmla="+- 0 6709 6686"/>
                <a:gd name="T33" fmla="*/ T32 w 1418"/>
                <a:gd name="T34" fmla="+- 0 2533 1801"/>
                <a:gd name="T35" fmla="*/ 2533 h 755"/>
                <a:gd name="T36" fmla="+- 0 6734 6686"/>
                <a:gd name="T37" fmla="*/ T36 w 1418"/>
                <a:gd name="T38" fmla="+- 0 2550 1801"/>
                <a:gd name="T39" fmla="*/ 2550 h 755"/>
                <a:gd name="T40" fmla="+- 0 6765 6686"/>
                <a:gd name="T41" fmla="*/ T40 w 1418"/>
                <a:gd name="T42" fmla="+- 0 2556 1801"/>
                <a:gd name="T43" fmla="*/ 2556 h 755"/>
                <a:gd name="T44" fmla="+- 0 8023 6686"/>
                <a:gd name="T45" fmla="*/ T44 w 1418"/>
                <a:gd name="T46" fmla="+- 0 2556 1801"/>
                <a:gd name="T47" fmla="*/ 2556 h 755"/>
                <a:gd name="T48" fmla="+- 0 8054 6686"/>
                <a:gd name="T49" fmla="*/ T48 w 1418"/>
                <a:gd name="T50" fmla="+- 0 2550 1801"/>
                <a:gd name="T51" fmla="*/ 2550 h 755"/>
                <a:gd name="T52" fmla="+- 0 8080 6686"/>
                <a:gd name="T53" fmla="*/ T52 w 1418"/>
                <a:gd name="T54" fmla="+- 0 2533 1801"/>
                <a:gd name="T55" fmla="*/ 2533 h 755"/>
                <a:gd name="T56" fmla="+- 0 8097 6686"/>
                <a:gd name="T57" fmla="*/ T56 w 1418"/>
                <a:gd name="T58" fmla="+- 0 2507 1801"/>
                <a:gd name="T59" fmla="*/ 2507 h 755"/>
                <a:gd name="T60" fmla="+- 0 8103 6686"/>
                <a:gd name="T61" fmla="*/ T60 w 1418"/>
                <a:gd name="T62" fmla="+- 0 2476 1801"/>
                <a:gd name="T63" fmla="*/ 2476 h 755"/>
                <a:gd name="T64" fmla="+- 0 8103 6686"/>
                <a:gd name="T65" fmla="*/ T64 w 1418"/>
                <a:gd name="T66" fmla="+- 0 1881 1801"/>
                <a:gd name="T67" fmla="*/ 1881 h 755"/>
                <a:gd name="T68" fmla="+- 0 8097 6686"/>
                <a:gd name="T69" fmla="*/ T68 w 1418"/>
                <a:gd name="T70" fmla="+- 0 1850 1801"/>
                <a:gd name="T71" fmla="*/ 1850 h 755"/>
                <a:gd name="T72" fmla="+- 0 8080 6686"/>
                <a:gd name="T73" fmla="*/ T72 w 1418"/>
                <a:gd name="T74" fmla="+- 0 1825 1801"/>
                <a:gd name="T75" fmla="*/ 1825 h 755"/>
                <a:gd name="T76" fmla="+- 0 8054 6686"/>
                <a:gd name="T77" fmla="*/ T76 w 1418"/>
                <a:gd name="T78" fmla="+- 0 1807 1801"/>
                <a:gd name="T79" fmla="*/ 1807 h 755"/>
                <a:gd name="T80" fmla="+- 0 8023 6686"/>
                <a:gd name="T81" fmla="*/ T80 w 1418"/>
                <a:gd name="T82" fmla="+- 0 1801 1801"/>
                <a:gd name="T83" fmla="*/ 1801 h 75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Lst>
              <a:rect l="0" t="0" r="r" b="b"/>
              <a:pathLst>
                <a:path w="1418" h="755">
                  <a:moveTo>
                    <a:pt x="1337" y="0"/>
                  </a:moveTo>
                  <a:lnTo>
                    <a:pt x="79" y="0"/>
                  </a:lnTo>
                  <a:lnTo>
                    <a:pt x="48" y="6"/>
                  </a:lnTo>
                  <a:lnTo>
                    <a:pt x="23" y="24"/>
                  </a:lnTo>
                  <a:lnTo>
                    <a:pt x="6" y="49"/>
                  </a:lnTo>
                  <a:lnTo>
                    <a:pt x="0" y="80"/>
                  </a:lnTo>
                  <a:lnTo>
                    <a:pt x="0" y="675"/>
                  </a:lnTo>
                  <a:lnTo>
                    <a:pt x="6" y="706"/>
                  </a:lnTo>
                  <a:lnTo>
                    <a:pt x="23" y="732"/>
                  </a:lnTo>
                  <a:lnTo>
                    <a:pt x="48" y="749"/>
                  </a:lnTo>
                  <a:lnTo>
                    <a:pt x="79" y="755"/>
                  </a:lnTo>
                  <a:lnTo>
                    <a:pt x="1337" y="755"/>
                  </a:lnTo>
                  <a:lnTo>
                    <a:pt x="1368" y="749"/>
                  </a:lnTo>
                  <a:lnTo>
                    <a:pt x="1394" y="732"/>
                  </a:lnTo>
                  <a:lnTo>
                    <a:pt x="1411" y="706"/>
                  </a:lnTo>
                  <a:lnTo>
                    <a:pt x="1417" y="675"/>
                  </a:lnTo>
                  <a:lnTo>
                    <a:pt x="1417" y="80"/>
                  </a:lnTo>
                  <a:lnTo>
                    <a:pt x="1411" y="49"/>
                  </a:lnTo>
                  <a:lnTo>
                    <a:pt x="1394" y="24"/>
                  </a:lnTo>
                  <a:lnTo>
                    <a:pt x="1368" y="6"/>
                  </a:lnTo>
                  <a:lnTo>
                    <a:pt x="1337" y="0"/>
                  </a:lnTo>
                  <a:close/>
                </a:path>
              </a:pathLst>
            </a:custGeom>
            <a:solidFill>
              <a:srgbClr val="B2FF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solidFill>
                  <a:sysClr val="windowText" lastClr="000000"/>
                </a:solidFill>
              </a:endParaRPr>
            </a:p>
          </p:txBody>
        </p:sp>
        <p:sp>
          <p:nvSpPr>
            <p:cNvPr id="6" name="Freeform 3"/>
            <p:cNvSpPr>
              <a:spLocks/>
            </p:cNvSpPr>
            <p:nvPr/>
          </p:nvSpPr>
          <p:spPr bwMode="auto">
            <a:xfrm>
              <a:off x="6685" y="1801"/>
              <a:ext cx="1418" cy="755"/>
            </a:xfrm>
            <a:custGeom>
              <a:avLst/>
              <a:gdLst>
                <a:gd name="T0" fmla="+- 0 8023 6686"/>
                <a:gd name="T1" fmla="*/ T0 w 1418"/>
                <a:gd name="T2" fmla="+- 0 1801 1801"/>
                <a:gd name="T3" fmla="*/ 1801 h 755"/>
                <a:gd name="T4" fmla="+- 0 6765 6686"/>
                <a:gd name="T5" fmla="*/ T4 w 1418"/>
                <a:gd name="T6" fmla="+- 0 1801 1801"/>
                <a:gd name="T7" fmla="*/ 1801 h 755"/>
                <a:gd name="T8" fmla="+- 0 6734 6686"/>
                <a:gd name="T9" fmla="*/ T8 w 1418"/>
                <a:gd name="T10" fmla="+- 0 1807 1801"/>
                <a:gd name="T11" fmla="*/ 1807 h 755"/>
                <a:gd name="T12" fmla="+- 0 6709 6686"/>
                <a:gd name="T13" fmla="*/ T12 w 1418"/>
                <a:gd name="T14" fmla="+- 0 1825 1801"/>
                <a:gd name="T15" fmla="*/ 1825 h 755"/>
                <a:gd name="T16" fmla="+- 0 6692 6686"/>
                <a:gd name="T17" fmla="*/ T16 w 1418"/>
                <a:gd name="T18" fmla="+- 0 1850 1801"/>
                <a:gd name="T19" fmla="*/ 1850 h 755"/>
                <a:gd name="T20" fmla="+- 0 6686 6686"/>
                <a:gd name="T21" fmla="*/ T20 w 1418"/>
                <a:gd name="T22" fmla="+- 0 1881 1801"/>
                <a:gd name="T23" fmla="*/ 1881 h 755"/>
                <a:gd name="T24" fmla="+- 0 6686 6686"/>
                <a:gd name="T25" fmla="*/ T24 w 1418"/>
                <a:gd name="T26" fmla="+- 0 2476 1801"/>
                <a:gd name="T27" fmla="*/ 2476 h 755"/>
                <a:gd name="T28" fmla="+- 0 6692 6686"/>
                <a:gd name="T29" fmla="*/ T28 w 1418"/>
                <a:gd name="T30" fmla="+- 0 2507 1801"/>
                <a:gd name="T31" fmla="*/ 2507 h 755"/>
                <a:gd name="T32" fmla="+- 0 6709 6686"/>
                <a:gd name="T33" fmla="*/ T32 w 1418"/>
                <a:gd name="T34" fmla="+- 0 2533 1801"/>
                <a:gd name="T35" fmla="*/ 2533 h 755"/>
                <a:gd name="T36" fmla="+- 0 6734 6686"/>
                <a:gd name="T37" fmla="*/ T36 w 1418"/>
                <a:gd name="T38" fmla="+- 0 2550 1801"/>
                <a:gd name="T39" fmla="*/ 2550 h 755"/>
                <a:gd name="T40" fmla="+- 0 6765 6686"/>
                <a:gd name="T41" fmla="*/ T40 w 1418"/>
                <a:gd name="T42" fmla="+- 0 2556 1801"/>
                <a:gd name="T43" fmla="*/ 2556 h 755"/>
                <a:gd name="T44" fmla="+- 0 8023 6686"/>
                <a:gd name="T45" fmla="*/ T44 w 1418"/>
                <a:gd name="T46" fmla="+- 0 2556 1801"/>
                <a:gd name="T47" fmla="*/ 2556 h 755"/>
                <a:gd name="T48" fmla="+- 0 8054 6686"/>
                <a:gd name="T49" fmla="*/ T48 w 1418"/>
                <a:gd name="T50" fmla="+- 0 2550 1801"/>
                <a:gd name="T51" fmla="*/ 2550 h 755"/>
                <a:gd name="T52" fmla="+- 0 8080 6686"/>
                <a:gd name="T53" fmla="*/ T52 w 1418"/>
                <a:gd name="T54" fmla="+- 0 2533 1801"/>
                <a:gd name="T55" fmla="*/ 2533 h 755"/>
                <a:gd name="T56" fmla="+- 0 8097 6686"/>
                <a:gd name="T57" fmla="*/ T56 w 1418"/>
                <a:gd name="T58" fmla="+- 0 2507 1801"/>
                <a:gd name="T59" fmla="*/ 2507 h 755"/>
                <a:gd name="T60" fmla="+- 0 8103 6686"/>
                <a:gd name="T61" fmla="*/ T60 w 1418"/>
                <a:gd name="T62" fmla="+- 0 2476 1801"/>
                <a:gd name="T63" fmla="*/ 2476 h 755"/>
                <a:gd name="T64" fmla="+- 0 8103 6686"/>
                <a:gd name="T65" fmla="*/ T64 w 1418"/>
                <a:gd name="T66" fmla="+- 0 1881 1801"/>
                <a:gd name="T67" fmla="*/ 1881 h 755"/>
                <a:gd name="T68" fmla="+- 0 8097 6686"/>
                <a:gd name="T69" fmla="*/ T68 w 1418"/>
                <a:gd name="T70" fmla="+- 0 1850 1801"/>
                <a:gd name="T71" fmla="*/ 1850 h 755"/>
                <a:gd name="T72" fmla="+- 0 8080 6686"/>
                <a:gd name="T73" fmla="*/ T72 w 1418"/>
                <a:gd name="T74" fmla="+- 0 1825 1801"/>
                <a:gd name="T75" fmla="*/ 1825 h 755"/>
                <a:gd name="T76" fmla="+- 0 8054 6686"/>
                <a:gd name="T77" fmla="*/ T76 w 1418"/>
                <a:gd name="T78" fmla="+- 0 1807 1801"/>
                <a:gd name="T79" fmla="*/ 1807 h 755"/>
                <a:gd name="T80" fmla="+- 0 8023 6686"/>
                <a:gd name="T81" fmla="*/ T80 w 1418"/>
                <a:gd name="T82" fmla="+- 0 1801 1801"/>
                <a:gd name="T83" fmla="*/ 1801 h 75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Lst>
              <a:rect l="0" t="0" r="r" b="b"/>
              <a:pathLst>
                <a:path w="1418" h="755">
                  <a:moveTo>
                    <a:pt x="1337" y="0"/>
                  </a:moveTo>
                  <a:lnTo>
                    <a:pt x="79" y="0"/>
                  </a:lnTo>
                  <a:lnTo>
                    <a:pt x="48" y="6"/>
                  </a:lnTo>
                  <a:lnTo>
                    <a:pt x="23" y="24"/>
                  </a:lnTo>
                  <a:lnTo>
                    <a:pt x="6" y="49"/>
                  </a:lnTo>
                  <a:lnTo>
                    <a:pt x="0" y="80"/>
                  </a:lnTo>
                  <a:lnTo>
                    <a:pt x="0" y="675"/>
                  </a:lnTo>
                  <a:lnTo>
                    <a:pt x="6" y="706"/>
                  </a:lnTo>
                  <a:lnTo>
                    <a:pt x="23" y="732"/>
                  </a:lnTo>
                  <a:lnTo>
                    <a:pt x="48" y="749"/>
                  </a:lnTo>
                  <a:lnTo>
                    <a:pt x="79" y="755"/>
                  </a:lnTo>
                  <a:lnTo>
                    <a:pt x="1337" y="755"/>
                  </a:lnTo>
                  <a:lnTo>
                    <a:pt x="1368" y="749"/>
                  </a:lnTo>
                  <a:lnTo>
                    <a:pt x="1394" y="732"/>
                  </a:lnTo>
                  <a:lnTo>
                    <a:pt x="1411" y="706"/>
                  </a:lnTo>
                  <a:lnTo>
                    <a:pt x="1417" y="675"/>
                  </a:lnTo>
                  <a:lnTo>
                    <a:pt x="1417" y="80"/>
                  </a:lnTo>
                  <a:lnTo>
                    <a:pt x="1411" y="49"/>
                  </a:lnTo>
                  <a:lnTo>
                    <a:pt x="1394" y="24"/>
                  </a:lnTo>
                  <a:lnTo>
                    <a:pt x="1368" y="6"/>
                  </a:lnTo>
                  <a:lnTo>
                    <a:pt x="1337" y="0"/>
                  </a:lnTo>
                  <a:close/>
                </a:path>
              </a:pathLst>
            </a:custGeom>
            <a:noFill/>
            <a:ln w="5061">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solidFill>
                  <a:sysClr val="windowText" lastClr="000000"/>
                </a:solidFil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68" y="2126"/>
              <a:ext cx="105" cy="10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 name="Group 5"/>
          <p:cNvGrpSpPr>
            <a:grpSpLocks/>
          </p:cNvGrpSpPr>
          <p:nvPr/>
        </p:nvGrpSpPr>
        <p:grpSpPr bwMode="auto">
          <a:xfrm>
            <a:off x="508952" y="1190295"/>
            <a:ext cx="4184238" cy="4307536"/>
            <a:chOff x="3409" y="171"/>
            <a:chExt cx="5654" cy="6236"/>
          </a:xfrm>
        </p:grpSpPr>
        <p:sp>
          <p:nvSpPr>
            <p:cNvPr id="8" name="Freeform 49"/>
            <p:cNvSpPr>
              <a:spLocks/>
            </p:cNvSpPr>
            <p:nvPr/>
          </p:nvSpPr>
          <p:spPr bwMode="auto">
            <a:xfrm>
              <a:off x="3425" y="171"/>
              <a:ext cx="2268" cy="567"/>
            </a:xfrm>
            <a:custGeom>
              <a:avLst/>
              <a:gdLst>
                <a:gd name="T0" fmla="+- 0 5614 3426"/>
                <a:gd name="T1" fmla="*/ T0 w 2268"/>
                <a:gd name="T2" fmla="+- 0 171 171"/>
                <a:gd name="T3" fmla="*/ 171 h 567"/>
                <a:gd name="T4" fmla="+- 0 3505 3426"/>
                <a:gd name="T5" fmla="*/ T4 w 2268"/>
                <a:gd name="T6" fmla="+- 0 171 171"/>
                <a:gd name="T7" fmla="*/ 171 h 567"/>
                <a:gd name="T8" fmla="+- 0 3474 3426"/>
                <a:gd name="T9" fmla="*/ T8 w 2268"/>
                <a:gd name="T10" fmla="+- 0 177 171"/>
                <a:gd name="T11" fmla="*/ 177 h 567"/>
                <a:gd name="T12" fmla="+- 0 3449 3426"/>
                <a:gd name="T13" fmla="*/ T12 w 2268"/>
                <a:gd name="T14" fmla="+- 0 195 171"/>
                <a:gd name="T15" fmla="*/ 195 h 567"/>
                <a:gd name="T16" fmla="+- 0 3432 3426"/>
                <a:gd name="T17" fmla="*/ T16 w 2268"/>
                <a:gd name="T18" fmla="+- 0 220 171"/>
                <a:gd name="T19" fmla="*/ 220 h 567"/>
                <a:gd name="T20" fmla="+- 0 3426 3426"/>
                <a:gd name="T21" fmla="*/ T20 w 2268"/>
                <a:gd name="T22" fmla="+- 0 251 171"/>
                <a:gd name="T23" fmla="*/ 251 h 567"/>
                <a:gd name="T24" fmla="+- 0 3426 3426"/>
                <a:gd name="T25" fmla="*/ T24 w 2268"/>
                <a:gd name="T26" fmla="+- 0 658 171"/>
                <a:gd name="T27" fmla="*/ 658 h 567"/>
                <a:gd name="T28" fmla="+- 0 3432 3426"/>
                <a:gd name="T29" fmla="*/ T28 w 2268"/>
                <a:gd name="T30" fmla="+- 0 689 171"/>
                <a:gd name="T31" fmla="*/ 689 h 567"/>
                <a:gd name="T32" fmla="+- 0 3449 3426"/>
                <a:gd name="T33" fmla="*/ T32 w 2268"/>
                <a:gd name="T34" fmla="+- 0 715 171"/>
                <a:gd name="T35" fmla="*/ 715 h 567"/>
                <a:gd name="T36" fmla="+- 0 3474 3426"/>
                <a:gd name="T37" fmla="*/ T36 w 2268"/>
                <a:gd name="T38" fmla="+- 0 732 171"/>
                <a:gd name="T39" fmla="*/ 732 h 567"/>
                <a:gd name="T40" fmla="+- 0 3505 3426"/>
                <a:gd name="T41" fmla="*/ T40 w 2268"/>
                <a:gd name="T42" fmla="+- 0 738 171"/>
                <a:gd name="T43" fmla="*/ 738 h 567"/>
                <a:gd name="T44" fmla="+- 0 5614 3426"/>
                <a:gd name="T45" fmla="*/ T44 w 2268"/>
                <a:gd name="T46" fmla="+- 0 738 171"/>
                <a:gd name="T47" fmla="*/ 738 h 567"/>
                <a:gd name="T48" fmla="+- 0 5645 3426"/>
                <a:gd name="T49" fmla="*/ T48 w 2268"/>
                <a:gd name="T50" fmla="+- 0 732 171"/>
                <a:gd name="T51" fmla="*/ 732 h 567"/>
                <a:gd name="T52" fmla="+- 0 5670 3426"/>
                <a:gd name="T53" fmla="*/ T52 w 2268"/>
                <a:gd name="T54" fmla="+- 0 715 171"/>
                <a:gd name="T55" fmla="*/ 715 h 567"/>
                <a:gd name="T56" fmla="+- 0 5687 3426"/>
                <a:gd name="T57" fmla="*/ T56 w 2268"/>
                <a:gd name="T58" fmla="+- 0 689 171"/>
                <a:gd name="T59" fmla="*/ 689 h 567"/>
                <a:gd name="T60" fmla="+- 0 5693 3426"/>
                <a:gd name="T61" fmla="*/ T60 w 2268"/>
                <a:gd name="T62" fmla="+- 0 658 171"/>
                <a:gd name="T63" fmla="*/ 658 h 567"/>
                <a:gd name="T64" fmla="+- 0 5693 3426"/>
                <a:gd name="T65" fmla="*/ T64 w 2268"/>
                <a:gd name="T66" fmla="+- 0 251 171"/>
                <a:gd name="T67" fmla="*/ 251 h 567"/>
                <a:gd name="T68" fmla="+- 0 5687 3426"/>
                <a:gd name="T69" fmla="*/ T68 w 2268"/>
                <a:gd name="T70" fmla="+- 0 220 171"/>
                <a:gd name="T71" fmla="*/ 220 h 567"/>
                <a:gd name="T72" fmla="+- 0 5670 3426"/>
                <a:gd name="T73" fmla="*/ T72 w 2268"/>
                <a:gd name="T74" fmla="+- 0 195 171"/>
                <a:gd name="T75" fmla="*/ 195 h 567"/>
                <a:gd name="T76" fmla="+- 0 5645 3426"/>
                <a:gd name="T77" fmla="*/ T76 w 2268"/>
                <a:gd name="T78" fmla="+- 0 177 171"/>
                <a:gd name="T79" fmla="*/ 177 h 567"/>
                <a:gd name="T80" fmla="+- 0 5614 3426"/>
                <a:gd name="T81" fmla="*/ T80 w 2268"/>
                <a:gd name="T82" fmla="+- 0 171 171"/>
                <a:gd name="T83" fmla="*/ 171 h 567"/>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Lst>
              <a:rect l="0" t="0" r="r" b="b"/>
              <a:pathLst>
                <a:path w="2268" h="567">
                  <a:moveTo>
                    <a:pt x="2188" y="0"/>
                  </a:moveTo>
                  <a:lnTo>
                    <a:pt x="79" y="0"/>
                  </a:lnTo>
                  <a:lnTo>
                    <a:pt x="48" y="6"/>
                  </a:lnTo>
                  <a:lnTo>
                    <a:pt x="23" y="24"/>
                  </a:lnTo>
                  <a:lnTo>
                    <a:pt x="6" y="49"/>
                  </a:lnTo>
                  <a:lnTo>
                    <a:pt x="0" y="80"/>
                  </a:lnTo>
                  <a:lnTo>
                    <a:pt x="0" y="487"/>
                  </a:lnTo>
                  <a:lnTo>
                    <a:pt x="6" y="518"/>
                  </a:lnTo>
                  <a:lnTo>
                    <a:pt x="23" y="544"/>
                  </a:lnTo>
                  <a:lnTo>
                    <a:pt x="48" y="561"/>
                  </a:lnTo>
                  <a:lnTo>
                    <a:pt x="79" y="567"/>
                  </a:lnTo>
                  <a:lnTo>
                    <a:pt x="2188" y="567"/>
                  </a:lnTo>
                  <a:lnTo>
                    <a:pt x="2219" y="561"/>
                  </a:lnTo>
                  <a:lnTo>
                    <a:pt x="2244" y="544"/>
                  </a:lnTo>
                  <a:lnTo>
                    <a:pt x="2261" y="518"/>
                  </a:lnTo>
                  <a:lnTo>
                    <a:pt x="2267" y="487"/>
                  </a:lnTo>
                  <a:lnTo>
                    <a:pt x="2267" y="80"/>
                  </a:lnTo>
                  <a:lnTo>
                    <a:pt x="2261" y="49"/>
                  </a:lnTo>
                  <a:lnTo>
                    <a:pt x="2244" y="24"/>
                  </a:lnTo>
                  <a:lnTo>
                    <a:pt x="2219" y="6"/>
                  </a:lnTo>
                  <a:lnTo>
                    <a:pt x="2188" y="0"/>
                  </a:lnTo>
                  <a:close/>
                </a:path>
              </a:pathLst>
            </a:custGeom>
            <a:solidFill>
              <a:srgbClr val="B2B2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9" name="Line 48"/>
            <p:cNvSpPr>
              <a:spLocks noChangeShapeType="1"/>
            </p:cNvSpPr>
            <p:nvPr/>
          </p:nvSpPr>
          <p:spPr bwMode="auto">
            <a:xfrm>
              <a:off x="4560" y="742"/>
              <a:ext cx="0" cy="450"/>
            </a:xfrm>
            <a:prstGeom prst="line">
              <a:avLst/>
            </a:prstGeom>
            <a:noFill/>
            <a:ln w="5061">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Freeform 47"/>
            <p:cNvSpPr>
              <a:spLocks/>
            </p:cNvSpPr>
            <p:nvPr/>
          </p:nvSpPr>
          <p:spPr bwMode="auto">
            <a:xfrm>
              <a:off x="3850" y="1305"/>
              <a:ext cx="1418" cy="567"/>
            </a:xfrm>
            <a:custGeom>
              <a:avLst/>
              <a:gdLst>
                <a:gd name="T0" fmla="+- 0 5188 3851"/>
                <a:gd name="T1" fmla="*/ T0 w 1418"/>
                <a:gd name="T2" fmla="+- 0 1305 1305"/>
                <a:gd name="T3" fmla="*/ 1305 h 567"/>
                <a:gd name="T4" fmla="+- 0 3931 3851"/>
                <a:gd name="T5" fmla="*/ T4 w 1418"/>
                <a:gd name="T6" fmla="+- 0 1305 1305"/>
                <a:gd name="T7" fmla="*/ 1305 h 567"/>
                <a:gd name="T8" fmla="+- 0 3900 3851"/>
                <a:gd name="T9" fmla="*/ T8 w 1418"/>
                <a:gd name="T10" fmla="+- 0 1311 1305"/>
                <a:gd name="T11" fmla="*/ 1311 h 567"/>
                <a:gd name="T12" fmla="+- 0 3874 3851"/>
                <a:gd name="T13" fmla="*/ T12 w 1418"/>
                <a:gd name="T14" fmla="+- 0 1328 1305"/>
                <a:gd name="T15" fmla="*/ 1328 h 567"/>
                <a:gd name="T16" fmla="+- 0 3857 3851"/>
                <a:gd name="T17" fmla="*/ T16 w 1418"/>
                <a:gd name="T18" fmla="+- 0 1354 1305"/>
                <a:gd name="T19" fmla="*/ 1354 h 567"/>
                <a:gd name="T20" fmla="+- 0 3851 3851"/>
                <a:gd name="T21" fmla="*/ T20 w 1418"/>
                <a:gd name="T22" fmla="+- 0 1385 1305"/>
                <a:gd name="T23" fmla="*/ 1385 h 567"/>
                <a:gd name="T24" fmla="+- 0 3851 3851"/>
                <a:gd name="T25" fmla="*/ T24 w 1418"/>
                <a:gd name="T26" fmla="+- 0 1792 1305"/>
                <a:gd name="T27" fmla="*/ 1792 h 567"/>
                <a:gd name="T28" fmla="+- 0 3857 3851"/>
                <a:gd name="T29" fmla="*/ T28 w 1418"/>
                <a:gd name="T30" fmla="+- 0 1823 1305"/>
                <a:gd name="T31" fmla="*/ 1823 h 567"/>
                <a:gd name="T32" fmla="+- 0 3874 3851"/>
                <a:gd name="T33" fmla="*/ T32 w 1418"/>
                <a:gd name="T34" fmla="+- 0 1849 1305"/>
                <a:gd name="T35" fmla="*/ 1849 h 567"/>
                <a:gd name="T36" fmla="+- 0 3900 3851"/>
                <a:gd name="T37" fmla="*/ T36 w 1418"/>
                <a:gd name="T38" fmla="+- 0 1866 1305"/>
                <a:gd name="T39" fmla="*/ 1866 h 567"/>
                <a:gd name="T40" fmla="+- 0 3931 3851"/>
                <a:gd name="T41" fmla="*/ T40 w 1418"/>
                <a:gd name="T42" fmla="+- 0 1872 1305"/>
                <a:gd name="T43" fmla="*/ 1872 h 567"/>
                <a:gd name="T44" fmla="+- 0 5188 3851"/>
                <a:gd name="T45" fmla="*/ T44 w 1418"/>
                <a:gd name="T46" fmla="+- 0 1872 1305"/>
                <a:gd name="T47" fmla="*/ 1872 h 567"/>
                <a:gd name="T48" fmla="+- 0 5220 3851"/>
                <a:gd name="T49" fmla="*/ T48 w 1418"/>
                <a:gd name="T50" fmla="+- 0 1866 1305"/>
                <a:gd name="T51" fmla="*/ 1866 h 567"/>
                <a:gd name="T52" fmla="+- 0 5245 3851"/>
                <a:gd name="T53" fmla="*/ T52 w 1418"/>
                <a:gd name="T54" fmla="+- 0 1849 1305"/>
                <a:gd name="T55" fmla="*/ 1849 h 567"/>
                <a:gd name="T56" fmla="+- 0 5262 3851"/>
                <a:gd name="T57" fmla="*/ T56 w 1418"/>
                <a:gd name="T58" fmla="+- 0 1823 1305"/>
                <a:gd name="T59" fmla="*/ 1823 h 567"/>
                <a:gd name="T60" fmla="+- 0 5268 3851"/>
                <a:gd name="T61" fmla="*/ T60 w 1418"/>
                <a:gd name="T62" fmla="+- 0 1792 1305"/>
                <a:gd name="T63" fmla="*/ 1792 h 567"/>
                <a:gd name="T64" fmla="+- 0 5268 3851"/>
                <a:gd name="T65" fmla="*/ T64 w 1418"/>
                <a:gd name="T66" fmla="+- 0 1385 1305"/>
                <a:gd name="T67" fmla="*/ 1385 h 567"/>
                <a:gd name="T68" fmla="+- 0 5262 3851"/>
                <a:gd name="T69" fmla="*/ T68 w 1418"/>
                <a:gd name="T70" fmla="+- 0 1354 1305"/>
                <a:gd name="T71" fmla="*/ 1354 h 567"/>
                <a:gd name="T72" fmla="+- 0 5245 3851"/>
                <a:gd name="T73" fmla="*/ T72 w 1418"/>
                <a:gd name="T74" fmla="+- 0 1328 1305"/>
                <a:gd name="T75" fmla="*/ 1328 h 567"/>
                <a:gd name="T76" fmla="+- 0 5220 3851"/>
                <a:gd name="T77" fmla="*/ T76 w 1418"/>
                <a:gd name="T78" fmla="+- 0 1311 1305"/>
                <a:gd name="T79" fmla="*/ 1311 h 567"/>
                <a:gd name="T80" fmla="+- 0 5188 3851"/>
                <a:gd name="T81" fmla="*/ T80 w 1418"/>
                <a:gd name="T82" fmla="+- 0 1305 1305"/>
                <a:gd name="T83" fmla="*/ 1305 h 567"/>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Lst>
              <a:rect l="0" t="0" r="r" b="b"/>
              <a:pathLst>
                <a:path w="1418" h="567">
                  <a:moveTo>
                    <a:pt x="1337" y="0"/>
                  </a:moveTo>
                  <a:lnTo>
                    <a:pt x="80" y="0"/>
                  </a:lnTo>
                  <a:lnTo>
                    <a:pt x="49" y="6"/>
                  </a:lnTo>
                  <a:lnTo>
                    <a:pt x="23" y="23"/>
                  </a:lnTo>
                  <a:lnTo>
                    <a:pt x="6" y="49"/>
                  </a:lnTo>
                  <a:lnTo>
                    <a:pt x="0" y="80"/>
                  </a:lnTo>
                  <a:lnTo>
                    <a:pt x="0" y="487"/>
                  </a:lnTo>
                  <a:lnTo>
                    <a:pt x="6" y="518"/>
                  </a:lnTo>
                  <a:lnTo>
                    <a:pt x="23" y="544"/>
                  </a:lnTo>
                  <a:lnTo>
                    <a:pt x="49" y="561"/>
                  </a:lnTo>
                  <a:lnTo>
                    <a:pt x="80" y="567"/>
                  </a:lnTo>
                  <a:lnTo>
                    <a:pt x="1337" y="567"/>
                  </a:lnTo>
                  <a:lnTo>
                    <a:pt x="1369" y="561"/>
                  </a:lnTo>
                  <a:lnTo>
                    <a:pt x="1394" y="544"/>
                  </a:lnTo>
                  <a:lnTo>
                    <a:pt x="1411" y="518"/>
                  </a:lnTo>
                  <a:lnTo>
                    <a:pt x="1417" y="487"/>
                  </a:lnTo>
                  <a:lnTo>
                    <a:pt x="1417" y="80"/>
                  </a:lnTo>
                  <a:lnTo>
                    <a:pt x="1411" y="49"/>
                  </a:lnTo>
                  <a:lnTo>
                    <a:pt x="1394" y="23"/>
                  </a:lnTo>
                  <a:lnTo>
                    <a:pt x="1369" y="6"/>
                  </a:lnTo>
                  <a:lnTo>
                    <a:pt x="1337" y="0"/>
                  </a:lnTo>
                  <a:close/>
                </a:path>
              </a:pathLst>
            </a:custGeom>
            <a:solidFill>
              <a:srgbClr val="FFEB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1" name="Freeform 46"/>
            <p:cNvSpPr>
              <a:spLocks/>
            </p:cNvSpPr>
            <p:nvPr/>
          </p:nvSpPr>
          <p:spPr bwMode="auto">
            <a:xfrm>
              <a:off x="3850" y="1305"/>
              <a:ext cx="1418" cy="567"/>
            </a:xfrm>
            <a:custGeom>
              <a:avLst/>
              <a:gdLst>
                <a:gd name="T0" fmla="+- 0 5188 3851"/>
                <a:gd name="T1" fmla="*/ T0 w 1418"/>
                <a:gd name="T2" fmla="+- 0 1305 1305"/>
                <a:gd name="T3" fmla="*/ 1305 h 567"/>
                <a:gd name="T4" fmla="+- 0 3931 3851"/>
                <a:gd name="T5" fmla="*/ T4 w 1418"/>
                <a:gd name="T6" fmla="+- 0 1305 1305"/>
                <a:gd name="T7" fmla="*/ 1305 h 567"/>
                <a:gd name="T8" fmla="+- 0 3900 3851"/>
                <a:gd name="T9" fmla="*/ T8 w 1418"/>
                <a:gd name="T10" fmla="+- 0 1311 1305"/>
                <a:gd name="T11" fmla="*/ 1311 h 567"/>
                <a:gd name="T12" fmla="+- 0 3874 3851"/>
                <a:gd name="T13" fmla="*/ T12 w 1418"/>
                <a:gd name="T14" fmla="+- 0 1328 1305"/>
                <a:gd name="T15" fmla="*/ 1328 h 567"/>
                <a:gd name="T16" fmla="+- 0 3857 3851"/>
                <a:gd name="T17" fmla="*/ T16 w 1418"/>
                <a:gd name="T18" fmla="+- 0 1354 1305"/>
                <a:gd name="T19" fmla="*/ 1354 h 567"/>
                <a:gd name="T20" fmla="+- 0 3851 3851"/>
                <a:gd name="T21" fmla="*/ T20 w 1418"/>
                <a:gd name="T22" fmla="+- 0 1385 1305"/>
                <a:gd name="T23" fmla="*/ 1385 h 567"/>
                <a:gd name="T24" fmla="+- 0 3851 3851"/>
                <a:gd name="T25" fmla="*/ T24 w 1418"/>
                <a:gd name="T26" fmla="+- 0 1792 1305"/>
                <a:gd name="T27" fmla="*/ 1792 h 567"/>
                <a:gd name="T28" fmla="+- 0 3857 3851"/>
                <a:gd name="T29" fmla="*/ T28 w 1418"/>
                <a:gd name="T30" fmla="+- 0 1823 1305"/>
                <a:gd name="T31" fmla="*/ 1823 h 567"/>
                <a:gd name="T32" fmla="+- 0 3874 3851"/>
                <a:gd name="T33" fmla="*/ T32 w 1418"/>
                <a:gd name="T34" fmla="+- 0 1849 1305"/>
                <a:gd name="T35" fmla="*/ 1849 h 567"/>
                <a:gd name="T36" fmla="+- 0 3900 3851"/>
                <a:gd name="T37" fmla="*/ T36 w 1418"/>
                <a:gd name="T38" fmla="+- 0 1866 1305"/>
                <a:gd name="T39" fmla="*/ 1866 h 567"/>
                <a:gd name="T40" fmla="+- 0 3931 3851"/>
                <a:gd name="T41" fmla="*/ T40 w 1418"/>
                <a:gd name="T42" fmla="+- 0 1872 1305"/>
                <a:gd name="T43" fmla="*/ 1872 h 567"/>
                <a:gd name="T44" fmla="+- 0 5188 3851"/>
                <a:gd name="T45" fmla="*/ T44 w 1418"/>
                <a:gd name="T46" fmla="+- 0 1872 1305"/>
                <a:gd name="T47" fmla="*/ 1872 h 567"/>
                <a:gd name="T48" fmla="+- 0 5220 3851"/>
                <a:gd name="T49" fmla="*/ T48 w 1418"/>
                <a:gd name="T50" fmla="+- 0 1866 1305"/>
                <a:gd name="T51" fmla="*/ 1866 h 567"/>
                <a:gd name="T52" fmla="+- 0 5245 3851"/>
                <a:gd name="T53" fmla="*/ T52 w 1418"/>
                <a:gd name="T54" fmla="+- 0 1849 1305"/>
                <a:gd name="T55" fmla="*/ 1849 h 567"/>
                <a:gd name="T56" fmla="+- 0 5262 3851"/>
                <a:gd name="T57" fmla="*/ T56 w 1418"/>
                <a:gd name="T58" fmla="+- 0 1823 1305"/>
                <a:gd name="T59" fmla="*/ 1823 h 567"/>
                <a:gd name="T60" fmla="+- 0 5268 3851"/>
                <a:gd name="T61" fmla="*/ T60 w 1418"/>
                <a:gd name="T62" fmla="+- 0 1792 1305"/>
                <a:gd name="T63" fmla="*/ 1792 h 567"/>
                <a:gd name="T64" fmla="+- 0 5268 3851"/>
                <a:gd name="T65" fmla="*/ T64 w 1418"/>
                <a:gd name="T66" fmla="+- 0 1385 1305"/>
                <a:gd name="T67" fmla="*/ 1385 h 567"/>
                <a:gd name="T68" fmla="+- 0 5262 3851"/>
                <a:gd name="T69" fmla="*/ T68 w 1418"/>
                <a:gd name="T70" fmla="+- 0 1354 1305"/>
                <a:gd name="T71" fmla="*/ 1354 h 567"/>
                <a:gd name="T72" fmla="+- 0 5245 3851"/>
                <a:gd name="T73" fmla="*/ T72 w 1418"/>
                <a:gd name="T74" fmla="+- 0 1328 1305"/>
                <a:gd name="T75" fmla="*/ 1328 h 567"/>
                <a:gd name="T76" fmla="+- 0 5220 3851"/>
                <a:gd name="T77" fmla="*/ T76 w 1418"/>
                <a:gd name="T78" fmla="+- 0 1311 1305"/>
                <a:gd name="T79" fmla="*/ 1311 h 567"/>
                <a:gd name="T80" fmla="+- 0 5188 3851"/>
                <a:gd name="T81" fmla="*/ T80 w 1418"/>
                <a:gd name="T82" fmla="+- 0 1305 1305"/>
                <a:gd name="T83" fmla="*/ 1305 h 567"/>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Lst>
              <a:rect l="0" t="0" r="r" b="b"/>
              <a:pathLst>
                <a:path w="1418" h="567">
                  <a:moveTo>
                    <a:pt x="1337" y="0"/>
                  </a:moveTo>
                  <a:lnTo>
                    <a:pt x="80" y="0"/>
                  </a:lnTo>
                  <a:lnTo>
                    <a:pt x="49" y="6"/>
                  </a:lnTo>
                  <a:lnTo>
                    <a:pt x="23" y="23"/>
                  </a:lnTo>
                  <a:lnTo>
                    <a:pt x="6" y="49"/>
                  </a:lnTo>
                  <a:lnTo>
                    <a:pt x="0" y="80"/>
                  </a:lnTo>
                  <a:lnTo>
                    <a:pt x="0" y="487"/>
                  </a:lnTo>
                  <a:lnTo>
                    <a:pt x="6" y="518"/>
                  </a:lnTo>
                  <a:lnTo>
                    <a:pt x="23" y="544"/>
                  </a:lnTo>
                  <a:lnTo>
                    <a:pt x="49" y="561"/>
                  </a:lnTo>
                  <a:lnTo>
                    <a:pt x="80" y="567"/>
                  </a:lnTo>
                  <a:lnTo>
                    <a:pt x="1337" y="567"/>
                  </a:lnTo>
                  <a:lnTo>
                    <a:pt x="1369" y="561"/>
                  </a:lnTo>
                  <a:lnTo>
                    <a:pt x="1394" y="544"/>
                  </a:lnTo>
                  <a:lnTo>
                    <a:pt x="1411" y="518"/>
                  </a:lnTo>
                  <a:lnTo>
                    <a:pt x="1417" y="487"/>
                  </a:lnTo>
                  <a:lnTo>
                    <a:pt x="1417" y="80"/>
                  </a:lnTo>
                  <a:lnTo>
                    <a:pt x="1411" y="49"/>
                  </a:lnTo>
                  <a:lnTo>
                    <a:pt x="1394" y="23"/>
                  </a:lnTo>
                  <a:lnTo>
                    <a:pt x="1369" y="6"/>
                  </a:lnTo>
                  <a:lnTo>
                    <a:pt x="1337" y="0"/>
                  </a:lnTo>
                  <a:close/>
                </a:path>
              </a:pathLst>
            </a:custGeom>
            <a:noFill/>
            <a:ln w="5061">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2093" name="Picture 4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6" y="1187"/>
              <a:ext cx="106" cy="105"/>
            </a:xfrm>
            <a:prstGeom prst="rect">
              <a:avLst/>
            </a:prstGeom>
            <a:noFill/>
            <a:extLst>
              <a:ext uri="{909E8E84-426E-40DD-AFC4-6F175D3DCCD1}">
                <a14:hiddenFill xmlns:a14="http://schemas.microsoft.com/office/drawing/2010/main">
                  <a:solidFill>
                    <a:srgbClr val="FFFFFF"/>
                  </a:solidFill>
                </a14:hiddenFill>
              </a:ext>
            </a:extLst>
          </p:spPr>
        </p:pic>
        <p:sp>
          <p:nvSpPr>
            <p:cNvPr id="12" name="Line 44"/>
            <p:cNvSpPr>
              <a:spLocks noChangeShapeType="1"/>
            </p:cNvSpPr>
            <p:nvPr/>
          </p:nvSpPr>
          <p:spPr bwMode="auto">
            <a:xfrm>
              <a:off x="4560" y="1876"/>
              <a:ext cx="0" cy="450"/>
            </a:xfrm>
            <a:prstGeom prst="line">
              <a:avLst/>
            </a:prstGeom>
            <a:noFill/>
            <a:ln w="5061">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3" name="Freeform 43"/>
            <p:cNvSpPr>
              <a:spLocks/>
            </p:cNvSpPr>
            <p:nvPr/>
          </p:nvSpPr>
          <p:spPr bwMode="auto">
            <a:xfrm>
              <a:off x="3850" y="2438"/>
              <a:ext cx="1418" cy="567"/>
            </a:xfrm>
            <a:custGeom>
              <a:avLst/>
              <a:gdLst>
                <a:gd name="T0" fmla="+- 0 5188 3851"/>
                <a:gd name="T1" fmla="*/ T0 w 1418"/>
                <a:gd name="T2" fmla="+- 0 2439 2439"/>
                <a:gd name="T3" fmla="*/ 2439 h 567"/>
                <a:gd name="T4" fmla="+- 0 3931 3851"/>
                <a:gd name="T5" fmla="*/ T4 w 1418"/>
                <a:gd name="T6" fmla="+- 0 2439 2439"/>
                <a:gd name="T7" fmla="*/ 2439 h 567"/>
                <a:gd name="T8" fmla="+- 0 3900 3851"/>
                <a:gd name="T9" fmla="*/ T8 w 1418"/>
                <a:gd name="T10" fmla="+- 0 2445 2439"/>
                <a:gd name="T11" fmla="*/ 2445 h 567"/>
                <a:gd name="T12" fmla="+- 0 3874 3851"/>
                <a:gd name="T13" fmla="*/ T12 w 1418"/>
                <a:gd name="T14" fmla="+- 0 2462 2439"/>
                <a:gd name="T15" fmla="*/ 2462 h 567"/>
                <a:gd name="T16" fmla="+- 0 3857 3851"/>
                <a:gd name="T17" fmla="*/ T16 w 1418"/>
                <a:gd name="T18" fmla="+- 0 2488 2439"/>
                <a:gd name="T19" fmla="*/ 2488 h 567"/>
                <a:gd name="T20" fmla="+- 0 3851 3851"/>
                <a:gd name="T21" fmla="*/ T20 w 1418"/>
                <a:gd name="T22" fmla="+- 0 2519 2439"/>
                <a:gd name="T23" fmla="*/ 2519 h 567"/>
                <a:gd name="T24" fmla="+- 0 3851 3851"/>
                <a:gd name="T25" fmla="*/ T24 w 1418"/>
                <a:gd name="T26" fmla="+- 0 2926 2439"/>
                <a:gd name="T27" fmla="*/ 2926 h 567"/>
                <a:gd name="T28" fmla="+- 0 3857 3851"/>
                <a:gd name="T29" fmla="*/ T28 w 1418"/>
                <a:gd name="T30" fmla="+- 0 2957 2439"/>
                <a:gd name="T31" fmla="*/ 2957 h 567"/>
                <a:gd name="T32" fmla="+- 0 3874 3851"/>
                <a:gd name="T33" fmla="*/ T32 w 1418"/>
                <a:gd name="T34" fmla="+- 0 2983 2439"/>
                <a:gd name="T35" fmla="*/ 2983 h 567"/>
                <a:gd name="T36" fmla="+- 0 3900 3851"/>
                <a:gd name="T37" fmla="*/ T36 w 1418"/>
                <a:gd name="T38" fmla="+- 0 3000 2439"/>
                <a:gd name="T39" fmla="*/ 3000 h 567"/>
                <a:gd name="T40" fmla="+- 0 3931 3851"/>
                <a:gd name="T41" fmla="*/ T40 w 1418"/>
                <a:gd name="T42" fmla="+- 0 3006 2439"/>
                <a:gd name="T43" fmla="*/ 3006 h 567"/>
                <a:gd name="T44" fmla="+- 0 5188 3851"/>
                <a:gd name="T45" fmla="*/ T44 w 1418"/>
                <a:gd name="T46" fmla="+- 0 3006 2439"/>
                <a:gd name="T47" fmla="*/ 3006 h 567"/>
                <a:gd name="T48" fmla="+- 0 5220 3851"/>
                <a:gd name="T49" fmla="*/ T48 w 1418"/>
                <a:gd name="T50" fmla="+- 0 3000 2439"/>
                <a:gd name="T51" fmla="*/ 3000 h 567"/>
                <a:gd name="T52" fmla="+- 0 5245 3851"/>
                <a:gd name="T53" fmla="*/ T52 w 1418"/>
                <a:gd name="T54" fmla="+- 0 2983 2439"/>
                <a:gd name="T55" fmla="*/ 2983 h 567"/>
                <a:gd name="T56" fmla="+- 0 5262 3851"/>
                <a:gd name="T57" fmla="*/ T56 w 1418"/>
                <a:gd name="T58" fmla="+- 0 2957 2439"/>
                <a:gd name="T59" fmla="*/ 2957 h 567"/>
                <a:gd name="T60" fmla="+- 0 5268 3851"/>
                <a:gd name="T61" fmla="*/ T60 w 1418"/>
                <a:gd name="T62" fmla="+- 0 2926 2439"/>
                <a:gd name="T63" fmla="*/ 2926 h 567"/>
                <a:gd name="T64" fmla="+- 0 5268 3851"/>
                <a:gd name="T65" fmla="*/ T64 w 1418"/>
                <a:gd name="T66" fmla="+- 0 2519 2439"/>
                <a:gd name="T67" fmla="*/ 2519 h 567"/>
                <a:gd name="T68" fmla="+- 0 5262 3851"/>
                <a:gd name="T69" fmla="*/ T68 w 1418"/>
                <a:gd name="T70" fmla="+- 0 2488 2439"/>
                <a:gd name="T71" fmla="*/ 2488 h 567"/>
                <a:gd name="T72" fmla="+- 0 5245 3851"/>
                <a:gd name="T73" fmla="*/ T72 w 1418"/>
                <a:gd name="T74" fmla="+- 0 2462 2439"/>
                <a:gd name="T75" fmla="*/ 2462 h 567"/>
                <a:gd name="T76" fmla="+- 0 5220 3851"/>
                <a:gd name="T77" fmla="*/ T76 w 1418"/>
                <a:gd name="T78" fmla="+- 0 2445 2439"/>
                <a:gd name="T79" fmla="*/ 2445 h 567"/>
                <a:gd name="T80" fmla="+- 0 5188 3851"/>
                <a:gd name="T81" fmla="*/ T80 w 1418"/>
                <a:gd name="T82" fmla="+- 0 2439 2439"/>
                <a:gd name="T83" fmla="*/ 2439 h 567"/>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Lst>
              <a:rect l="0" t="0" r="r" b="b"/>
              <a:pathLst>
                <a:path w="1418" h="567">
                  <a:moveTo>
                    <a:pt x="1337" y="0"/>
                  </a:moveTo>
                  <a:lnTo>
                    <a:pt x="80" y="0"/>
                  </a:lnTo>
                  <a:lnTo>
                    <a:pt x="49" y="6"/>
                  </a:lnTo>
                  <a:lnTo>
                    <a:pt x="23" y="23"/>
                  </a:lnTo>
                  <a:lnTo>
                    <a:pt x="6" y="49"/>
                  </a:lnTo>
                  <a:lnTo>
                    <a:pt x="0" y="80"/>
                  </a:lnTo>
                  <a:lnTo>
                    <a:pt x="0" y="487"/>
                  </a:lnTo>
                  <a:lnTo>
                    <a:pt x="6" y="518"/>
                  </a:lnTo>
                  <a:lnTo>
                    <a:pt x="23" y="544"/>
                  </a:lnTo>
                  <a:lnTo>
                    <a:pt x="49" y="561"/>
                  </a:lnTo>
                  <a:lnTo>
                    <a:pt x="80" y="567"/>
                  </a:lnTo>
                  <a:lnTo>
                    <a:pt x="1337" y="567"/>
                  </a:lnTo>
                  <a:lnTo>
                    <a:pt x="1369" y="561"/>
                  </a:lnTo>
                  <a:lnTo>
                    <a:pt x="1394" y="544"/>
                  </a:lnTo>
                  <a:lnTo>
                    <a:pt x="1411" y="518"/>
                  </a:lnTo>
                  <a:lnTo>
                    <a:pt x="1417" y="487"/>
                  </a:lnTo>
                  <a:lnTo>
                    <a:pt x="1417" y="80"/>
                  </a:lnTo>
                  <a:lnTo>
                    <a:pt x="1411" y="49"/>
                  </a:lnTo>
                  <a:lnTo>
                    <a:pt x="1394" y="23"/>
                  </a:lnTo>
                  <a:lnTo>
                    <a:pt x="1369" y="6"/>
                  </a:lnTo>
                  <a:lnTo>
                    <a:pt x="1337" y="0"/>
                  </a:lnTo>
                  <a:close/>
                </a:path>
              </a:pathLst>
            </a:custGeom>
            <a:solidFill>
              <a:srgbClr val="FFEB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4" name="Freeform 42"/>
            <p:cNvSpPr>
              <a:spLocks/>
            </p:cNvSpPr>
            <p:nvPr/>
          </p:nvSpPr>
          <p:spPr bwMode="auto">
            <a:xfrm>
              <a:off x="3850" y="2438"/>
              <a:ext cx="1418" cy="567"/>
            </a:xfrm>
            <a:custGeom>
              <a:avLst/>
              <a:gdLst>
                <a:gd name="T0" fmla="+- 0 5188 3851"/>
                <a:gd name="T1" fmla="*/ T0 w 1418"/>
                <a:gd name="T2" fmla="+- 0 2439 2439"/>
                <a:gd name="T3" fmla="*/ 2439 h 567"/>
                <a:gd name="T4" fmla="+- 0 3931 3851"/>
                <a:gd name="T5" fmla="*/ T4 w 1418"/>
                <a:gd name="T6" fmla="+- 0 2439 2439"/>
                <a:gd name="T7" fmla="*/ 2439 h 567"/>
                <a:gd name="T8" fmla="+- 0 3900 3851"/>
                <a:gd name="T9" fmla="*/ T8 w 1418"/>
                <a:gd name="T10" fmla="+- 0 2445 2439"/>
                <a:gd name="T11" fmla="*/ 2445 h 567"/>
                <a:gd name="T12" fmla="+- 0 3874 3851"/>
                <a:gd name="T13" fmla="*/ T12 w 1418"/>
                <a:gd name="T14" fmla="+- 0 2462 2439"/>
                <a:gd name="T15" fmla="*/ 2462 h 567"/>
                <a:gd name="T16" fmla="+- 0 3857 3851"/>
                <a:gd name="T17" fmla="*/ T16 w 1418"/>
                <a:gd name="T18" fmla="+- 0 2488 2439"/>
                <a:gd name="T19" fmla="*/ 2488 h 567"/>
                <a:gd name="T20" fmla="+- 0 3851 3851"/>
                <a:gd name="T21" fmla="*/ T20 w 1418"/>
                <a:gd name="T22" fmla="+- 0 2519 2439"/>
                <a:gd name="T23" fmla="*/ 2519 h 567"/>
                <a:gd name="T24" fmla="+- 0 3851 3851"/>
                <a:gd name="T25" fmla="*/ T24 w 1418"/>
                <a:gd name="T26" fmla="+- 0 2926 2439"/>
                <a:gd name="T27" fmla="*/ 2926 h 567"/>
                <a:gd name="T28" fmla="+- 0 3857 3851"/>
                <a:gd name="T29" fmla="*/ T28 w 1418"/>
                <a:gd name="T30" fmla="+- 0 2957 2439"/>
                <a:gd name="T31" fmla="*/ 2957 h 567"/>
                <a:gd name="T32" fmla="+- 0 3874 3851"/>
                <a:gd name="T33" fmla="*/ T32 w 1418"/>
                <a:gd name="T34" fmla="+- 0 2983 2439"/>
                <a:gd name="T35" fmla="*/ 2983 h 567"/>
                <a:gd name="T36" fmla="+- 0 3900 3851"/>
                <a:gd name="T37" fmla="*/ T36 w 1418"/>
                <a:gd name="T38" fmla="+- 0 3000 2439"/>
                <a:gd name="T39" fmla="*/ 3000 h 567"/>
                <a:gd name="T40" fmla="+- 0 3931 3851"/>
                <a:gd name="T41" fmla="*/ T40 w 1418"/>
                <a:gd name="T42" fmla="+- 0 3006 2439"/>
                <a:gd name="T43" fmla="*/ 3006 h 567"/>
                <a:gd name="T44" fmla="+- 0 5188 3851"/>
                <a:gd name="T45" fmla="*/ T44 w 1418"/>
                <a:gd name="T46" fmla="+- 0 3006 2439"/>
                <a:gd name="T47" fmla="*/ 3006 h 567"/>
                <a:gd name="T48" fmla="+- 0 5220 3851"/>
                <a:gd name="T49" fmla="*/ T48 w 1418"/>
                <a:gd name="T50" fmla="+- 0 3000 2439"/>
                <a:gd name="T51" fmla="*/ 3000 h 567"/>
                <a:gd name="T52" fmla="+- 0 5245 3851"/>
                <a:gd name="T53" fmla="*/ T52 w 1418"/>
                <a:gd name="T54" fmla="+- 0 2983 2439"/>
                <a:gd name="T55" fmla="*/ 2983 h 567"/>
                <a:gd name="T56" fmla="+- 0 5262 3851"/>
                <a:gd name="T57" fmla="*/ T56 w 1418"/>
                <a:gd name="T58" fmla="+- 0 2957 2439"/>
                <a:gd name="T59" fmla="*/ 2957 h 567"/>
                <a:gd name="T60" fmla="+- 0 5268 3851"/>
                <a:gd name="T61" fmla="*/ T60 w 1418"/>
                <a:gd name="T62" fmla="+- 0 2926 2439"/>
                <a:gd name="T63" fmla="*/ 2926 h 567"/>
                <a:gd name="T64" fmla="+- 0 5268 3851"/>
                <a:gd name="T65" fmla="*/ T64 w 1418"/>
                <a:gd name="T66" fmla="+- 0 2519 2439"/>
                <a:gd name="T67" fmla="*/ 2519 h 567"/>
                <a:gd name="T68" fmla="+- 0 5262 3851"/>
                <a:gd name="T69" fmla="*/ T68 w 1418"/>
                <a:gd name="T70" fmla="+- 0 2488 2439"/>
                <a:gd name="T71" fmla="*/ 2488 h 567"/>
                <a:gd name="T72" fmla="+- 0 5245 3851"/>
                <a:gd name="T73" fmla="*/ T72 w 1418"/>
                <a:gd name="T74" fmla="+- 0 2462 2439"/>
                <a:gd name="T75" fmla="*/ 2462 h 567"/>
                <a:gd name="T76" fmla="+- 0 5220 3851"/>
                <a:gd name="T77" fmla="*/ T76 w 1418"/>
                <a:gd name="T78" fmla="+- 0 2445 2439"/>
                <a:gd name="T79" fmla="*/ 2445 h 567"/>
                <a:gd name="T80" fmla="+- 0 5188 3851"/>
                <a:gd name="T81" fmla="*/ T80 w 1418"/>
                <a:gd name="T82" fmla="+- 0 2439 2439"/>
                <a:gd name="T83" fmla="*/ 2439 h 567"/>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Lst>
              <a:rect l="0" t="0" r="r" b="b"/>
              <a:pathLst>
                <a:path w="1418" h="567">
                  <a:moveTo>
                    <a:pt x="1337" y="0"/>
                  </a:moveTo>
                  <a:lnTo>
                    <a:pt x="80" y="0"/>
                  </a:lnTo>
                  <a:lnTo>
                    <a:pt x="49" y="6"/>
                  </a:lnTo>
                  <a:lnTo>
                    <a:pt x="23" y="23"/>
                  </a:lnTo>
                  <a:lnTo>
                    <a:pt x="6" y="49"/>
                  </a:lnTo>
                  <a:lnTo>
                    <a:pt x="0" y="80"/>
                  </a:lnTo>
                  <a:lnTo>
                    <a:pt x="0" y="487"/>
                  </a:lnTo>
                  <a:lnTo>
                    <a:pt x="6" y="518"/>
                  </a:lnTo>
                  <a:lnTo>
                    <a:pt x="23" y="544"/>
                  </a:lnTo>
                  <a:lnTo>
                    <a:pt x="49" y="561"/>
                  </a:lnTo>
                  <a:lnTo>
                    <a:pt x="80" y="567"/>
                  </a:lnTo>
                  <a:lnTo>
                    <a:pt x="1337" y="567"/>
                  </a:lnTo>
                  <a:lnTo>
                    <a:pt x="1369" y="561"/>
                  </a:lnTo>
                  <a:lnTo>
                    <a:pt x="1394" y="544"/>
                  </a:lnTo>
                  <a:lnTo>
                    <a:pt x="1411" y="518"/>
                  </a:lnTo>
                  <a:lnTo>
                    <a:pt x="1417" y="487"/>
                  </a:lnTo>
                  <a:lnTo>
                    <a:pt x="1417" y="80"/>
                  </a:lnTo>
                  <a:lnTo>
                    <a:pt x="1411" y="49"/>
                  </a:lnTo>
                  <a:lnTo>
                    <a:pt x="1394" y="23"/>
                  </a:lnTo>
                  <a:lnTo>
                    <a:pt x="1369" y="6"/>
                  </a:lnTo>
                  <a:lnTo>
                    <a:pt x="1337" y="0"/>
                  </a:lnTo>
                  <a:close/>
                </a:path>
              </a:pathLst>
            </a:custGeom>
            <a:noFill/>
            <a:ln w="5061">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2089" name="Picture 4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6" y="2321"/>
              <a:ext cx="106" cy="105"/>
            </a:xfrm>
            <a:prstGeom prst="rect">
              <a:avLst/>
            </a:prstGeom>
            <a:noFill/>
            <a:extLst>
              <a:ext uri="{909E8E84-426E-40DD-AFC4-6F175D3DCCD1}">
                <a14:hiddenFill xmlns:a14="http://schemas.microsoft.com/office/drawing/2010/main">
                  <a:solidFill>
                    <a:srgbClr val="FFFFFF"/>
                  </a:solidFill>
                </a14:hiddenFill>
              </a:ext>
            </a:extLst>
          </p:spPr>
        </p:pic>
        <p:sp>
          <p:nvSpPr>
            <p:cNvPr id="15" name="Freeform 40"/>
            <p:cNvSpPr>
              <a:spLocks/>
            </p:cNvSpPr>
            <p:nvPr/>
          </p:nvSpPr>
          <p:spPr bwMode="auto">
            <a:xfrm>
              <a:off x="3719" y="3478"/>
              <a:ext cx="1681" cy="755"/>
            </a:xfrm>
            <a:custGeom>
              <a:avLst/>
              <a:gdLst>
                <a:gd name="T0" fmla="+- 0 5320 3719"/>
                <a:gd name="T1" fmla="*/ T0 w 1681"/>
                <a:gd name="T2" fmla="+- 0 3479 3479"/>
                <a:gd name="T3" fmla="*/ 3479 h 755"/>
                <a:gd name="T4" fmla="+- 0 3799 3719"/>
                <a:gd name="T5" fmla="*/ T4 w 1681"/>
                <a:gd name="T6" fmla="+- 0 3479 3479"/>
                <a:gd name="T7" fmla="*/ 3479 h 755"/>
                <a:gd name="T8" fmla="+- 0 3768 3719"/>
                <a:gd name="T9" fmla="*/ T8 w 1681"/>
                <a:gd name="T10" fmla="+- 0 3485 3479"/>
                <a:gd name="T11" fmla="*/ 3485 h 755"/>
                <a:gd name="T12" fmla="+- 0 3743 3719"/>
                <a:gd name="T13" fmla="*/ T12 w 1681"/>
                <a:gd name="T14" fmla="+- 0 3502 3479"/>
                <a:gd name="T15" fmla="*/ 3502 h 755"/>
                <a:gd name="T16" fmla="+- 0 3726 3719"/>
                <a:gd name="T17" fmla="*/ T16 w 1681"/>
                <a:gd name="T18" fmla="+- 0 3528 3479"/>
                <a:gd name="T19" fmla="*/ 3528 h 755"/>
                <a:gd name="T20" fmla="+- 0 3719 3719"/>
                <a:gd name="T21" fmla="*/ T20 w 1681"/>
                <a:gd name="T22" fmla="+- 0 3559 3479"/>
                <a:gd name="T23" fmla="*/ 3559 h 755"/>
                <a:gd name="T24" fmla="+- 0 3719 3719"/>
                <a:gd name="T25" fmla="*/ T24 w 1681"/>
                <a:gd name="T26" fmla="+- 0 4154 3479"/>
                <a:gd name="T27" fmla="*/ 4154 h 755"/>
                <a:gd name="T28" fmla="+- 0 3726 3719"/>
                <a:gd name="T29" fmla="*/ T28 w 1681"/>
                <a:gd name="T30" fmla="+- 0 4185 3479"/>
                <a:gd name="T31" fmla="*/ 4185 h 755"/>
                <a:gd name="T32" fmla="+- 0 3743 3719"/>
                <a:gd name="T33" fmla="*/ T32 w 1681"/>
                <a:gd name="T34" fmla="+- 0 4210 3479"/>
                <a:gd name="T35" fmla="*/ 4210 h 755"/>
                <a:gd name="T36" fmla="+- 0 3768 3719"/>
                <a:gd name="T37" fmla="*/ T36 w 1681"/>
                <a:gd name="T38" fmla="+- 0 4228 3479"/>
                <a:gd name="T39" fmla="*/ 4228 h 755"/>
                <a:gd name="T40" fmla="+- 0 3799 3719"/>
                <a:gd name="T41" fmla="*/ T40 w 1681"/>
                <a:gd name="T42" fmla="+- 0 4234 3479"/>
                <a:gd name="T43" fmla="*/ 4234 h 755"/>
                <a:gd name="T44" fmla="+- 0 5320 3719"/>
                <a:gd name="T45" fmla="*/ T44 w 1681"/>
                <a:gd name="T46" fmla="+- 0 4234 3479"/>
                <a:gd name="T47" fmla="*/ 4234 h 755"/>
                <a:gd name="T48" fmla="+- 0 5351 3719"/>
                <a:gd name="T49" fmla="*/ T48 w 1681"/>
                <a:gd name="T50" fmla="+- 0 4228 3479"/>
                <a:gd name="T51" fmla="*/ 4228 h 755"/>
                <a:gd name="T52" fmla="+- 0 5376 3719"/>
                <a:gd name="T53" fmla="*/ T52 w 1681"/>
                <a:gd name="T54" fmla="+- 0 4210 3479"/>
                <a:gd name="T55" fmla="*/ 4210 h 755"/>
                <a:gd name="T56" fmla="+- 0 5394 3719"/>
                <a:gd name="T57" fmla="*/ T56 w 1681"/>
                <a:gd name="T58" fmla="+- 0 4185 3479"/>
                <a:gd name="T59" fmla="*/ 4185 h 755"/>
                <a:gd name="T60" fmla="+- 0 5400 3719"/>
                <a:gd name="T61" fmla="*/ T60 w 1681"/>
                <a:gd name="T62" fmla="+- 0 4154 3479"/>
                <a:gd name="T63" fmla="*/ 4154 h 755"/>
                <a:gd name="T64" fmla="+- 0 5400 3719"/>
                <a:gd name="T65" fmla="*/ T64 w 1681"/>
                <a:gd name="T66" fmla="+- 0 3559 3479"/>
                <a:gd name="T67" fmla="*/ 3559 h 755"/>
                <a:gd name="T68" fmla="+- 0 5394 3719"/>
                <a:gd name="T69" fmla="*/ T68 w 1681"/>
                <a:gd name="T70" fmla="+- 0 3528 3479"/>
                <a:gd name="T71" fmla="*/ 3528 h 755"/>
                <a:gd name="T72" fmla="+- 0 5376 3719"/>
                <a:gd name="T73" fmla="*/ T72 w 1681"/>
                <a:gd name="T74" fmla="+- 0 3502 3479"/>
                <a:gd name="T75" fmla="*/ 3502 h 755"/>
                <a:gd name="T76" fmla="+- 0 5351 3719"/>
                <a:gd name="T77" fmla="*/ T76 w 1681"/>
                <a:gd name="T78" fmla="+- 0 3485 3479"/>
                <a:gd name="T79" fmla="*/ 3485 h 755"/>
                <a:gd name="T80" fmla="+- 0 5320 3719"/>
                <a:gd name="T81" fmla="*/ T80 w 1681"/>
                <a:gd name="T82" fmla="+- 0 3479 3479"/>
                <a:gd name="T83" fmla="*/ 3479 h 75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Lst>
              <a:rect l="0" t="0" r="r" b="b"/>
              <a:pathLst>
                <a:path w="1681" h="755">
                  <a:moveTo>
                    <a:pt x="1601" y="0"/>
                  </a:moveTo>
                  <a:lnTo>
                    <a:pt x="80" y="0"/>
                  </a:lnTo>
                  <a:lnTo>
                    <a:pt x="49" y="6"/>
                  </a:lnTo>
                  <a:lnTo>
                    <a:pt x="24" y="23"/>
                  </a:lnTo>
                  <a:lnTo>
                    <a:pt x="7" y="49"/>
                  </a:lnTo>
                  <a:lnTo>
                    <a:pt x="0" y="80"/>
                  </a:lnTo>
                  <a:lnTo>
                    <a:pt x="0" y="675"/>
                  </a:lnTo>
                  <a:lnTo>
                    <a:pt x="7" y="706"/>
                  </a:lnTo>
                  <a:lnTo>
                    <a:pt x="24" y="731"/>
                  </a:lnTo>
                  <a:lnTo>
                    <a:pt x="49" y="749"/>
                  </a:lnTo>
                  <a:lnTo>
                    <a:pt x="80" y="755"/>
                  </a:lnTo>
                  <a:lnTo>
                    <a:pt x="1601" y="755"/>
                  </a:lnTo>
                  <a:lnTo>
                    <a:pt x="1632" y="749"/>
                  </a:lnTo>
                  <a:lnTo>
                    <a:pt x="1657" y="731"/>
                  </a:lnTo>
                  <a:lnTo>
                    <a:pt x="1675" y="706"/>
                  </a:lnTo>
                  <a:lnTo>
                    <a:pt x="1681" y="675"/>
                  </a:lnTo>
                  <a:lnTo>
                    <a:pt x="1681" y="80"/>
                  </a:lnTo>
                  <a:lnTo>
                    <a:pt x="1675" y="49"/>
                  </a:lnTo>
                  <a:lnTo>
                    <a:pt x="1657" y="23"/>
                  </a:lnTo>
                  <a:lnTo>
                    <a:pt x="1632" y="6"/>
                  </a:lnTo>
                  <a:lnTo>
                    <a:pt x="1601" y="0"/>
                  </a:lnTo>
                  <a:close/>
                </a:path>
              </a:pathLst>
            </a:custGeom>
            <a:solidFill>
              <a:srgbClr val="FFEB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6" name="Freeform 39"/>
            <p:cNvSpPr>
              <a:spLocks/>
            </p:cNvSpPr>
            <p:nvPr/>
          </p:nvSpPr>
          <p:spPr bwMode="auto">
            <a:xfrm>
              <a:off x="3719" y="3478"/>
              <a:ext cx="1681" cy="755"/>
            </a:xfrm>
            <a:custGeom>
              <a:avLst/>
              <a:gdLst>
                <a:gd name="T0" fmla="+- 0 5320 3719"/>
                <a:gd name="T1" fmla="*/ T0 w 1681"/>
                <a:gd name="T2" fmla="+- 0 3479 3479"/>
                <a:gd name="T3" fmla="*/ 3479 h 755"/>
                <a:gd name="T4" fmla="+- 0 3799 3719"/>
                <a:gd name="T5" fmla="*/ T4 w 1681"/>
                <a:gd name="T6" fmla="+- 0 3479 3479"/>
                <a:gd name="T7" fmla="*/ 3479 h 755"/>
                <a:gd name="T8" fmla="+- 0 3768 3719"/>
                <a:gd name="T9" fmla="*/ T8 w 1681"/>
                <a:gd name="T10" fmla="+- 0 3485 3479"/>
                <a:gd name="T11" fmla="*/ 3485 h 755"/>
                <a:gd name="T12" fmla="+- 0 3743 3719"/>
                <a:gd name="T13" fmla="*/ T12 w 1681"/>
                <a:gd name="T14" fmla="+- 0 3502 3479"/>
                <a:gd name="T15" fmla="*/ 3502 h 755"/>
                <a:gd name="T16" fmla="+- 0 3726 3719"/>
                <a:gd name="T17" fmla="*/ T16 w 1681"/>
                <a:gd name="T18" fmla="+- 0 3528 3479"/>
                <a:gd name="T19" fmla="*/ 3528 h 755"/>
                <a:gd name="T20" fmla="+- 0 3719 3719"/>
                <a:gd name="T21" fmla="*/ T20 w 1681"/>
                <a:gd name="T22" fmla="+- 0 3559 3479"/>
                <a:gd name="T23" fmla="*/ 3559 h 755"/>
                <a:gd name="T24" fmla="+- 0 3719 3719"/>
                <a:gd name="T25" fmla="*/ T24 w 1681"/>
                <a:gd name="T26" fmla="+- 0 4154 3479"/>
                <a:gd name="T27" fmla="*/ 4154 h 755"/>
                <a:gd name="T28" fmla="+- 0 3726 3719"/>
                <a:gd name="T29" fmla="*/ T28 w 1681"/>
                <a:gd name="T30" fmla="+- 0 4185 3479"/>
                <a:gd name="T31" fmla="*/ 4185 h 755"/>
                <a:gd name="T32" fmla="+- 0 3743 3719"/>
                <a:gd name="T33" fmla="*/ T32 w 1681"/>
                <a:gd name="T34" fmla="+- 0 4210 3479"/>
                <a:gd name="T35" fmla="*/ 4210 h 755"/>
                <a:gd name="T36" fmla="+- 0 3768 3719"/>
                <a:gd name="T37" fmla="*/ T36 w 1681"/>
                <a:gd name="T38" fmla="+- 0 4228 3479"/>
                <a:gd name="T39" fmla="*/ 4228 h 755"/>
                <a:gd name="T40" fmla="+- 0 3799 3719"/>
                <a:gd name="T41" fmla="*/ T40 w 1681"/>
                <a:gd name="T42" fmla="+- 0 4234 3479"/>
                <a:gd name="T43" fmla="*/ 4234 h 755"/>
                <a:gd name="T44" fmla="+- 0 5320 3719"/>
                <a:gd name="T45" fmla="*/ T44 w 1681"/>
                <a:gd name="T46" fmla="+- 0 4234 3479"/>
                <a:gd name="T47" fmla="*/ 4234 h 755"/>
                <a:gd name="T48" fmla="+- 0 5351 3719"/>
                <a:gd name="T49" fmla="*/ T48 w 1681"/>
                <a:gd name="T50" fmla="+- 0 4228 3479"/>
                <a:gd name="T51" fmla="*/ 4228 h 755"/>
                <a:gd name="T52" fmla="+- 0 5376 3719"/>
                <a:gd name="T53" fmla="*/ T52 w 1681"/>
                <a:gd name="T54" fmla="+- 0 4210 3479"/>
                <a:gd name="T55" fmla="*/ 4210 h 755"/>
                <a:gd name="T56" fmla="+- 0 5394 3719"/>
                <a:gd name="T57" fmla="*/ T56 w 1681"/>
                <a:gd name="T58" fmla="+- 0 4185 3479"/>
                <a:gd name="T59" fmla="*/ 4185 h 755"/>
                <a:gd name="T60" fmla="+- 0 5400 3719"/>
                <a:gd name="T61" fmla="*/ T60 w 1681"/>
                <a:gd name="T62" fmla="+- 0 4154 3479"/>
                <a:gd name="T63" fmla="*/ 4154 h 755"/>
                <a:gd name="T64" fmla="+- 0 5400 3719"/>
                <a:gd name="T65" fmla="*/ T64 w 1681"/>
                <a:gd name="T66" fmla="+- 0 3559 3479"/>
                <a:gd name="T67" fmla="*/ 3559 h 755"/>
                <a:gd name="T68" fmla="+- 0 5394 3719"/>
                <a:gd name="T69" fmla="*/ T68 w 1681"/>
                <a:gd name="T70" fmla="+- 0 3528 3479"/>
                <a:gd name="T71" fmla="*/ 3528 h 755"/>
                <a:gd name="T72" fmla="+- 0 5376 3719"/>
                <a:gd name="T73" fmla="*/ T72 w 1681"/>
                <a:gd name="T74" fmla="+- 0 3502 3479"/>
                <a:gd name="T75" fmla="*/ 3502 h 755"/>
                <a:gd name="T76" fmla="+- 0 5351 3719"/>
                <a:gd name="T77" fmla="*/ T76 w 1681"/>
                <a:gd name="T78" fmla="+- 0 3485 3479"/>
                <a:gd name="T79" fmla="*/ 3485 h 755"/>
                <a:gd name="T80" fmla="+- 0 5320 3719"/>
                <a:gd name="T81" fmla="*/ T80 w 1681"/>
                <a:gd name="T82" fmla="+- 0 3479 3479"/>
                <a:gd name="T83" fmla="*/ 3479 h 75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Lst>
              <a:rect l="0" t="0" r="r" b="b"/>
              <a:pathLst>
                <a:path w="1681" h="755">
                  <a:moveTo>
                    <a:pt x="1601" y="0"/>
                  </a:moveTo>
                  <a:lnTo>
                    <a:pt x="80" y="0"/>
                  </a:lnTo>
                  <a:lnTo>
                    <a:pt x="49" y="6"/>
                  </a:lnTo>
                  <a:lnTo>
                    <a:pt x="24" y="23"/>
                  </a:lnTo>
                  <a:lnTo>
                    <a:pt x="7" y="49"/>
                  </a:lnTo>
                  <a:lnTo>
                    <a:pt x="0" y="80"/>
                  </a:lnTo>
                  <a:lnTo>
                    <a:pt x="0" y="675"/>
                  </a:lnTo>
                  <a:lnTo>
                    <a:pt x="7" y="706"/>
                  </a:lnTo>
                  <a:lnTo>
                    <a:pt x="24" y="731"/>
                  </a:lnTo>
                  <a:lnTo>
                    <a:pt x="49" y="749"/>
                  </a:lnTo>
                  <a:lnTo>
                    <a:pt x="80" y="755"/>
                  </a:lnTo>
                  <a:lnTo>
                    <a:pt x="1601" y="755"/>
                  </a:lnTo>
                  <a:lnTo>
                    <a:pt x="1632" y="749"/>
                  </a:lnTo>
                  <a:lnTo>
                    <a:pt x="1657" y="731"/>
                  </a:lnTo>
                  <a:lnTo>
                    <a:pt x="1675" y="706"/>
                  </a:lnTo>
                  <a:lnTo>
                    <a:pt x="1681" y="675"/>
                  </a:lnTo>
                  <a:lnTo>
                    <a:pt x="1681" y="80"/>
                  </a:lnTo>
                  <a:lnTo>
                    <a:pt x="1675" y="49"/>
                  </a:lnTo>
                  <a:lnTo>
                    <a:pt x="1657" y="23"/>
                  </a:lnTo>
                  <a:lnTo>
                    <a:pt x="1632" y="6"/>
                  </a:lnTo>
                  <a:lnTo>
                    <a:pt x="1601" y="0"/>
                  </a:lnTo>
                  <a:close/>
                </a:path>
              </a:pathLst>
            </a:custGeom>
            <a:noFill/>
            <a:ln w="5061">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2086" name="Picture 3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6" y="3009"/>
              <a:ext cx="106" cy="457"/>
            </a:xfrm>
            <a:prstGeom prst="rect">
              <a:avLst/>
            </a:prstGeom>
            <a:noFill/>
            <a:extLst>
              <a:ext uri="{909E8E84-426E-40DD-AFC4-6F175D3DCCD1}">
                <a14:hiddenFill xmlns:a14="http://schemas.microsoft.com/office/drawing/2010/main">
                  <a:solidFill>
                    <a:srgbClr val="FFFFFF"/>
                  </a:solidFill>
                </a14:hiddenFill>
              </a:ext>
            </a:extLst>
          </p:spPr>
        </p:pic>
        <p:sp>
          <p:nvSpPr>
            <p:cNvPr id="17" name="Freeform 37"/>
            <p:cNvSpPr>
              <a:spLocks/>
            </p:cNvSpPr>
            <p:nvPr/>
          </p:nvSpPr>
          <p:spPr bwMode="auto">
            <a:xfrm>
              <a:off x="3850" y="4706"/>
              <a:ext cx="1418" cy="567"/>
            </a:xfrm>
            <a:custGeom>
              <a:avLst/>
              <a:gdLst>
                <a:gd name="T0" fmla="+- 0 5188 3851"/>
                <a:gd name="T1" fmla="*/ T0 w 1418"/>
                <a:gd name="T2" fmla="+- 0 4707 4707"/>
                <a:gd name="T3" fmla="*/ 4707 h 567"/>
                <a:gd name="T4" fmla="+- 0 3931 3851"/>
                <a:gd name="T5" fmla="*/ T4 w 1418"/>
                <a:gd name="T6" fmla="+- 0 4707 4707"/>
                <a:gd name="T7" fmla="*/ 4707 h 567"/>
                <a:gd name="T8" fmla="+- 0 3900 3851"/>
                <a:gd name="T9" fmla="*/ T8 w 1418"/>
                <a:gd name="T10" fmla="+- 0 4713 4707"/>
                <a:gd name="T11" fmla="*/ 4713 h 567"/>
                <a:gd name="T12" fmla="+- 0 3874 3851"/>
                <a:gd name="T13" fmla="*/ T12 w 1418"/>
                <a:gd name="T14" fmla="+- 0 4730 4707"/>
                <a:gd name="T15" fmla="*/ 4730 h 567"/>
                <a:gd name="T16" fmla="+- 0 3857 3851"/>
                <a:gd name="T17" fmla="*/ T16 w 1418"/>
                <a:gd name="T18" fmla="+- 0 4755 4707"/>
                <a:gd name="T19" fmla="*/ 4755 h 567"/>
                <a:gd name="T20" fmla="+- 0 3851 3851"/>
                <a:gd name="T21" fmla="*/ T20 w 1418"/>
                <a:gd name="T22" fmla="+- 0 4786 4707"/>
                <a:gd name="T23" fmla="*/ 4786 h 567"/>
                <a:gd name="T24" fmla="+- 0 3851 3851"/>
                <a:gd name="T25" fmla="*/ T24 w 1418"/>
                <a:gd name="T26" fmla="+- 0 5194 4707"/>
                <a:gd name="T27" fmla="*/ 5194 h 567"/>
                <a:gd name="T28" fmla="+- 0 3857 3851"/>
                <a:gd name="T29" fmla="*/ T28 w 1418"/>
                <a:gd name="T30" fmla="+- 0 5225 4707"/>
                <a:gd name="T31" fmla="*/ 5225 h 567"/>
                <a:gd name="T32" fmla="+- 0 3874 3851"/>
                <a:gd name="T33" fmla="*/ T32 w 1418"/>
                <a:gd name="T34" fmla="+- 0 5250 4707"/>
                <a:gd name="T35" fmla="*/ 5250 h 567"/>
                <a:gd name="T36" fmla="+- 0 3900 3851"/>
                <a:gd name="T37" fmla="*/ T36 w 1418"/>
                <a:gd name="T38" fmla="+- 0 5267 4707"/>
                <a:gd name="T39" fmla="*/ 5267 h 567"/>
                <a:gd name="T40" fmla="+- 0 3931 3851"/>
                <a:gd name="T41" fmla="*/ T40 w 1418"/>
                <a:gd name="T42" fmla="+- 0 5274 4707"/>
                <a:gd name="T43" fmla="*/ 5274 h 567"/>
                <a:gd name="T44" fmla="+- 0 5188 3851"/>
                <a:gd name="T45" fmla="*/ T44 w 1418"/>
                <a:gd name="T46" fmla="+- 0 5274 4707"/>
                <a:gd name="T47" fmla="*/ 5274 h 567"/>
                <a:gd name="T48" fmla="+- 0 5220 3851"/>
                <a:gd name="T49" fmla="*/ T48 w 1418"/>
                <a:gd name="T50" fmla="+- 0 5267 4707"/>
                <a:gd name="T51" fmla="*/ 5267 h 567"/>
                <a:gd name="T52" fmla="+- 0 5245 3851"/>
                <a:gd name="T53" fmla="*/ T52 w 1418"/>
                <a:gd name="T54" fmla="+- 0 5250 4707"/>
                <a:gd name="T55" fmla="*/ 5250 h 567"/>
                <a:gd name="T56" fmla="+- 0 5262 3851"/>
                <a:gd name="T57" fmla="*/ T56 w 1418"/>
                <a:gd name="T58" fmla="+- 0 5225 4707"/>
                <a:gd name="T59" fmla="*/ 5225 h 567"/>
                <a:gd name="T60" fmla="+- 0 5268 3851"/>
                <a:gd name="T61" fmla="*/ T60 w 1418"/>
                <a:gd name="T62" fmla="+- 0 5194 4707"/>
                <a:gd name="T63" fmla="*/ 5194 h 567"/>
                <a:gd name="T64" fmla="+- 0 5268 3851"/>
                <a:gd name="T65" fmla="*/ T64 w 1418"/>
                <a:gd name="T66" fmla="+- 0 4786 4707"/>
                <a:gd name="T67" fmla="*/ 4786 h 567"/>
                <a:gd name="T68" fmla="+- 0 5262 3851"/>
                <a:gd name="T69" fmla="*/ T68 w 1418"/>
                <a:gd name="T70" fmla="+- 0 4755 4707"/>
                <a:gd name="T71" fmla="*/ 4755 h 567"/>
                <a:gd name="T72" fmla="+- 0 5245 3851"/>
                <a:gd name="T73" fmla="*/ T72 w 1418"/>
                <a:gd name="T74" fmla="+- 0 4730 4707"/>
                <a:gd name="T75" fmla="*/ 4730 h 567"/>
                <a:gd name="T76" fmla="+- 0 5220 3851"/>
                <a:gd name="T77" fmla="*/ T76 w 1418"/>
                <a:gd name="T78" fmla="+- 0 4713 4707"/>
                <a:gd name="T79" fmla="*/ 4713 h 567"/>
                <a:gd name="T80" fmla="+- 0 5188 3851"/>
                <a:gd name="T81" fmla="*/ T80 w 1418"/>
                <a:gd name="T82" fmla="+- 0 4707 4707"/>
                <a:gd name="T83" fmla="*/ 4707 h 567"/>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Lst>
              <a:rect l="0" t="0" r="r" b="b"/>
              <a:pathLst>
                <a:path w="1418" h="567">
                  <a:moveTo>
                    <a:pt x="1337" y="0"/>
                  </a:moveTo>
                  <a:lnTo>
                    <a:pt x="80" y="0"/>
                  </a:lnTo>
                  <a:lnTo>
                    <a:pt x="49" y="6"/>
                  </a:lnTo>
                  <a:lnTo>
                    <a:pt x="23" y="23"/>
                  </a:lnTo>
                  <a:lnTo>
                    <a:pt x="6" y="48"/>
                  </a:lnTo>
                  <a:lnTo>
                    <a:pt x="0" y="79"/>
                  </a:lnTo>
                  <a:lnTo>
                    <a:pt x="0" y="487"/>
                  </a:lnTo>
                  <a:lnTo>
                    <a:pt x="6" y="518"/>
                  </a:lnTo>
                  <a:lnTo>
                    <a:pt x="23" y="543"/>
                  </a:lnTo>
                  <a:lnTo>
                    <a:pt x="49" y="560"/>
                  </a:lnTo>
                  <a:lnTo>
                    <a:pt x="80" y="567"/>
                  </a:lnTo>
                  <a:lnTo>
                    <a:pt x="1337" y="567"/>
                  </a:lnTo>
                  <a:lnTo>
                    <a:pt x="1369" y="560"/>
                  </a:lnTo>
                  <a:lnTo>
                    <a:pt x="1394" y="543"/>
                  </a:lnTo>
                  <a:lnTo>
                    <a:pt x="1411" y="518"/>
                  </a:lnTo>
                  <a:lnTo>
                    <a:pt x="1417" y="487"/>
                  </a:lnTo>
                  <a:lnTo>
                    <a:pt x="1417" y="79"/>
                  </a:lnTo>
                  <a:lnTo>
                    <a:pt x="1411" y="48"/>
                  </a:lnTo>
                  <a:lnTo>
                    <a:pt x="1394" y="23"/>
                  </a:lnTo>
                  <a:lnTo>
                    <a:pt x="1369" y="6"/>
                  </a:lnTo>
                  <a:lnTo>
                    <a:pt x="1337" y="0"/>
                  </a:lnTo>
                  <a:close/>
                </a:path>
              </a:pathLst>
            </a:custGeom>
            <a:solidFill>
              <a:srgbClr val="FFEB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8" name="Freeform 36"/>
            <p:cNvSpPr>
              <a:spLocks/>
            </p:cNvSpPr>
            <p:nvPr/>
          </p:nvSpPr>
          <p:spPr bwMode="auto">
            <a:xfrm>
              <a:off x="3850" y="4706"/>
              <a:ext cx="1418" cy="567"/>
            </a:xfrm>
            <a:custGeom>
              <a:avLst/>
              <a:gdLst>
                <a:gd name="T0" fmla="+- 0 5188 3851"/>
                <a:gd name="T1" fmla="*/ T0 w 1418"/>
                <a:gd name="T2" fmla="+- 0 4707 4707"/>
                <a:gd name="T3" fmla="*/ 4707 h 567"/>
                <a:gd name="T4" fmla="+- 0 3931 3851"/>
                <a:gd name="T5" fmla="*/ T4 w 1418"/>
                <a:gd name="T6" fmla="+- 0 4707 4707"/>
                <a:gd name="T7" fmla="*/ 4707 h 567"/>
                <a:gd name="T8" fmla="+- 0 3900 3851"/>
                <a:gd name="T9" fmla="*/ T8 w 1418"/>
                <a:gd name="T10" fmla="+- 0 4713 4707"/>
                <a:gd name="T11" fmla="*/ 4713 h 567"/>
                <a:gd name="T12" fmla="+- 0 3874 3851"/>
                <a:gd name="T13" fmla="*/ T12 w 1418"/>
                <a:gd name="T14" fmla="+- 0 4730 4707"/>
                <a:gd name="T15" fmla="*/ 4730 h 567"/>
                <a:gd name="T16" fmla="+- 0 3857 3851"/>
                <a:gd name="T17" fmla="*/ T16 w 1418"/>
                <a:gd name="T18" fmla="+- 0 4755 4707"/>
                <a:gd name="T19" fmla="*/ 4755 h 567"/>
                <a:gd name="T20" fmla="+- 0 3851 3851"/>
                <a:gd name="T21" fmla="*/ T20 w 1418"/>
                <a:gd name="T22" fmla="+- 0 4786 4707"/>
                <a:gd name="T23" fmla="*/ 4786 h 567"/>
                <a:gd name="T24" fmla="+- 0 3851 3851"/>
                <a:gd name="T25" fmla="*/ T24 w 1418"/>
                <a:gd name="T26" fmla="+- 0 5194 4707"/>
                <a:gd name="T27" fmla="*/ 5194 h 567"/>
                <a:gd name="T28" fmla="+- 0 3857 3851"/>
                <a:gd name="T29" fmla="*/ T28 w 1418"/>
                <a:gd name="T30" fmla="+- 0 5225 4707"/>
                <a:gd name="T31" fmla="*/ 5225 h 567"/>
                <a:gd name="T32" fmla="+- 0 3874 3851"/>
                <a:gd name="T33" fmla="*/ T32 w 1418"/>
                <a:gd name="T34" fmla="+- 0 5250 4707"/>
                <a:gd name="T35" fmla="*/ 5250 h 567"/>
                <a:gd name="T36" fmla="+- 0 3900 3851"/>
                <a:gd name="T37" fmla="*/ T36 w 1418"/>
                <a:gd name="T38" fmla="+- 0 5267 4707"/>
                <a:gd name="T39" fmla="*/ 5267 h 567"/>
                <a:gd name="T40" fmla="+- 0 3931 3851"/>
                <a:gd name="T41" fmla="*/ T40 w 1418"/>
                <a:gd name="T42" fmla="+- 0 5274 4707"/>
                <a:gd name="T43" fmla="*/ 5274 h 567"/>
                <a:gd name="T44" fmla="+- 0 5188 3851"/>
                <a:gd name="T45" fmla="*/ T44 w 1418"/>
                <a:gd name="T46" fmla="+- 0 5274 4707"/>
                <a:gd name="T47" fmla="*/ 5274 h 567"/>
                <a:gd name="T48" fmla="+- 0 5220 3851"/>
                <a:gd name="T49" fmla="*/ T48 w 1418"/>
                <a:gd name="T50" fmla="+- 0 5267 4707"/>
                <a:gd name="T51" fmla="*/ 5267 h 567"/>
                <a:gd name="T52" fmla="+- 0 5245 3851"/>
                <a:gd name="T53" fmla="*/ T52 w 1418"/>
                <a:gd name="T54" fmla="+- 0 5250 4707"/>
                <a:gd name="T55" fmla="*/ 5250 h 567"/>
                <a:gd name="T56" fmla="+- 0 5262 3851"/>
                <a:gd name="T57" fmla="*/ T56 w 1418"/>
                <a:gd name="T58" fmla="+- 0 5225 4707"/>
                <a:gd name="T59" fmla="*/ 5225 h 567"/>
                <a:gd name="T60" fmla="+- 0 5268 3851"/>
                <a:gd name="T61" fmla="*/ T60 w 1418"/>
                <a:gd name="T62" fmla="+- 0 5194 4707"/>
                <a:gd name="T63" fmla="*/ 5194 h 567"/>
                <a:gd name="T64" fmla="+- 0 5268 3851"/>
                <a:gd name="T65" fmla="*/ T64 w 1418"/>
                <a:gd name="T66" fmla="+- 0 4786 4707"/>
                <a:gd name="T67" fmla="*/ 4786 h 567"/>
                <a:gd name="T68" fmla="+- 0 5262 3851"/>
                <a:gd name="T69" fmla="*/ T68 w 1418"/>
                <a:gd name="T70" fmla="+- 0 4755 4707"/>
                <a:gd name="T71" fmla="*/ 4755 h 567"/>
                <a:gd name="T72" fmla="+- 0 5245 3851"/>
                <a:gd name="T73" fmla="*/ T72 w 1418"/>
                <a:gd name="T74" fmla="+- 0 4730 4707"/>
                <a:gd name="T75" fmla="*/ 4730 h 567"/>
                <a:gd name="T76" fmla="+- 0 5220 3851"/>
                <a:gd name="T77" fmla="*/ T76 w 1418"/>
                <a:gd name="T78" fmla="+- 0 4713 4707"/>
                <a:gd name="T79" fmla="*/ 4713 h 567"/>
                <a:gd name="T80" fmla="+- 0 5188 3851"/>
                <a:gd name="T81" fmla="*/ T80 w 1418"/>
                <a:gd name="T82" fmla="+- 0 4707 4707"/>
                <a:gd name="T83" fmla="*/ 4707 h 567"/>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Lst>
              <a:rect l="0" t="0" r="r" b="b"/>
              <a:pathLst>
                <a:path w="1418" h="567">
                  <a:moveTo>
                    <a:pt x="1337" y="0"/>
                  </a:moveTo>
                  <a:lnTo>
                    <a:pt x="80" y="0"/>
                  </a:lnTo>
                  <a:lnTo>
                    <a:pt x="49" y="6"/>
                  </a:lnTo>
                  <a:lnTo>
                    <a:pt x="23" y="23"/>
                  </a:lnTo>
                  <a:lnTo>
                    <a:pt x="6" y="48"/>
                  </a:lnTo>
                  <a:lnTo>
                    <a:pt x="0" y="79"/>
                  </a:lnTo>
                  <a:lnTo>
                    <a:pt x="0" y="487"/>
                  </a:lnTo>
                  <a:lnTo>
                    <a:pt x="6" y="518"/>
                  </a:lnTo>
                  <a:lnTo>
                    <a:pt x="23" y="543"/>
                  </a:lnTo>
                  <a:lnTo>
                    <a:pt x="49" y="560"/>
                  </a:lnTo>
                  <a:lnTo>
                    <a:pt x="80" y="567"/>
                  </a:lnTo>
                  <a:lnTo>
                    <a:pt x="1337" y="567"/>
                  </a:lnTo>
                  <a:lnTo>
                    <a:pt x="1369" y="560"/>
                  </a:lnTo>
                  <a:lnTo>
                    <a:pt x="1394" y="543"/>
                  </a:lnTo>
                  <a:lnTo>
                    <a:pt x="1411" y="518"/>
                  </a:lnTo>
                  <a:lnTo>
                    <a:pt x="1417" y="487"/>
                  </a:lnTo>
                  <a:lnTo>
                    <a:pt x="1417" y="79"/>
                  </a:lnTo>
                  <a:lnTo>
                    <a:pt x="1411" y="48"/>
                  </a:lnTo>
                  <a:lnTo>
                    <a:pt x="1394" y="23"/>
                  </a:lnTo>
                  <a:lnTo>
                    <a:pt x="1369" y="6"/>
                  </a:lnTo>
                  <a:lnTo>
                    <a:pt x="1337" y="0"/>
                  </a:lnTo>
                  <a:close/>
                </a:path>
              </a:pathLst>
            </a:custGeom>
            <a:noFill/>
            <a:ln w="5061">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2083" name="Picture 3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6" y="4237"/>
              <a:ext cx="106" cy="457"/>
            </a:xfrm>
            <a:prstGeom prst="rect">
              <a:avLst/>
            </a:prstGeom>
            <a:noFill/>
            <a:extLst>
              <a:ext uri="{909E8E84-426E-40DD-AFC4-6F175D3DCCD1}">
                <a14:hiddenFill xmlns:a14="http://schemas.microsoft.com/office/drawing/2010/main">
                  <a:solidFill>
                    <a:srgbClr val="FFFFFF"/>
                  </a:solidFill>
                </a14:hiddenFill>
              </a:ext>
            </a:extLst>
          </p:spPr>
        </p:pic>
        <p:sp>
          <p:nvSpPr>
            <p:cNvPr id="19" name="Line 34"/>
            <p:cNvSpPr>
              <a:spLocks noChangeShapeType="1"/>
            </p:cNvSpPr>
            <p:nvPr/>
          </p:nvSpPr>
          <p:spPr bwMode="auto">
            <a:xfrm>
              <a:off x="4560" y="5278"/>
              <a:ext cx="0" cy="449"/>
            </a:xfrm>
            <a:prstGeom prst="line">
              <a:avLst/>
            </a:prstGeom>
            <a:noFill/>
            <a:ln w="5061">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0" name="Freeform 33"/>
            <p:cNvSpPr>
              <a:spLocks/>
            </p:cNvSpPr>
            <p:nvPr/>
          </p:nvSpPr>
          <p:spPr bwMode="auto">
            <a:xfrm>
              <a:off x="3425" y="5840"/>
              <a:ext cx="2268" cy="567"/>
            </a:xfrm>
            <a:custGeom>
              <a:avLst/>
              <a:gdLst>
                <a:gd name="T0" fmla="+- 0 5614 3426"/>
                <a:gd name="T1" fmla="*/ T0 w 2268"/>
                <a:gd name="T2" fmla="+- 0 5841 5841"/>
                <a:gd name="T3" fmla="*/ 5841 h 567"/>
                <a:gd name="T4" fmla="+- 0 3505 3426"/>
                <a:gd name="T5" fmla="*/ T4 w 2268"/>
                <a:gd name="T6" fmla="+- 0 5841 5841"/>
                <a:gd name="T7" fmla="*/ 5841 h 567"/>
                <a:gd name="T8" fmla="+- 0 3474 3426"/>
                <a:gd name="T9" fmla="*/ T8 w 2268"/>
                <a:gd name="T10" fmla="+- 0 5847 5841"/>
                <a:gd name="T11" fmla="*/ 5847 h 567"/>
                <a:gd name="T12" fmla="+- 0 3449 3426"/>
                <a:gd name="T13" fmla="*/ T12 w 2268"/>
                <a:gd name="T14" fmla="+- 0 5864 5841"/>
                <a:gd name="T15" fmla="*/ 5864 h 567"/>
                <a:gd name="T16" fmla="+- 0 3432 3426"/>
                <a:gd name="T17" fmla="*/ T16 w 2268"/>
                <a:gd name="T18" fmla="+- 0 5889 5841"/>
                <a:gd name="T19" fmla="*/ 5889 h 567"/>
                <a:gd name="T20" fmla="+- 0 3426 3426"/>
                <a:gd name="T21" fmla="*/ T20 w 2268"/>
                <a:gd name="T22" fmla="+- 0 5920 5841"/>
                <a:gd name="T23" fmla="*/ 5920 h 567"/>
                <a:gd name="T24" fmla="+- 0 3426 3426"/>
                <a:gd name="T25" fmla="*/ T24 w 2268"/>
                <a:gd name="T26" fmla="+- 0 6328 5841"/>
                <a:gd name="T27" fmla="*/ 6328 h 567"/>
                <a:gd name="T28" fmla="+- 0 3432 3426"/>
                <a:gd name="T29" fmla="*/ T28 w 2268"/>
                <a:gd name="T30" fmla="+- 0 6359 5841"/>
                <a:gd name="T31" fmla="*/ 6359 h 567"/>
                <a:gd name="T32" fmla="+- 0 3449 3426"/>
                <a:gd name="T33" fmla="*/ T32 w 2268"/>
                <a:gd name="T34" fmla="+- 0 6384 5841"/>
                <a:gd name="T35" fmla="*/ 6384 h 567"/>
                <a:gd name="T36" fmla="+- 0 3474 3426"/>
                <a:gd name="T37" fmla="*/ T36 w 2268"/>
                <a:gd name="T38" fmla="+- 0 6401 5841"/>
                <a:gd name="T39" fmla="*/ 6401 h 567"/>
                <a:gd name="T40" fmla="+- 0 3505 3426"/>
                <a:gd name="T41" fmla="*/ T40 w 2268"/>
                <a:gd name="T42" fmla="+- 0 6408 5841"/>
                <a:gd name="T43" fmla="*/ 6408 h 567"/>
                <a:gd name="T44" fmla="+- 0 5614 3426"/>
                <a:gd name="T45" fmla="*/ T44 w 2268"/>
                <a:gd name="T46" fmla="+- 0 6408 5841"/>
                <a:gd name="T47" fmla="*/ 6408 h 567"/>
                <a:gd name="T48" fmla="+- 0 5645 3426"/>
                <a:gd name="T49" fmla="*/ T48 w 2268"/>
                <a:gd name="T50" fmla="+- 0 6401 5841"/>
                <a:gd name="T51" fmla="*/ 6401 h 567"/>
                <a:gd name="T52" fmla="+- 0 5670 3426"/>
                <a:gd name="T53" fmla="*/ T52 w 2268"/>
                <a:gd name="T54" fmla="+- 0 6384 5841"/>
                <a:gd name="T55" fmla="*/ 6384 h 567"/>
                <a:gd name="T56" fmla="+- 0 5687 3426"/>
                <a:gd name="T57" fmla="*/ T56 w 2268"/>
                <a:gd name="T58" fmla="+- 0 6359 5841"/>
                <a:gd name="T59" fmla="*/ 6359 h 567"/>
                <a:gd name="T60" fmla="+- 0 5693 3426"/>
                <a:gd name="T61" fmla="*/ T60 w 2268"/>
                <a:gd name="T62" fmla="+- 0 6328 5841"/>
                <a:gd name="T63" fmla="*/ 6328 h 567"/>
                <a:gd name="T64" fmla="+- 0 5693 3426"/>
                <a:gd name="T65" fmla="*/ T64 w 2268"/>
                <a:gd name="T66" fmla="+- 0 5920 5841"/>
                <a:gd name="T67" fmla="*/ 5920 h 567"/>
                <a:gd name="T68" fmla="+- 0 5687 3426"/>
                <a:gd name="T69" fmla="*/ T68 w 2268"/>
                <a:gd name="T70" fmla="+- 0 5889 5841"/>
                <a:gd name="T71" fmla="*/ 5889 h 567"/>
                <a:gd name="T72" fmla="+- 0 5670 3426"/>
                <a:gd name="T73" fmla="*/ T72 w 2268"/>
                <a:gd name="T74" fmla="+- 0 5864 5841"/>
                <a:gd name="T75" fmla="*/ 5864 h 567"/>
                <a:gd name="T76" fmla="+- 0 5645 3426"/>
                <a:gd name="T77" fmla="*/ T76 w 2268"/>
                <a:gd name="T78" fmla="+- 0 5847 5841"/>
                <a:gd name="T79" fmla="*/ 5847 h 567"/>
                <a:gd name="T80" fmla="+- 0 5614 3426"/>
                <a:gd name="T81" fmla="*/ T80 w 2268"/>
                <a:gd name="T82" fmla="+- 0 5841 5841"/>
                <a:gd name="T83" fmla="*/ 5841 h 567"/>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Lst>
              <a:rect l="0" t="0" r="r" b="b"/>
              <a:pathLst>
                <a:path w="2268" h="567">
                  <a:moveTo>
                    <a:pt x="2188" y="0"/>
                  </a:moveTo>
                  <a:lnTo>
                    <a:pt x="79" y="0"/>
                  </a:lnTo>
                  <a:lnTo>
                    <a:pt x="48" y="6"/>
                  </a:lnTo>
                  <a:lnTo>
                    <a:pt x="23" y="23"/>
                  </a:lnTo>
                  <a:lnTo>
                    <a:pt x="6" y="48"/>
                  </a:lnTo>
                  <a:lnTo>
                    <a:pt x="0" y="79"/>
                  </a:lnTo>
                  <a:lnTo>
                    <a:pt x="0" y="487"/>
                  </a:lnTo>
                  <a:lnTo>
                    <a:pt x="6" y="518"/>
                  </a:lnTo>
                  <a:lnTo>
                    <a:pt x="23" y="543"/>
                  </a:lnTo>
                  <a:lnTo>
                    <a:pt x="48" y="560"/>
                  </a:lnTo>
                  <a:lnTo>
                    <a:pt x="79" y="567"/>
                  </a:lnTo>
                  <a:lnTo>
                    <a:pt x="2188" y="567"/>
                  </a:lnTo>
                  <a:lnTo>
                    <a:pt x="2219" y="560"/>
                  </a:lnTo>
                  <a:lnTo>
                    <a:pt x="2244" y="543"/>
                  </a:lnTo>
                  <a:lnTo>
                    <a:pt x="2261" y="518"/>
                  </a:lnTo>
                  <a:lnTo>
                    <a:pt x="2267" y="487"/>
                  </a:lnTo>
                  <a:lnTo>
                    <a:pt x="2267" y="79"/>
                  </a:lnTo>
                  <a:lnTo>
                    <a:pt x="2261" y="48"/>
                  </a:lnTo>
                  <a:lnTo>
                    <a:pt x="2244" y="23"/>
                  </a:lnTo>
                  <a:lnTo>
                    <a:pt x="2219" y="6"/>
                  </a:lnTo>
                  <a:lnTo>
                    <a:pt x="2188" y="0"/>
                  </a:lnTo>
                  <a:close/>
                </a:path>
              </a:pathLst>
            </a:custGeom>
            <a:solidFill>
              <a:srgbClr val="FF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pic>
          <p:nvPicPr>
            <p:cNvPr id="2080" name="Picture 3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6" y="5723"/>
              <a:ext cx="106" cy="105"/>
            </a:xfrm>
            <a:prstGeom prst="rect">
              <a:avLst/>
            </a:prstGeom>
            <a:noFill/>
            <a:extLst>
              <a:ext uri="{909E8E84-426E-40DD-AFC4-6F175D3DCCD1}">
                <a14:hiddenFill xmlns:a14="http://schemas.microsoft.com/office/drawing/2010/main">
                  <a:solidFill>
                    <a:srgbClr val="FFFFFF"/>
                  </a:solidFill>
                </a14:hiddenFill>
              </a:ext>
            </a:extLst>
          </p:spPr>
        </p:pic>
        <p:pic>
          <p:nvPicPr>
            <p:cNvPr id="2079" name="Picture 3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80" y="1536"/>
              <a:ext cx="105" cy="106"/>
            </a:xfrm>
            <a:prstGeom prst="rect">
              <a:avLst/>
            </a:prstGeom>
            <a:noFill/>
            <a:extLst>
              <a:ext uri="{909E8E84-426E-40DD-AFC4-6F175D3DCCD1}">
                <a14:hiddenFill xmlns:a14="http://schemas.microsoft.com/office/drawing/2010/main">
                  <a:solidFill>
                    <a:srgbClr val="FFFFFF"/>
                  </a:solidFill>
                </a14:hiddenFill>
              </a:ext>
            </a:extLst>
          </p:spPr>
        </p:pic>
        <p:sp>
          <p:nvSpPr>
            <p:cNvPr id="21" name="Line 30"/>
            <p:cNvSpPr>
              <a:spLocks noChangeShapeType="1"/>
            </p:cNvSpPr>
            <p:nvPr/>
          </p:nvSpPr>
          <p:spPr bwMode="auto">
            <a:xfrm>
              <a:off x="5382" y="2722"/>
              <a:ext cx="778" cy="0"/>
            </a:xfrm>
            <a:prstGeom prst="line">
              <a:avLst/>
            </a:prstGeom>
            <a:noFill/>
            <a:ln w="5061">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2077" name="Picture 2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80" y="2669"/>
              <a:ext cx="105" cy="106"/>
            </a:xfrm>
            <a:prstGeom prst="rect">
              <a:avLst/>
            </a:prstGeom>
            <a:noFill/>
            <a:extLst>
              <a:ext uri="{909E8E84-426E-40DD-AFC4-6F175D3DCCD1}">
                <a14:hiddenFill xmlns:a14="http://schemas.microsoft.com/office/drawing/2010/main">
                  <a:solidFill>
                    <a:srgbClr val="FFFFFF"/>
                  </a:solidFill>
                </a14:hiddenFill>
              </a:ext>
            </a:extLst>
          </p:spPr>
        </p:pic>
        <p:sp>
          <p:nvSpPr>
            <p:cNvPr id="22" name="Freeform 28"/>
            <p:cNvSpPr>
              <a:spLocks/>
            </p:cNvSpPr>
            <p:nvPr/>
          </p:nvSpPr>
          <p:spPr bwMode="auto">
            <a:xfrm>
              <a:off x="6272" y="2325"/>
              <a:ext cx="2243" cy="794"/>
            </a:xfrm>
            <a:custGeom>
              <a:avLst/>
              <a:gdLst>
                <a:gd name="T0" fmla="+- 0 8436 6273"/>
                <a:gd name="T1" fmla="*/ T0 w 2243"/>
                <a:gd name="T2" fmla="+- 0 2326 2326"/>
                <a:gd name="T3" fmla="*/ 2326 h 794"/>
                <a:gd name="T4" fmla="+- 0 6353 6273"/>
                <a:gd name="T5" fmla="*/ T4 w 2243"/>
                <a:gd name="T6" fmla="+- 0 2326 2326"/>
                <a:gd name="T7" fmla="*/ 2326 h 794"/>
                <a:gd name="T8" fmla="+- 0 6322 6273"/>
                <a:gd name="T9" fmla="*/ T8 w 2243"/>
                <a:gd name="T10" fmla="+- 0 2332 2326"/>
                <a:gd name="T11" fmla="*/ 2332 h 794"/>
                <a:gd name="T12" fmla="+- 0 6296 6273"/>
                <a:gd name="T13" fmla="*/ T12 w 2243"/>
                <a:gd name="T14" fmla="+- 0 2349 2326"/>
                <a:gd name="T15" fmla="*/ 2349 h 794"/>
                <a:gd name="T16" fmla="+- 0 6279 6273"/>
                <a:gd name="T17" fmla="*/ T16 w 2243"/>
                <a:gd name="T18" fmla="+- 0 2374 2326"/>
                <a:gd name="T19" fmla="*/ 2374 h 794"/>
                <a:gd name="T20" fmla="+- 0 6273 6273"/>
                <a:gd name="T21" fmla="*/ T20 w 2243"/>
                <a:gd name="T22" fmla="+- 0 2405 2326"/>
                <a:gd name="T23" fmla="*/ 2405 h 794"/>
                <a:gd name="T24" fmla="+- 0 6273 6273"/>
                <a:gd name="T25" fmla="*/ T24 w 2243"/>
                <a:gd name="T26" fmla="+- 0 3040 2326"/>
                <a:gd name="T27" fmla="*/ 3040 h 794"/>
                <a:gd name="T28" fmla="+- 0 6279 6273"/>
                <a:gd name="T29" fmla="*/ T28 w 2243"/>
                <a:gd name="T30" fmla="+- 0 3071 2326"/>
                <a:gd name="T31" fmla="*/ 3071 h 794"/>
                <a:gd name="T32" fmla="+- 0 6296 6273"/>
                <a:gd name="T33" fmla="*/ T32 w 2243"/>
                <a:gd name="T34" fmla="+- 0 3096 2326"/>
                <a:gd name="T35" fmla="*/ 3096 h 794"/>
                <a:gd name="T36" fmla="+- 0 6322 6273"/>
                <a:gd name="T37" fmla="*/ T36 w 2243"/>
                <a:gd name="T38" fmla="+- 0 3113 2326"/>
                <a:gd name="T39" fmla="*/ 3113 h 794"/>
                <a:gd name="T40" fmla="+- 0 6353 6273"/>
                <a:gd name="T41" fmla="*/ T40 w 2243"/>
                <a:gd name="T42" fmla="+- 0 3119 2326"/>
                <a:gd name="T43" fmla="*/ 3119 h 794"/>
                <a:gd name="T44" fmla="+- 0 8436 6273"/>
                <a:gd name="T45" fmla="*/ T44 w 2243"/>
                <a:gd name="T46" fmla="+- 0 3119 2326"/>
                <a:gd name="T47" fmla="*/ 3119 h 794"/>
                <a:gd name="T48" fmla="+- 0 8467 6273"/>
                <a:gd name="T49" fmla="*/ T48 w 2243"/>
                <a:gd name="T50" fmla="+- 0 3113 2326"/>
                <a:gd name="T51" fmla="*/ 3113 h 794"/>
                <a:gd name="T52" fmla="+- 0 8492 6273"/>
                <a:gd name="T53" fmla="*/ T52 w 2243"/>
                <a:gd name="T54" fmla="+- 0 3096 2326"/>
                <a:gd name="T55" fmla="*/ 3096 h 794"/>
                <a:gd name="T56" fmla="+- 0 8509 6273"/>
                <a:gd name="T57" fmla="*/ T56 w 2243"/>
                <a:gd name="T58" fmla="+- 0 3071 2326"/>
                <a:gd name="T59" fmla="*/ 3071 h 794"/>
                <a:gd name="T60" fmla="+- 0 8515 6273"/>
                <a:gd name="T61" fmla="*/ T60 w 2243"/>
                <a:gd name="T62" fmla="+- 0 3040 2326"/>
                <a:gd name="T63" fmla="*/ 3040 h 794"/>
                <a:gd name="T64" fmla="+- 0 8515 6273"/>
                <a:gd name="T65" fmla="*/ T64 w 2243"/>
                <a:gd name="T66" fmla="+- 0 2405 2326"/>
                <a:gd name="T67" fmla="*/ 2405 h 794"/>
                <a:gd name="T68" fmla="+- 0 8509 6273"/>
                <a:gd name="T69" fmla="*/ T68 w 2243"/>
                <a:gd name="T70" fmla="+- 0 2374 2326"/>
                <a:gd name="T71" fmla="*/ 2374 h 794"/>
                <a:gd name="T72" fmla="+- 0 8492 6273"/>
                <a:gd name="T73" fmla="*/ T72 w 2243"/>
                <a:gd name="T74" fmla="+- 0 2349 2326"/>
                <a:gd name="T75" fmla="*/ 2349 h 794"/>
                <a:gd name="T76" fmla="+- 0 8467 6273"/>
                <a:gd name="T77" fmla="*/ T76 w 2243"/>
                <a:gd name="T78" fmla="+- 0 2332 2326"/>
                <a:gd name="T79" fmla="*/ 2332 h 794"/>
                <a:gd name="T80" fmla="+- 0 8436 6273"/>
                <a:gd name="T81" fmla="*/ T80 w 2243"/>
                <a:gd name="T82" fmla="+- 0 2326 2326"/>
                <a:gd name="T83" fmla="*/ 2326 h 794"/>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Lst>
              <a:rect l="0" t="0" r="r" b="b"/>
              <a:pathLst>
                <a:path w="2243" h="794">
                  <a:moveTo>
                    <a:pt x="2163" y="0"/>
                  </a:moveTo>
                  <a:lnTo>
                    <a:pt x="80" y="0"/>
                  </a:lnTo>
                  <a:lnTo>
                    <a:pt x="49" y="6"/>
                  </a:lnTo>
                  <a:lnTo>
                    <a:pt x="23" y="23"/>
                  </a:lnTo>
                  <a:lnTo>
                    <a:pt x="6" y="48"/>
                  </a:lnTo>
                  <a:lnTo>
                    <a:pt x="0" y="79"/>
                  </a:lnTo>
                  <a:lnTo>
                    <a:pt x="0" y="714"/>
                  </a:lnTo>
                  <a:lnTo>
                    <a:pt x="6" y="745"/>
                  </a:lnTo>
                  <a:lnTo>
                    <a:pt x="23" y="770"/>
                  </a:lnTo>
                  <a:lnTo>
                    <a:pt x="49" y="787"/>
                  </a:lnTo>
                  <a:lnTo>
                    <a:pt x="80" y="793"/>
                  </a:lnTo>
                  <a:lnTo>
                    <a:pt x="2163" y="793"/>
                  </a:lnTo>
                  <a:lnTo>
                    <a:pt x="2194" y="787"/>
                  </a:lnTo>
                  <a:lnTo>
                    <a:pt x="2219" y="770"/>
                  </a:lnTo>
                  <a:lnTo>
                    <a:pt x="2236" y="745"/>
                  </a:lnTo>
                  <a:lnTo>
                    <a:pt x="2242" y="714"/>
                  </a:lnTo>
                  <a:lnTo>
                    <a:pt x="2242" y="79"/>
                  </a:lnTo>
                  <a:lnTo>
                    <a:pt x="2236" y="48"/>
                  </a:lnTo>
                  <a:lnTo>
                    <a:pt x="2219" y="23"/>
                  </a:lnTo>
                  <a:lnTo>
                    <a:pt x="2194" y="6"/>
                  </a:lnTo>
                  <a:lnTo>
                    <a:pt x="2163" y="0"/>
                  </a:lnTo>
                  <a:close/>
                </a:path>
              </a:pathLst>
            </a:custGeom>
            <a:solidFill>
              <a:srgbClr val="B2FF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pic>
          <p:nvPicPr>
            <p:cNvPr id="2075" name="Picture 2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5" y="2669"/>
              <a:ext cx="105" cy="106"/>
            </a:xfrm>
            <a:prstGeom prst="rect">
              <a:avLst/>
            </a:prstGeom>
            <a:noFill/>
            <a:extLst>
              <a:ext uri="{909E8E84-426E-40DD-AFC4-6F175D3DCCD1}">
                <a14:hiddenFill xmlns:a14="http://schemas.microsoft.com/office/drawing/2010/main">
                  <a:solidFill>
                    <a:srgbClr val="FFFFFF"/>
                  </a:solidFill>
                </a14:hiddenFill>
              </a:ext>
            </a:extLst>
          </p:spPr>
        </p:pic>
        <p:sp>
          <p:nvSpPr>
            <p:cNvPr id="23" name="Line 26"/>
            <p:cNvSpPr>
              <a:spLocks noChangeShapeType="1"/>
            </p:cNvSpPr>
            <p:nvPr/>
          </p:nvSpPr>
          <p:spPr bwMode="auto">
            <a:xfrm>
              <a:off x="5513" y="3856"/>
              <a:ext cx="518" cy="0"/>
            </a:xfrm>
            <a:prstGeom prst="line">
              <a:avLst/>
            </a:prstGeom>
            <a:noFill/>
            <a:ln w="5061">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2073" name="Picture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12" y="3803"/>
              <a:ext cx="105" cy="106"/>
            </a:xfrm>
            <a:prstGeom prst="rect">
              <a:avLst/>
            </a:prstGeom>
            <a:noFill/>
            <a:extLst>
              <a:ext uri="{909E8E84-426E-40DD-AFC4-6F175D3DCCD1}">
                <a14:hiddenFill xmlns:a14="http://schemas.microsoft.com/office/drawing/2010/main">
                  <a:solidFill>
                    <a:srgbClr val="FFFFFF"/>
                  </a:solidFill>
                </a14:hiddenFill>
              </a:ext>
            </a:extLst>
          </p:spPr>
        </p:pic>
        <p:sp>
          <p:nvSpPr>
            <p:cNvPr id="24" name="Freeform 24"/>
            <p:cNvSpPr>
              <a:spLocks/>
            </p:cNvSpPr>
            <p:nvPr/>
          </p:nvSpPr>
          <p:spPr bwMode="auto">
            <a:xfrm>
              <a:off x="6143" y="3359"/>
              <a:ext cx="2501" cy="994"/>
            </a:xfrm>
            <a:custGeom>
              <a:avLst/>
              <a:gdLst>
                <a:gd name="T0" fmla="+- 0 8565 6144"/>
                <a:gd name="T1" fmla="*/ T0 w 2501"/>
                <a:gd name="T2" fmla="+- 0 3359 3359"/>
                <a:gd name="T3" fmla="*/ 3359 h 994"/>
                <a:gd name="T4" fmla="+- 0 6224 6144"/>
                <a:gd name="T5" fmla="*/ T4 w 2501"/>
                <a:gd name="T6" fmla="+- 0 3359 3359"/>
                <a:gd name="T7" fmla="*/ 3359 h 994"/>
                <a:gd name="T8" fmla="+- 0 6193 6144"/>
                <a:gd name="T9" fmla="*/ T8 w 2501"/>
                <a:gd name="T10" fmla="+- 0 3366 3359"/>
                <a:gd name="T11" fmla="*/ 3366 h 994"/>
                <a:gd name="T12" fmla="+- 0 6167 6144"/>
                <a:gd name="T13" fmla="*/ T12 w 2501"/>
                <a:gd name="T14" fmla="+- 0 3383 3359"/>
                <a:gd name="T15" fmla="*/ 3383 h 994"/>
                <a:gd name="T16" fmla="+- 0 6150 6144"/>
                <a:gd name="T17" fmla="*/ T16 w 2501"/>
                <a:gd name="T18" fmla="+- 0 3408 3359"/>
                <a:gd name="T19" fmla="*/ 3408 h 994"/>
                <a:gd name="T20" fmla="+- 0 6144 6144"/>
                <a:gd name="T21" fmla="*/ T20 w 2501"/>
                <a:gd name="T22" fmla="+- 0 3439 3359"/>
                <a:gd name="T23" fmla="*/ 3439 h 994"/>
                <a:gd name="T24" fmla="+- 0 6144 6144"/>
                <a:gd name="T25" fmla="*/ T24 w 2501"/>
                <a:gd name="T26" fmla="+- 0 4274 3359"/>
                <a:gd name="T27" fmla="*/ 4274 h 994"/>
                <a:gd name="T28" fmla="+- 0 6150 6144"/>
                <a:gd name="T29" fmla="*/ T28 w 2501"/>
                <a:gd name="T30" fmla="+- 0 4305 3359"/>
                <a:gd name="T31" fmla="*/ 4305 h 994"/>
                <a:gd name="T32" fmla="+- 0 6167 6144"/>
                <a:gd name="T33" fmla="*/ T32 w 2501"/>
                <a:gd name="T34" fmla="+- 0 4330 3359"/>
                <a:gd name="T35" fmla="*/ 4330 h 994"/>
                <a:gd name="T36" fmla="+- 0 6193 6144"/>
                <a:gd name="T37" fmla="*/ T36 w 2501"/>
                <a:gd name="T38" fmla="+- 0 4347 3359"/>
                <a:gd name="T39" fmla="*/ 4347 h 994"/>
                <a:gd name="T40" fmla="+- 0 6224 6144"/>
                <a:gd name="T41" fmla="*/ T40 w 2501"/>
                <a:gd name="T42" fmla="+- 0 4353 3359"/>
                <a:gd name="T43" fmla="*/ 4353 h 994"/>
                <a:gd name="T44" fmla="+- 0 8565 6144"/>
                <a:gd name="T45" fmla="*/ T44 w 2501"/>
                <a:gd name="T46" fmla="+- 0 4353 3359"/>
                <a:gd name="T47" fmla="*/ 4353 h 994"/>
                <a:gd name="T48" fmla="+- 0 8596 6144"/>
                <a:gd name="T49" fmla="*/ T48 w 2501"/>
                <a:gd name="T50" fmla="+- 0 4347 3359"/>
                <a:gd name="T51" fmla="*/ 4347 h 994"/>
                <a:gd name="T52" fmla="+- 0 8621 6144"/>
                <a:gd name="T53" fmla="*/ T52 w 2501"/>
                <a:gd name="T54" fmla="+- 0 4330 3359"/>
                <a:gd name="T55" fmla="*/ 4330 h 994"/>
                <a:gd name="T56" fmla="+- 0 8638 6144"/>
                <a:gd name="T57" fmla="*/ T56 w 2501"/>
                <a:gd name="T58" fmla="+- 0 4305 3359"/>
                <a:gd name="T59" fmla="*/ 4305 h 994"/>
                <a:gd name="T60" fmla="+- 0 8645 6144"/>
                <a:gd name="T61" fmla="*/ T60 w 2501"/>
                <a:gd name="T62" fmla="+- 0 4274 3359"/>
                <a:gd name="T63" fmla="*/ 4274 h 994"/>
                <a:gd name="T64" fmla="+- 0 8645 6144"/>
                <a:gd name="T65" fmla="*/ T64 w 2501"/>
                <a:gd name="T66" fmla="+- 0 3439 3359"/>
                <a:gd name="T67" fmla="*/ 3439 h 994"/>
                <a:gd name="T68" fmla="+- 0 8638 6144"/>
                <a:gd name="T69" fmla="*/ T68 w 2501"/>
                <a:gd name="T70" fmla="+- 0 3408 3359"/>
                <a:gd name="T71" fmla="*/ 3408 h 994"/>
                <a:gd name="T72" fmla="+- 0 8621 6144"/>
                <a:gd name="T73" fmla="*/ T72 w 2501"/>
                <a:gd name="T74" fmla="+- 0 3383 3359"/>
                <a:gd name="T75" fmla="*/ 3383 h 994"/>
                <a:gd name="T76" fmla="+- 0 8596 6144"/>
                <a:gd name="T77" fmla="*/ T76 w 2501"/>
                <a:gd name="T78" fmla="+- 0 3366 3359"/>
                <a:gd name="T79" fmla="*/ 3366 h 994"/>
                <a:gd name="T80" fmla="+- 0 8565 6144"/>
                <a:gd name="T81" fmla="*/ T80 w 2501"/>
                <a:gd name="T82" fmla="+- 0 3359 3359"/>
                <a:gd name="T83" fmla="*/ 3359 h 994"/>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Lst>
              <a:rect l="0" t="0" r="r" b="b"/>
              <a:pathLst>
                <a:path w="2501" h="994">
                  <a:moveTo>
                    <a:pt x="2421" y="0"/>
                  </a:moveTo>
                  <a:lnTo>
                    <a:pt x="80" y="0"/>
                  </a:lnTo>
                  <a:lnTo>
                    <a:pt x="49" y="7"/>
                  </a:lnTo>
                  <a:lnTo>
                    <a:pt x="23" y="24"/>
                  </a:lnTo>
                  <a:lnTo>
                    <a:pt x="6" y="49"/>
                  </a:lnTo>
                  <a:lnTo>
                    <a:pt x="0" y="80"/>
                  </a:lnTo>
                  <a:lnTo>
                    <a:pt x="0" y="915"/>
                  </a:lnTo>
                  <a:lnTo>
                    <a:pt x="6" y="946"/>
                  </a:lnTo>
                  <a:lnTo>
                    <a:pt x="23" y="971"/>
                  </a:lnTo>
                  <a:lnTo>
                    <a:pt x="49" y="988"/>
                  </a:lnTo>
                  <a:lnTo>
                    <a:pt x="80" y="994"/>
                  </a:lnTo>
                  <a:lnTo>
                    <a:pt x="2421" y="994"/>
                  </a:lnTo>
                  <a:lnTo>
                    <a:pt x="2452" y="988"/>
                  </a:lnTo>
                  <a:lnTo>
                    <a:pt x="2477" y="971"/>
                  </a:lnTo>
                  <a:lnTo>
                    <a:pt x="2494" y="946"/>
                  </a:lnTo>
                  <a:lnTo>
                    <a:pt x="2501" y="915"/>
                  </a:lnTo>
                  <a:lnTo>
                    <a:pt x="2501" y="80"/>
                  </a:lnTo>
                  <a:lnTo>
                    <a:pt x="2494" y="49"/>
                  </a:lnTo>
                  <a:lnTo>
                    <a:pt x="2477" y="24"/>
                  </a:lnTo>
                  <a:lnTo>
                    <a:pt x="2452" y="7"/>
                  </a:lnTo>
                  <a:lnTo>
                    <a:pt x="2421" y="0"/>
                  </a:lnTo>
                  <a:close/>
                </a:path>
              </a:pathLst>
            </a:custGeom>
            <a:solidFill>
              <a:srgbClr val="B2FFB2"/>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a:ln>
                  <a:solidFill>
                    <a:schemeClr val="bg1"/>
                  </a:solidFill>
                </a:ln>
              </a:endParaRPr>
            </a:p>
          </p:txBody>
        </p:sp>
        <p:pic>
          <p:nvPicPr>
            <p:cNvPr id="2071" name="Picture 2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26" y="3803"/>
              <a:ext cx="105" cy="106"/>
            </a:xfrm>
            <a:prstGeom prst="rect">
              <a:avLst/>
            </a:prstGeom>
            <a:noFill/>
            <a:extLst>
              <a:ext uri="{909E8E84-426E-40DD-AFC4-6F175D3DCCD1}">
                <a14:hiddenFill xmlns:a14="http://schemas.microsoft.com/office/drawing/2010/main">
                  <a:solidFill>
                    <a:srgbClr val="FFFFFF"/>
                  </a:solidFill>
                </a14:hiddenFill>
              </a:ext>
            </a:extLst>
          </p:spPr>
        </p:pic>
        <p:sp>
          <p:nvSpPr>
            <p:cNvPr id="25" name="Line 22"/>
            <p:cNvSpPr>
              <a:spLocks noChangeShapeType="1"/>
            </p:cNvSpPr>
            <p:nvPr/>
          </p:nvSpPr>
          <p:spPr bwMode="auto">
            <a:xfrm>
              <a:off x="5382" y="4990"/>
              <a:ext cx="1190" cy="0"/>
            </a:xfrm>
            <a:prstGeom prst="line">
              <a:avLst/>
            </a:prstGeom>
            <a:noFill/>
            <a:ln w="5061">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2069" name="Picture 2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80" y="4937"/>
              <a:ext cx="105" cy="106"/>
            </a:xfrm>
            <a:prstGeom prst="rect">
              <a:avLst/>
            </a:prstGeom>
            <a:noFill/>
            <a:extLst>
              <a:ext uri="{909E8E84-426E-40DD-AFC4-6F175D3DCCD1}">
                <a14:hiddenFill xmlns:a14="http://schemas.microsoft.com/office/drawing/2010/main">
                  <a:solidFill>
                    <a:srgbClr val="FFFFFF"/>
                  </a:solidFill>
                </a14:hiddenFill>
              </a:ext>
            </a:extLst>
          </p:spPr>
        </p:pic>
        <p:sp>
          <p:nvSpPr>
            <p:cNvPr id="26" name="Freeform 20"/>
            <p:cNvSpPr>
              <a:spLocks/>
            </p:cNvSpPr>
            <p:nvPr/>
          </p:nvSpPr>
          <p:spPr bwMode="auto">
            <a:xfrm>
              <a:off x="6685" y="4596"/>
              <a:ext cx="1418" cy="789"/>
            </a:xfrm>
            <a:custGeom>
              <a:avLst/>
              <a:gdLst>
                <a:gd name="T0" fmla="+- 0 8023 6686"/>
                <a:gd name="T1" fmla="*/ T0 w 1418"/>
                <a:gd name="T2" fmla="+- 0 4596 4596"/>
                <a:gd name="T3" fmla="*/ 4596 h 789"/>
                <a:gd name="T4" fmla="+- 0 6765 6686"/>
                <a:gd name="T5" fmla="*/ T4 w 1418"/>
                <a:gd name="T6" fmla="+- 0 4596 4596"/>
                <a:gd name="T7" fmla="*/ 4596 h 789"/>
                <a:gd name="T8" fmla="+- 0 6734 6686"/>
                <a:gd name="T9" fmla="*/ T8 w 1418"/>
                <a:gd name="T10" fmla="+- 0 4602 4596"/>
                <a:gd name="T11" fmla="*/ 4602 h 789"/>
                <a:gd name="T12" fmla="+- 0 6709 6686"/>
                <a:gd name="T13" fmla="*/ T12 w 1418"/>
                <a:gd name="T14" fmla="+- 0 4619 4596"/>
                <a:gd name="T15" fmla="*/ 4619 h 789"/>
                <a:gd name="T16" fmla="+- 0 6692 6686"/>
                <a:gd name="T17" fmla="*/ T16 w 1418"/>
                <a:gd name="T18" fmla="+- 0 4645 4596"/>
                <a:gd name="T19" fmla="*/ 4645 h 789"/>
                <a:gd name="T20" fmla="+- 0 6686 6686"/>
                <a:gd name="T21" fmla="*/ T20 w 1418"/>
                <a:gd name="T22" fmla="+- 0 4676 4596"/>
                <a:gd name="T23" fmla="*/ 4676 h 789"/>
                <a:gd name="T24" fmla="+- 0 6686 6686"/>
                <a:gd name="T25" fmla="*/ T24 w 1418"/>
                <a:gd name="T26" fmla="+- 0 5305 4596"/>
                <a:gd name="T27" fmla="*/ 5305 h 789"/>
                <a:gd name="T28" fmla="+- 0 6692 6686"/>
                <a:gd name="T29" fmla="*/ T28 w 1418"/>
                <a:gd name="T30" fmla="+- 0 5336 4596"/>
                <a:gd name="T31" fmla="*/ 5336 h 789"/>
                <a:gd name="T32" fmla="+- 0 6709 6686"/>
                <a:gd name="T33" fmla="*/ T32 w 1418"/>
                <a:gd name="T34" fmla="+- 0 5361 4596"/>
                <a:gd name="T35" fmla="*/ 5361 h 789"/>
                <a:gd name="T36" fmla="+- 0 6734 6686"/>
                <a:gd name="T37" fmla="*/ T36 w 1418"/>
                <a:gd name="T38" fmla="+- 0 5378 4596"/>
                <a:gd name="T39" fmla="*/ 5378 h 789"/>
                <a:gd name="T40" fmla="+- 0 6765 6686"/>
                <a:gd name="T41" fmla="*/ T40 w 1418"/>
                <a:gd name="T42" fmla="+- 0 5384 4596"/>
                <a:gd name="T43" fmla="*/ 5384 h 789"/>
                <a:gd name="T44" fmla="+- 0 8023 6686"/>
                <a:gd name="T45" fmla="*/ T44 w 1418"/>
                <a:gd name="T46" fmla="+- 0 5384 4596"/>
                <a:gd name="T47" fmla="*/ 5384 h 789"/>
                <a:gd name="T48" fmla="+- 0 8054 6686"/>
                <a:gd name="T49" fmla="*/ T48 w 1418"/>
                <a:gd name="T50" fmla="+- 0 5378 4596"/>
                <a:gd name="T51" fmla="*/ 5378 h 789"/>
                <a:gd name="T52" fmla="+- 0 8080 6686"/>
                <a:gd name="T53" fmla="*/ T52 w 1418"/>
                <a:gd name="T54" fmla="+- 0 5361 4596"/>
                <a:gd name="T55" fmla="*/ 5361 h 789"/>
                <a:gd name="T56" fmla="+- 0 8097 6686"/>
                <a:gd name="T57" fmla="*/ T56 w 1418"/>
                <a:gd name="T58" fmla="+- 0 5336 4596"/>
                <a:gd name="T59" fmla="*/ 5336 h 789"/>
                <a:gd name="T60" fmla="+- 0 8103 6686"/>
                <a:gd name="T61" fmla="*/ T60 w 1418"/>
                <a:gd name="T62" fmla="+- 0 5305 4596"/>
                <a:gd name="T63" fmla="*/ 5305 h 789"/>
                <a:gd name="T64" fmla="+- 0 8103 6686"/>
                <a:gd name="T65" fmla="*/ T64 w 1418"/>
                <a:gd name="T66" fmla="+- 0 4676 4596"/>
                <a:gd name="T67" fmla="*/ 4676 h 789"/>
                <a:gd name="T68" fmla="+- 0 8097 6686"/>
                <a:gd name="T69" fmla="*/ T68 w 1418"/>
                <a:gd name="T70" fmla="+- 0 4645 4596"/>
                <a:gd name="T71" fmla="*/ 4645 h 789"/>
                <a:gd name="T72" fmla="+- 0 8080 6686"/>
                <a:gd name="T73" fmla="*/ T72 w 1418"/>
                <a:gd name="T74" fmla="+- 0 4619 4596"/>
                <a:gd name="T75" fmla="*/ 4619 h 789"/>
                <a:gd name="T76" fmla="+- 0 8054 6686"/>
                <a:gd name="T77" fmla="*/ T76 w 1418"/>
                <a:gd name="T78" fmla="+- 0 4602 4596"/>
                <a:gd name="T79" fmla="*/ 4602 h 789"/>
                <a:gd name="T80" fmla="+- 0 8023 6686"/>
                <a:gd name="T81" fmla="*/ T80 w 1418"/>
                <a:gd name="T82" fmla="+- 0 4596 4596"/>
                <a:gd name="T83" fmla="*/ 4596 h 78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Lst>
              <a:rect l="0" t="0" r="r" b="b"/>
              <a:pathLst>
                <a:path w="1418" h="789">
                  <a:moveTo>
                    <a:pt x="1337" y="0"/>
                  </a:moveTo>
                  <a:lnTo>
                    <a:pt x="79" y="0"/>
                  </a:lnTo>
                  <a:lnTo>
                    <a:pt x="48" y="6"/>
                  </a:lnTo>
                  <a:lnTo>
                    <a:pt x="23" y="23"/>
                  </a:lnTo>
                  <a:lnTo>
                    <a:pt x="6" y="49"/>
                  </a:lnTo>
                  <a:lnTo>
                    <a:pt x="0" y="80"/>
                  </a:lnTo>
                  <a:lnTo>
                    <a:pt x="0" y="709"/>
                  </a:lnTo>
                  <a:lnTo>
                    <a:pt x="6" y="740"/>
                  </a:lnTo>
                  <a:lnTo>
                    <a:pt x="23" y="765"/>
                  </a:lnTo>
                  <a:lnTo>
                    <a:pt x="48" y="782"/>
                  </a:lnTo>
                  <a:lnTo>
                    <a:pt x="79" y="788"/>
                  </a:lnTo>
                  <a:lnTo>
                    <a:pt x="1337" y="788"/>
                  </a:lnTo>
                  <a:lnTo>
                    <a:pt x="1368" y="782"/>
                  </a:lnTo>
                  <a:lnTo>
                    <a:pt x="1394" y="765"/>
                  </a:lnTo>
                  <a:lnTo>
                    <a:pt x="1411" y="740"/>
                  </a:lnTo>
                  <a:lnTo>
                    <a:pt x="1417" y="709"/>
                  </a:lnTo>
                  <a:lnTo>
                    <a:pt x="1417" y="80"/>
                  </a:lnTo>
                  <a:lnTo>
                    <a:pt x="1411" y="49"/>
                  </a:lnTo>
                  <a:lnTo>
                    <a:pt x="1394" y="23"/>
                  </a:lnTo>
                  <a:lnTo>
                    <a:pt x="1368" y="6"/>
                  </a:lnTo>
                  <a:lnTo>
                    <a:pt x="1337" y="0"/>
                  </a:lnTo>
                  <a:close/>
                </a:path>
              </a:pathLst>
            </a:custGeom>
            <a:solidFill>
              <a:srgbClr val="B2FF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7" name="Freeform 19"/>
            <p:cNvSpPr>
              <a:spLocks/>
            </p:cNvSpPr>
            <p:nvPr/>
          </p:nvSpPr>
          <p:spPr bwMode="auto">
            <a:xfrm>
              <a:off x="6685" y="4596"/>
              <a:ext cx="1418" cy="789"/>
            </a:xfrm>
            <a:custGeom>
              <a:avLst/>
              <a:gdLst>
                <a:gd name="T0" fmla="+- 0 8023 6686"/>
                <a:gd name="T1" fmla="*/ T0 w 1418"/>
                <a:gd name="T2" fmla="+- 0 4596 4596"/>
                <a:gd name="T3" fmla="*/ 4596 h 789"/>
                <a:gd name="T4" fmla="+- 0 6765 6686"/>
                <a:gd name="T5" fmla="*/ T4 w 1418"/>
                <a:gd name="T6" fmla="+- 0 4596 4596"/>
                <a:gd name="T7" fmla="*/ 4596 h 789"/>
                <a:gd name="T8" fmla="+- 0 6734 6686"/>
                <a:gd name="T9" fmla="*/ T8 w 1418"/>
                <a:gd name="T10" fmla="+- 0 4602 4596"/>
                <a:gd name="T11" fmla="*/ 4602 h 789"/>
                <a:gd name="T12" fmla="+- 0 6709 6686"/>
                <a:gd name="T13" fmla="*/ T12 w 1418"/>
                <a:gd name="T14" fmla="+- 0 4619 4596"/>
                <a:gd name="T15" fmla="*/ 4619 h 789"/>
                <a:gd name="T16" fmla="+- 0 6692 6686"/>
                <a:gd name="T17" fmla="*/ T16 w 1418"/>
                <a:gd name="T18" fmla="+- 0 4645 4596"/>
                <a:gd name="T19" fmla="*/ 4645 h 789"/>
                <a:gd name="T20" fmla="+- 0 6686 6686"/>
                <a:gd name="T21" fmla="*/ T20 w 1418"/>
                <a:gd name="T22" fmla="+- 0 4676 4596"/>
                <a:gd name="T23" fmla="*/ 4676 h 789"/>
                <a:gd name="T24" fmla="+- 0 6686 6686"/>
                <a:gd name="T25" fmla="*/ T24 w 1418"/>
                <a:gd name="T26" fmla="+- 0 5305 4596"/>
                <a:gd name="T27" fmla="*/ 5305 h 789"/>
                <a:gd name="T28" fmla="+- 0 6692 6686"/>
                <a:gd name="T29" fmla="*/ T28 w 1418"/>
                <a:gd name="T30" fmla="+- 0 5336 4596"/>
                <a:gd name="T31" fmla="*/ 5336 h 789"/>
                <a:gd name="T32" fmla="+- 0 6709 6686"/>
                <a:gd name="T33" fmla="*/ T32 w 1418"/>
                <a:gd name="T34" fmla="+- 0 5361 4596"/>
                <a:gd name="T35" fmla="*/ 5361 h 789"/>
                <a:gd name="T36" fmla="+- 0 6734 6686"/>
                <a:gd name="T37" fmla="*/ T36 w 1418"/>
                <a:gd name="T38" fmla="+- 0 5378 4596"/>
                <a:gd name="T39" fmla="*/ 5378 h 789"/>
                <a:gd name="T40" fmla="+- 0 6765 6686"/>
                <a:gd name="T41" fmla="*/ T40 w 1418"/>
                <a:gd name="T42" fmla="+- 0 5384 4596"/>
                <a:gd name="T43" fmla="*/ 5384 h 789"/>
                <a:gd name="T44" fmla="+- 0 8023 6686"/>
                <a:gd name="T45" fmla="*/ T44 w 1418"/>
                <a:gd name="T46" fmla="+- 0 5384 4596"/>
                <a:gd name="T47" fmla="*/ 5384 h 789"/>
                <a:gd name="T48" fmla="+- 0 8054 6686"/>
                <a:gd name="T49" fmla="*/ T48 w 1418"/>
                <a:gd name="T50" fmla="+- 0 5378 4596"/>
                <a:gd name="T51" fmla="*/ 5378 h 789"/>
                <a:gd name="T52" fmla="+- 0 8080 6686"/>
                <a:gd name="T53" fmla="*/ T52 w 1418"/>
                <a:gd name="T54" fmla="+- 0 5361 4596"/>
                <a:gd name="T55" fmla="*/ 5361 h 789"/>
                <a:gd name="T56" fmla="+- 0 8097 6686"/>
                <a:gd name="T57" fmla="*/ T56 w 1418"/>
                <a:gd name="T58" fmla="+- 0 5336 4596"/>
                <a:gd name="T59" fmla="*/ 5336 h 789"/>
                <a:gd name="T60" fmla="+- 0 8103 6686"/>
                <a:gd name="T61" fmla="*/ T60 w 1418"/>
                <a:gd name="T62" fmla="+- 0 5305 4596"/>
                <a:gd name="T63" fmla="*/ 5305 h 789"/>
                <a:gd name="T64" fmla="+- 0 8103 6686"/>
                <a:gd name="T65" fmla="*/ T64 w 1418"/>
                <a:gd name="T66" fmla="+- 0 4676 4596"/>
                <a:gd name="T67" fmla="*/ 4676 h 789"/>
                <a:gd name="T68" fmla="+- 0 8097 6686"/>
                <a:gd name="T69" fmla="*/ T68 w 1418"/>
                <a:gd name="T70" fmla="+- 0 4645 4596"/>
                <a:gd name="T71" fmla="*/ 4645 h 789"/>
                <a:gd name="T72" fmla="+- 0 8080 6686"/>
                <a:gd name="T73" fmla="*/ T72 w 1418"/>
                <a:gd name="T74" fmla="+- 0 4619 4596"/>
                <a:gd name="T75" fmla="*/ 4619 h 789"/>
                <a:gd name="T76" fmla="+- 0 8054 6686"/>
                <a:gd name="T77" fmla="*/ T76 w 1418"/>
                <a:gd name="T78" fmla="+- 0 4602 4596"/>
                <a:gd name="T79" fmla="*/ 4602 h 789"/>
                <a:gd name="T80" fmla="+- 0 8023 6686"/>
                <a:gd name="T81" fmla="*/ T80 w 1418"/>
                <a:gd name="T82" fmla="+- 0 4596 4596"/>
                <a:gd name="T83" fmla="*/ 4596 h 78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Lst>
              <a:rect l="0" t="0" r="r" b="b"/>
              <a:pathLst>
                <a:path w="1418" h="789">
                  <a:moveTo>
                    <a:pt x="1337" y="0"/>
                  </a:moveTo>
                  <a:lnTo>
                    <a:pt x="79" y="0"/>
                  </a:lnTo>
                  <a:lnTo>
                    <a:pt x="48" y="6"/>
                  </a:lnTo>
                  <a:lnTo>
                    <a:pt x="23" y="23"/>
                  </a:lnTo>
                  <a:lnTo>
                    <a:pt x="6" y="49"/>
                  </a:lnTo>
                  <a:lnTo>
                    <a:pt x="0" y="80"/>
                  </a:lnTo>
                  <a:lnTo>
                    <a:pt x="0" y="709"/>
                  </a:lnTo>
                  <a:lnTo>
                    <a:pt x="6" y="740"/>
                  </a:lnTo>
                  <a:lnTo>
                    <a:pt x="23" y="765"/>
                  </a:lnTo>
                  <a:lnTo>
                    <a:pt x="48" y="782"/>
                  </a:lnTo>
                  <a:lnTo>
                    <a:pt x="79" y="788"/>
                  </a:lnTo>
                  <a:lnTo>
                    <a:pt x="1337" y="788"/>
                  </a:lnTo>
                  <a:lnTo>
                    <a:pt x="1368" y="782"/>
                  </a:lnTo>
                  <a:lnTo>
                    <a:pt x="1394" y="765"/>
                  </a:lnTo>
                  <a:lnTo>
                    <a:pt x="1411" y="740"/>
                  </a:lnTo>
                  <a:lnTo>
                    <a:pt x="1417" y="709"/>
                  </a:lnTo>
                  <a:lnTo>
                    <a:pt x="1417" y="80"/>
                  </a:lnTo>
                  <a:lnTo>
                    <a:pt x="1411" y="49"/>
                  </a:lnTo>
                  <a:lnTo>
                    <a:pt x="1394" y="23"/>
                  </a:lnTo>
                  <a:lnTo>
                    <a:pt x="1368" y="6"/>
                  </a:lnTo>
                  <a:lnTo>
                    <a:pt x="1337" y="0"/>
                  </a:lnTo>
                  <a:close/>
                </a:path>
              </a:pathLst>
            </a:custGeom>
            <a:noFill/>
            <a:ln w="5061">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2066" name="Picture 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68" y="4937"/>
              <a:ext cx="105" cy="106"/>
            </a:xfrm>
            <a:prstGeom prst="rect">
              <a:avLst/>
            </a:prstGeom>
            <a:noFill/>
            <a:extLst>
              <a:ext uri="{909E8E84-426E-40DD-AFC4-6F175D3DCCD1}">
                <a14:hiddenFill xmlns:a14="http://schemas.microsoft.com/office/drawing/2010/main">
                  <a:solidFill>
                    <a:srgbClr val="FFFFFF"/>
                  </a:solidFill>
                </a14:hiddenFill>
              </a:ext>
            </a:extLst>
          </p:spPr>
        </p:pic>
        <p:sp>
          <p:nvSpPr>
            <p:cNvPr id="28" name="Text Box 17"/>
            <p:cNvSpPr txBox="1">
              <a:spLocks noChangeArrowheads="1"/>
            </p:cNvSpPr>
            <p:nvPr/>
          </p:nvSpPr>
          <p:spPr bwMode="auto">
            <a:xfrm>
              <a:off x="4250" y="1393"/>
              <a:ext cx="2500" cy="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eaLnBrk="0" fontAlgn="base" hangingPunct="0">
                <a:spcBef>
                  <a:spcPct val="0"/>
                </a:spcBef>
                <a:spcAft>
                  <a:spcPct val="0"/>
                </a:spcAft>
                <a:tabLst>
                  <a:tab pos="830263" algn="l"/>
                  <a:tab pos="1614488" algn="l"/>
                </a:tabLst>
                <a:defRPr>
                  <a:solidFill>
                    <a:schemeClr val="tx1"/>
                  </a:solidFill>
                  <a:latin typeface="Arial" panose="020B0604020202020204" pitchFamily="34" charset="0"/>
                </a:defRPr>
              </a:lvl1pPr>
              <a:lvl2pPr eaLnBrk="0" fontAlgn="base" hangingPunct="0">
                <a:spcBef>
                  <a:spcPct val="0"/>
                </a:spcBef>
                <a:spcAft>
                  <a:spcPct val="0"/>
                </a:spcAft>
                <a:tabLst>
                  <a:tab pos="830263" algn="l"/>
                  <a:tab pos="1614488" algn="l"/>
                </a:tabLst>
                <a:defRPr>
                  <a:solidFill>
                    <a:schemeClr val="tx1"/>
                  </a:solidFill>
                  <a:latin typeface="Arial" panose="020B0604020202020204" pitchFamily="34" charset="0"/>
                </a:defRPr>
              </a:lvl2pPr>
              <a:lvl3pPr eaLnBrk="0" fontAlgn="base" hangingPunct="0">
                <a:spcBef>
                  <a:spcPct val="0"/>
                </a:spcBef>
                <a:spcAft>
                  <a:spcPct val="0"/>
                </a:spcAft>
                <a:tabLst>
                  <a:tab pos="830263" algn="l"/>
                  <a:tab pos="1614488" algn="l"/>
                </a:tabLst>
                <a:defRPr>
                  <a:solidFill>
                    <a:schemeClr val="tx1"/>
                  </a:solidFill>
                  <a:latin typeface="Arial" panose="020B0604020202020204" pitchFamily="34" charset="0"/>
                </a:defRPr>
              </a:lvl3pPr>
              <a:lvl4pPr eaLnBrk="0" fontAlgn="base" hangingPunct="0">
                <a:spcBef>
                  <a:spcPct val="0"/>
                </a:spcBef>
                <a:spcAft>
                  <a:spcPct val="0"/>
                </a:spcAft>
                <a:tabLst>
                  <a:tab pos="830263" algn="l"/>
                  <a:tab pos="1614488" algn="l"/>
                </a:tabLst>
                <a:defRPr>
                  <a:solidFill>
                    <a:schemeClr val="tx1"/>
                  </a:solidFill>
                  <a:latin typeface="Arial" panose="020B0604020202020204" pitchFamily="34" charset="0"/>
                </a:defRPr>
              </a:lvl4pPr>
              <a:lvl5pPr eaLnBrk="0" fontAlgn="base" hangingPunct="0">
                <a:spcBef>
                  <a:spcPct val="0"/>
                </a:spcBef>
                <a:spcAft>
                  <a:spcPct val="0"/>
                </a:spcAft>
                <a:tabLst>
                  <a:tab pos="830263" algn="l"/>
                  <a:tab pos="1614488" algn="l"/>
                </a:tabLst>
                <a:defRPr>
                  <a:solidFill>
                    <a:schemeClr val="tx1"/>
                  </a:solidFill>
                  <a:latin typeface="Arial" panose="020B0604020202020204" pitchFamily="34" charset="0"/>
                </a:defRPr>
              </a:lvl5pPr>
              <a:lvl6pPr eaLnBrk="0" fontAlgn="base" hangingPunct="0">
                <a:spcBef>
                  <a:spcPct val="0"/>
                </a:spcBef>
                <a:spcAft>
                  <a:spcPct val="0"/>
                </a:spcAft>
                <a:tabLst>
                  <a:tab pos="830263" algn="l"/>
                  <a:tab pos="1614488" algn="l"/>
                </a:tabLst>
                <a:defRPr>
                  <a:solidFill>
                    <a:schemeClr val="tx1"/>
                  </a:solidFill>
                  <a:latin typeface="Arial" panose="020B0604020202020204" pitchFamily="34" charset="0"/>
                </a:defRPr>
              </a:lvl6pPr>
              <a:lvl7pPr eaLnBrk="0" fontAlgn="base" hangingPunct="0">
                <a:spcBef>
                  <a:spcPct val="0"/>
                </a:spcBef>
                <a:spcAft>
                  <a:spcPct val="0"/>
                </a:spcAft>
                <a:tabLst>
                  <a:tab pos="830263" algn="l"/>
                  <a:tab pos="1614488" algn="l"/>
                </a:tabLst>
                <a:defRPr>
                  <a:solidFill>
                    <a:schemeClr val="tx1"/>
                  </a:solidFill>
                  <a:latin typeface="Arial" panose="020B0604020202020204" pitchFamily="34" charset="0"/>
                </a:defRPr>
              </a:lvl7pPr>
              <a:lvl8pPr eaLnBrk="0" fontAlgn="base" hangingPunct="0">
                <a:spcBef>
                  <a:spcPct val="0"/>
                </a:spcBef>
                <a:spcAft>
                  <a:spcPct val="0"/>
                </a:spcAft>
                <a:tabLst>
                  <a:tab pos="830263" algn="l"/>
                  <a:tab pos="1614488" algn="l"/>
                </a:tabLst>
                <a:defRPr>
                  <a:solidFill>
                    <a:schemeClr val="tx1"/>
                  </a:solidFill>
                  <a:latin typeface="Arial" panose="020B0604020202020204" pitchFamily="34" charset="0"/>
                </a:defRPr>
              </a:lvl8pPr>
              <a:lvl9pPr eaLnBrk="0" fontAlgn="base" hangingPunct="0">
                <a:spcBef>
                  <a:spcPct val="0"/>
                </a:spcBef>
                <a:spcAft>
                  <a:spcPct val="0"/>
                </a:spcAft>
                <a:tabLst>
                  <a:tab pos="830263" algn="l"/>
                  <a:tab pos="1614488"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830263" algn="l"/>
                  <a:tab pos="1614488" algn="l"/>
                </a:tabLst>
              </a:pPr>
              <a:r>
                <a:rPr kumimoji="0" lang="en-US" altLang="en-US" sz="1000" b="0" i="0" u="none" strike="noStrike" cap="none" normalizeH="0" baseline="0" dirty="0" smtClean="0">
                  <a:ln>
                    <a:noFill/>
                  </a:ln>
                  <a:solidFill>
                    <a:sysClr val="windowText" lastClr="000000"/>
                  </a:solidFill>
                  <a:effectLst/>
                  <a:latin typeface="LM Sans 10"/>
                  <a:ea typeface="TeXGyrePagella"/>
                  <a:cs typeface="TeXGyrePagella"/>
                </a:rPr>
                <a:t>Selection of	</a:t>
              </a:r>
              <a:r>
                <a:rPr kumimoji="0" lang="en-US" altLang="en-US" sz="1000" b="0" i="0" u="sng" strike="noStrike" cap="none" normalizeH="0" baseline="0" dirty="0" smtClean="0">
                  <a:ln>
                    <a:noFill/>
                  </a:ln>
                  <a:solidFill>
                    <a:sysClr val="windowText" lastClr="000000"/>
                  </a:solidFill>
                  <a:effectLst/>
                  <a:latin typeface="Times New Roman" panose="02020603050405020304" pitchFamily="18" charset="0"/>
                  <a:ea typeface="TeXGyrePagella"/>
                  <a:cs typeface="Times New Roman" panose="02020603050405020304" pitchFamily="18" charset="0"/>
                </a:rPr>
                <a:t> 	</a:t>
              </a:r>
              <a:endParaRPr kumimoji="0" lang="en-US" altLang="en-US" sz="1100" b="0" i="0" u="none" strike="noStrike" cap="none" normalizeH="0" baseline="0" dirty="0" smtClean="0">
                <a:ln>
                  <a:noFill/>
                </a:ln>
                <a:solidFill>
                  <a:sysClr val="windowText" lastClr="0000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830263" algn="l"/>
                  <a:tab pos="1614488" algn="l"/>
                </a:tabLst>
              </a:pPr>
              <a:r>
                <a:rPr kumimoji="0" lang="en-US" altLang="en-US" sz="1000" b="0" i="0" u="none" strike="noStrike" cap="none" normalizeH="0" baseline="0" dirty="0" smtClean="0">
                  <a:ln>
                    <a:noFill/>
                  </a:ln>
                  <a:solidFill>
                    <a:sysClr val="windowText" lastClr="000000"/>
                  </a:solidFill>
                  <a:effectLst/>
                  <a:latin typeface="LM Sans 10"/>
                  <a:ea typeface="TeXGyrePagella"/>
                  <a:cs typeface="TeXGyrePagella"/>
                </a:rPr>
                <a:t>a database</a:t>
              </a:r>
              <a:endParaRPr kumimoji="0" lang="en-US" altLang="en-US" sz="1800" b="0" i="0" u="none" strike="noStrike" cap="none" normalizeH="0" baseline="0" dirty="0" smtClean="0">
                <a:ln>
                  <a:noFill/>
                </a:ln>
                <a:solidFill>
                  <a:sysClr val="windowText" lastClr="000000"/>
                </a:solidFill>
                <a:effectLst/>
              </a:endParaRPr>
            </a:p>
          </p:txBody>
        </p:sp>
        <p:sp>
          <p:nvSpPr>
            <p:cNvPr id="29" name="Text Box 16"/>
            <p:cNvSpPr txBox="1">
              <a:spLocks noChangeArrowheads="1"/>
            </p:cNvSpPr>
            <p:nvPr/>
          </p:nvSpPr>
          <p:spPr bwMode="auto">
            <a:xfrm>
              <a:off x="6895" y="1241"/>
              <a:ext cx="1018" cy="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ysClr val="windowText" lastClr="000000"/>
                  </a:solidFill>
                  <a:effectLst/>
                  <a:latin typeface="LM Sans 10"/>
                  <a:ea typeface="TeXGyrePagella"/>
                  <a:cs typeface="TeXGyrePagella"/>
                </a:rPr>
                <a:t>Accessibility Age Clean</a:t>
              </a:r>
              <a:endParaRPr kumimoji="0" lang="en-US" altLang="en-US" sz="1800" b="0" i="0" u="none" strike="noStrike" cap="none" normalizeH="0" baseline="0" dirty="0" smtClean="0">
                <a:ln>
                  <a:noFill/>
                </a:ln>
                <a:solidFill>
                  <a:sysClr val="windowText" lastClr="000000"/>
                </a:solidFill>
                <a:effectLst/>
                <a:latin typeface="Arial" panose="020B0604020202020204" pitchFamily="34" charset="0"/>
              </a:endParaRPr>
            </a:p>
          </p:txBody>
        </p:sp>
        <p:sp>
          <p:nvSpPr>
            <p:cNvPr id="30" name="Text Box 15"/>
            <p:cNvSpPr txBox="1">
              <a:spLocks noChangeArrowheads="1"/>
            </p:cNvSpPr>
            <p:nvPr/>
          </p:nvSpPr>
          <p:spPr bwMode="auto">
            <a:xfrm>
              <a:off x="4023" y="2595"/>
              <a:ext cx="1093"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chemeClr val="bg1"/>
                  </a:solidFill>
                  <a:effectLst/>
                  <a:latin typeface="LM Sans 10"/>
                  <a:ea typeface="TeXGyrePagella"/>
                  <a:cs typeface="TeXGyrePagella"/>
                </a:rPr>
                <a:t>Text analysis</a:t>
              </a:r>
              <a:endParaRPr kumimoji="0" lang="en-US" altLang="en-US" sz="1800" b="0" i="0" u="none" strike="noStrike" cap="none" normalizeH="0" baseline="0" dirty="0" smtClean="0">
                <a:ln>
                  <a:noFill/>
                </a:ln>
                <a:solidFill>
                  <a:schemeClr val="bg1"/>
                </a:solidFill>
                <a:effectLst/>
                <a:latin typeface="Arial" panose="020B0604020202020204" pitchFamily="34" charset="0"/>
              </a:endParaRPr>
            </a:p>
          </p:txBody>
        </p:sp>
        <p:sp>
          <p:nvSpPr>
            <p:cNvPr id="31" name="Text Box 14"/>
            <p:cNvSpPr txBox="1">
              <a:spLocks noChangeArrowheads="1"/>
            </p:cNvSpPr>
            <p:nvPr/>
          </p:nvSpPr>
          <p:spPr bwMode="auto">
            <a:xfrm>
              <a:off x="3785" y="3509"/>
              <a:ext cx="1569" cy="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chemeClr val="bg1"/>
                  </a:solidFill>
                  <a:effectLst/>
                  <a:latin typeface="LM Sans 10"/>
                  <a:ea typeface="TeXGyrePagella"/>
                  <a:cs typeface="TeXGyrePagella"/>
                </a:rPr>
                <a:t>Spam detection: cross-validation on different datasets</a:t>
              </a:r>
              <a:endParaRPr kumimoji="0" lang="en-US" altLang="en-US" sz="1800" b="0" i="0" u="none" strike="noStrike" cap="none" normalizeH="0" baseline="0" dirty="0" smtClean="0">
                <a:ln>
                  <a:noFill/>
                </a:ln>
                <a:solidFill>
                  <a:schemeClr val="bg1"/>
                </a:solidFill>
                <a:effectLst/>
                <a:latin typeface="Arial" panose="020B0604020202020204" pitchFamily="34" charset="0"/>
              </a:endParaRPr>
            </a:p>
          </p:txBody>
        </p:sp>
        <p:sp>
          <p:nvSpPr>
            <p:cNvPr id="2048" name="Text Box 13"/>
            <p:cNvSpPr txBox="1">
              <a:spLocks noChangeArrowheads="1"/>
            </p:cNvSpPr>
            <p:nvPr/>
          </p:nvSpPr>
          <p:spPr bwMode="auto">
            <a:xfrm>
              <a:off x="6623" y="3390"/>
              <a:ext cx="1561" cy="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chemeClr val="bg1"/>
                  </a:solidFill>
                  <a:effectLst/>
                  <a:latin typeface="LM Sans 10"/>
                  <a:ea typeface="TeXGyrePagella"/>
                  <a:cs typeface="TeXGyrePagella"/>
                </a:rPr>
                <a:t>Multiple </a:t>
              </a:r>
              <a:r>
                <a:rPr kumimoji="0" lang="en-US" altLang="en-US" sz="1000" b="0" i="0" u="none" strike="noStrike" cap="none" normalizeH="0" baseline="0" dirty="0" err="1" smtClean="0">
                  <a:ln>
                    <a:noFill/>
                  </a:ln>
                  <a:solidFill>
                    <a:schemeClr val="bg1"/>
                  </a:solidFill>
                  <a:effectLst/>
                  <a:latin typeface="LM Sans 10"/>
                  <a:ea typeface="TeXGyrePagella"/>
                  <a:cs typeface="TeXGyrePagella"/>
                </a:rPr>
                <a:t>substages</a:t>
              </a:r>
              <a:r>
                <a:rPr kumimoji="0" lang="en-US" altLang="en-US" sz="1000" b="0" i="0" u="none" strike="noStrike" cap="none" normalizeH="0" baseline="0" dirty="0" smtClean="0">
                  <a:ln>
                    <a:noFill/>
                  </a:ln>
                  <a:solidFill>
                    <a:schemeClr val="bg1"/>
                  </a:solidFill>
                  <a:effectLst/>
                  <a:latin typeface="LM Sans 10"/>
                  <a:ea typeface="TeXGyrePagella"/>
                  <a:cs typeface="TeXGyrePagella"/>
                </a:rPr>
                <a:t> Increasing size of</a:t>
              </a:r>
              <a:endParaRPr kumimoji="0" lang="en-US" altLang="en-US" sz="1800" b="0" i="0" u="none" strike="noStrike" cap="none" normalizeH="0" baseline="0" dirty="0" smtClean="0">
                <a:ln>
                  <a:noFill/>
                </a:ln>
                <a:solidFill>
                  <a:schemeClr val="bg1"/>
                </a:solidFill>
                <a:effectLst/>
                <a:latin typeface="Arial" panose="020B0604020202020204" pitchFamily="34" charset="0"/>
              </a:endParaRPr>
            </a:p>
          </p:txBody>
        </p:sp>
        <p:sp>
          <p:nvSpPr>
            <p:cNvPr id="2049" name="Text Box 12"/>
            <p:cNvSpPr txBox="1">
              <a:spLocks noChangeArrowheads="1"/>
            </p:cNvSpPr>
            <p:nvPr/>
          </p:nvSpPr>
          <p:spPr bwMode="auto">
            <a:xfrm>
              <a:off x="6187" y="3868"/>
              <a:ext cx="2876" cy="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chemeClr val="bg1"/>
                  </a:solidFill>
                  <a:effectLst/>
                  <a:latin typeface="LM Sans 10"/>
                  <a:ea typeface="TeXGyrePagella"/>
                  <a:cs typeface="TeXGyrePagella"/>
                </a:rPr>
                <a:t>validation/training sets</a:t>
              </a:r>
              <a:endParaRPr kumimoji="0" lang="en-US" altLang="en-US" sz="1100" b="0" i="0" u="none" strike="noStrike" cap="none" normalizeH="0" baseline="0" dirty="0" smtClean="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sng" strike="noStrike" cap="none" normalizeH="0" baseline="0" dirty="0" smtClean="0">
                  <a:ln>
                    <a:noFill/>
                  </a:ln>
                  <a:solidFill>
                    <a:schemeClr val="bg1"/>
                  </a:solidFill>
                  <a:effectLst/>
                  <a:latin typeface="LM Sans 10"/>
                  <a:ea typeface="TeXGyrePagella"/>
                  <a:cs typeface="TeXGyrePagella"/>
                </a:rPr>
                <a:t>F</a:t>
              </a:r>
              <a:endParaRPr kumimoji="0" lang="en-US" altLang="en-US" sz="1800" b="0" i="0" u="none" strike="noStrike" cap="none" normalizeH="0" baseline="0" dirty="0" smtClean="0">
                <a:ln>
                  <a:noFill/>
                </a:ln>
                <a:solidFill>
                  <a:schemeClr val="bg1"/>
                </a:solidFill>
                <a:effectLst/>
                <a:latin typeface="Arial" panose="020B0604020202020204" pitchFamily="34" charset="0"/>
              </a:endParaRPr>
            </a:p>
          </p:txBody>
        </p:sp>
        <p:sp>
          <p:nvSpPr>
            <p:cNvPr id="2051" name="Text Box 11"/>
            <p:cNvSpPr txBox="1">
              <a:spLocks noChangeArrowheads="1"/>
            </p:cNvSpPr>
            <p:nvPr/>
          </p:nvSpPr>
          <p:spPr bwMode="auto">
            <a:xfrm>
              <a:off x="6272" y="4077"/>
              <a:ext cx="2281"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sng" strike="noStrike" cap="none" normalizeH="0" baseline="0" dirty="0" err="1" smtClean="0">
                  <a:ln>
                    <a:noFill/>
                  </a:ln>
                  <a:solidFill>
                    <a:schemeClr val="bg1"/>
                  </a:solidFill>
                  <a:effectLst/>
                  <a:latin typeface="LM Sans 10"/>
                  <a:ea typeface="TeXGyrePagella"/>
                  <a:cs typeface="TeXGyrePagella"/>
                </a:rPr>
                <a:t>ast</a:t>
              </a:r>
              <a:r>
                <a:rPr kumimoji="0" lang="en-US" altLang="en-US" sz="1000" b="0" i="0" u="sng" strike="noStrike" cap="none" normalizeH="0" baseline="0" dirty="0" smtClean="0">
                  <a:ln>
                    <a:noFill/>
                  </a:ln>
                  <a:solidFill>
                    <a:schemeClr val="bg1"/>
                  </a:solidFill>
                  <a:effectLst/>
                  <a:latin typeface="LM Sans 10"/>
                  <a:ea typeface="TeXGyrePagella"/>
                  <a:cs typeface="TeXGyrePagella"/>
                </a:rPr>
                <a:t> selection and validation</a:t>
              </a:r>
              <a:endParaRPr kumimoji="0" lang="en-US" altLang="en-US" sz="1800" b="0" i="0" u="none" strike="noStrike" cap="none" normalizeH="0" baseline="0" dirty="0" smtClean="0">
                <a:ln>
                  <a:noFill/>
                </a:ln>
                <a:solidFill>
                  <a:schemeClr val="bg1"/>
                </a:solidFill>
                <a:effectLst/>
                <a:latin typeface="Arial" panose="020B0604020202020204" pitchFamily="34" charset="0"/>
              </a:endParaRPr>
            </a:p>
          </p:txBody>
        </p:sp>
        <p:sp>
          <p:nvSpPr>
            <p:cNvPr id="2052" name="Text Box 10"/>
            <p:cNvSpPr txBox="1">
              <a:spLocks noChangeArrowheads="1"/>
            </p:cNvSpPr>
            <p:nvPr/>
          </p:nvSpPr>
          <p:spPr bwMode="auto">
            <a:xfrm>
              <a:off x="3966" y="4882"/>
              <a:ext cx="1207"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chemeClr val="bg1"/>
                  </a:solidFill>
                  <a:effectLst/>
                  <a:latin typeface="LM Sans 10"/>
                  <a:ea typeface="TeXGyrePagella"/>
                  <a:cs typeface="TeXGyrePagella"/>
                </a:rPr>
                <a:t>Final selection</a:t>
              </a:r>
              <a:endParaRPr kumimoji="0" lang="en-US" altLang="en-US" sz="1800" b="0" i="0" u="none" strike="noStrike" cap="none" normalizeH="0" baseline="0" dirty="0" smtClean="0">
                <a:ln>
                  <a:noFill/>
                </a:ln>
                <a:solidFill>
                  <a:schemeClr val="bg1"/>
                </a:solidFill>
                <a:effectLst/>
                <a:latin typeface="Arial" panose="020B0604020202020204" pitchFamily="34" charset="0"/>
              </a:endParaRPr>
            </a:p>
          </p:txBody>
        </p:sp>
        <p:sp>
          <p:nvSpPr>
            <p:cNvPr id="2053" name="Text Box 9"/>
            <p:cNvSpPr txBox="1">
              <a:spLocks noChangeArrowheads="1"/>
            </p:cNvSpPr>
            <p:nvPr/>
          </p:nvSpPr>
          <p:spPr bwMode="auto">
            <a:xfrm>
              <a:off x="6761" y="4621"/>
              <a:ext cx="1285" cy="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chemeClr val="bg1"/>
                  </a:solidFill>
                  <a:effectLst/>
                  <a:latin typeface="LM Sans 10"/>
                  <a:ea typeface="TeXGyrePagella"/>
                  <a:cs typeface="TeXGyrePagella"/>
                </a:rPr>
                <a:t>Criteria Quality metrics Comparison</a:t>
              </a:r>
              <a:endParaRPr kumimoji="0" lang="en-US" altLang="en-US" sz="1800" b="0" i="0" u="none" strike="noStrike" cap="none" normalizeH="0" baseline="0" dirty="0" smtClean="0">
                <a:ln>
                  <a:noFill/>
                </a:ln>
                <a:solidFill>
                  <a:schemeClr val="bg1"/>
                </a:solidFill>
                <a:effectLst/>
                <a:latin typeface="Arial" panose="020B0604020202020204" pitchFamily="34" charset="0"/>
              </a:endParaRPr>
            </a:p>
          </p:txBody>
        </p:sp>
        <p:sp>
          <p:nvSpPr>
            <p:cNvPr id="2054" name="Text Box 8"/>
            <p:cNvSpPr txBox="1">
              <a:spLocks noChangeArrowheads="1"/>
            </p:cNvSpPr>
            <p:nvPr/>
          </p:nvSpPr>
          <p:spPr bwMode="auto">
            <a:xfrm>
              <a:off x="3425" y="171"/>
              <a:ext cx="2268" cy="567"/>
            </a:xfrm>
            <a:prstGeom prst="rect">
              <a:avLst/>
            </a:prstGeom>
            <a:noFill/>
            <a:ln w="90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ysClr val="windowText" lastClr="000000"/>
                  </a:solidFill>
                  <a:effectLst/>
                  <a:latin typeface="LM Sans 10"/>
                  <a:ea typeface="TeXGyrePagella"/>
                  <a:cs typeface="TeXGyrePagella"/>
                </a:rPr>
                <a:t>Start</a:t>
              </a:r>
              <a:endParaRPr kumimoji="0" lang="en-US" altLang="en-US" sz="1800" b="0" i="0" u="none" strike="noStrike" cap="none" normalizeH="0" baseline="0" dirty="0" smtClean="0">
                <a:ln>
                  <a:noFill/>
                </a:ln>
                <a:solidFill>
                  <a:sysClr val="windowText" lastClr="000000"/>
                </a:solidFill>
                <a:effectLst/>
                <a:latin typeface="Arial" panose="020B0604020202020204" pitchFamily="34" charset="0"/>
              </a:endParaRPr>
            </a:p>
          </p:txBody>
        </p:sp>
        <p:sp>
          <p:nvSpPr>
            <p:cNvPr id="2055" name="Text Box 7"/>
            <p:cNvSpPr txBox="1">
              <a:spLocks noChangeArrowheads="1"/>
            </p:cNvSpPr>
            <p:nvPr/>
          </p:nvSpPr>
          <p:spPr bwMode="auto">
            <a:xfrm>
              <a:off x="3409" y="5827"/>
              <a:ext cx="2268" cy="567"/>
            </a:xfrm>
            <a:prstGeom prst="rect">
              <a:avLst/>
            </a:prstGeom>
            <a:noFill/>
            <a:ln w="90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chemeClr val="bg1"/>
                  </a:solidFill>
                  <a:effectLst/>
                  <a:latin typeface="LM Sans 10"/>
                  <a:ea typeface="TeXGyrePagella"/>
                  <a:cs typeface="TeXGyrePagella"/>
                </a:rPr>
                <a:t>Stop</a:t>
              </a:r>
              <a:endParaRPr kumimoji="0" lang="en-US" altLang="en-US" sz="1800" b="0" i="0" u="none" strike="noStrike" cap="none" normalizeH="0" baseline="0" dirty="0" smtClean="0">
                <a:ln>
                  <a:noFill/>
                </a:ln>
                <a:solidFill>
                  <a:schemeClr val="bg1"/>
                </a:solidFill>
                <a:effectLst/>
                <a:latin typeface="Arial" panose="020B0604020202020204" pitchFamily="34" charset="0"/>
              </a:endParaRPr>
            </a:p>
          </p:txBody>
        </p:sp>
        <p:sp>
          <p:nvSpPr>
            <p:cNvPr id="2056" name="Text Box 6"/>
            <p:cNvSpPr txBox="1">
              <a:spLocks noChangeArrowheads="1"/>
            </p:cNvSpPr>
            <p:nvPr/>
          </p:nvSpPr>
          <p:spPr bwMode="auto">
            <a:xfrm>
              <a:off x="6272" y="2325"/>
              <a:ext cx="2243" cy="794"/>
            </a:xfrm>
            <a:prstGeom prst="rect">
              <a:avLst/>
            </a:prstGeom>
            <a:noFill/>
            <a:ln w="90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chemeClr val="bg1"/>
                  </a:solidFill>
                  <a:effectLst/>
                  <a:latin typeface="LM Sans 10"/>
                  <a:ea typeface="TeXGyrePagella"/>
                  <a:cs typeface="TeXGyrePagella"/>
                </a:rPr>
                <a:t>Tokenization Stemming/lemmatization Dictionary construction</a:t>
              </a:r>
              <a:endParaRPr kumimoji="0" lang="en-US" altLang="en-US" sz="1800" b="0" i="0" u="none" strike="noStrike" cap="none" normalizeH="0" baseline="0" dirty="0" smtClean="0">
                <a:ln>
                  <a:noFill/>
                </a:ln>
                <a:solidFill>
                  <a:schemeClr val="bg1"/>
                </a:solidFill>
                <a:effectLst/>
                <a:latin typeface="Arial" panose="020B0604020202020204" pitchFamily="34" charset="0"/>
              </a:endParaRPr>
            </a:p>
          </p:txBody>
        </p:sp>
      </p:grpSp>
      <p:sp>
        <p:nvSpPr>
          <p:cNvPr id="2057" name="Rectangle 50"/>
          <p:cNvSpPr>
            <a:spLocks noChangeArrowheads="1"/>
          </p:cNvSpPr>
          <p:nvPr/>
        </p:nvSpPr>
        <p:spPr bwMode="auto">
          <a:xfrm>
            <a:off x="111918" y="1100210"/>
            <a:ext cx="14159060" cy="4125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1838325" algn="l"/>
              </a:tabLst>
              <a:defRPr>
                <a:solidFill>
                  <a:schemeClr val="tx1"/>
                </a:solidFill>
                <a:latin typeface="Arial" panose="020B0604020202020204" pitchFamily="34" charset="0"/>
              </a:defRPr>
            </a:lvl1pPr>
            <a:lvl2pPr eaLnBrk="0" fontAlgn="base" hangingPunct="0">
              <a:spcBef>
                <a:spcPct val="0"/>
              </a:spcBef>
              <a:spcAft>
                <a:spcPct val="0"/>
              </a:spcAft>
              <a:tabLst>
                <a:tab pos="1838325" algn="l"/>
              </a:tabLst>
              <a:defRPr>
                <a:solidFill>
                  <a:schemeClr val="tx1"/>
                </a:solidFill>
                <a:latin typeface="Arial" panose="020B0604020202020204" pitchFamily="34" charset="0"/>
              </a:defRPr>
            </a:lvl2pPr>
            <a:lvl3pPr eaLnBrk="0" fontAlgn="base" hangingPunct="0">
              <a:spcBef>
                <a:spcPct val="0"/>
              </a:spcBef>
              <a:spcAft>
                <a:spcPct val="0"/>
              </a:spcAft>
              <a:tabLst>
                <a:tab pos="1838325" algn="l"/>
              </a:tabLst>
              <a:defRPr>
                <a:solidFill>
                  <a:schemeClr val="tx1"/>
                </a:solidFill>
                <a:latin typeface="Arial" panose="020B0604020202020204" pitchFamily="34" charset="0"/>
              </a:defRPr>
            </a:lvl3pPr>
            <a:lvl4pPr eaLnBrk="0" fontAlgn="base" hangingPunct="0">
              <a:spcBef>
                <a:spcPct val="0"/>
              </a:spcBef>
              <a:spcAft>
                <a:spcPct val="0"/>
              </a:spcAft>
              <a:tabLst>
                <a:tab pos="1838325" algn="l"/>
              </a:tabLst>
              <a:defRPr>
                <a:solidFill>
                  <a:schemeClr val="tx1"/>
                </a:solidFill>
                <a:latin typeface="Arial" panose="020B0604020202020204" pitchFamily="34" charset="0"/>
              </a:defRPr>
            </a:lvl4pPr>
            <a:lvl5pPr eaLnBrk="0" fontAlgn="base" hangingPunct="0">
              <a:spcBef>
                <a:spcPct val="0"/>
              </a:spcBef>
              <a:spcAft>
                <a:spcPct val="0"/>
              </a:spcAft>
              <a:tabLst>
                <a:tab pos="1838325" algn="l"/>
              </a:tabLst>
              <a:defRPr>
                <a:solidFill>
                  <a:schemeClr val="tx1"/>
                </a:solidFill>
                <a:latin typeface="Arial" panose="020B0604020202020204" pitchFamily="34" charset="0"/>
              </a:defRPr>
            </a:lvl5pPr>
            <a:lvl6pPr eaLnBrk="0" fontAlgn="base" hangingPunct="0">
              <a:spcBef>
                <a:spcPct val="0"/>
              </a:spcBef>
              <a:spcAft>
                <a:spcPct val="0"/>
              </a:spcAft>
              <a:tabLst>
                <a:tab pos="1838325" algn="l"/>
              </a:tabLst>
              <a:defRPr>
                <a:solidFill>
                  <a:schemeClr val="tx1"/>
                </a:solidFill>
                <a:latin typeface="Arial" panose="020B0604020202020204" pitchFamily="34" charset="0"/>
              </a:defRPr>
            </a:lvl6pPr>
            <a:lvl7pPr eaLnBrk="0" fontAlgn="base" hangingPunct="0">
              <a:spcBef>
                <a:spcPct val="0"/>
              </a:spcBef>
              <a:spcAft>
                <a:spcPct val="0"/>
              </a:spcAft>
              <a:tabLst>
                <a:tab pos="1838325" algn="l"/>
              </a:tabLst>
              <a:defRPr>
                <a:solidFill>
                  <a:schemeClr val="tx1"/>
                </a:solidFill>
                <a:latin typeface="Arial" panose="020B0604020202020204" pitchFamily="34" charset="0"/>
              </a:defRPr>
            </a:lvl7pPr>
            <a:lvl8pPr eaLnBrk="0" fontAlgn="base" hangingPunct="0">
              <a:spcBef>
                <a:spcPct val="0"/>
              </a:spcBef>
              <a:spcAft>
                <a:spcPct val="0"/>
              </a:spcAft>
              <a:tabLst>
                <a:tab pos="1838325" algn="l"/>
              </a:tabLst>
              <a:defRPr>
                <a:solidFill>
                  <a:schemeClr val="tx1"/>
                </a:solidFill>
                <a:latin typeface="Arial" panose="020B0604020202020204" pitchFamily="34" charset="0"/>
              </a:defRPr>
            </a:lvl8pPr>
            <a:lvl9pPr eaLnBrk="0" fontAlgn="base" hangingPunct="0">
              <a:spcBef>
                <a:spcPct val="0"/>
              </a:spcBef>
              <a:spcAft>
                <a:spcPct val="0"/>
              </a:spcAft>
              <a:tabLst>
                <a:tab pos="1838325"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1838325" algn="l"/>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058" name="Rectangle 63"/>
          <p:cNvSpPr>
            <a:spLocks noChangeArrowheads="1"/>
          </p:cNvSpPr>
          <p:nvPr/>
        </p:nvSpPr>
        <p:spPr bwMode="auto">
          <a:xfrm>
            <a:off x="111918" y="1193747"/>
            <a:ext cx="14159060"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smtClean="0">
              <a:ln>
                <a:noFill/>
              </a:ln>
              <a:solidFill>
                <a:schemeClr val="tx1"/>
              </a:solidFill>
              <a:effectLst/>
              <a:ea typeface="TeXGyrePagella"/>
              <a:cs typeface="TeXGyrePagell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chemeClr val="tx1"/>
                </a:solidFill>
                <a:effectLst/>
                <a:latin typeface="Arial" panose="020B0604020202020204" pitchFamily="34" charset="0"/>
                <a:ea typeface="TeXGyrePagella"/>
                <a:cs typeface="TeXGyrePagella"/>
              </a:rPr>
              <a:t/>
            </a:r>
            <a:br>
              <a:rPr kumimoji="0" lang="en-US" altLang="en-US" sz="1000" b="0" i="0" u="none" strike="noStrike" cap="none" normalizeH="0" baseline="0" smtClean="0">
                <a:ln>
                  <a:noFill/>
                </a:ln>
                <a:solidFill>
                  <a:schemeClr val="tx1"/>
                </a:solidFill>
                <a:effectLst/>
                <a:latin typeface="Arial" panose="020B0604020202020204" pitchFamily="34" charset="0"/>
                <a:ea typeface="TeXGyrePagella"/>
                <a:cs typeface="TeXGyrePagella"/>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059" name="Rectangle 64"/>
          <p:cNvSpPr>
            <a:spLocks noChangeArrowheads="1"/>
          </p:cNvSpPr>
          <p:nvPr/>
        </p:nvSpPr>
        <p:spPr bwMode="auto">
          <a:xfrm>
            <a:off x="111918" y="1565347"/>
            <a:ext cx="1415906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11964971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422" y="1"/>
            <a:ext cx="8654169" cy="756355"/>
          </a:xfrm>
        </p:spPr>
        <p:txBody>
          <a:bodyPr>
            <a:noAutofit/>
          </a:bodyPr>
          <a:lstStyle/>
          <a:p>
            <a:r>
              <a:rPr lang="en-IN" sz="4800" dirty="0" smtClean="0"/>
              <a:t>Continued:</a:t>
            </a:r>
            <a:endParaRPr lang="en-IN" sz="4800" dirty="0"/>
          </a:p>
        </p:txBody>
      </p:sp>
      <p:sp>
        <p:nvSpPr>
          <p:cNvPr id="3" name="Text Placeholder 2"/>
          <p:cNvSpPr>
            <a:spLocks noGrp="1"/>
          </p:cNvSpPr>
          <p:nvPr>
            <p:ph type="body" idx="1"/>
          </p:nvPr>
        </p:nvSpPr>
        <p:spPr>
          <a:xfrm>
            <a:off x="485422" y="756356"/>
            <a:ext cx="11108267" cy="5238044"/>
          </a:xfrm>
        </p:spPr>
        <p:txBody>
          <a:bodyPr>
            <a:normAutofit fontScale="85000" lnSpcReduction="10000"/>
          </a:bodyPr>
          <a:lstStyle/>
          <a:p>
            <a:pPr marL="285750" indent="-285750">
              <a:buFont typeface="Wingdings" panose="05000000000000000000" pitchFamily="2" charset="2"/>
              <a:buChar char="Ø"/>
            </a:pPr>
            <a:r>
              <a:rPr lang="en-US" dirty="0">
                <a:solidFill>
                  <a:schemeClr val="bg1"/>
                </a:solidFill>
              </a:rPr>
              <a:t>These elements are presented in the subsequent part of the paper. As for now, we can </a:t>
            </a:r>
            <a:r>
              <a:rPr lang="en-US" dirty="0" err="1">
                <a:solidFill>
                  <a:schemeClr val="bg1"/>
                </a:solidFill>
              </a:rPr>
              <a:t>emphasise</a:t>
            </a:r>
            <a:r>
              <a:rPr lang="en-US" dirty="0">
                <a:solidFill>
                  <a:schemeClr val="bg1"/>
                </a:solidFill>
              </a:rPr>
              <a:t> that our approach deals mainly with the impact the text preprocessing has on the classification process and then analyzes illustratively some of the machine-learning methods performance in this difficult task. Our solution consists of two parts. The first one focuses on the text documents (e-mails) analysis and preprocessing (points 1 and      2 above), so that the documents can be represented as an input for the methods used afterwards. The second one (points 3 and 4 above) implements the classifiers and provides the tools to evaluate them. First, we present the selection of the database (assumptions in Section3.2and their concretization in Section4.1) to obtain the samples to train, adjust, validate, and test any model. Second, we elaborate on how to process the dataset to make it usable for various models and valuable enough to provide meaningful data. As in many cases, data processing (along with feature selection) is important since the quality strongly depends on it. The assumptions behind the text analysis are discussed in Section3.3 , while the details related to concrete data are shown in Section4.2. Third, the main part of the method is performed in a few </a:t>
            </a:r>
            <a:r>
              <a:rPr lang="en-US" dirty="0" err="1">
                <a:solidFill>
                  <a:schemeClr val="bg1"/>
                </a:solidFill>
              </a:rPr>
              <a:t>substages</a:t>
            </a:r>
            <a:r>
              <a:rPr lang="en-US" dirty="0">
                <a:solidFill>
                  <a:schemeClr val="bg1"/>
                </a:solidFill>
              </a:rPr>
              <a:t> (five in our example case), and assures the proper scalability of the system. It consists mainly in the </a:t>
            </a:r>
            <a:r>
              <a:rPr lang="en-US" dirty="0" err="1">
                <a:solidFill>
                  <a:schemeClr val="bg1"/>
                </a:solidFill>
              </a:rPr>
              <a:t>preselection</a:t>
            </a:r>
            <a:r>
              <a:rPr lang="en-US" dirty="0">
                <a:solidFill>
                  <a:schemeClr val="bg1"/>
                </a:solidFill>
              </a:rPr>
              <a:t> of the classifiers and adjustment of their </a:t>
            </a:r>
            <a:r>
              <a:rPr lang="en-US" dirty="0" err="1">
                <a:solidFill>
                  <a:schemeClr val="bg1"/>
                </a:solidFill>
              </a:rPr>
              <a:t>hyperparameters</a:t>
            </a:r>
            <a:r>
              <a:rPr lang="en-US" dirty="0">
                <a:solidFill>
                  <a:schemeClr val="bg1"/>
                </a:solidFill>
              </a:rPr>
              <a:t>. The concept lays in the fact that the largest number of tests is conducted on the smallest dataset. This approach allows us to obtain the most interesting parameters relatively quickly, and then proceed to check them on data of higher dimensionality. The exemplary classifiers are shortly refreshed in Section3.4. We </a:t>
            </a:r>
            <a:r>
              <a:rPr lang="en-US" dirty="0" err="1">
                <a:solidFill>
                  <a:schemeClr val="bg1"/>
                </a:solidFill>
              </a:rPr>
              <a:t>emphasise</a:t>
            </a:r>
            <a:r>
              <a:rPr lang="en-US" dirty="0">
                <a:solidFill>
                  <a:schemeClr val="bg1"/>
                </a:solidFill>
              </a:rPr>
              <a:t> that these models are used only to illustrate our method. All </a:t>
            </a:r>
            <a:r>
              <a:rPr lang="en-US" dirty="0" err="1">
                <a:solidFill>
                  <a:schemeClr val="bg1"/>
                </a:solidFill>
              </a:rPr>
              <a:t>substages</a:t>
            </a:r>
            <a:r>
              <a:rPr lang="en-US" dirty="0">
                <a:solidFill>
                  <a:schemeClr val="bg1"/>
                </a:solidFill>
              </a:rPr>
              <a:t> are thoroughly shown in the numerical example (Section4.3). Fourth, as concerns the final selection, we just present the comparison of the output in Section4.4. The selection should be performed based on a specific application or user’s needs, and we do not settle these concerns here.</a:t>
            </a:r>
          </a:p>
          <a:p>
            <a:pPr marL="285750" indent="-285750">
              <a:buFont typeface="Wingdings" panose="05000000000000000000" pitchFamily="2" charset="2"/>
              <a:buChar char="Ø"/>
            </a:pPr>
            <a:endParaRPr lang="en-US" sz="2100" dirty="0">
              <a:solidFill>
                <a:schemeClr val="bg1"/>
              </a:solidFill>
            </a:endParaRPr>
          </a:p>
          <a:p>
            <a:r>
              <a:rPr lang="en-US" dirty="0">
                <a:solidFill>
                  <a:schemeClr val="bg1"/>
                </a:solidFill>
              </a:rPr>
              <a:t> </a:t>
            </a:r>
          </a:p>
          <a:p>
            <a:endParaRPr lang="en-IN" dirty="0"/>
          </a:p>
        </p:txBody>
      </p:sp>
    </p:spTree>
    <p:extLst>
      <p:ext uri="{BB962C8B-B14F-4D97-AF65-F5344CB8AC3E}">
        <p14:creationId xmlns:p14="http://schemas.microsoft.com/office/powerpoint/2010/main" val="9724385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588" y="1"/>
            <a:ext cx="8534401" cy="959556"/>
          </a:xfrm>
        </p:spPr>
        <p:txBody>
          <a:bodyPr>
            <a:normAutofit/>
          </a:bodyPr>
          <a:lstStyle/>
          <a:p>
            <a:r>
              <a:rPr lang="en-IN" sz="4800" dirty="0" smtClean="0"/>
              <a:t>Continued:</a:t>
            </a:r>
            <a:endParaRPr lang="en-IN" sz="4800" dirty="0"/>
          </a:p>
        </p:txBody>
      </p:sp>
      <p:sp>
        <p:nvSpPr>
          <p:cNvPr id="3" name="Text Placeholder 2"/>
          <p:cNvSpPr>
            <a:spLocks noGrp="1"/>
          </p:cNvSpPr>
          <p:nvPr>
            <p:ph type="body" idx="1"/>
          </p:nvPr>
        </p:nvSpPr>
        <p:spPr>
          <a:xfrm>
            <a:off x="503588" y="959557"/>
            <a:ext cx="10728856" cy="4707467"/>
          </a:xfrm>
        </p:spPr>
        <p:txBody>
          <a:bodyPr>
            <a:normAutofit lnSpcReduction="10000"/>
          </a:bodyPr>
          <a:lstStyle/>
          <a:p>
            <a:pPr marL="285750" indent="-285750">
              <a:buFont typeface="Wingdings" panose="05000000000000000000" pitchFamily="2" charset="2"/>
              <a:buChar char="Ø"/>
            </a:pPr>
            <a:r>
              <a:rPr lang="en-US" dirty="0" smtClean="0">
                <a:solidFill>
                  <a:schemeClr val="bg1"/>
                </a:solidFill>
              </a:rPr>
              <a:t>As </a:t>
            </a:r>
            <a:r>
              <a:rPr lang="en-US" dirty="0">
                <a:solidFill>
                  <a:schemeClr val="bg1"/>
                </a:solidFill>
              </a:rPr>
              <a:t>can be seen, the proposed meta-algorithm does not solve any specific machine- learning problem, but is a kind of super-algorithm able to select the best algorithms to solve classification problems. As concerns the complexity of the meta-algorithm, we can see that it does not involve any loops or recurrences, so it is purely linear and, therefore, its scalability is very good. In fact, the only elements that can increase the complexity are related to its elements.  Potentially problematic stages are related to text analysis, but is  it necessary to mention that tokenization, lemmatization, stemming, etc. operate linearly from the viewpoint of the dataset size and its efficiency is mainly related to the search mechanisms involved. As we are using the mechanisms built in the popular machine- learning package, we do not consider their internal complexity. Clearly, a problematic part of the calculations can be also related to the models themselves. Although it is known that the pessimistic complexity of the used classification algorithms (k-NNs, NBs, SVMs) is in general polynomial (no larger than cubic—even in the case of naive implementations), we additionally purposely limit the calculation time by cutting the </a:t>
            </a:r>
            <a:r>
              <a:rPr lang="en-US" dirty="0" err="1">
                <a:solidFill>
                  <a:schemeClr val="bg1"/>
                </a:solidFill>
              </a:rPr>
              <a:t>hyperparameter</a:t>
            </a:r>
            <a:r>
              <a:rPr lang="en-US" dirty="0">
                <a:solidFill>
                  <a:schemeClr val="bg1"/>
                </a:solidFill>
              </a:rPr>
              <a:t> and training processing times by fast skipping of the models with poor performance based on the training sets with increasing size and complexity. In practice, our experiments were done on a standard desktop PC and the processing time has not exceeded standard times reported in the literature.</a:t>
            </a:r>
          </a:p>
          <a:p>
            <a:endParaRPr lang="en-IN" dirty="0">
              <a:solidFill>
                <a:schemeClr val="bg1"/>
              </a:solidFill>
            </a:endParaRPr>
          </a:p>
        </p:txBody>
      </p:sp>
    </p:spTree>
    <p:extLst>
      <p:ext uri="{BB962C8B-B14F-4D97-AF65-F5344CB8AC3E}">
        <p14:creationId xmlns:p14="http://schemas.microsoft.com/office/powerpoint/2010/main" val="40338298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978" y="0"/>
            <a:ext cx="8534401" cy="688622"/>
          </a:xfrm>
        </p:spPr>
        <p:txBody>
          <a:bodyPr>
            <a:noAutofit/>
          </a:bodyPr>
          <a:lstStyle/>
          <a:p>
            <a:r>
              <a:rPr lang="en-IN" sz="4800" dirty="0" smtClean="0"/>
              <a:t>Continued:</a:t>
            </a:r>
            <a:endParaRPr lang="en-IN" sz="4800" dirty="0"/>
          </a:p>
        </p:txBody>
      </p:sp>
      <p:sp>
        <p:nvSpPr>
          <p:cNvPr id="3" name="Text Placeholder 2"/>
          <p:cNvSpPr>
            <a:spLocks noGrp="1"/>
          </p:cNvSpPr>
          <p:nvPr>
            <p:ph type="body" idx="1"/>
          </p:nvPr>
        </p:nvSpPr>
        <p:spPr>
          <a:xfrm>
            <a:off x="428978" y="688621"/>
            <a:ext cx="10803466" cy="5904089"/>
          </a:xfrm>
        </p:spPr>
        <p:txBody>
          <a:bodyPr>
            <a:normAutofit fontScale="70000" lnSpcReduction="20000"/>
          </a:bodyPr>
          <a:lstStyle/>
          <a:p>
            <a:r>
              <a:rPr lang="en-US" sz="2600" dirty="0" smtClean="0">
                <a:solidFill>
                  <a:schemeClr val="bg1"/>
                </a:solidFill>
              </a:rPr>
              <a:t>2. Databases:</a:t>
            </a:r>
            <a:endParaRPr lang="en-US" sz="2600" dirty="0">
              <a:solidFill>
                <a:schemeClr val="bg1"/>
              </a:solidFill>
            </a:endParaRPr>
          </a:p>
          <a:p>
            <a:pPr marL="285750" indent="-285750">
              <a:buFont typeface="Wingdings" panose="05000000000000000000" pitchFamily="2" charset="2"/>
              <a:buChar char="Ø"/>
            </a:pPr>
            <a:r>
              <a:rPr lang="en-US" sz="2000" dirty="0">
                <a:solidFill>
                  <a:schemeClr val="bg1"/>
                </a:solidFill>
              </a:rPr>
              <a:t>The first issue to solve while dealing with e-mail spam filtering is to find a dataset needed to train and test the models. It is extremely difficult to find a useful dataset of this kind. Although the total number of e-mails sent/received worldwide in 2019 was expected to reach 293.6 billion [30] per day, the access to the data is hindered due to privacy issues. We had to use publicly accessible data that are free and open to the whole world, which diminishes the set of potential candidates. Additionally, we were interested in databases conforming the following properties: (a) accessible: public and free to download for academic purposes; (b) relatively new: the old databases are not useful since the spamming environment is extremely dynamic; (c) virus-free. During the research, a few sources were selected. Their short descriptions are given below.</a:t>
            </a:r>
          </a:p>
          <a:p>
            <a:pPr marL="285750" indent="-285750">
              <a:buFont typeface="Wingdings" panose="05000000000000000000" pitchFamily="2" charset="2"/>
              <a:buChar char="Ø"/>
            </a:pPr>
            <a:r>
              <a:rPr lang="en-US" sz="2000" dirty="0">
                <a:solidFill>
                  <a:schemeClr val="bg1"/>
                </a:solidFill>
              </a:rPr>
              <a:t>Enron Corpus: chosen to be a foundation for this paper. The corpus is described in detail in the following.</a:t>
            </a:r>
          </a:p>
          <a:p>
            <a:pPr marL="285750" indent="-285750">
              <a:buFont typeface="Wingdings" panose="05000000000000000000" pitchFamily="2" charset="2"/>
              <a:buChar char="Ø"/>
            </a:pPr>
            <a:r>
              <a:rPr lang="en-US" sz="2000" dirty="0">
                <a:solidFill>
                  <a:schemeClr val="bg1"/>
                </a:solidFill>
              </a:rPr>
              <a:t>Lingspam: a part of the database (962 e-mails) was preprocessed and used by </a:t>
            </a:r>
            <a:r>
              <a:rPr lang="en-US" sz="2000" dirty="0" err="1">
                <a:solidFill>
                  <a:schemeClr val="bg1"/>
                </a:solidFill>
              </a:rPr>
              <a:t>Gre</a:t>
            </a:r>
            <a:r>
              <a:rPr lang="en-US" sz="2000" dirty="0">
                <a:solidFill>
                  <a:schemeClr val="bg1"/>
                </a:solidFill>
              </a:rPr>
              <a:t>- gory </a:t>
            </a:r>
            <a:r>
              <a:rPr lang="en-US" sz="2000" dirty="0" err="1">
                <a:solidFill>
                  <a:schemeClr val="bg1"/>
                </a:solidFill>
              </a:rPr>
              <a:t>Piatetsky</a:t>
            </a:r>
            <a:r>
              <a:rPr lang="en-US" sz="2000" dirty="0">
                <a:solidFill>
                  <a:schemeClr val="bg1"/>
                </a:solidFill>
              </a:rPr>
              <a:t>-Shapiro and Matthew Mayo in their implementation of e-mail spam filtering [29]. The dataset was also downloaded and used in our experiments.</a:t>
            </a:r>
          </a:p>
          <a:p>
            <a:pPr marL="285750" indent="-285750">
              <a:buFont typeface="Wingdings" panose="05000000000000000000" pitchFamily="2" charset="2"/>
              <a:buChar char="Ø"/>
            </a:pPr>
            <a:r>
              <a:rPr lang="en-US" sz="2000" dirty="0" err="1">
                <a:solidFill>
                  <a:schemeClr val="bg1"/>
                </a:solidFill>
              </a:rPr>
              <a:t>SpamAssassin</a:t>
            </a:r>
            <a:r>
              <a:rPr lang="en-US" sz="2000" dirty="0">
                <a:solidFill>
                  <a:schemeClr val="bg1"/>
                </a:solidFill>
              </a:rPr>
              <a:t> (SA): a public corpus which was last updated in 2006 [31]. SA is an open-source anti-spam platform [32], filtering e-mail and blocking spam. The tests are carried out on e-mail headers and bodies.</a:t>
            </a:r>
          </a:p>
          <a:p>
            <a:pPr marL="285750" indent="-285750">
              <a:buFont typeface="Wingdings" panose="05000000000000000000" pitchFamily="2" charset="2"/>
              <a:buChar char="Ø"/>
            </a:pPr>
            <a:r>
              <a:rPr lang="en-US" sz="2000" dirty="0">
                <a:solidFill>
                  <a:schemeClr val="bg1"/>
                </a:solidFill>
              </a:rPr>
              <a:t>Honeypot: the last event entered in the website is up to date. Honeypot gathers statistics about harvesters, spam servers, dictionary attackers, and comment spammers. The owners claim that they “periodically collate the e-mail messages they receive and share the resulting corpus with anti-spam developers and researchers” [33]. Unfortunately, they do not provide any ham e-mails.</a:t>
            </a:r>
          </a:p>
          <a:p>
            <a:pPr marL="285750" indent="-285750">
              <a:buFont typeface="Wingdings" panose="05000000000000000000" pitchFamily="2" charset="2"/>
              <a:buChar char="Ø"/>
            </a:pPr>
            <a:r>
              <a:rPr lang="en-US" sz="2000" dirty="0" err="1">
                <a:solidFill>
                  <a:schemeClr val="bg1"/>
                </a:solidFill>
              </a:rPr>
              <a:t>MailBait</a:t>
            </a:r>
            <a:r>
              <a:rPr lang="en-US" sz="2000" dirty="0">
                <a:solidFill>
                  <a:schemeClr val="bg1"/>
                </a:solidFill>
              </a:rPr>
              <a:t>: fills the inbox with e-mails by signing up the provided address for mailing lists and newsletters [34]. It is not </a:t>
            </a:r>
            <a:r>
              <a:rPr lang="en-US" sz="2000" dirty="0" err="1">
                <a:solidFill>
                  <a:schemeClr val="bg1"/>
                </a:solidFill>
              </a:rPr>
              <a:t>anonymised</a:t>
            </a:r>
            <a:r>
              <a:rPr lang="en-US" sz="2000" dirty="0">
                <a:solidFill>
                  <a:schemeClr val="bg1"/>
                </a:solidFill>
              </a:rPr>
              <a:t> (browser data and IP pass through) and it does not provide ham.</a:t>
            </a:r>
          </a:p>
          <a:p>
            <a:pPr marL="285750" indent="-285750">
              <a:buFont typeface="Wingdings" panose="05000000000000000000" pitchFamily="2" charset="2"/>
              <a:buChar char="Ø"/>
            </a:pPr>
            <a:r>
              <a:rPr lang="en-US" sz="2000" dirty="0">
                <a:solidFill>
                  <a:schemeClr val="bg1"/>
                </a:solidFill>
              </a:rPr>
              <a:t>The Enron Corpus [35] was collected at Enron Corporation in 2002, during the </a:t>
            </a:r>
            <a:r>
              <a:rPr lang="en-US" sz="2000" dirty="0" err="1">
                <a:solidFill>
                  <a:schemeClr val="bg1"/>
                </a:solidFill>
              </a:rPr>
              <a:t>investi</a:t>
            </a:r>
            <a:r>
              <a:rPr lang="en-US" sz="2000" dirty="0">
                <a:solidFill>
                  <a:schemeClr val="bg1"/>
                </a:solidFill>
              </a:rPr>
              <a:t>- </a:t>
            </a:r>
            <a:r>
              <a:rPr lang="en-US" sz="2000" dirty="0" err="1">
                <a:solidFill>
                  <a:schemeClr val="bg1"/>
                </a:solidFill>
              </a:rPr>
              <a:t>gation</a:t>
            </a:r>
            <a:r>
              <a:rPr lang="en-US" sz="2000" dirty="0">
                <a:solidFill>
                  <a:schemeClr val="bg1"/>
                </a:solidFill>
              </a:rPr>
              <a:t> after the bankruptcy of the company. The original set was generated by 158 employ- </a:t>
            </a:r>
            <a:r>
              <a:rPr lang="en-US" sz="2000" dirty="0" err="1">
                <a:solidFill>
                  <a:schemeClr val="bg1"/>
                </a:solidFill>
              </a:rPr>
              <a:t>ees</a:t>
            </a:r>
            <a:r>
              <a:rPr lang="en-US" sz="2000" dirty="0">
                <a:solidFill>
                  <a:schemeClr val="bg1"/>
                </a:solidFill>
              </a:rPr>
              <a:t> and consists of more than 600,000 e-mails. This database has already been used in the studies on machine-learning-based spam detection [36]. The corpus consists of two </a:t>
            </a:r>
            <a:r>
              <a:rPr lang="en-US" sz="2000" dirty="0" err="1">
                <a:solidFill>
                  <a:schemeClr val="bg1"/>
                </a:solidFill>
              </a:rPr>
              <a:t>subdi</a:t>
            </a:r>
            <a:r>
              <a:rPr lang="en-US" sz="2000" dirty="0">
                <a:solidFill>
                  <a:schemeClr val="bg1"/>
                </a:solidFill>
              </a:rPr>
              <a:t>- rectories: the ‘raw’ one (original messages with no modifications) and the ‘preprocessed’</a:t>
            </a:r>
          </a:p>
          <a:p>
            <a:pPr marL="285750" indent="-285750">
              <a:buFont typeface="Wingdings" panose="05000000000000000000" pitchFamily="2" charset="2"/>
              <a:buChar char="Ø"/>
            </a:pPr>
            <a:endParaRPr lang="en-IN" sz="2000" dirty="0"/>
          </a:p>
        </p:txBody>
      </p:sp>
    </p:spTree>
    <p:extLst>
      <p:ext uri="{BB962C8B-B14F-4D97-AF65-F5344CB8AC3E}">
        <p14:creationId xmlns:p14="http://schemas.microsoft.com/office/powerpoint/2010/main" val="19364465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7022" y="0"/>
            <a:ext cx="8534401" cy="756357"/>
          </a:xfrm>
        </p:spPr>
        <p:txBody>
          <a:bodyPr>
            <a:noAutofit/>
          </a:bodyPr>
          <a:lstStyle/>
          <a:p>
            <a:r>
              <a:rPr lang="en-IN" sz="4800" dirty="0" smtClean="0"/>
              <a:t>Continued:</a:t>
            </a:r>
            <a:endParaRPr lang="en-IN" sz="4800" dirty="0"/>
          </a:p>
        </p:txBody>
      </p:sp>
      <p:sp>
        <p:nvSpPr>
          <p:cNvPr id="3" name="Text Placeholder 2"/>
          <p:cNvSpPr>
            <a:spLocks noGrp="1"/>
          </p:cNvSpPr>
          <p:nvPr>
            <p:ph type="body" idx="1"/>
          </p:nvPr>
        </p:nvSpPr>
        <p:spPr>
          <a:xfrm>
            <a:off x="587022" y="756357"/>
            <a:ext cx="9347200" cy="5994399"/>
          </a:xfrm>
        </p:spPr>
        <p:txBody>
          <a:bodyPr/>
          <a:lstStyle/>
          <a:p>
            <a:r>
              <a:rPr lang="en-US" dirty="0" smtClean="0">
                <a:solidFill>
                  <a:schemeClr val="bg1"/>
                </a:solidFill>
              </a:rPr>
              <a:t>3.Processing </a:t>
            </a:r>
            <a:r>
              <a:rPr lang="en-US" dirty="0">
                <a:solidFill>
                  <a:schemeClr val="bg1"/>
                </a:solidFill>
              </a:rPr>
              <a:t>of the </a:t>
            </a:r>
            <a:r>
              <a:rPr lang="en-US" dirty="0" smtClean="0">
                <a:solidFill>
                  <a:schemeClr val="bg1"/>
                </a:solidFill>
              </a:rPr>
              <a:t>Data:</a:t>
            </a:r>
            <a:endParaRPr lang="en-US" dirty="0">
              <a:solidFill>
                <a:schemeClr val="bg1"/>
              </a:solidFill>
            </a:endParaRPr>
          </a:p>
          <a:p>
            <a:pPr marL="285750" indent="-285750">
              <a:buFont typeface="Wingdings" panose="05000000000000000000" pitchFamily="2" charset="2"/>
              <a:buChar char="Ø"/>
            </a:pPr>
            <a:r>
              <a:rPr lang="en-US" dirty="0">
                <a:solidFill>
                  <a:schemeClr val="bg1"/>
                </a:solidFill>
              </a:rPr>
              <a:t>Text preprocessing plays a crucial role in spam filtering [24,37]. For any spam detection model to be effective, the content of the e-mails should be normalized and represented as feature vectors. The starting point is the tokenization of the raw text data. Then there are several steps shown in Figure2to obtain the data in the form that is ready to be analyzed by the model.</a:t>
            </a:r>
          </a:p>
          <a:p>
            <a:endParaRPr lang="en-IN" dirty="0"/>
          </a:p>
        </p:txBody>
      </p:sp>
      <p:pic>
        <p:nvPicPr>
          <p:cNvPr id="28" name="Picture 27"/>
          <p:cNvPicPr>
            <a:picLocks noChangeAspect="1"/>
          </p:cNvPicPr>
          <p:nvPr/>
        </p:nvPicPr>
        <p:blipFill>
          <a:blip r:embed="rId2"/>
          <a:stretch>
            <a:fillRect/>
          </a:stretch>
        </p:blipFill>
        <p:spPr>
          <a:xfrm>
            <a:off x="587021" y="2883394"/>
            <a:ext cx="7529690" cy="3517405"/>
          </a:xfrm>
          <a:prstGeom prst="rect">
            <a:avLst/>
          </a:prstGeom>
        </p:spPr>
      </p:pic>
    </p:spTree>
    <p:extLst>
      <p:ext uri="{BB962C8B-B14F-4D97-AF65-F5344CB8AC3E}">
        <p14:creationId xmlns:p14="http://schemas.microsoft.com/office/powerpoint/2010/main" val="19672589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7023" y="0"/>
            <a:ext cx="8631590" cy="790220"/>
          </a:xfrm>
        </p:spPr>
        <p:txBody>
          <a:bodyPr/>
          <a:lstStyle/>
          <a:p>
            <a:endParaRPr lang="en-IN" dirty="0"/>
          </a:p>
        </p:txBody>
      </p:sp>
      <p:sp>
        <p:nvSpPr>
          <p:cNvPr id="3" name="Text Placeholder 2"/>
          <p:cNvSpPr>
            <a:spLocks noGrp="1"/>
          </p:cNvSpPr>
          <p:nvPr>
            <p:ph type="body" idx="1"/>
          </p:nvPr>
        </p:nvSpPr>
        <p:spPr>
          <a:xfrm>
            <a:off x="587022" y="790221"/>
            <a:ext cx="11142134" cy="6175023"/>
          </a:xfrm>
        </p:spPr>
        <p:txBody>
          <a:bodyPr>
            <a:noAutofit/>
          </a:bodyPr>
          <a:lstStyle/>
          <a:p>
            <a:r>
              <a:rPr lang="en-US" sz="1400" dirty="0">
                <a:solidFill>
                  <a:schemeClr val="bg1"/>
                </a:solidFill>
              </a:rPr>
              <a:t>Tokenization technique allows us to split the content of the e-mails into basic process- </a:t>
            </a:r>
            <a:r>
              <a:rPr lang="en-US" sz="1400" dirty="0" err="1">
                <a:solidFill>
                  <a:schemeClr val="bg1"/>
                </a:solidFill>
              </a:rPr>
              <a:t>ing</a:t>
            </a:r>
            <a:r>
              <a:rPr lang="en-US" sz="1400" dirty="0">
                <a:solidFill>
                  <a:schemeClr val="bg1"/>
                </a:solidFill>
              </a:rPr>
              <a:t> units that are called tokens or features. Given that the paper deals with text data, the tokens are simply separate words. For instance, the tokenized sentence “Subject: </a:t>
            </a:r>
            <a:r>
              <a:rPr lang="en-US" sz="1400" dirty="0" err="1">
                <a:solidFill>
                  <a:schemeClr val="bg1"/>
                </a:solidFill>
              </a:rPr>
              <a:t>christmas</a:t>
            </a:r>
            <a:r>
              <a:rPr lang="en-US" sz="1400" dirty="0">
                <a:solidFill>
                  <a:schemeClr val="bg1"/>
                </a:solidFill>
              </a:rPr>
              <a:t> tree farm pictures” is a collection of strings: “Subject”, “:”, “</a:t>
            </a:r>
            <a:r>
              <a:rPr lang="en-US" sz="1400" dirty="0" err="1">
                <a:solidFill>
                  <a:schemeClr val="bg1"/>
                </a:solidFill>
              </a:rPr>
              <a:t>christmas</a:t>
            </a:r>
            <a:r>
              <a:rPr lang="en-US" sz="1400" dirty="0">
                <a:solidFill>
                  <a:schemeClr val="bg1"/>
                </a:solidFill>
              </a:rPr>
              <a:t>”, “tree”, “farm” and “pictures”. The next step involves converting all tokens to lowercase. As a result of this simple operation, the number of words taken into account is significantly reduced. Instead of treating “Example”, “example” and “EXAMPLE” as three different words, after convert- </a:t>
            </a:r>
            <a:r>
              <a:rPr lang="en-US" sz="1400" dirty="0" err="1">
                <a:solidFill>
                  <a:schemeClr val="bg1"/>
                </a:solidFill>
              </a:rPr>
              <a:t>ing</a:t>
            </a:r>
            <a:r>
              <a:rPr lang="en-US" sz="1400" dirty="0">
                <a:solidFill>
                  <a:schemeClr val="bg1"/>
                </a:solidFill>
              </a:rPr>
              <a:t> them to lowercase, we make sure that the program will count them as one (“example”). Punctuation marks, digits, and stop words are all common in both spam and ham e-mails and do not add any value to text analysis. Since we implement our solution in Python, we refer to tools related to this programming language. There are several libraries and functions that may be applied to eliminate the mentioned language elements not essential from the spam detection viewpoint. Below is the list of functionalities chosen by us.</a:t>
            </a:r>
          </a:p>
          <a:p>
            <a:r>
              <a:rPr lang="en-US" sz="1400" dirty="0">
                <a:solidFill>
                  <a:schemeClr val="bg1"/>
                </a:solidFill>
              </a:rPr>
              <a:t>Python method </a:t>
            </a:r>
            <a:r>
              <a:rPr lang="en-US" sz="1400" dirty="0" err="1">
                <a:solidFill>
                  <a:schemeClr val="bg1"/>
                </a:solidFill>
              </a:rPr>
              <a:t>string.isalpha</a:t>
            </a:r>
            <a:r>
              <a:rPr lang="en-US" sz="1400" dirty="0">
                <a:solidFill>
                  <a:schemeClr val="bg1"/>
                </a:solidFill>
              </a:rPr>
              <a:t>() checks whether the characters in the string are alpha- </a:t>
            </a:r>
            <a:r>
              <a:rPr lang="en-US" sz="1400" dirty="0" err="1">
                <a:solidFill>
                  <a:schemeClr val="bg1"/>
                </a:solidFill>
              </a:rPr>
              <a:t>betic</a:t>
            </a:r>
            <a:r>
              <a:rPr lang="en-US" sz="1400" dirty="0">
                <a:solidFill>
                  <a:schemeClr val="bg1"/>
                </a:solidFill>
              </a:rPr>
              <a:t> or not. If the character is a digit, the method returns False.</a:t>
            </a:r>
          </a:p>
          <a:p>
            <a:r>
              <a:rPr lang="en-US" sz="1400" dirty="0">
                <a:solidFill>
                  <a:schemeClr val="bg1"/>
                </a:solidFill>
              </a:rPr>
              <a:t>The method </a:t>
            </a:r>
            <a:r>
              <a:rPr lang="en-US" sz="1400" dirty="0" err="1">
                <a:solidFill>
                  <a:schemeClr val="bg1"/>
                </a:solidFill>
              </a:rPr>
              <a:t>string.punctuation</a:t>
            </a:r>
            <a:r>
              <a:rPr lang="en-US" sz="1400" dirty="0">
                <a:solidFill>
                  <a:schemeClr val="bg1"/>
                </a:solidFill>
              </a:rPr>
              <a:t>() allows removal of common punctuation marks, such as commas, periods, semicolons, etc.</a:t>
            </a:r>
          </a:p>
          <a:p>
            <a:r>
              <a:rPr lang="en-US" sz="1400" dirty="0">
                <a:solidFill>
                  <a:schemeClr val="bg1"/>
                </a:solidFill>
              </a:rPr>
              <a:t>Natural Language Toolkit (NLTK) offers a module containing a list of stop words that are the most common words in a language. The examples of stop words are short words, for example: “the”, “is”, “at”, “which”, or “on” [38]. The universal list of stop words does not exist, any set can be adopted depending on the purpose.</a:t>
            </a:r>
          </a:p>
          <a:p>
            <a:r>
              <a:rPr lang="en-US" sz="1400" dirty="0">
                <a:solidFill>
                  <a:schemeClr val="bg1"/>
                </a:solidFill>
              </a:rPr>
              <a:t>Next, stemming reduces the morphological variants of the word to its base (stem). The algorithms enabling that operation are often called stemmers. In Python, that may be implemented with the use of NLTK [39]. For English language, there exist two stemmers: </a:t>
            </a:r>
            <a:r>
              <a:rPr lang="en-US" sz="1400" dirty="0" err="1">
                <a:solidFill>
                  <a:schemeClr val="bg1"/>
                </a:solidFill>
              </a:rPr>
              <a:t>PorterStemmer</a:t>
            </a:r>
            <a:r>
              <a:rPr lang="en-US" sz="1400" dirty="0">
                <a:solidFill>
                  <a:schemeClr val="bg1"/>
                </a:solidFill>
              </a:rPr>
              <a:t> and </a:t>
            </a:r>
            <a:r>
              <a:rPr lang="en-US" sz="1400" dirty="0" err="1">
                <a:solidFill>
                  <a:schemeClr val="bg1"/>
                </a:solidFill>
              </a:rPr>
              <a:t>LancasterStemmer</a:t>
            </a:r>
            <a:r>
              <a:rPr lang="en-US" sz="1400" dirty="0">
                <a:solidFill>
                  <a:schemeClr val="bg1"/>
                </a:solidFill>
              </a:rPr>
              <a:t>. For the purpose of this paper, the </a:t>
            </a:r>
            <a:r>
              <a:rPr lang="en-US" sz="1400" dirty="0" err="1">
                <a:solidFill>
                  <a:schemeClr val="bg1"/>
                </a:solidFill>
              </a:rPr>
              <a:t>PorterStemmer</a:t>
            </a:r>
            <a:r>
              <a:rPr lang="en-US" sz="1400" dirty="0">
                <a:solidFill>
                  <a:schemeClr val="bg1"/>
                </a:solidFill>
              </a:rPr>
              <a:t> (PS) was chosen and tested with the designed models because of its simplicity and the speed of its operation. PS is dated to 1979 and often generates stems that are not authentic</a:t>
            </a:r>
          </a:p>
          <a:p>
            <a:r>
              <a:rPr lang="en-US" sz="1400" dirty="0">
                <a:solidFill>
                  <a:schemeClr val="bg1"/>
                </a:solidFill>
              </a:rPr>
              <a:t> </a:t>
            </a:r>
          </a:p>
          <a:p>
            <a:endParaRPr lang="en-IN" sz="1600" dirty="0">
              <a:solidFill>
                <a:schemeClr val="bg1"/>
              </a:solidFill>
            </a:endParaRPr>
          </a:p>
        </p:txBody>
      </p:sp>
    </p:spTree>
    <p:extLst>
      <p:ext uri="{BB962C8B-B14F-4D97-AF65-F5344CB8AC3E}">
        <p14:creationId xmlns:p14="http://schemas.microsoft.com/office/powerpoint/2010/main" val="14154162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8311" y="0"/>
            <a:ext cx="8620301" cy="666044"/>
          </a:xfrm>
        </p:spPr>
        <p:txBody>
          <a:bodyPr/>
          <a:lstStyle/>
          <a:p>
            <a:endParaRPr lang="en-IN" dirty="0"/>
          </a:p>
        </p:txBody>
      </p:sp>
      <p:pic>
        <p:nvPicPr>
          <p:cNvPr id="30" name="Picture 29"/>
          <p:cNvPicPr>
            <a:picLocks noChangeAspect="1"/>
          </p:cNvPicPr>
          <p:nvPr/>
        </p:nvPicPr>
        <p:blipFill>
          <a:blip r:embed="rId2"/>
          <a:stretch>
            <a:fillRect/>
          </a:stretch>
        </p:blipFill>
        <p:spPr>
          <a:xfrm>
            <a:off x="598310" y="824089"/>
            <a:ext cx="9640712" cy="5068711"/>
          </a:xfrm>
          <a:prstGeom prst="rect">
            <a:avLst/>
          </a:prstGeom>
        </p:spPr>
      </p:pic>
      <p:sp>
        <p:nvSpPr>
          <p:cNvPr id="28" name="Text Placeholder 27"/>
          <p:cNvSpPr>
            <a:spLocks noGrp="1"/>
          </p:cNvSpPr>
          <p:nvPr>
            <p:ph type="body" idx="1"/>
          </p:nvPr>
        </p:nvSpPr>
        <p:spPr>
          <a:xfrm>
            <a:off x="598311" y="666045"/>
            <a:ext cx="10137422" cy="5328356"/>
          </a:xfrm>
        </p:spPr>
        <p:txBody>
          <a:bodyPr/>
          <a:lstStyle/>
          <a:p>
            <a:endParaRPr lang="en-IN" dirty="0"/>
          </a:p>
        </p:txBody>
      </p:sp>
    </p:spTree>
    <p:extLst>
      <p:ext uri="{BB962C8B-B14F-4D97-AF65-F5344CB8AC3E}">
        <p14:creationId xmlns:p14="http://schemas.microsoft.com/office/powerpoint/2010/main" val="204849274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8311" y="1"/>
            <a:ext cx="8620301" cy="733778"/>
          </a:xfrm>
        </p:spPr>
        <p:txBody>
          <a:bodyPr/>
          <a:lstStyle/>
          <a:p>
            <a:endParaRPr lang="en-IN" dirty="0"/>
          </a:p>
        </p:txBody>
      </p:sp>
      <p:pic>
        <p:nvPicPr>
          <p:cNvPr id="4" name="Picture 3"/>
          <p:cNvPicPr>
            <a:picLocks noChangeAspect="1"/>
          </p:cNvPicPr>
          <p:nvPr/>
        </p:nvPicPr>
        <p:blipFill>
          <a:blip r:embed="rId2"/>
          <a:stretch>
            <a:fillRect/>
          </a:stretch>
        </p:blipFill>
        <p:spPr>
          <a:xfrm>
            <a:off x="598311" y="733778"/>
            <a:ext cx="8620300" cy="5994399"/>
          </a:xfrm>
          <a:prstGeom prst="rect">
            <a:avLst/>
          </a:prstGeom>
        </p:spPr>
      </p:pic>
      <p:sp>
        <p:nvSpPr>
          <p:cNvPr id="3" name="Text Placeholder 2"/>
          <p:cNvSpPr>
            <a:spLocks noGrp="1"/>
          </p:cNvSpPr>
          <p:nvPr>
            <p:ph type="body" idx="1"/>
          </p:nvPr>
        </p:nvSpPr>
        <p:spPr>
          <a:xfrm>
            <a:off x="462842" y="733778"/>
            <a:ext cx="8755769" cy="5994399"/>
          </a:xfrm>
        </p:spPr>
        <p:txBody>
          <a:bodyPr/>
          <a:lstStyle/>
          <a:p>
            <a:endParaRPr lang="en-IN" dirty="0"/>
          </a:p>
        </p:txBody>
      </p:sp>
    </p:spTree>
    <p:extLst>
      <p:ext uri="{BB962C8B-B14F-4D97-AF65-F5344CB8AC3E}">
        <p14:creationId xmlns:p14="http://schemas.microsoft.com/office/powerpoint/2010/main" val="35491428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7023" y="1"/>
            <a:ext cx="8631590" cy="722488"/>
          </a:xfrm>
        </p:spPr>
        <p:txBody>
          <a:bodyPr/>
          <a:lstStyle/>
          <a:p>
            <a:endParaRPr lang="en-IN" dirty="0"/>
          </a:p>
        </p:txBody>
      </p:sp>
      <p:sp>
        <p:nvSpPr>
          <p:cNvPr id="3" name="Text Placeholder 2"/>
          <p:cNvSpPr>
            <a:spLocks noGrp="1"/>
          </p:cNvSpPr>
          <p:nvPr>
            <p:ph type="body" idx="1"/>
          </p:nvPr>
        </p:nvSpPr>
        <p:spPr>
          <a:xfrm>
            <a:off x="587022" y="722489"/>
            <a:ext cx="7021689" cy="5870222"/>
          </a:xfrm>
        </p:spPr>
        <p:txBody>
          <a:bodyPr/>
          <a:lstStyle/>
          <a:p>
            <a:r>
              <a:rPr lang="en-US" dirty="0">
                <a:solidFill>
                  <a:schemeClr val="bg1"/>
                </a:solidFill>
              </a:rPr>
              <a:t>1.spamDictionary = </a:t>
            </a:r>
            <a:r>
              <a:rPr lang="en-US" dirty="0" err="1">
                <a:solidFill>
                  <a:schemeClr val="bg1"/>
                </a:solidFill>
              </a:rPr>
              <a:t>spamWords</a:t>
            </a:r>
            <a:r>
              <a:rPr lang="en-US" dirty="0">
                <a:solidFill>
                  <a:schemeClr val="bg1"/>
                </a:solidFill>
              </a:rPr>
              <a:t>		</a:t>
            </a:r>
            <a:r>
              <a:rPr lang="en-US" dirty="0" err="1">
                <a:solidFill>
                  <a:schemeClr val="bg1"/>
                </a:solidFill>
              </a:rPr>
              <a:t>subtractFromSpam</a:t>
            </a:r>
            <a:r>
              <a:rPr lang="en-US" dirty="0">
                <a:solidFill>
                  <a:schemeClr val="bg1"/>
                </a:solidFill>
              </a:rPr>
              <a:t>; 2.hamDictionary = </a:t>
            </a:r>
            <a:r>
              <a:rPr lang="en-US" dirty="0" err="1">
                <a:solidFill>
                  <a:schemeClr val="bg1"/>
                </a:solidFill>
              </a:rPr>
              <a:t>hamWords</a:t>
            </a:r>
            <a:r>
              <a:rPr lang="en-US" dirty="0">
                <a:solidFill>
                  <a:schemeClr val="bg1"/>
                </a:solidFill>
              </a:rPr>
              <a:t>	</a:t>
            </a:r>
            <a:r>
              <a:rPr lang="en-US" dirty="0" err="1">
                <a:solidFill>
                  <a:schemeClr val="bg1"/>
                </a:solidFill>
              </a:rPr>
              <a:t>subtractFromHam</a:t>
            </a:r>
            <a:r>
              <a:rPr lang="en-US" dirty="0">
                <a:solidFill>
                  <a:schemeClr val="bg1"/>
                </a:solidFill>
              </a:rPr>
              <a:t>; 3.finalDictionary = </a:t>
            </a:r>
            <a:r>
              <a:rPr lang="en-US" dirty="0" err="1">
                <a:solidFill>
                  <a:schemeClr val="bg1"/>
                </a:solidFill>
              </a:rPr>
              <a:t>spamDictionary</a:t>
            </a:r>
            <a:r>
              <a:rPr lang="en-US" dirty="0">
                <a:solidFill>
                  <a:schemeClr val="bg1"/>
                </a:solidFill>
              </a:rPr>
              <a:t> + </a:t>
            </a:r>
            <a:r>
              <a:rPr lang="en-US" dirty="0" err="1">
                <a:solidFill>
                  <a:schemeClr val="bg1"/>
                </a:solidFill>
              </a:rPr>
              <a:t>hamDictionary</a:t>
            </a:r>
            <a:r>
              <a:rPr lang="en-US" dirty="0">
                <a:solidFill>
                  <a:schemeClr val="bg1"/>
                </a:solidFill>
              </a:rPr>
              <a:t>.</a:t>
            </a:r>
          </a:p>
          <a:p>
            <a:r>
              <a:rPr lang="en-US" dirty="0">
                <a:solidFill>
                  <a:schemeClr val="bg1"/>
                </a:solidFill>
              </a:rPr>
              <a:t>According to the informal research carried out by Dave C. </a:t>
            </a:r>
            <a:r>
              <a:rPr lang="en-US" dirty="0" err="1">
                <a:solidFill>
                  <a:schemeClr val="bg1"/>
                </a:solidFill>
              </a:rPr>
              <a:t>Trudgian</a:t>
            </a:r>
            <a:r>
              <a:rPr lang="en-US" dirty="0">
                <a:solidFill>
                  <a:schemeClr val="bg1"/>
                </a:solidFill>
              </a:rPr>
              <a:t> [40], the </a:t>
            </a:r>
            <a:r>
              <a:rPr lang="en-US" dirty="0" err="1">
                <a:solidFill>
                  <a:schemeClr val="bg1"/>
                </a:solidFill>
              </a:rPr>
              <a:t>unbal</a:t>
            </a:r>
            <a:r>
              <a:rPr lang="en-US" dirty="0">
                <a:solidFill>
                  <a:schemeClr val="bg1"/>
                </a:solidFill>
              </a:rPr>
              <a:t>- </a:t>
            </a:r>
            <a:r>
              <a:rPr lang="en-US" dirty="0" err="1">
                <a:solidFill>
                  <a:schemeClr val="bg1"/>
                </a:solidFill>
              </a:rPr>
              <a:t>anced</a:t>
            </a:r>
            <a:r>
              <a:rPr lang="en-US" dirty="0">
                <a:solidFill>
                  <a:schemeClr val="bg1"/>
                </a:solidFill>
              </a:rPr>
              <a:t> distribution of spam and ham most common words significantly affects the models’ accuracy. The results were improved when the final dictionary included more spam’s most common words than ham’s most common words. Table3presents the ratios </a:t>
            </a:r>
            <a:r>
              <a:rPr lang="en-US" dirty="0" smtClean="0">
                <a:solidFill>
                  <a:schemeClr val="bg1"/>
                </a:solidFill>
              </a:rPr>
              <a:t>implemented </a:t>
            </a:r>
            <a:r>
              <a:rPr lang="en-US" dirty="0">
                <a:solidFill>
                  <a:schemeClr val="bg1"/>
                </a:solidFill>
              </a:rPr>
              <a:t>in the application described in this paper</a:t>
            </a:r>
            <a:r>
              <a:rPr lang="en-US" dirty="0" smtClean="0">
                <a:solidFill>
                  <a:schemeClr val="bg1"/>
                </a:solidFill>
              </a:rPr>
              <a:t>.</a:t>
            </a:r>
          </a:p>
          <a:p>
            <a:endParaRPr lang="en-US" dirty="0">
              <a:solidFill>
                <a:schemeClr val="bg1"/>
              </a:solidFill>
            </a:endParaRPr>
          </a:p>
        </p:txBody>
      </p:sp>
      <p:pic>
        <p:nvPicPr>
          <p:cNvPr id="4" name="Picture 3"/>
          <p:cNvPicPr>
            <a:picLocks noChangeAspect="1"/>
          </p:cNvPicPr>
          <p:nvPr/>
        </p:nvPicPr>
        <p:blipFill>
          <a:blip r:embed="rId2"/>
          <a:stretch>
            <a:fillRect/>
          </a:stretch>
        </p:blipFill>
        <p:spPr>
          <a:xfrm>
            <a:off x="-1223009" y="3657600"/>
            <a:ext cx="10310566" cy="2562578"/>
          </a:xfrm>
          <a:prstGeom prst="rect">
            <a:avLst/>
          </a:prstGeom>
        </p:spPr>
      </p:pic>
    </p:spTree>
    <p:extLst>
      <p:ext uri="{BB962C8B-B14F-4D97-AF65-F5344CB8AC3E}">
        <p14:creationId xmlns:p14="http://schemas.microsoft.com/office/powerpoint/2010/main" val="159543737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1" y="0"/>
            <a:ext cx="8710612" cy="778933"/>
          </a:xfrm>
        </p:spPr>
        <p:txBody>
          <a:bodyPr/>
          <a:lstStyle/>
          <a:p>
            <a:endParaRPr lang="en-IN" dirty="0"/>
          </a:p>
        </p:txBody>
      </p:sp>
      <p:sp>
        <p:nvSpPr>
          <p:cNvPr id="3" name="Text Placeholder 2"/>
          <p:cNvSpPr>
            <a:spLocks noGrp="1"/>
          </p:cNvSpPr>
          <p:nvPr>
            <p:ph type="body" idx="1"/>
          </p:nvPr>
        </p:nvSpPr>
        <p:spPr>
          <a:xfrm>
            <a:off x="508000" y="778933"/>
            <a:ext cx="10114844" cy="5215467"/>
          </a:xfrm>
        </p:spPr>
        <p:txBody>
          <a:bodyPr>
            <a:normAutofit fontScale="92500" lnSpcReduction="20000"/>
          </a:bodyPr>
          <a:lstStyle/>
          <a:p>
            <a:pPr marL="285750" indent="-285750">
              <a:buFont typeface="Wingdings" panose="05000000000000000000" pitchFamily="2" charset="2"/>
              <a:buChar char="Ø"/>
            </a:pPr>
            <a:r>
              <a:rPr lang="en-US" dirty="0">
                <a:solidFill>
                  <a:schemeClr val="bg1"/>
                </a:solidFill>
              </a:rPr>
              <a:t> </a:t>
            </a:r>
            <a:r>
              <a:rPr lang="en-US" dirty="0" smtClean="0">
                <a:solidFill>
                  <a:schemeClr val="bg1"/>
                </a:solidFill>
              </a:rPr>
              <a:t>Employing </a:t>
            </a:r>
            <a:r>
              <a:rPr lang="en-US" dirty="0">
                <a:solidFill>
                  <a:schemeClr val="bg1"/>
                </a:solidFill>
              </a:rPr>
              <a:t>machine-learning methods to classify an e-mail as spam or ham requires representation of the text in a specific form. Given the chosen classifiers (described in Section3.4below), the structures they need are feature vectors. Signal-to-noise ratio (SNR) may be used to facilitate the understanding of the feature engineering concept. Although the exact definition varies depending on the function in spam detection, its basic idea is straightforward. SNR is the ratio of the input considered relevant to insignificant data.  In spam classification, a signal might be a typical word occurring in spam messages, and is a noise word that is common for the given language and occurs in both spam and ham e- mails (for example, one of the stop words) [41]. If the separation of the signal from the noise is done badly, the noise can blur the true meaning of the signal. There are many feature elimination techniques that might help us to identify the critical features, as well as decide which ones should be removed. The methods used in this paper have already been shown once (Figure2). The objective of every single stage in the process of building the dictionary is to reduce the number of irrelevant words. That is why the function responsible for the dictionary creation and the one that converts e-mails into feature vectors, start with the same lines of code, from the process of content tokenization to stemming/lemmatization.</a:t>
            </a:r>
          </a:p>
          <a:p>
            <a:pPr marL="285750" indent="-285750">
              <a:buFont typeface="Wingdings" panose="05000000000000000000" pitchFamily="2" charset="2"/>
              <a:buChar char="Ø"/>
            </a:pPr>
            <a:r>
              <a:rPr lang="en-US" dirty="0" smtClean="0">
                <a:solidFill>
                  <a:schemeClr val="bg1"/>
                </a:solidFill>
              </a:rPr>
              <a:t> The </a:t>
            </a:r>
            <a:r>
              <a:rPr lang="en-US" dirty="0">
                <a:solidFill>
                  <a:schemeClr val="bg1"/>
                </a:solidFill>
              </a:rPr>
              <a:t>function that extracts features generates a feature matrix as an output. For each e-mail, it creates a vector (the array data type in Python) of the dictionary’s length, filled with 0 s. After going through all preprocessing stages, it compares the e-mail’s content with the dictionary (word by word).  If a word from the e-mail occurs in the dictionary,   1 is added to the vector’s elements. As a result, we obtain a feature matrix in which the number of e-mails is the number of rows and the dictionary’s length describes the number of columns.</a:t>
            </a:r>
          </a:p>
          <a:p>
            <a:pPr marL="285750" indent="-285750">
              <a:buFont typeface="Wingdings" panose="05000000000000000000" pitchFamily="2" charset="2"/>
              <a:buChar char="Ø"/>
            </a:pPr>
            <a:endParaRPr lang="en-IN" dirty="0">
              <a:solidFill>
                <a:schemeClr val="bg1"/>
              </a:solidFill>
            </a:endParaRPr>
          </a:p>
        </p:txBody>
      </p:sp>
    </p:spTree>
    <p:extLst>
      <p:ext uri="{BB962C8B-B14F-4D97-AF65-F5344CB8AC3E}">
        <p14:creationId xmlns:p14="http://schemas.microsoft.com/office/powerpoint/2010/main" val="7819549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1" y="80010"/>
            <a:ext cx="8534401" cy="1085850"/>
          </a:xfrm>
        </p:spPr>
        <p:style>
          <a:lnRef idx="1">
            <a:schemeClr val="accent1"/>
          </a:lnRef>
          <a:fillRef idx="2">
            <a:schemeClr val="accent1"/>
          </a:fillRef>
          <a:effectRef idx="1">
            <a:schemeClr val="accent1"/>
          </a:effectRef>
          <a:fontRef idx="minor">
            <a:schemeClr val="dk1"/>
          </a:fontRef>
        </p:style>
        <p:txBody>
          <a:bodyPr/>
          <a:lstStyle/>
          <a:p>
            <a:r>
              <a:rPr lang="en-IN" sz="4800" cap="none" dirty="0">
                <a:ln>
                  <a:noFill/>
                </a:ln>
                <a:solidFill>
                  <a:prstClr val="black">
                    <a:lumMod val="85000"/>
                    <a:lumOff val="15000"/>
                  </a:prstClr>
                </a:solidFill>
              </a:rPr>
              <a:t>Contents</a:t>
            </a:r>
            <a:endParaRPr lang="en-IN" dirty="0"/>
          </a:p>
        </p:txBody>
      </p:sp>
      <p:sp>
        <p:nvSpPr>
          <p:cNvPr id="3" name="Content Placeholder 2"/>
          <p:cNvSpPr>
            <a:spLocks noGrp="1"/>
          </p:cNvSpPr>
          <p:nvPr>
            <p:ph type="body" idx="1"/>
          </p:nvPr>
        </p:nvSpPr>
        <p:spPr>
          <a:xfrm>
            <a:off x="684213" y="1165860"/>
            <a:ext cx="8534400" cy="3314700"/>
          </a:xfrm>
        </p:spPr>
        <p:txBody>
          <a:bodyPr/>
          <a:lstStyle/>
          <a:p>
            <a:pPr marL="285750" indent="-285750">
              <a:buFont typeface="Century Gothic" panose="020B0502020202020204" pitchFamily="34" charset="0"/>
              <a:buChar char="►"/>
            </a:pPr>
            <a:r>
              <a:rPr lang="en-IN" sz="2400" dirty="0" smtClean="0">
                <a:solidFill>
                  <a:schemeClr val="bg1"/>
                </a:solidFill>
              </a:rPr>
              <a:t>Introduction</a:t>
            </a:r>
          </a:p>
          <a:p>
            <a:pPr marL="285750" indent="-285750">
              <a:buFont typeface="Century Gothic" panose="020B0502020202020204" pitchFamily="34" charset="0"/>
              <a:buChar char="►"/>
            </a:pPr>
            <a:r>
              <a:rPr lang="en-IN" sz="2400" dirty="0" smtClean="0">
                <a:solidFill>
                  <a:schemeClr val="bg1"/>
                </a:solidFill>
              </a:rPr>
              <a:t>Motivation</a:t>
            </a:r>
          </a:p>
          <a:p>
            <a:pPr marL="285750" indent="-285750">
              <a:buFont typeface="Century Gothic" panose="020B0502020202020204" pitchFamily="34" charset="0"/>
              <a:buChar char="►"/>
            </a:pPr>
            <a:r>
              <a:rPr lang="en-IN" sz="2400" dirty="0" smtClean="0">
                <a:solidFill>
                  <a:schemeClr val="bg1"/>
                </a:solidFill>
              </a:rPr>
              <a:t>Brief research</a:t>
            </a:r>
          </a:p>
          <a:p>
            <a:pPr marL="285750" indent="-285750">
              <a:buFont typeface="Century Gothic" panose="020B0502020202020204" pitchFamily="34" charset="0"/>
              <a:buChar char="►"/>
            </a:pPr>
            <a:r>
              <a:rPr lang="en-IN" sz="2400" dirty="0" smtClean="0">
                <a:solidFill>
                  <a:schemeClr val="bg1"/>
                </a:solidFill>
              </a:rPr>
              <a:t>Architecture</a:t>
            </a:r>
          </a:p>
          <a:p>
            <a:pPr marL="285750" indent="-285750">
              <a:buFont typeface="Century Gothic" panose="020B0502020202020204" pitchFamily="34" charset="0"/>
              <a:buChar char="►"/>
            </a:pPr>
            <a:r>
              <a:rPr lang="en-IN" sz="2400" dirty="0" smtClean="0">
                <a:solidFill>
                  <a:schemeClr val="bg1"/>
                </a:solidFill>
              </a:rPr>
              <a:t>Literature Survey</a:t>
            </a:r>
          </a:p>
          <a:p>
            <a:pPr marL="285750" indent="-285750">
              <a:buFont typeface="Century Gothic" panose="020B0502020202020204" pitchFamily="34" charset="0"/>
              <a:buChar char="►"/>
            </a:pPr>
            <a:r>
              <a:rPr lang="en-IN" sz="2400" dirty="0" smtClean="0">
                <a:solidFill>
                  <a:schemeClr val="bg1"/>
                </a:solidFill>
              </a:rPr>
              <a:t>References</a:t>
            </a:r>
            <a:endParaRPr lang="en-IN" sz="2400" dirty="0">
              <a:solidFill>
                <a:schemeClr val="bg1"/>
              </a:solidFill>
            </a:endParaRPr>
          </a:p>
          <a:p>
            <a:pPr marL="285750" indent="-285750">
              <a:buFont typeface="Century Gothic" panose="020B0502020202020204" pitchFamily="34" charset="0"/>
              <a:buChar char="►"/>
            </a:pPr>
            <a:endParaRPr lang="en-IN" dirty="0" smtClean="0">
              <a:solidFill>
                <a:schemeClr val="bg1"/>
              </a:solidFill>
            </a:endParaRPr>
          </a:p>
          <a:p>
            <a:pPr marL="285750" indent="-285750">
              <a:buFont typeface="Century Gothic" panose="020B0502020202020204" pitchFamily="34" charset="0"/>
              <a:buChar char="►"/>
            </a:pPr>
            <a:endParaRPr lang="en-IN" dirty="0">
              <a:solidFill>
                <a:schemeClr val="bg1"/>
              </a:solidFill>
            </a:endParaRPr>
          </a:p>
          <a:p>
            <a:pPr marL="285750" indent="-285750">
              <a:buFont typeface="Century Gothic" panose="020B0502020202020204" pitchFamily="34" charset="0"/>
              <a:buChar char="►"/>
            </a:pPr>
            <a:endParaRPr lang="en-IN" dirty="0">
              <a:solidFill>
                <a:schemeClr val="bg1"/>
              </a:solidFill>
            </a:endParaRPr>
          </a:p>
          <a:p>
            <a:endParaRPr lang="en-IN" dirty="0"/>
          </a:p>
        </p:txBody>
      </p:sp>
    </p:spTree>
    <p:extLst>
      <p:ext uri="{BB962C8B-B14F-4D97-AF65-F5344CB8AC3E}">
        <p14:creationId xmlns:p14="http://schemas.microsoft.com/office/powerpoint/2010/main" val="63266310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1" y="0"/>
            <a:ext cx="8534401" cy="699911"/>
          </a:xfrm>
        </p:spPr>
        <p:txBody>
          <a:bodyPr/>
          <a:lstStyle/>
          <a:p>
            <a:endParaRPr lang="en-IN"/>
          </a:p>
        </p:txBody>
      </p:sp>
      <p:sp>
        <p:nvSpPr>
          <p:cNvPr id="3" name="Text Placeholder 2"/>
          <p:cNvSpPr>
            <a:spLocks noGrp="1"/>
          </p:cNvSpPr>
          <p:nvPr>
            <p:ph type="body" idx="1"/>
          </p:nvPr>
        </p:nvSpPr>
        <p:spPr>
          <a:xfrm>
            <a:off x="684212" y="699911"/>
            <a:ext cx="9622543" cy="5294489"/>
          </a:xfrm>
        </p:spPr>
        <p:txBody>
          <a:bodyPr>
            <a:normAutofit fontScale="92500" lnSpcReduction="10000"/>
          </a:bodyPr>
          <a:lstStyle/>
          <a:p>
            <a:r>
              <a:rPr lang="en-US" dirty="0" smtClean="0">
                <a:solidFill>
                  <a:schemeClr val="bg1"/>
                </a:solidFill>
              </a:rPr>
              <a:t>4.Methods:</a:t>
            </a:r>
            <a:endParaRPr lang="en-US" dirty="0">
              <a:solidFill>
                <a:schemeClr val="bg1"/>
              </a:solidFill>
            </a:endParaRPr>
          </a:p>
          <a:p>
            <a:pPr marL="285750" indent="-285750">
              <a:buFont typeface="Wingdings" panose="05000000000000000000" pitchFamily="2" charset="2"/>
              <a:buChar char="Ø"/>
            </a:pPr>
            <a:r>
              <a:rPr lang="en-US" dirty="0">
                <a:solidFill>
                  <a:schemeClr val="bg1"/>
                </a:solidFill>
              </a:rPr>
              <a:t>The solutions discussed in this paper are based on supervised learning, since they apply training sets with the target labels annotated. The generated dictionary is a mixture of labeled words that are assigned to one of the two target categories: spam or ham. The models make their predictions based on the dictionary’s content. One can imagine that a question is posed to a program: if this e-mail consists of these words, is it spam or ham? The model responds to this unknown question by comparing it to the similar questions and answers (labels) it was given at the starting point.</a:t>
            </a:r>
          </a:p>
          <a:p>
            <a:pPr marL="285750" indent="-285750">
              <a:buFont typeface="Wingdings" panose="05000000000000000000" pitchFamily="2" charset="2"/>
              <a:buChar char="Ø"/>
            </a:pPr>
            <a:r>
              <a:rPr lang="en-US" dirty="0">
                <a:solidFill>
                  <a:schemeClr val="bg1"/>
                </a:solidFill>
              </a:rPr>
              <a:t>The process of labeling (generating a dictionary in the case of the described application) is carried out with the use of a training set. A test set is used to measure the program’s performance during the last step of the experiment.</a:t>
            </a:r>
          </a:p>
          <a:p>
            <a:pPr marL="285750" indent="-285750">
              <a:buFont typeface="Wingdings" panose="05000000000000000000" pitchFamily="2" charset="2"/>
              <a:buChar char="Ø"/>
            </a:pPr>
            <a:r>
              <a:rPr lang="en-US" dirty="0">
                <a:solidFill>
                  <a:schemeClr val="bg1"/>
                </a:solidFill>
              </a:rPr>
              <a:t>Classification, interesting in the context of this paper, is one of the prevailing super- vised machine-learning tasks. Its goal is to predict discrete values (might be categories, classes, or labels) for new examples (that had not been seen by the program before) </a:t>
            </a:r>
            <a:r>
              <a:rPr lang="en-US" dirty="0" smtClean="0">
                <a:solidFill>
                  <a:schemeClr val="bg1"/>
                </a:solidFill>
              </a:rPr>
              <a:t>from </a:t>
            </a:r>
            <a:r>
              <a:rPr lang="en-US" dirty="0">
                <a:solidFill>
                  <a:schemeClr val="bg1"/>
                </a:solidFill>
              </a:rPr>
              <a:t>one or more features. The set of classes is finite and there are several types of </a:t>
            </a:r>
            <a:r>
              <a:rPr lang="en-US" dirty="0" err="1" smtClean="0">
                <a:solidFill>
                  <a:schemeClr val="bg1"/>
                </a:solidFill>
              </a:rPr>
              <a:t>learning.Spam</a:t>
            </a:r>
            <a:r>
              <a:rPr lang="en-US" dirty="0" smtClean="0">
                <a:solidFill>
                  <a:schemeClr val="bg1"/>
                </a:solidFill>
              </a:rPr>
              <a:t> </a:t>
            </a:r>
            <a:r>
              <a:rPr lang="en-US" dirty="0">
                <a:solidFill>
                  <a:schemeClr val="bg1"/>
                </a:solidFill>
              </a:rPr>
              <a:t>filtering is a two-class learning (also referred to as binary classification) [41]. </a:t>
            </a:r>
            <a:r>
              <a:rPr lang="en-US" dirty="0" smtClean="0">
                <a:solidFill>
                  <a:schemeClr val="bg1"/>
                </a:solidFill>
              </a:rPr>
              <a:t>The program </a:t>
            </a:r>
            <a:r>
              <a:rPr lang="en-US" dirty="0">
                <a:solidFill>
                  <a:schemeClr val="bg1"/>
                </a:solidFill>
              </a:rPr>
              <a:t>(or its part) performing a classification task is called a classifier. In this paper, </a:t>
            </a:r>
            <a:r>
              <a:rPr lang="en-US" dirty="0" smtClean="0">
                <a:solidFill>
                  <a:schemeClr val="bg1"/>
                </a:solidFill>
              </a:rPr>
              <a:t>the classifiers </a:t>
            </a:r>
            <a:r>
              <a:rPr lang="en-US" dirty="0">
                <a:solidFill>
                  <a:schemeClr val="bg1"/>
                </a:solidFill>
              </a:rPr>
              <a:t>were implemented with </a:t>
            </a:r>
            <a:r>
              <a:rPr lang="en-US" dirty="0" err="1">
                <a:solidFill>
                  <a:schemeClr val="bg1"/>
                </a:solidFill>
              </a:rPr>
              <a:t>scikit</a:t>
            </a:r>
            <a:r>
              <a:rPr lang="en-US" dirty="0">
                <a:solidFill>
                  <a:schemeClr val="bg1"/>
                </a:solidFill>
              </a:rPr>
              <a:t>-learn (</a:t>
            </a:r>
            <a:r>
              <a:rPr lang="en-US" dirty="0" err="1">
                <a:solidFill>
                  <a:schemeClr val="bg1"/>
                </a:solidFill>
              </a:rPr>
              <a:t>sklearn</a:t>
            </a:r>
            <a:r>
              <a:rPr lang="en-US" dirty="0">
                <a:solidFill>
                  <a:schemeClr val="bg1"/>
                </a:solidFill>
              </a:rPr>
              <a:t>), which is a free </a:t>
            </a:r>
            <a:r>
              <a:rPr lang="en-US" dirty="0" smtClean="0">
                <a:solidFill>
                  <a:schemeClr val="bg1"/>
                </a:solidFill>
              </a:rPr>
              <a:t>machine-learning library </a:t>
            </a:r>
            <a:r>
              <a:rPr lang="en-US" dirty="0">
                <a:solidFill>
                  <a:schemeClr val="bg1"/>
                </a:solidFill>
              </a:rPr>
              <a:t>for the Python programming language.</a:t>
            </a:r>
          </a:p>
          <a:p>
            <a:pPr marL="285750" indent="-285750">
              <a:buFont typeface="Wingdings" panose="05000000000000000000" pitchFamily="2" charset="2"/>
              <a:buChar char="Ø"/>
            </a:pPr>
            <a:endParaRPr lang="en-IN" dirty="0"/>
          </a:p>
        </p:txBody>
      </p:sp>
    </p:spTree>
    <p:extLst>
      <p:ext uri="{BB962C8B-B14F-4D97-AF65-F5344CB8AC3E}">
        <p14:creationId xmlns:p14="http://schemas.microsoft.com/office/powerpoint/2010/main" val="411460795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1" y="0"/>
            <a:ext cx="8534401" cy="875763"/>
          </a:xfrm>
        </p:spPr>
        <p:txBody>
          <a:bodyPr/>
          <a:lstStyle/>
          <a:p>
            <a:endParaRPr lang="en-IN"/>
          </a:p>
        </p:txBody>
      </p:sp>
      <p:sp>
        <p:nvSpPr>
          <p:cNvPr id="3" name="Text Placeholder 2"/>
          <p:cNvSpPr>
            <a:spLocks noGrp="1"/>
          </p:cNvSpPr>
          <p:nvPr>
            <p:ph type="body" idx="1"/>
          </p:nvPr>
        </p:nvSpPr>
        <p:spPr>
          <a:xfrm>
            <a:off x="684210" y="875763"/>
            <a:ext cx="9515857" cy="5118637"/>
          </a:xfrm>
        </p:spPr>
        <p:txBody>
          <a:bodyPr>
            <a:normAutofit fontScale="92500" lnSpcReduction="10000"/>
          </a:bodyPr>
          <a:lstStyle/>
          <a:p>
            <a:r>
              <a:rPr lang="en-US" dirty="0">
                <a:solidFill>
                  <a:schemeClr val="bg1"/>
                </a:solidFill>
              </a:rPr>
              <a:t>The training phase is aimed at minimizing the errors, but it is important to </a:t>
            </a:r>
            <a:r>
              <a:rPr lang="en-US" dirty="0" smtClean="0">
                <a:solidFill>
                  <a:schemeClr val="bg1"/>
                </a:solidFill>
              </a:rPr>
              <a:t>remember that </a:t>
            </a:r>
            <a:r>
              <a:rPr lang="en-US" dirty="0">
                <a:solidFill>
                  <a:schemeClr val="bg1"/>
                </a:solidFill>
              </a:rPr>
              <a:t>no model is perfect. Here, we use a set of typical measures defined in the </a:t>
            </a:r>
            <a:r>
              <a:rPr lang="en-US" dirty="0" smtClean="0">
                <a:solidFill>
                  <a:schemeClr val="bg1"/>
                </a:solidFill>
              </a:rPr>
              <a:t>context of </a:t>
            </a:r>
            <a:r>
              <a:rPr lang="en-US" dirty="0">
                <a:solidFill>
                  <a:schemeClr val="bg1"/>
                </a:solidFill>
              </a:rPr>
              <a:t>a confusion matrix: true negatives (TN), false positives (FP), false negatives (FN), </a:t>
            </a:r>
            <a:r>
              <a:rPr lang="en-US" dirty="0" smtClean="0">
                <a:solidFill>
                  <a:schemeClr val="bg1"/>
                </a:solidFill>
              </a:rPr>
              <a:t>and true </a:t>
            </a:r>
            <a:r>
              <a:rPr lang="en-US" dirty="0">
                <a:solidFill>
                  <a:schemeClr val="bg1"/>
                </a:solidFill>
              </a:rPr>
              <a:t>positives (TP). Out of the four, the most undesirable outcome in the case of </a:t>
            </a:r>
            <a:r>
              <a:rPr lang="en-US" dirty="0" smtClean="0">
                <a:solidFill>
                  <a:schemeClr val="bg1"/>
                </a:solidFill>
              </a:rPr>
              <a:t>spam filtering </a:t>
            </a:r>
            <a:r>
              <a:rPr lang="en-US" dirty="0">
                <a:solidFill>
                  <a:schemeClr val="bg1"/>
                </a:solidFill>
              </a:rPr>
              <a:t>is a false positive as it may result in losing a portion of critical information. </a:t>
            </a:r>
            <a:r>
              <a:rPr lang="en-US" dirty="0" smtClean="0">
                <a:solidFill>
                  <a:schemeClr val="bg1"/>
                </a:solidFill>
              </a:rPr>
              <a:t>Several parameters </a:t>
            </a:r>
            <a:r>
              <a:rPr lang="en-US" dirty="0">
                <a:solidFill>
                  <a:schemeClr val="bg1"/>
                </a:solidFill>
              </a:rPr>
              <a:t>which allow evaluation of the classifiers are built based on the values that </a:t>
            </a:r>
            <a:r>
              <a:rPr lang="en-US" dirty="0" smtClean="0">
                <a:solidFill>
                  <a:schemeClr val="bg1"/>
                </a:solidFill>
              </a:rPr>
              <a:t>make up </a:t>
            </a:r>
            <a:r>
              <a:rPr lang="en-US" dirty="0">
                <a:solidFill>
                  <a:schemeClr val="bg1"/>
                </a:solidFill>
              </a:rPr>
              <a:t>the confusion matrix: accuracy, sensitivity, specificity, positive predictive value (PPV</a:t>
            </a:r>
            <a:r>
              <a:rPr lang="en-US" dirty="0" smtClean="0">
                <a:solidFill>
                  <a:schemeClr val="bg1"/>
                </a:solidFill>
              </a:rPr>
              <a:t>), and </a:t>
            </a:r>
            <a:r>
              <a:rPr lang="en-US" dirty="0">
                <a:solidFill>
                  <a:schemeClr val="bg1"/>
                </a:solidFill>
              </a:rPr>
              <a:t>negative predictive value (NPV). Accuracy was the main indicator of the </a:t>
            </a:r>
            <a:r>
              <a:rPr lang="en-US" dirty="0" smtClean="0">
                <a:solidFill>
                  <a:schemeClr val="bg1"/>
                </a:solidFill>
              </a:rPr>
              <a:t>classifier performance </a:t>
            </a:r>
            <a:r>
              <a:rPr lang="en-US" dirty="0">
                <a:solidFill>
                  <a:schemeClr val="bg1"/>
                </a:solidFill>
              </a:rPr>
              <a:t>in the tests carried out in this research. In the most interesting cases, all </a:t>
            </a:r>
            <a:r>
              <a:rPr lang="en-US" dirty="0" smtClean="0">
                <a:solidFill>
                  <a:schemeClr val="bg1"/>
                </a:solidFill>
              </a:rPr>
              <a:t>five parameters </a:t>
            </a:r>
            <a:r>
              <a:rPr lang="en-US" dirty="0">
                <a:solidFill>
                  <a:schemeClr val="bg1"/>
                </a:solidFill>
              </a:rPr>
              <a:t>were calculated for each tested classifier.</a:t>
            </a:r>
          </a:p>
          <a:p>
            <a:r>
              <a:rPr lang="en-US" dirty="0">
                <a:solidFill>
                  <a:schemeClr val="bg1"/>
                </a:solidFill>
              </a:rPr>
              <a:t>Below, we present three machine-learning algorithms we are comparing on the task </a:t>
            </a:r>
            <a:r>
              <a:rPr lang="en-US" dirty="0" smtClean="0">
                <a:solidFill>
                  <a:schemeClr val="bg1"/>
                </a:solidFill>
              </a:rPr>
              <a:t>of spam </a:t>
            </a:r>
            <a:r>
              <a:rPr lang="en-US" dirty="0" err="1" smtClean="0">
                <a:solidFill>
                  <a:schemeClr val="bg1"/>
                </a:solidFill>
              </a:rPr>
              <a:t>detection.Despite</a:t>
            </a:r>
            <a:r>
              <a:rPr lang="en-US" dirty="0" smtClean="0">
                <a:solidFill>
                  <a:schemeClr val="bg1"/>
                </a:solidFill>
              </a:rPr>
              <a:t> </a:t>
            </a:r>
            <a:r>
              <a:rPr lang="en-US" dirty="0">
                <a:solidFill>
                  <a:schemeClr val="bg1"/>
                </a:solidFill>
              </a:rPr>
              <a:t>its simplicity, k-nearest </a:t>
            </a:r>
            <a:r>
              <a:rPr lang="en-US" dirty="0" err="1">
                <a:solidFill>
                  <a:schemeClr val="bg1"/>
                </a:solidFill>
              </a:rPr>
              <a:t>neighbours</a:t>
            </a:r>
            <a:r>
              <a:rPr lang="en-US" dirty="0">
                <a:solidFill>
                  <a:schemeClr val="bg1"/>
                </a:solidFill>
              </a:rPr>
              <a:t> (k-NN) proved to be successful in a </a:t>
            </a:r>
            <a:r>
              <a:rPr lang="en-US" dirty="0" smtClean="0">
                <a:solidFill>
                  <a:schemeClr val="bg1"/>
                </a:solidFill>
              </a:rPr>
              <a:t>great number </a:t>
            </a:r>
            <a:r>
              <a:rPr lang="en-US" dirty="0">
                <a:solidFill>
                  <a:schemeClr val="bg1"/>
                </a:solidFill>
              </a:rPr>
              <a:t>of supervised machine-learning tasks [42]. k-NN perform the classification </a:t>
            </a:r>
            <a:r>
              <a:rPr lang="en-US" dirty="0" smtClean="0">
                <a:solidFill>
                  <a:schemeClr val="bg1"/>
                </a:solidFill>
              </a:rPr>
              <a:t>of the </a:t>
            </a:r>
            <a:r>
              <a:rPr lang="en-US" dirty="0">
                <a:solidFill>
                  <a:schemeClr val="bg1"/>
                </a:solidFill>
              </a:rPr>
              <a:t>new point (in the multidimensional space, where each point is a vector </a:t>
            </a:r>
            <a:r>
              <a:rPr lang="en-US" dirty="0" smtClean="0">
                <a:solidFill>
                  <a:schemeClr val="bg1"/>
                </a:solidFill>
              </a:rPr>
              <a:t>representing a </a:t>
            </a:r>
            <a:r>
              <a:rPr lang="en-US" dirty="0">
                <a:solidFill>
                  <a:schemeClr val="bg1"/>
                </a:solidFill>
              </a:rPr>
              <a:t>sample being a single e-mail), based on k elements in its nearest distance. k-NN </a:t>
            </a:r>
            <a:r>
              <a:rPr lang="en-US" dirty="0" smtClean="0">
                <a:solidFill>
                  <a:schemeClr val="bg1"/>
                </a:solidFill>
              </a:rPr>
              <a:t>is sometimes </a:t>
            </a:r>
            <a:r>
              <a:rPr lang="en-US" dirty="0">
                <a:solidFill>
                  <a:schemeClr val="bg1"/>
                </a:solidFill>
              </a:rPr>
              <a:t>called a “lazy learner”, which means that it does not need to learn, but waits </a:t>
            </a:r>
            <a:r>
              <a:rPr lang="en-US" dirty="0" smtClean="0">
                <a:solidFill>
                  <a:schemeClr val="bg1"/>
                </a:solidFill>
              </a:rPr>
              <a:t>for classification </a:t>
            </a:r>
            <a:r>
              <a:rPr lang="en-US" dirty="0">
                <a:solidFill>
                  <a:schemeClr val="bg1"/>
                </a:solidFill>
              </a:rPr>
              <a:t>until the very last moment. Gathering and labeling data could be </a:t>
            </a:r>
            <a:r>
              <a:rPr lang="en-US" dirty="0" smtClean="0">
                <a:solidFill>
                  <a:schemeClr val="bg1"/>
                </a:solidFill>
              </a:rPr>
              <a:t>referred to </a:t>
            </a:r>
            <a:r>
              <a:rPr lang="en-US" dirty="0">
                <a:solidFill>
                  <a:schemeClr val="bg1"/>
                </a:solidFill>
              </a:rPr>
              <a:t>as a training phase. Once it is ready, the training stage is also completed. </a:t>
            </a:r>
            <a:r>
              <a:rPr lang="en-US" dirty="0" smtClean="0">
                <a:solidFill>
                  <a:schemeClr val="bg1"/>
                </a:solidFill>
              </a:rPr>
              <a:t>However, this </a:t>
            </a:r>
            <a:r>
              <a:rPr lang="en-US" dirty="0">
                <a:solidFill>
                  <a:schemeClr val="bg1"/>
                </a:solidFill>
              </a:rPr>
              <a:t>fact leads to a time-consuming testing phase, during which the pairwise distances </a:t>
            </a:r>
            <a:r>
              <a:rPr lang="en-US" dirty="0" smtClean="0">
                <a:solidFill>
                  <a:schemeClr val="bg1"/>
                </a:solidFill>
              </a:rPr>
              <a:t>are calculated </a:t>
            </a:r>
            <a:r>
              <a:rPr lang="en-US" dirty="0">
                <a:solidFill>
                  <a:schemeClr val="bg1"/>
                </a:solidFill>
              </a:rPr>
              <a:t>and compared</a:t>
            </a:r>
            <a:r>
              <a:rPr lang="en-US" dirty="0"/>
              <a:t>.</a:t>
            </a:r>
            <a:endParaRPr lang="en-IN" dirty="0"/>
          </a:p>
        </p:txBody>
      </p:sp>
    </p:spTree>
    <p:extLst>
      <p:ext uri="{BB962C8B-B14F-4D97-AF65-F5344CB8AC3E}">
        <p14:creationId xmlns:p14="http://schemas.microsoft.com/office/powerpoint/2010/main" val="138310548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1" y="1"/>
            <a:ext cx="8534401" cy="888641"/>
          </a:xfrm>
        </p:spPr>
        <p:txBody>
          <a:bodyPr/>
          <a:lstStyle/>
          <a:p>
            <a:endParaRPr lang="en-IN"/>
          </a:p>
        </p:txBody>
      </p:sp>
      <p:sp>
        <p:nvSpPr>
          <p:cNvPr id="3" name="Text Placeholder 2"/>
          <p:cNvSpPr>
            <a:spLocks noGrp="1"/>
          </p:cNvSpPr>
          <p:nvPr>
            <p:ph type="body" idx="1"/>
          </p:nvPr>
        </p:nvSpPr>
        <p:spPr>
          <a:xfrm>
            <a:off x="684211" y="888643"/>
            <a:ext cx="10237074" cy="6465194"/>
          </a:xfrm>
        </p:spPr>
        <p:txBody>
          <a:bodyPr>
            <a:noAutofit/>
          </a:bodyPr>
          <a:lstStyle/>
          <a:p>
            <a:pPr marL="285750" indent="-285750">
              <a:buFont typeface="Wingdings" panose="05000000000000000000" pitchFamily="2" charset="2"/>
              <a:buChar char="Ø"/>
            </a:pPr>
            <a:r>
              <a:rPr lang="en-US" sz="1500" dirty="0">
                <a:solidFill>
                  <a:schemeClr val="bg1"/>
                </a:solidFill>
              </a:rPr>
              <a:t>Supervised </a:t>
            </a:r>
            <a:r>
              <a:rPr lang="en-US" sz="1500" dirty="0" err="1">
                <a:solidFill>
                  <a:schemeClr val="bg1"/>
                </a:solidFill>
              </a:rPr>
              <a:t>neighbour</a:t>
            </a:r>
            <a:r>
              <a:rPr lang="en-US" sz="1500" dirty="0">
                <a:solidFill>
                  <a:schemeClr val="bg1"/>
                </a:solidFill>
              </a:rPr>
              <a:t>-based learning methods are provided by the </a:t>
            </a:r>
            <a:r>
              <a:rPr lang="en-US" sz="1500" dirty="0" err="1" smtClean="0">
                <a:solidFill>
                  <a:schemeClr val="bg1"/>
                </a:solidFill>
              </a:rPr>
              <a:t>sklearn.neigbours</a:t>
            </a:r>
            <a:r>
              <a:rPr lang="en-US" sz="1500" dirty="0" smtClean="0">
                <a:solidFill>
                  <a:schemeClr val="bg1"/>
                </a:solidFill>
              </a:rPr>
              <a:t> library</a:t>
            </a:r>
            <a:r>
              <a:rPr lang="en-US" sz="1500" dirty="0">
                <a:solidFill>
                  <a:schemeClr val="bg1"/>
                </a:solidFill>
              </a:rPr>
              <a:t>. k-NN may be implemented with the use of </a:t>
            </a:r>
            <a:r>
              <a:rPr lang="en-US" sz="1500" dirty="0" err="1">
                <a:solidFill>
                  <a:schemeClr val="bg1"/>
                </a:solidFill>
              </a:rPr>
              <a:t>KNeighboursClassifier</a:t>
            </a:r>
            <a:r>
              <a:rPr lang="en-US" sz="1500" dirty="0">
                <a:solidFill>
                  <a:schemeClr val="bg1"/>
                </a:solidFill>
              </a:rPr>
              <a:t> and the </a:t>
            </a:r>
            <a:r>
              <a:rPr lang="en-US" sz="1500" dirty="0" smtClean="0">
                <a:solidFill>
                  <a:schemeClr val="bg1"/>
                </a:solidFill>
              </a:rPr>
              <a:t>specific line </a:t>
            </a:r>
            <a:r>
              <a:rPr lang="en-US" sz="1500" dirty="0">
                <a:solidFill>
                  <a:schemeClr val="bg1"/>
                </a:solidFill>
              </a:rPr>
              <a:t>of code responsible for the model definition is (when k = 5</a:t>
            </a:r>
            <a:r>
              <a:rPr lang="en-US" sz="1500" dirty="0" smtClean="0">
                <a:solidFill>
                  <a:schemeClr val="bg1"/>
                </a:solidFill>
              </a:rPr>
              <a:t>): model </a:t>
            </a:r>
            <a:r>
              <a:rPr lang="en-US" sz="1500" dirty="0">
                <a:solidFill>
                  <a:schemeClr val="bg1"/>
                </a:solidFill>
              </a:rPr>
              <a:t>= </a:t>
            </a:r>
            <a:r>
              <a:rPr lang="en-US" sz="1500" dirty="0" err="1">
                <a:solidFill>
                  <a:schemeClr val="bg1"/>
                </a:solidFill>
              </a:rPr>
              <a:t>KNeighboursClassifier</a:t>
            </a:r>
            <a:r>
              <a:rPr lang="en-US" sz="1500" dirty="0">
                <a:solidFill>
                  <a:schemeClr val="bg1"/>
                </a:solidFill>
              </a:rPr>
              <a:t> (</a:t>
            </a:r>
            <a:r>
              <a:rPr lang="en-US" sz="1500" dirty="0" err="1">
                <a:solidFill>
                  <a:schemeClr val="bg1"/>
                </a:solidFill>
              </a:rPr>
              <a:t>nneighbours</a:t>
            </a:r>
            <a:r>
              <a:rPr lang="en-US" sz="1500" dirty="0">
                <a:solidFill>
                  <a:schemeClr val="bg1"/>
                </a:solidFill>
              </a:rPr>
              <a:t> = </a:t>
            </a:r>
            <a:r>
              <a:rPr lang="en-US" sz="1500" dirty="0" smtClean="0">
                <a:solidFill>
                  <a:schemeClr val="bg1"/>
                </a:solidFill>
              </a:rPr>
              <a:t>5)When </a:t>
            </a:r>
            <a:r>
              <a:rPr lang="en-US" sz="1500" dirty="0">
                <a:solidFill>
                  <a:schemeClr val="bg1"/>
                </a:solidFill>
              </a:rPr>
              <a:t>a new query point is given, </a:t>
            </a:r>
            <a:r>
              <a:rPr lang="en-US" sz="1500" dirty="0" err="1">
                <a:solidFill>
                  <a:schemeClr val="bg1"/>
                </a:solidFill>
              </a:rPr>
              <a:t>KNeighboursClassifier</a:t>
            </a:r>
            <a:r>
              <a:rPr lang="en-US" sz="1500" dirty="0">
                <a:solidFill>
                  <a:schemeClr val="bg1"/>
                </a:solidFill>
              </a:rPr>
              <a:t> carries out learning </a:t>
            </a:r>
            <a:r>
              <a:rPr lang="en-US" sz="1500" dirty="0" smtClean="0">
                <a:solidFill>
                  <a:schemeClr val="bg1"/>
                </a:solidFill>
              </a:rPr>
              <a:t>based on </a:t>
            </a:r>
            <a:r>
              <a:rPr lang="en-US" sz="1500" dirty="0">
                <a:solidFill>
                  <a:schemeClr val="bg1"/>
                </a:solidFill>
              </a:rPr>
              <a:t>its k nearest points (</a:t>
            </a:r>
            <a:r>
              <a:rPr lang="en-US" sz="1500" dirty="0" err="1">
                <a:solidFill>
                  <a:schemeClr val="bg1"/>
                </a:solidFill>
              </a:rPr>
              <a:t>n_neighbours</a:t>
            </a:r>
            <a:r>
              <a:rPr lang="en-US" sz="1500" dirty="0">
                <a:solidFill>
                  <a:schemeClr val="bg1"/>
                </a:solidFill>
              </a:rPr>
              <a:t>). The distance function applied by us is simply </a:t>
            </a:r>
            <a:r>
              <a:rPr lang="en-US" sz="1500" dirty="0" smtClean="0">
                <a:solidFill>
                  <a:schemeClr val="bg1"/>
                </a:solidFill>
              </a:rPr>
              <a:t>the standard </a:t>
            </a:r>
            <a:r>
              <a:rPr lang="en-US" sz="1500" dirty="0">
                <a:solidFill>
                  <a:schemeClr val="bg1"/>
                </a:solidFill>
              </a:rPr>
              <a:t>Euclidean </a:t>
            </a:r>
            <a:r>
              <a:rPr lang="en-US" sz="1500" dirty="0" err="1" smtClean="0">
                <a:solidFill>
                  <a:schemeClr val="bg1"/>
                </a:solidFill>
              </a:rPr>
              <a:t>distance.When</a:t>
            </a:r>
            <a:r>
              <a:rPr lang="en-US" sz="1500" dirty="0" smtClean="0">
                <a:solidFill>
                  <a:schemeClr val="bg1"/>
                </a:solidFill>
              </a:rPr>
              <a:t> </a:t>
            </a:r>
            <a:r>
              <a:rPr lang="en-US" sz="1500" dirty="0">
                <a:solidFill>
                  <a:schemeClr val="bg1"/>
                </a:solidFill>
              </a:rPr>
              <a:t>the corpus we are working with is large, there may be hundreds of </a:t>
            </a:r>
            <a:r>
              <a:rPr lang="en-US" sz="1500" dirty="0" smtClean="0">
                <a:solidFill>
                  <a:schemeClr val="bg1"/>
                </a:solidFill>
              </a:rPr>
              <a:t>thousands features </a:t>
            </a:r>
            <a:r>
              <a:rPr lang="en-US" sz="1500" dirty="0">
                <a:solidFill>
                  <a:schemeClr val="bg1"/>
                </a:solidFill>
              </a:rPr>
              <a:t>in the dictionary. If we convert the text documents (for instance e-mails) </a:t>
            </a:r>
            <a:r>
              <a:rPr lang="en-US" sz="1500" dirty="0" smtClean="0">
                <a:solidFill>
                  <a:schemeClr val="bg1"/>
                </a:solidFill>
              </a:rPr>
              <a:t>into feature </a:t>
            </a:r>
            <a:r>
              <a:rPr lang="en-US" sz="1500" dirty="0">
                <a:solidFill>
                  <a:schemeClr val="bg1"/>
                </a:solidFill>
              </a:rPr>
              <a:t>vectors, each of them will then have hundreds of thousands of components </a:t>
            </a:r>
            <a:r>
              <a:rPr lang="en-US" sz="1500" dirty="0" smtClean="0">
                <a:solidFill>
                  <a:schemeClr val="bg1"/>
                </a:solidFill>
              </a:rPr>
              <a:t>and most </a:t>
            </a:r>
            <a:r>
              <a:rPr lang="en-US" sz="1500" dirty="0">
                <a:solidFill>
                  <a:schemeClr val="bg1"/>
                </a:solidFill>
              </a:rPr>
              <a:t>of them will be zero. Such vectors are referred to as sparse. High-dimensional </a:t>
            </a:r>
            <a:r>
              <a:rPr lang="en-US" sz="1500" dirty="0" smtClean="0">
                <a:solidFill>
                  <a:schemeClr val="bg1"/>
                </a:solidFill>
              </a:rPr>
              <a:t>data are </a:t>
            </a:r>
            <a:r>
              <a:rPr lang="en-US" sz="1500" dirty="0">
                <a:solidFill>
                  <a:schemeClr val="bg1"/>
                </a:solidFill>
              </a:rPr>
              <a:t>problematic for all machine-learning tasks due to the well-known curse of </a:t>
            </a:r>
            <a:r>
              <a:rPr lang="en-US" sz="1500" dirty="0" smtClean="0">
                <a:solidFill>
                  <a:schemeClr val="bg1"/>
                </a:solidFill>
              </a:rPr>
              <a:t>dimensionality [43</a:t>
            </a:r>
            <a:r>
              <a:rPr lang="en-US" sz="1500" dirty="0">
                <a:solidFill>
                  <a:schemeClr val="bg1"/>
                </a:solidFill>
              </a:rPr>
              <a:t>].This is due to the higher demand for memory and computation compared </a:t>
            </a:r>
            <a:r>
              <a:rPr lang="en-US" sz="1500" dirty="0" smtClean="0">
                <a:solidFill>
                  <a:schemeClr val="bg1"/>
                </a:solidFill>
              </a:rPr>
              <a:t>to low-dimensional </a:t>
            </a:r>
            <a:r>
              <a:rPr lang="en-US" sz="1500" dirty="0">
                <a:solidFill>
                  <a:schemeClr val="bg1"/>
                </a:solidFill>
              </a:rPr>
              <a:t>vectors. This difficulty may be overcome with </a:t>
            </a:r>
            <a:r>
              <a:rPr lang="en-US" sz="1500" dirty="0" err="1">
                <a:solidFill>
                  <a:schemeClr val="bg1"/>
                </a:solidFill>
              </a:rPr>
              <a:t>scipy</a:t>
            </a:r>
            <a:r>
              <a:rPr lang="en-US" sz="1500" dirty="0">
                <a:solidFill>
                  <a:schemeClr val="bg1"/>
                </a:solidFill>
              </a:rPr>
              <a:t> Python library </a:t>
            </a:r>
            <a:r>
              <a:rPr lang="en-US" sz="1500" dirty="0" smtClean="0">
                <a:solidFill>
                  <a:schemeClr val="bg1"/>
                </a:solidFill>
              </a:rPr>
              <a:t>using data </a:t>
            </a:r>
            <a:r>
              <a:rPr lang="en-US" sz="1500" dirty="0">
                <a:solidFill>
                  <a:schemeClr val="bg1"/>
                </a:solidFill>
              </a:rPr>
              <a:t>types that can pull nonzero elements out of the sparse vectors. The second </a:t>
            </a:r>
            <a:r>
              <a:rPr lang="en-US" sz="1500" dirty="0" smtClean="0">
                <a:solidFill>
                  <a:schemeClr val="bg1"/>
                </a:solidFill>
              </a:rPr>
              <a:t>aspect is </a:t>
            </a:r>
            <a:r>
              <a:rPr lang="en-US" sz="1500" dirty="0">
                <a:solidFill>
                  <a:schemeClr val="bg1"/>
                </a:solidFill>
              </a:rPr>
              <a:t>related to the fact that with the high dimensionality comes a threat of the </a:t>
            </a:r>
            <a:r>
              <a:rPr lang="en-US" sz="1500" dirty="0" smtClean="0">
                <a:solidFill>
                  <a:schemeClr val="bg1"/>
                </a:solidFill>
              </a:rPr>
              <a:t>insufficient number </a:t>
            </a:r>
            <a:r>
              <a:rPr lang="en-US" sz="1500" dirty="0">
                <a:solidFill>
                  <a:schemeClr val="bg1"/>
                </a:solidFill>
              </a:rPr>
              <a:t>of documents in the training set. It is necessary to make sure that there are </a:t>
            </a:r>
            <a:r>
              <a:rPr lang="en-US" sz="1500" dirty="0" smtClean="0">
                <a:solidFill>
                  <a:schemeClr val="bg1"/>
                </a:solidFill>
              </a:rPr>
              <a:t>enough training </a:t>
            </a:r>
            <a:r>
              <a:rPr lang="en-US" sz="1500" dirty="0">
                <a:solidFill>
                  <a:schemeClr val="bg1"/>
                </a:solidFill>
              </a:rPr>
              <a:t>instances to cover all features. Otherwise, the algorithm operation may result </a:t>
            </a:r>
            <a:r>
              <a:rPr lang="en-US" sz="1500" dirty="0" smtClean="0">
                <a:solidFill>
                  <a:schemeClr val="bg1"/>
                </a:solidFill>
              </a:rPr>
              <a:t>in </a:t>
            </a:r>
            <a:r>
              <a:rPr lang="en-US" sz="1500" dirty="0" err="1" smtClean="0">
                <a:solidFill>
                  <a:schemeClr val="bg1"/>
                </a:solidFill>
              </a:rPr>
              <a:t>overfitting</a:t>
            </a:r>
            <a:r>
              <a:rPr lang="en-US" sz="1500" dirty="0">
                <a:solidFill>
                  <a:schemeClr val="bg1"/>
                </a:solidFill>
              </a:rPr>
              <a:t>, where the quality results are satisfactory for the training set of samples, but </a:t>
            </a:r>
            <a:r>
              <a:rPr lang="en-US" sz="1500" dirty="0" smtClean="0">
                <a:solidFill>
                  <a:schemeClr val="bg1"/>
                </a:solidFill>
              </a:rPr>
              <a:t>not for </a:t>
            </a:r>
            <a:r>
              <a:rPr lang="en-US" sz="1500" dirty="0">
                <a:solidFill>
                  <a:schemeClr val="bg1"/>
                </a:solidFill>
              </a:rPr>
              <a:t>the testing set (and the following usage cases).</a:t>
            </a:r>
          </a:p>
          <a:p>
            <a:pPr marL="285750" indent="-285750">
              <a:buFont typeface="Wingdings" panose="05000000000000000000" pitchFamily="2" charset="2"/>
              <a:buChar char="Ø"/>
            </a:pPr>
            <a:r>
              <a:rPr lang="en-US" sz="1500" dirty="0">
                <a:solidFill>
                  <a:schemeClr val="bg1"/>
                </a:solidFill>
              </a:rPr>
              <a:t>Support vector machines (SVM) [44] are most typically used in classification </a:t>
            </a:r>
            <a:r>
              <a:rPr lang="en-US" sz="1500" dirty="0" smtClean="0">
                <a:solidFill>
                  <a:schemeClr val="bg1"/>
                </a:solidFill>
              </a:rPr>
              <a:t>applications, although </a:t>
            </a:r>
            <a:r>
              <a:rPr lang="en-US" sz="1500" dirty="0">
                <a:solidFill>
                  <a:schemeClr val="bg1"/>
                </a:solidFill>
              </a:rPr>
              <a:t>their usefulness is broader (e.g., outlier detection). If given a labeled </a:t>
            </a:r>
            <a:r>
              <a:rPr lang="en-US" sz="1500" dirty="0" smtClean="0">
                <a:solidFill>
                  <a:schemeClr val="bg1"/>
                </a:solidFill>
              </a:rPr>
              <a:t>dataset, SVM </a:t>
            </a:r>
            <a:r>
              <a:rPr lang="en-US" sz="1500" dirty="0">
                <a:solidFill>
                  <a:schemeClr val="bg1"/>
                </a:solidFill>
              </a:rPr>
              <a:t>finds a classification (separation) </a:t>
            </a:r>
            <a:r>
              <a:rPr lang="en-US" sz="1500" dirty="0" err="1">
                <a:solidFill>
                  <a:schemeClr val="bg1"/>
                </a:solidFill>
              </a:rPr>
              <a:t>hyperplane</a:t>
            </a:r>
            <a:r>
              <a:rPr lang="en-US" sz="1500" dirty="0">
                <a:solidFill>
                  <a:schemeClr val="bg1"/>
                </a:solidFill>
              </a:rPr>
              <a:t> by searching for the maximum </a:t>
            </a:r>
            <a:r>
              <a:rPr lang="en-US" sz="1500" dirty="0" smtClean="0">
                <a:solidFill>
                  <a:schemeClr val="bg1"/>
                </a:solidFill>
              </a:rPr>
              <a:t>distance between </a:t>
            </a:r>
            <a:r>
              <a:rPr lang="en-US" sz="1500" dirty="0">
                <a:solidFill>
                  <a:schemeClr val="bg1"/>
                </a:solidFill>
              </a:rPr>
              <a:t>data points (vectors representing samples) belonging to different classes. </a:t>
            </a:r>
            <a:r>
              <a:rPr lang="en-US" sz="1500" dirty="0" smtClean="0">
                <a:solidFill>
                  <a:schemeClr val="bg1"/>
                </a:solidFill>
              </a:rPr>
              <a:t>There exist </a:t>
            </a:r>
            <a:r>
              <a:rPr lang="en-US" sz="1500" dirty="0">
                <a:solidFill>
                  <a:schemeClr val="bg1"/>
                </a:solidFill>
              </a:rPr>
              <a:t>two types of SVM models: hard-margin (each point needs to be classified </a:t>
            </a:r>
            <a:r>
              <a:rPr lang="en-US" sz="1500" dirty="0" smtClean="0">
                <a:solidFill>
                  <a:schemeClr val="bg1"/>
                </a:solidFill>
              </a:rPr>
              <a:t>accurately) and </a:t>
            </a:r>
            <a:r>
              <a:rPr lang="en-US" sz="1500" dirty="0">
                <a:solidFill>
                  <a:schemeClr val="bg1"/>
                </a:solidFill>
              </a:rPr>
              <a:t>soft-margin (incorrect classification is also acceptable). Contrary to k-NN classifier, </a:t>
            </a:r>
            <a:r>
              <a:rPr lang="en-US" sz="1500" dirty="0" smtClean="0">
                <a:solidFill>
                  <a:schemeClr val="bg1"/>
                </a:solidFill>
              </a:rPr>
              <a:t>it is </a:t>
            </a:r>
            <a:r>
              <a:rPr lang="en-US" sz="1500" dirty="0">
                <a:solidFill>
                  <a:schemeClr val="bg1"/>
                </a:solidFill>
              </a:rPr>
              <a:t>beneficial for the SVM to operate in high dimensions [45]. By increasing the number </a:t>
            </a:r>
            <a:r>
              <a:rPr lang="en-US" sz="1500" dirty="0" smtClean="0">
                <a:solidFill>
                  <a:schemeClr val="bg1"/>
                </a:solidFill>
              </a:rPr>
              <a:t>of features</a:t>
            </a:r>
            <a:r>
              <a:rPr lang="en-US" sz="1500" dirty="0">
                <a:solidFill>
                  <a:schemeClr val="bg1"/>
                </a:solidFill>
              </a:rPr>
              <a:t>, data points tend to be more efficiently separated. The points that are closest </a:t>
            </a:r>
            <a:r>
              <a:rPr lang="en-US" sz="1500" dirty="0" smtClean="0">
                <a:solidFill>
                  <a:schemeClr val="bg1"/>
                </a:solidFill>
              </a:rPr>
              <a:t>to the </a:t>
            </a:r>
            <a:r>
              <a:rPr lang="en-US" sz="1500" dirty="0">
                <a:solidFill>
                  <a:schemeClr val="bg1"/>
                </a:solidFill>
              </a:rPr>
              <a:t>classification </a:t>
            </a:r>
            <a:r>
              <a:rPr lang="en-US" sz="1500" dirty="0" err="1">
                <a:solidFill>
                  <a:schemeClr val="bg1"/>
                </a:solidFill>
              </a:rPr>
              <a:t>hyperplane</a:t>
            </a:r>
            <a:r>
              <a:rPr lang="en-US" sz="1500" dirty="0">
                <a:solidFill>
                  <a:schemeClr val="bg1"/>
                </a:solidFill>
              </a:rPr>
              <a:t> are called support vectors.</a:t>
            </a:r>
            <a:endParaRPr lang="en-IN" sz="1500" dirty="0">
              <a:solidFill>
                <a:schemeClr val="bg1"/>
              </a:solidFill>
            </a:endParaRPr>
          </a:p>
        </p:txBody>
      </p:sp>
    </p:spTree>
    <p:extLst>
      <p:ext uri="{BB962C8B-B14F-4D97-AF65-F5344CB8AC3E}">
        <p14:creationId xmlns:p14="http://schemas.microsoft.com/office/powerpoint/2010/main" val="415991184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9549" y="2"/>
            <a:ext cx="8639063" cy="927278"/>
          </a:xfrm>
        </p:spPr>
        <p:txBody>
          <a:bodyPr/>
          <a:lstStyle/>
          <a:p>
            <a:endParaRPr lang="en-IN"/>
          </a:p>
        </p:txBody>
      </p:sp>
      <p:sp>
        <p:nvSpPr>
          <p:cNvPr id="3" name="Text Placeholder 2"/>
          <p:cNvSpPr>
            <a:spLocks noGrp="1"/>
          </p:cNvSpPr>
          <p:nvPr>
            <p:ph type="body" idx="1"/>
          </p:nvPr>
        </p:nvSpPr>
        <p:spPr>
          <a:xfrm>
            <a:off x="579549" y="927280"/>
            <a:ext cx="9697792" cy="5067120"/>
          </a:xfrm>
        </p:spPr>
        <p:txBody>
          <a:bodyPr>
            <a:normAutofit fontScale="92500" lnSpcReduction="10000"/>
          </a:bodyPr>
          <a:lstStyle/>
          <a:p>
            <a:r>
              <a:rPr lang="en-US" dirty="0">
                <a:solidFill>
                  <a:schemeClr val="bg1"/>
                </a:solidFill>
              </a:rPr>
              <a:t>A </a:t>
            </a:r>
            <a:r>
              <a:rPr lang="en-US" dirty="0" err="1">
                <a:solidFill>
                  <a:schemeClr val="bg1"/>
                </a:solidFill>
              </a:rPr>
              <a:t>hyperplane</a:t>
            </a:r>
            <a:r>
              <a:rPr lang="en-US" dirty="0">
                <a:solidFill>
                  <a:schemeClr val="bg1"/>
                </a:solidFill>
              </a:rPr>
              <a:t> is also referred </a:t>
            </a:r>
            <a:r>
              <a:rPr lang="en-US" dirty="0" smtClean="0">
                <a:solidFill>
                  <a:schemeClr val="bg1"/>
                </a:solidFill>
              </a:rPr>
              <a:t>to as </a:t>
            </a:r>
            <a:r>
              <a:rPr lang="en-US" dirty="0">
                <a:solidFill>
                  <a:schemeClr val="bg1"/>
                </a:solidFill>
              </a:rPr>
              <a:t>a decision boundary and separates elements belonging to different categories. The </a:t>
            </a:r>
            <a:r>
              <a:rPr lang="en-US" dirty="0" smtClean="0">
                <a:solidFill>
                  <a:schemeClr val="bg1"/>
                </a:solidFill>
              </a:rPr>
              <a:t>gap between </a:t>
            </a:r>
            <a:r>
              <a:rPr lang="en-US" dirty="0">
                <a:solidFill>
                  <a:schemeClr val="bg1"/>
                </a:solidFill>
              </a:rPr>
              <a:t>the two </a:t>
            </a:r>
            <a:r>
              <a:rPr lang="en-US" dirty="0" err="1">
                <a:solidFill>
                  <a:schemeClr val="bg1"/>
                </a:solidFill>
              </a:rPr>
              <a:t>hyperplanes</a:t>
            </a:r>
            <a:r>
              <a:rPr lang="en-US" dirty="0">
                <a:solidFill>
                  <a:schemeClr val="bg1"/>
                </a:solidFill>
              </a:rPr>
              <a:t> drawn on support vectors is called a margin. The bigger </a:t>
            </a:r>
            <a:r>
              <a:rPr lang="en-US" dirty="0" smtClean="0">
                <a:solidFill>
                  <a:schemeClr val="bg1"/>
                </a:solidFill>
              </a:rPr>
              <a:t>the margin</a:t>
            </a:r>
            <a:r>
              <a:rPr lang="en-US" dirty="0">
                <a:solidFill>
                  <a:schemeClr val="bg1"/>
                </a:solidFill>
              </a:rPr>
              <a:t>, the </a:t>
            </a:r>
            <a:r>
              <a:rPr lang="en-US" dirty="0" smtClean="0">
                <a:solidFill>
                  <a:schemeClr val="bg1"/>
                </a:solidFill>
              </a:rPr>
              <a:t>better.</a:t>
            </a:r>
          </a:p>
          <a:p>
            <a:r>
              <a:rPr lang="en-US" dirty="0" smtClean="0">
                <a:solidFill>
                  <a:schemeClr val="bg1"/>
                </a:solidFill>
              </a:rPr>
              <a:t>In </a:t>
            </a:r>
            <a:r>
              <a:rPr lang="en-US" dirty="0">
                <a:solidFill>
                  <a:schemeClr val="bg1"/>
                </a:solidFill>
              </a:rPr>
              <a:t>the application built for the purposes of this paper, two support vector </a:t>
            </a:r>
            <a:r>
              <a:rPr lang="en-US" dirty="0" smtClean="0">
                <a:solidFill>
                  <a:schemeClr val="bg1"/>
                </a:solidFill>
              </a:rPr>
              <a:t>classification (SVC</a:t>
            </a:r>
            <a:r>
              <a:rPr lang="en-US" dirty="0">
                <a:solidFill>
                  <a:schemeClr val="bg1"/>
                </a:solidFill>
              </a:rPr>
              <a:t>()) based models, </a:t>
            </a:r>
            <a:r>
              <a:rPr lang="en-US" dirty="0" err="1">
                <a:solidFill>
                  <a:schemeClr val="bg1"/>
                </a:solidFill>
              </a:rPr>
              <a:t>NuSVC</a:t>
            </a:r>
            <a:r>
              <a:rPr lang="en-US" dirty="0">
                <a:solidFill>
                  <a:schemeClr val="bg1"/>
                </a:solidFill>
              </a:rPr>
              <a:t>() and </a:t>
            </a:r>
            <a:r>
              <a:rPr lang="en-US" dirty="0" err="1">
                <a:solidFill>
                  <a:schemeClr val="bg1"/>
                </a:solidFill>
              </a:rPr>
              <a:t>LinearSVC</a:t>
            </a:r>
            <a:r>
              <a:rPr lang="en-US" dirty="0">
                <a:solidFill>
                  <a:schemeClr val="bg1"/>
                </a:solidFill>
              </a:rPr>
              <a:t>(), were implemented with </a:t>
            </a:r>
            <a:r>
              <a:rPr lang="en-US" dirty="0" err="1">
                <a:solidFill>
                  <a:schemeClr val="bg1"/>
                </a:solidFill>
              </a:rPr>
              <a:t>sklearn</a:t>
            </a:r>
            <a:r>
              <a:rPr lang="en-US" dirty="0">
                <a:solidFill>
                  <a:schemeClr val="bg1"/>
                </a:solidFill>
              </a:rPr>
              <a:t>; </a:t>
            </a:r>
            <a:r>
              <a:rPr lang="en-US" dirty="0" smtClean="0">
                <a:solidFill>
                  <a:schemeClr val="bg1"/>
                </a:solidFill>
              </a:rPr>
              <a:t>with all </a:t>
            </a:r>
            <a:r>
              <a:rPr lang="en-US" dirty="0">
                <a:solidFill>
                  <a:schemeClr val="bg1"/>
                </a:solidFill>
              </a:rPr>
              <a:t>parameters taking default values.</a:t>
            </a:r>
          </a:p>
          <a:p>
            <a:r>
              <a:rPr lang="en-US" dirty="0">
                <a:solidFill>
                  <a:schemeClr val="bg1"/>
                </a:solidFill>
              </a:rPr>
              <a:t>The family of naïve Bayes (NB) classifiers is based on the Bayes theorem that </a:t>
            </a:r>
            <a:r>
              <a:rPr lang="en-US" dirty="0" smtClean="0">
                <a:solidFill>
                  <a:schemeClr val="bg1"/>
                </a:solidFill>
              </a:rPr>
              <a:t>bounds absolute </a:t>
            </a:r>
            <a:r>
              <a:rPr lang="en-US" dirty="0">
                <a:solidFill>
                  <a:schemeClr val="bg1"/>
                </a:solidFill>
              </a:rPr>
              <a:t>and conditional probabilities. In the case of machine learning and spam </a:t>
            </a:r>
            <a:r>
              <a:rPr lang="en-US" dirty="0" smtClean="0">
                <a:solidFill>
                  <a:schemeClr val="bg1"/>
                </a:solidFill>
              </a:rPr>
              <a:t>recognition, the </a:t>
            </a:r>
            <a:r>
              <a:rPr lang="en-US" dirty="0">
                <a:solidFill>
                  <a:schemeClr val="bg1"/>
                </a:solidFill>
              </a:rPr>
              <a:t>probabilities can be associated with the relative frequencies of word appearance </a:t>
            </a:r>
            <a:r>
              <a:rPr lang="en-US" dirty="0" smtClean="0">
                <a:solidFill>
                  <a:schemeClr val="bg1"/>
                </a:solidFill>
              </a:rPr>
              <a:t>in messages </a:t>
            </a:r>
            <a:r>
              <a:rPr lang="en-US" dirty="0">
                <a:solidFill>
                  <a:schemeClr val="bg1"/>
                </a:solidFill>
              </a:rPr>
              <a:t>(i.e., relative frequency counting of words). The second concept is the </a:t>
            </a:r>
            <a:r>
              <a:rPr lang="en-US" dirty="0" smtClean="0">
                <a:solidFill>
                  <a:schemeClr val="bg1"/>
                </a:solidFill>
              </a:rPr>
              <a:t>so-called naïve </a:t>
            </a:r>
            <a:r>
              <a:rPr lang="en-US" dirty="0">
                <a:solidFill>
                  <a:schemeClr val="bg1"/>
                </a:solidFill>
              </a:rPr>
              <a:t>assumption that all features are independent of each other given the output (a </a:t>
            </a:r>
            <a:r>
              <a:rPr lang="en-US" dirty="0" smtClean="0">
                <a:solidFill>
                  <a:schemeClr val="bg1"/>
                </a:solidFill>
              </a:rPr>
              <a:t>class to </a:t>
            </a:r>
            <a:r>
              <a:rPr lang="en-US" dirty="0">
                <a:solidFill>
                  <a:schemeClr val="bg1"/>
                </a:solidFill>
              </a:rPr>
              <a:t>which they belong). Although this assumption of independence rarely holds true, </a:t>
            </a:r>
            <a:r>
              <a:rPr lang="en-US" dirty="0" smtClean="0">
                <a:solidFill>
                  <a:schemeClr val="bg1"/>
                </a:solidFill>
              </a:rPr>
              <a:t>naïve Bayes </a:t>
            </a:r>
            <a:r>
              <a:rPr lang="en-US" dirty="0">
                <a:solidFill>
                  <a:schemeClr val="bg1"/>
                </a:solidFill>
              </a:rPr>
              <a:t>classifier can perform a very successful classification, even if the training data </a:t>
            </a:r>
            <a:r>
              <a:rPr lang="en-US" dirty="0" smtClean="0">
                <a:solidFill>
                  <a:schemeClr val="bg1"/>
                </a:solidFill>
              </a:rPr>
              <a:t>does not </a:t>
            </a:r>
            <a:r>
              <a:rPr lang="en-US" dirty="0">
                <a:solidFill>
                  <a:schemeClr val="bg1"/>
                </a:solidFill>
              </a:rPr>
              <a:t>provide many examples. Moreover, the classifiers that belong to NB family are </a:t>
            </a:r>
            <a:r>
              <a:rPr lang="en-US" dirty="0" smtClean="0">
                <a:solidFill>
                  <a:schemeClr val="bg1"/>
                </a:solidFill>
              </a:rPr>
              <a:t>known to </a:t>
            </a:r>
            <a:r>
              <a:rPr lang="en-US" dirty="0">
                <a:solidFill>
                  <a:schemeClr val="bg1"/>
                </a:solidFill>
              </a:rPr>
              <a:t>be fast and simple.</a:t>
            </a:r>
          </a:p>
          <a:p>
            <a:r>
              <a:rPr lang="en-US" dirty="0">
                <a:solidFill>
                  <a:schemeClr val="bg1"/>
                </a:solidFill>
              </a:rPr>
              <a:t>The variant tested for the purpose of this paper is provided by </a:t>
            </a:r>
            <a:r>
              <a:rPr lang="en-US" dirty="0" err="1">
                <a:solidFill>
                  <a:schemeClr val="bg1"/>
                </a:solidFill>
              </a:rPr>
              <a:t>sklearn</a:t>
            </a:r>
            <a:r>
              <a:rPr lang="en-US" dirty="0">
                <a:solidFill>
                  <a:schemeClr val="bg1"/>
                </a:solidFill>
              </a:rPr>
              <a:t>. </a:t>
            </a:r>
            <a:r>
              <a:rPr lang="en-US" dirty="0" smtClean="0">
                <a:solidFill>
                  <a:schemeClr val="bg1"/>
                </a:solidFill>
              </a:rPr>
              <a:t>Multinomial naïve </a:t>
            </a:r>
            <a:r>
              <a:rPr lang="en-US" dirty="0">
                <a:solidFill>
                  <a:schemeClr val="bg1"/>
                </a:solidFill>
              </a:rPr>
              <a:t>Bayes classifier </a:t>
            </a:r>
            <a:r>
              <a:rPr lang="en-US" dirty="0" err="1">
                <a:solidFill>
                  <a:schemeClr val="bg1"/>
                </a:solidFill>
              </a:rPr>
              <a:t>MultinomialNB</a:t>
            </a:r>
            <a:r>
              <a:rPr lang="en-US" dirty="0">
                <a:solidFill>
                  <a:schemeClr val="bg1"/>
                </a:solidFill>
              </a:rPr>
              <a:t>() applies the NB algorithm to </a:t>
            </a:r>
            <a:r>
              <a:rPr lang="en-US" dirty="0" err="1">
                <a:solidFill>
                  <a:schemeClr val="bg1"/>
                </a:solidFill>
              </a:rPr>
              <a:t>multinomially</a:t>
            </a:r>
            <a:r>
              <a:rPr lang="en-US" dirty="0">
                <a:solidFill>
                  <a:schemeClr val="bg1"/>
                </a:solidFill>
              </a:rPr>
              <a:t> </a:t>
            </a:r>
            <a:r>
              <a:rPr lang="en-US" dirty="0" smtClean="0">
                <a:solidFill>
                  <a:schemeClr val="bg1"/>
                </a:solidFill>
              </a:rPr>
              <a:t>distributed data </a:t>
            </a:r>
            <a:r>
              <a:rPr lang="en-US" dirty="0">
                <a:solidFill>
                  <a:schemeClr val="bg1"/>
                </a:solidFill>
              </a:rPr>
              <a:t>[46]. It is also the most common option used in text classification. The </a:t>
            </a:r>
            <a:r>
              <a:rPr lang="en-US" dirty="0" smtClean="0">
                <a:solidFill>
                  <a:schemeClr val="bg1"/>
                </a:solidFill>
              </a:rPr>
              <a:t>data are </a:t>
            </a:r>
            <a:r>
              <a:rPr lang="en-US" dirty="0">
                <a:solidFill>
                  <a:schemeClr val="bg1"/>
                </a:solidFill>
              </a:rPr>
              <a:t>represented in the form of word vector counts.</a:t>
            </a:r>
            <a:endParaRPr lang="en-IN" dirty="0">
              <a:solidFill>
                <a:schemeClr val="bg1"/>
              </a:solidFill>
            </a:endParaRPr>
          </a:p>
        </p:txBody>
      </p:sp>
    </p:spTree>
    <p:extLst>
      <p:ext uri="{BB962C8B-B14F-4D97-AF65-F5344CB8AC3E}">
        <p14:creationId xmlns:p14="http://schemas.microsoft.com/office/powerpoint/2010/main" val="335963825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23254"/>
            <a:ext cx="8534401" cy="697963"/>
          </a:xfrm>
        </p:spPr>
        <p:txBody>
          <a:bodyPr/>
          <a:lstStyle/>
          <a:p>
            <a:r>
              <a:rPr lang="en-IN" dirty="0" smtClean="0"/>
              <a:t>Literature survey:</a:t>
            </a:r>
            <a:endParaRPr lang="en-IN" dirty="0"/>
          </a:p>
        </p:txBody>
      </p:sp>
      <p:sp>
        <p:nvSpPr>
          <p:cNvPr id="3" name="Text Placeholder 2"/>
          <p:cNvSpPr>
            <a:spLocks noGrp="1"/>
          </p:cNvSpPr>
          <p:nvPr>
            <p:ph type="body" idx="1"/>
          </p:nvPr>
        </p:nvSpPr>
        <p:spPr>
          <a:xfrm>
            <a:off x="684212" y="721217"/>
            <a:ext cx="8534400" cy="5872766"/>
          </a:xfrm>
        </p:spPr>
        <p:txBody>
          <a:bodyPr/>
          <a:lstStyle/>
          <a:p>
            <a:pPr marL="285750" indent="-285750">
              <a:buFont typeface="Wingdings" panose="05000000000000000000" pitchFamily="2" charset="2"/>
              <a:buChar char="Ø"/>
            </a:pPr>
            <a:r>
              <a:rPr lang="en-IN" dirty="0" smtClean="0">
                <a:solidFill>
                  <a:schemeClr val="bg1"/>
                </a:solidFill>
              </a:rPr>
              <a:t>IEEE </a:t>
            </a:r>
            <a:r>
              <a:rPr lang="en-IN" dirty="0">
                <a:solidFill>
                  <a:schemeClr val="bg1"/>
                </a:solidFill>
              </a:rPr>
              <a:t>2021 </a:t>
            </a:r>
            <a:r>
              <a:rPr lang="en-IN" dirty="0" smtClean="0">
                <a:solidFill>
                  <a:schemeClr val="bg1"/>
                </a:solidFill>
              </a:rPr>
              <a:t>papers/Research gate : A Method for Fast Selection of Machine-Learning Classifiers for Spam Filtering electronics-10-02083-v2.</a:t>
            </a:r>
          </a:p>
          <a:p>
            <a:pPr marL="285750" indent="-285750">
              <a:buFont typeface="Wingdings" panose="05000000000000000000" pitchFamily="2" charset="2"/>
              <a:buChar char="Ø"/>
            </a:pPr>
            <a:r>
              <a:rPr lang="en-IN" dirty="0" smtClean="0">
                <a:solidFill>
                  <a:schemeClr val="bg1"/>
                </a:solidFill>
              </a:rPr>
              <a:t>Artificial Intelligence applications in supply chain 2021</a:t>
            </a:r>
          </a:p>
          <a:p>
            <a:pPr marL="285750" indent="-285750">
              <a:buFont typeface="Wingdings" panose="05000000000000000000" pitchFamily="2" charset="2"/>
              <a:buChar char="Ø"/>
            </a:pPr>
            <a:r>
              <a:rPr lang="en-US" dirty="0">
                <a:solidFill>
                  <a:schemeClr val="bg1"/>
                </a:solidFill>
              </a:rPr>
              <a:t>Symantec. Internet Security Threat Report. 2019. Available online: </a:t>
            </a:r>
            <a:r>
              <a:rPr lang="en-US" dirty="0">
                <a:solidFill>
                  <a:schemeClr val="bg1"/>
                </a:solidFill>
                <a:hlinkClick r:id="rId2"/>
              </a:rPr>
              <a:t>https://</a:t>
            </a:r>
            <a:r>
              <a:rPr lang="en-US" dirty="0" smtClean="0">
                <a:solidFill>
                  <a:schemeClr val="bg1"/>
                </a:solidFill>
                <a:hlinkClick r:id="rId2"/>
              </a:rPr>
              <a:t>www.symantec.com/content/dam/symantec/docs/reports/istr-24-2019-en.pdf</a:t>
            </a:r>
            <a:endParaRPr lang="en-US" dirty="0" smtClean="0">
              <a:solidFill>
                <a:schemeClr val="bg1"/>
              </a:solidFill>
            </a:endParaRPr>
          </a:p>
          <a:p>
            <a:pPr marL="285750" indent="-285750">
              <a:buFont typeface="Wingdings" panose="05000000000000000000" pitchFamily="2" charset="2"/>
              <a:buChar char="Ø"/>
            </a:pPr>
            <a:r>
              <a:rPr lang="en-US" dirty="0" smtClean="0">
                <a:solidFill>
                  <a:schemeClr val="bg1"/>
                </a:solidFill>
              </a:rPr>
              <a:t>Multi-lane Capsule Covid-19 Detection.</a:t>
            </a:r>
          </a:p>
          <a:p>
            <a:pPr marL="285750" indent="-285750">
              <a:buFont typeface="Wingdings" panose="05000000000000000000" pitchFamily="2" charset="2"/>
              <a:buChar char="Ø"/>
            </a:pPr>
            <a:r>
              <a:rPr lang="en-US" dirty="0" smtClean="0">
                <a:solidFill>
                  <a:schemeClr val="bg1"/>
                </a:solidFill>
              </a:rPr>
              <a:t>IEEE 2021 paper  Email spam filtering using AI</a:t>
            </a:r>
          </a:p>
          <a:p>
            <a:pPr marL="285750" indent="-285750">
              <a:buFont typeface="Wingdings" panose="05000000000000000000" pitchFamily="2" charset="2"/>
              <a:buChar char="Ø"/>
            </a:pPr>
            <a:r>
              <a:rPr lang="en-US" dirty="0" smtClean="0">
                <a:solidFill>
                  <a:schemeClr val="bg1"/>
                </a:solidFill>
              </a:rPr>
              <a:t>IEEE 2020 -2021 paper Email spam filtering using ML</a:t>
            </a:r>
          </a:p>
          <a:p>
            <a:pPr marL="285750" indent="-285750">
              <a:buFont typeface="Wingdings" panose="05000000000000000000" pitchFamily="2" charset="2"/>
              <a:buChar char="Ø"/>
            </a:pPr>
            <a:r>
              <a:rPr lang="en-US" dirty="0" smtClean="0">
                <a:solidFill>
                  <a:schemeClr val="bg1"/>
                </a:solidFill>
              </a:rPr>
              <a:t>Highly Isolated Self-Multiplying 5G Antenna for IOT Applications</a:t>
            </a:r>
          </a:p>
          <a:p>
            <a:pPr marL="285750" indent="-285750">
              <a:buFont typeface="Wingdings" panose="05000000000000000000" pitchFamily="2" charset="2"/>
              <a:buChar char="Ø"/>
            </a:pPr>
            <a:r>
              <a:rPr lang="en-US" dirty="0" smtClean="0">
                <a:solidFill>
                  <a:schemeClr val="bg1"/>
                </a:solidFill>
              </a:rPr>
              <a:t>Analysis of Attacks on components of IOT systems and Cybersecurity Technologies.</a:t>
            </a:r>
          </a:p>
          <a:p>
            <a:pPr marL="285750" indent="-285750">
              <a:buFont typeface="Wingdings" panose="05000000000000000000" pitchFamily="2" charset="2"/>
              <a:buChar char="Ø"/>
            </a:pPr>
            <a:r>
              <a:rPr lang="en-US" dirty="0" smtClean="0">
                <a:solidFill>
                  <a:schemeClr val="bg1"/>
                </a:solidFill>
              </a:rPr>
              <a:t>Formation of International Ethical Digital Environment with Smart Artificial </a:t>
            </a:r>
          </a:p>
          <a:p>
            <a:r>
              <a:rPr lang="en-US" dirty="0">
                <a:solidFill>
                  <a:schemeClr val="bg1"/>
                </a:solidFill>
              </a:rPr>
              <a:t> </a:t>
            </a:r>
            <a:r>
              <a:rPr lang="en-US" dirty="0" smtClean="0">
                <a:solidFill>
                  <a:schemeClr val="bg1"/>
                </a:solidFill>
              </a:rPr>
              <a:t>Intelligence.</a:t>
            </a:r>
          </a:p>
          <a:p>
            <a:pPr marL="285750" indent="-285750">
              <a:buFont typeface="Wingdings" panose="05000000000000000000" pitchFamily="2" charset="2"/>
              <a:buChar char="Ø"/>
            </a:pPr>
            <a:r>
              <a:rPr lang="en-US" dirty="0" smtClean="0">
                <a:solidFill>
                  <a:schemeClr val="bg1"/>
                </a:solidFill>
              </a:rPr>
              <a:t>SMS filtering using ML (2020)  rereleased-2021 </a:t>
            </a:r>
          </a:p>
          <a:p>
            <a:endParaRPr lang="en-IN" dirty="0">
              <a:solidFill>
                <a:schemeClr val="bg1"/>
              </a:solidFill>
            </a:endParaRPr>
          </a:p>
        </p:txBody>
      </p:sp>
    </p:spTree>
    <p:extLst>
      <p:ext uri="{BB962C8B-B14F-4D97-AF65-F5344CB8AC3E}">
        <p14:creationId xmlns:p14="http://schemas.microsoft.com/office/powerpoint/2010/main" val="254846148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
            <a:ext cx="8534401" cy="850006"/>
          </a:xfrm>
        </p:spPr>
        <p:txBody>
          <a:bodyPr/>
          <a:lstStyle/>
          <a:p>
            <a:r>
              <a:rPr lang="en-IN" dirty="0" smtClean="0"/>
              <a:t>Continued:</a:t>
            </a:r>
            <a:endParaRPr lang="en-IN" dirty="0"/>
          </a:p>
        </p:txBody>
      </p:sp>
      <p:sp>
        <p:nvSpPr>
          <p:cNvPr id="3" name="Text Placeholder 2"/>
          <p:cNvSpPr>
            <a:spLocks noGrp="1"/>
          </p:cNvSpPr>
          <p:nvPr>
            <p:ph type="body" idx="1"/>
          </p:nvPr>
        </p:nvSpPr>
        <p:spPr>
          <a:xfrm>
            <a:off x="684213" y="850007"/>
            <a:ext cx="8534400" cy="5144393"/>
          </a:xfrm>
        </p:spPr>
        <p:txBody>
          <a:bodyPr/>
          <a:lstStyle/>
          <a:p>
            <a:pPr marL="285750" indent="-285750">
              <a:buFont typeface="Wingdings" panose="05000000000000000000" pitchFamily="2" charset="2"/>
              <a:buChar char="Ø"/>
            </a:pPr>
            <a:r>
              <a:rPr lang="en-US" dirty="0">
                <a:solidFill>
                  <a:schemeClr val="bg1"/>
                </a:solidFill>
              </a:rPr>
              <a:t>Ferrara, E. The History of Digital Spam. </a:t>
            </a:r>
            <a:r>
              <a:rPr lang="en-US" dirty="0" smtClean="0">
                <a:solidFill>
                  <a:schemeClr val="bg1"/>
                </a:solidFill>
              </a:rPr>
              <a:t>Communication. </a:t>
            </a:r>
            <a:r>
              <a:rPr lang="en-US" dirty="0">
                <a:solidFill>
                  <a:schemeClr val="bg1"/>
                </a:solidFill>
              </a:rPr>
              <a:t>ACM </a:t>
            </a:r>
            <a:r>
              <a:rPr lang="en-US" dirty="0" smtClean="0">
                <a:solidFill>
                  <a:schemeClr val="bg1"/>
                </a:solidFill>
              </a:rPr>
              <a:t>2019</a:t>
            </a:r>
          </a:p>
          <a:p>
            <a:pPr marL="285750" indent="-285750">
              <a:buFont typeface="Wingdings" panose="05000000000000000000" pitchFamily="2" charset="2"/>
              <a:buChar char="Ø"/>
            </a:pPr>
            <a:r>
              <a:rPr lang="en-US" dirty="0" smtClean="0">
                <a:solidFill>
                  <a:schemeClr val="bg1"/>
                </a:solidFill>
              </a:rPr>
              <a:t>Exploratory Analysis on Increasing Attacks on Power Grid</a:t>
            </a:r>
          </a:p>
          <a:p>
            <a:pPr marL="285750" indent="-285750">
              <a:buFont typeface="Wingdings" panose="05000000000000000000" pitchFamily="2" charset="2"/>
              <a:buChar char="Ø"/>
            </a:pPr>
            <a:r>
              <a:rPr lang="en-US" dirty="0" smtClean="0">
                <a:solidFill>
                  <a:schemeClr val="bg1"/>
                </a:solidFill>
              </a:rPr>
              <a:t>Exploratory Analysis based on remote health care</a:t>
            </a:r>
          </a:p>
          <a:p>
            <a:pPr marL="285750" indent="-285750">
              <a:buFont typeface="Wingdings" panose="05000000000000000000" pitchFamily="2" charset="2"/>
              <a:buChar char="Ø"/>
            </a:pPr>
            <a:r>
              <a:rPr lang="en-US" dirty="0" smtClean="0">
                <a:solidFill>
                  <a:schemeClr val="bg1"/>
                </a:solidFill>
              </a:rPr>
              <a:t>Exploratory Analysis on Attacks on IOT devices</a:t>
            </a:r>
          </a:p>
          <a:p>
            <a:pPr marL="285750" indent="-285750">
              <a:buFont typeface="Wingdings" panose="05000000000000000000" pitchFamily="2" charset="2"/>
              <a:buChar char="Ø"/>
            </a:pPr>
            <a:r>
              <a:rPr lang="en-US" dirty="0" smtClean="0">
                <a:solidFill>
                  <a:schemeClr val="bg1"/>
                </a:solidFill>
              </a:rPr>
              <a:t>Data Analysis on Spam classifier</a:t>
            </a:r>
          </a:p>
          <a:p>
            <a:pPr marL="285750" indent="-285750">
              <a:buFont typeface="Wingdings" panose="05000000000000000000" pitchFamily="2" charset="2"/>
              <a:buChar char="Ø"/>
            </a:pPr>
            <a:r>
              <a:rPr lang="en-US" dirty="0" err="1" smtClean="0">
                <a:solidFill>
                  <a:schemeClr val="bg1"/>
                </a:solidFill>
              </a:rPr>
              <a:t>Wearables</a:t>
            </a:r>
            <a:r>
              <a:rPr lang="en-US" dirty="0" smtClean="0">
                <a:solidFill>
                  <a:schemeClr val="bg1"/>
                </a:solidFill>
              </a:rPr>
              <a:t> and the IOT</a:t>
            </a:r>
          </a:p>
          <a:p>
            <a:pPr marL="285750" indent="-285750">
              <a:buFont typeface="Wingdings" panose="05000000000000000000" pitchFamily="2" charset="2"/>
              <a:buChar char="Ø"/>
            </a:pPr>
            <a:r>
              <a:rPr lang="en-US" dirty="0">
                <a:solidFill>
                  <a:schemeClr val="bg1"/>
                </a:solidFill>
              </a:rPr>
              <a:t>Digit Recognition From Movements and Security</a:t>
            </a:r>
          </a:p>
          <a:p>
            <a:pPr marL="285750" indent="-285750">
              <a:buFont typeface="Wingdings" panose="05000000000000000000" pitchFamily="2" charset="2"/>
              <a:buChar char="Ø"/>
            </a:pPr>
            <a:endParaRPr lang="en-US" dirty="0" smtClean="0">
              <a:solidFill>
                <a:schemeClr val="bg1"/>
              </a:solidFill>
            </a:endParaRPr>
          </a:p>
          <a:p>
            <a:r>
              <a:rPr lang="en-US" dirty="0" smtClean="0">
                <a:solidFill>
                  <a:schemeClr val="bg1"/>
                </a:solidFill>
              </a:rPr>
              <a:t> </a:t>
            </a:r>
          </a:p>
          <a:p>
            <a:pPr marL="285750" indent="-285750">
              <a:buFont typeface="Wingdings" panose="05000000000000000000" pitchFamily="2" charset="2"/>
              <a:buChar char="Ø"/>
            </a:pPr>
            <a:endParaRPr lang="en-IN" dirty="0">
              <a:solidFill>
                <a:schemeClr val="bg1"/>
              </a:solidFill>
            </a:endParaRPr>
          </a:p>
        </p:txBody>
      </p:sp>
    </p:spTree>
    <p:extLst>
      <p:ext uri="{BB962C8B-B14F-4D97-AF65-F5344CB8AC3E}">
        <p14:creationId xmlns:p14="http://schemas.microsoft.com/office/powerpoint/2010/main" val="323126936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5423" y="1"/>
            <a:ext cx="8534401" cy="914400"/>
          </a:xfrm>
        </p:spPr>
        <p:txBody>
          <a:bodyPr/>
          <a:lstStyle/>
          <a:p>
            <a:r>
              <a:rPr lang="en-IN" dirty="0" smtClean="0"/>
              <a:t>References:</a:t>
            </a:r>
            <a:endParaRPr lang="en-IN" dirty="0"/>
          </a:p>
        </p:txBody>
      </p:sp>
      <p:sp>
        <p:nvSpPr>
          <p:cNvPr id="3" name="Text Placeholder 2"/>
          <p:cNvSpPr>
            <a:spLocks noGrp="1"/>
          </p:cNvSpPr>
          <p:nvPr>
            <p:ph type="body" idx="1"/>
          </p:nvPr>
        </p:nvSpPr>
        <p:spPr>
          <a:xfrm>
            <a:off x="555422" y="914401"/>
            <a:ext cx="9361309" cy="4520484"/>
          </a:xfrm>
        </p:spPr>
        <p:txBody>
          <a:bodyPr>
            <a:normAutofit/>
          </a:bodyPr>
          <a:lstStyle/>
          <a:p>
            <a:pPr marL="285750" indent="-285750">
              <a:buFont typeface="Wingdings" panose="05000000000000000000" pitchFamily="2" charset="2"/>
              <a:buChar char="Ø"/>
            </a:pPr>
            <a:r>
              <a:rPr lang="en-IN" dirty="0" smtClean="0">
                <a:solidFill>
                  <a:schemeClr val="bg1"/>
                </a:solidFill>
              </a:rPr>
              <a:t>Internet</a:t>
            </a:r>
          </a:p>
          <a:p>
            <a:pPr marL="285750" indent="-285750">
              <a:buFont typeface="Wingdings" panose="05000000000000000000" pitchFamily="2" charset="2"/>
              <a:buChar char="Ø"/>
            </a:pPr>
            <a:r>
              <a:rPr lang="en-IN" dirty="0" smtClean="0">
                <a:solidFill>
                  <a:schemeClr val="bg1"/>
                </a:solidFill>
              </a:rPr>
              <a:t>IEEE </a:t>
            </a:r>
          </a:p>
          <a:p>
            <a:pPr marL="285750" indent="-285750">
              <a:buFont typeface="Wingdings" panose="05000000000000000000" pitchFamily="2" charset="2"/>
              <a:buChar char="Ø"/>
            </a:pPr>
            <a:r>
              <a:rPr lang="en-IN" dirty="0" err="1" smtClean="0">
                <a:solidFill>
                  <a:schemeClr val="bg1"/>
                </a:solidFill>
              </a:rPr>
              <a:t>ResearchGate</a:t>
            </a:r>
            <a:endParaRPr lang="en-IN" dirty="0" smtClean="0">
              <a:solidFill>
                <a:schemeClr val="bg1"/>
              </a:solidFill>
            </a:endParaRPr>
          </a:p>
          <a:p>
            <a:pPr marL="285750" indent="-285750">
              <a:buFont typeface="Wingdings" panose="05000000000000000000" pitchFamily="2" charset="2"/>
              <a:buChar char="Ø"/>
            </a:pPr>
            <a:r>
              <a:rPr lang="en-US" dirty="0">
                <a:solidFill>
                  <a:schemeClr val="bg1"/>
                </a:solidFill>
              </a:rPr>
              <a:t>Bauer, E. 15 Outrageous Email Spam Statistics that Still Ring True in 2018. Available online: https://</a:t>
            </a:r>
            <a:r>
              <a:rPr lang="en-US" dirty="0" smtClean="0">
                <a:solidFill>
                  <a:schemeClr val="bg1"/>
                </a:solidFill>
              </a:rPr>
              <a:t>www.propellercrm.com/blog/email-spam-statistics</a:t>
            </a:r>
            <a:endParaRPr lang="en-IN" dirty="0" smtClean="0">
              <a:solidFill>
                <a:schemeClr val="bg1"/>
              </a:solidFill>
            </a:endParaRPr>
          </a:p>
          <a:p>
            <a:pPr marL="285750" indent="-285750">
              <a:buFont typeface="Wingdings" panose="05000000000000000000" pitchFamily="2" charset="2"/>
              <a:buChar char="Ø"/>
            </a:pPr>
            <a:r>
              <a:rPr lang="en-IN" dirty="0" smtClean="0">
                <a:solidFill>
                  <a:schemeClr val="bg1"/>
                </a:solidFill>
              </a:rPr>
              <a:t>Dada</a:t>
            </a:r>
            <a:r>
              <a:rPr lang="en-IN" dirty="0">
                <a:solidFill>
                  <a:schemeClr val="bg1"/>
                </a:solidFill>
              </a:rPr>
              <a:t>, E.G.; </a:t>
            </a:r>
            <a:r>
              <a:rPr lang="en-IN" dirty="0" err="1">
                <a:solidFill>
                  <a:schemeClr val="bg1"/>
                </a:solidFill>
              </a:rPr>
              <a:t>Bassi</a:t>
            </a:r>
            <a:r>
              <a:rPr lang="en-IN" dirty="0">
                <a:solidFill>
                  <a:schemeClr val="bg1"/>
                </a:solidFill>
              </a:rPr>
              <a:t>, J.S.; </a:t>
            </a:r>
            <a:r>
              <a:rPr lang="en-IN" dirty="0" err="1">
                <a:solidFill>
                  <a:schemeClr val="bg1"/>
                </a:solidFill>
              </a:rPr>
              <a:t>Chiroma</a:t>
            </a:r>
            <a:r>
              <a:rPr lang="en-IN" dirty="0">
                <a:solidFill>
                  <a:schemeClr val="bg1"/>
                </a:solidFill>
              </a:rPr>
              <a:t>, H.; </a:t>
            </a:r>
            <a:r>
              <a:rPr lang="en-IN" dirty="0" err="1">
                <a:solidFill>
                  <a:schemeClr val="bg1"/>
                </a:solidFill>
              </a:rPr>
              <a:t>Adetunmbi</a:t>
            </a:r>
            <a:r>
              <a:rPr lang="en-IN" dirty="0">
                <a:solidFill>
                  <a:schemeClr val="bg1"/>
                </a:solidFill>
              </a:rPr>
              <a:t>, A.O.; </a:t>
            </a:r>
            <a:r>
              <a:rPr lang="en-IN" dirty="0" err="1">
                <a:solidFill>
                  <a:schemeClr val="bg1"/>
                </a:solidFill>
              </a:rPr>
              <a:t>Ajibuwa</a:t>
            </a:r>
            <a:r>
              <a:rPr lang="en-IN" dirty="0">
                <a:solidFill>
                  <a:schemeClr val="bg1"/>
                </a:solidFill>
              </a:rPr>
              <a:t>, O.E. Machine Learning for Email Spam Filtering: </a:t>
            </a:r>
            <a:r>
              <a:rPr lang="en-IN" dirty="0" err="1" smtClean="0">
                <a:solidFill>
                  <a:schemeClr val="bg1"/>
                </a:solidFill>
              </a:rPr>
              <a:t>Review,Approaches</a:t>
            </a:r>
            <a:r>
              <a:rPr lang="en-IN" dirty="0" smtClean="0">
                <a:solidFill>
                  <a:schemeClr val="bg1"/>
                </a:solidFill>
              </a:rPr>
              <a:t> </a:t>
            </a:r>
            <a:r>
              <a:rPr lang="en-IN" dirty="0">
                <a:solidFill>
                  <a:schemeClr val="bg1"/>
                </a:solidFill>
              </a:rPr>
              <a:t>and Open Research Problems. </a:t>
            </a:r>
            <a:r>
              <a:rPr lang="en-IN" dirty="0" err="1">
                <a:solidFill>
                  <a:schemeClr val="bg1"/>
                </a:solidFill>
              </a:rPr>
              <a:t>Heliyon</a:t>
            </a:r>
            <a:r>
              <a:rPr lang="en-IN" dirty="0">
                <a:solidFill>
                  <a:schemeClr val="bg1"/>
                </a:solidFill>
              </a:rPr>
              <a:t> 2019, 5, e01802. [</a:t>
            </a:r>
            <a:r>
              <a:rPr lang="en-IN" dirty="0" err="1">
                <a:solidFill>
                  <a:schemeClr val="bg1"/>
                </a:solidFill>
              </a:rPr>
              <a:t>CrossRef</a:t>
            </a:r>
            <a:r>
              <a:rPr lang="en-IN" dirty="0">
                <a:solidFill>
                  <a:schemeClr val="bg1"/>
                </a:solidFill>
              </a:rPr>
              <a:t>] [</a:t>
            </a:r>
            <a:r>
              <a:rPr lang="en-IN" dirty="0" smtClean="0">
                <a:solidFill>
                  <a:schemeClr val="bg1"/>
                </a:solidFill>
              </a:rPr>
              <a:t>PubMed]</a:t>
            </a:r>
          </a:p>
          <a:p>
            <a:pPr marL="285750" indent="-285750">
              <a:buFont typeface="Wingdings" panose="05000000000000000000" pitchFamily="2" charset="2"/>
              <a:buChar char="Ø"/>
            </a:pPr>
            <a:r>
              <a:rPr lang="en-IN" dirty="0" err="1" smtClean="0">
                <a:solidFill>
                  <a:schemeClr val="bg1"/>
                </a:solidFill>
              </a:rPr>
              <a:t>Awad,W.A</a:t>
            </a:r>
            <a:r>
              <a:rPr lang="en-IN" dirty="0">
                <a:solidFill>
                  <a:schemeClr val="bg1"/>
                </a:solidFill>
              </a:rPr>
              <a:t>.; </a:t>
            </a:r>
            <a:r>
              <a:rPr lang="en-IN" dirty="0" err="1">
                <a:solidFill>
                  <a:schemeClr val="bg1"/>
                </a:solidFill>
              </a:rPr>
              <a:t>ELseuofi</a:t>
            </a:r>
            <a:r>
              <a:rPr lang="en-IN" dirty="0">
                <a:solidFill>
                  <a:schemeClr val="bg1"/>
                </a:solidFill>
              </a:rPr>
              <a:t>, S.M. Machine Learning Methods for Spam E-Mail Classification. Int. J. </a:t>
            </a:r>
            <a:r>
              <a:rPr lang="en-IN" dirty="0" err="1">
                <a:solidFill>
                  <a:schemeClr val="bg1"/>
                </a:solidFill>
              </a:rPr>
              <a:t>Comput</a:t>
            </a:r>
            <a:r>
              <a:rPr lang="en-IN" dirty="0">
                <a:solidFill>
                  <a:schemeClr val="bg1"/>
                </a:solidFill>
              </a:rPr>
              <a:t>. Sci. Inf. Technol. 2011, </a:t>
            </a:r>
            <a:r>
              <a:rPr lang="en-IN" dirty="0" smtClean="0">
                <a:solidFill>
                  <a:schemeClr val="bg1"/>
                </a:solidFill>
              </a:rPr>
              <a:t>3,173–184</a:t>
            </a:r>
            <a:r>
              <a:rPr lang="en-IN" dirty="0">
                <a:solidFill>
                  <a:schemeClr val="bg1"/>
                </a:solidFill>
              </a:rPr>
              <a:t>. [</a:t>
            </a:r>
            <a:r>
              <a:rPr lang="en-IN" dirty="0" err="1" smtClean="0">
                <a:solidFill>
                  <a:schemeClr val="bg1"/>
                </a:solidFill>
              </a:rPr>
              <a:t>CrossRef</a:t>
            </a:r>
            <a:r>
              <a:rPr lang="en-IN" dirty="0">
                <a:solidFill>
                  <a:schemeClr val="bg1"/>
                </a:solidFill>
              </a:rPr>
              <a:t>]</a:t>
            </a:r>
          </a:p>
        </p:txBody>
      </p:sp>
    </p:spTree>
    <p:extLst>
      <p:ext uri="{BB962C8B-B14F-4D97-AF65-F5344CB8AC3E}">
        <p14:creationId xmlns:p14="http://schemas.microsoft.com/office/powerpoint/2010/main" val="296793833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4211" y="721217"/>
            <a:ext cx="8534401" cy="953037"/>
          </a:xfrm>
        </p:spPr>
        <p:txBody>
          <a:bodyPr/>
          <a:lstStyle/>
          <a:p>
            <a:r>
              <a:rPr lang="en-IN" dirty="0" smtClean="0"/>
              <a:t>Future Scope:</a:t>
            </a:r>
            <a:endParaRPr lang="en-IN" dirty="0"/>
          </a:p>
        </p:txBody>
      </p:sp>
      <p:sp>
        <p:nvSpPr>
          <p:cNvPr id="5" name="Text Placeholder 4"/>
          <p:cNvSpPr>
            <a:spLocks noGrp="1"/>
          </p:cNvSpPr>
          <p:nvPr>
            <p:ph type="body" idx="1"/>
          </p:nvPr>
        </p:nvSpPr>
        <p:spPr>
          <a:xfrm>
            <a:off x="684213" y="1777285"/>
            <a:ext cx="8534400" cy="4217115"/>
          </a:xfrm>
        </p:spPr>
        <p:txBody>
          <a:bodyPr/>
          <a:lstStyle/>
          <a:p>
            <a:r>
              <a:rPr lang="en-US" dirty="0">
                <a:solidFill>
                  <a:schemeClr val="bg1"/>
                </a:solidFill>
              </a:rPr>
              <a:t>New improvised technology that does spam detection in Messages and Emails which also automatically level up the field according to threats. </a:t>
            </a:r>
          </a:p>
          <a:p>
            <a:endParaRPr lang="en-US" dirty="0">
              <a:solidFill>
                <a:schemeClr val="bg1"/>
              </a:solidFill>
            </a:endParaRPr>
          </a:p>
          <a:p>
            <a:endParaRPr lang="en-IN" dirty="0"/>
          </a:p>
        </p:txBody>
      </p:sp>
    </p:spTree>
    <p:extLst>
      <p:ext uri="{BB962C8B-B14F-4D97-AF65-F5344CB8AC3E}">
        <p14:creationId xmlns:p14="http://schemas.microsoft.com/office/powerpoint/2010/main" val="35396430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1" y="0"/>
            <a:ext cx="8534401" cy="788670"/>
          </a:xfrm>
        </p:spPr>
        <p:txBody>
          <a:bodyPr>
            <a:noAutofit/>
          </a:bodyPr>
          <a:lstStyle/>
          <a:p>
            <a:r>
              <a:rPr lang="en-IN" sz="4800" dirty="0" smtClean="0"/>
              <a:t>INTRODUCTION:</a:t>
            </a:r>
            <a:endParaRPr lang="en-IN" sz="4800" dirty="0"/>
          </a:p>
        </p:txBody>
      </p:sp>
      <p:sp>
        <p:nvSpPr>
          <p:cNvPr id="3" name="Text Placeholder 2"/>
          <p:cNvSpPr>
            <a:spLocks noGrp="1"/>
          </p:cNvSpPr>
          <p:nvPr>
            <p:ph type="body" idx="1"/>
          </p:nvPr>
        </p:nvSpPr>
        <p:spPr>
          <a:xfrm>
            <a:off x="684212" y="959556"/>
            <a:ext cx="10424055" cy="5802488"/>
          </a:xfrm>
        </p:spPr>
        <p:txBody>
          <a:bodyPr>
            <a:noAutofit/>
          </a:bodyPr>
          <a:lstStyle/>
          <a:p>
            <a:pPr marL="285750" indent="-285750">
              <a:buFont typeface="Wingdings" panose="05000000000000000000" pitchFamily="2" charset="2"/>
              <a:buChar char="Ø"/>
            </a:pPr>
            <a:r>
              <a:rPr lang="en-US" dirty="0">
                <a:solidFill>
                  <a:schemeClr val="bg1"/>
                </a:solidFill>
              </a:rPr>
              <a:t>The spam problem is an ongoing issue: in 2018 14.5 billion spam e-mails were sent </a:t>
            </a:r>
            <a:r>
              <a:rPr lang="en-US" dirty="0" smtClean="0">
                <a:solidFill>
                  <a:schemeClr val="bg1"/>
                </a:solidFill>
              </a:rPr>
              <a:t>per day </a:t>
            </a:r>
            <a:r>
              <a:rPr lang="en-US" dirty="0">
                <a:solidFill>
                  <a:schemeClr val="bg1"/>
                </a:solidFill>
              </a:rPr>
              <a:t>[1]. According to the Internet Security Threat Report [2] released in 2019 by </a:t>
            </a:r>
            <a:r>
              <a:rPr lang="en-US" dirty="0" smtClean="0">
                <a:solidFill>
                  <a:schemeClr val="bg1"/>
                </a:solidFill>
              </a:rPr>
              <a:t>Symantec ,spam </a:t>
            </a:r>
            <a:r>
              <a:rPr lang="en-US" dirty="0">
                <a:solidFill>
                  <a:schemeClr val="bg1"/>
                </a:solidFill>
              </a:rPr>
              <a:t>levels for their customers increased in 2018. What draws the attention is that </a:t>
            </a:r>
            <a:r>
              <a:rPr lang="en-US" dirty="0" smtClean="0">
                <a:solidFill>
                  <a:schemeClr val="bg1"/>
                </a:solidFill>
              </a:rPr>
              <a:t>small enterprises </a:t>
            </a:r>
            <a:r>
              <a:rPr lang="en-US" dirty="0">
                <a:solidFill>
                  <a:schemeClr val="bg1"/>
                </a:solidFill>
              </a:rPr>
              <a:t>were attacked more often than large companies, and e-mail malware </a:t>
            </a:r>
            <a:r>
              <a:rPr lang="en-US" dirty="0" smtClean="0">
                <a:solidFill>
                  <a:schemeClr val="bg1"/>
                </a:solidFill>
              </a:rPr>
              <a:t>reached stable </a:t>
            </a:r>
            <a:r>
              <a:rPr lang="en-US" dirty="0">
                <a:solidFill>
                  <a:schemeClr val="bg1"/>
                </a:solidFill>
              </a:rPr>
              <a:t>levels. Therefore, there is a need to tailor even simple tools for detection and </a:t>
            </a:r>
            <a:r>
              <a:rPr lang="en-US" dirty="0" smtClean="0">
                <a:solidFill>
                  <a:schemeClr val="bg1"/>
                </a:solidFill>
              </a:rPr>
              <a:t>filtering of </a:t>
            </a:r>
            <a:r>
              <a:rPr lang="en-US" dirty="0">
                <a:solidFill>
                  <a:schemeClr val="bg1"/>
                </a:solidFill>
              </a:rPr>
              <a:t>spam in all </a:t>
            </a:r>
            <a:r>
              <a:rPr lang="en-US" dirty="0" smtClean="0">
                <a:solidFill>
                  <a:schemeClr val="bg1"/>
                </a:solidFill>
              </a:rPr>
              <a:t>organizations.</a:t>
            </a:r>
          </a:p>
          <a:p>
            <a:pPr marL="285750" indent="-285750">
              <a:buFont typeface="Wingdings" panose="05000000000000000000" pitchFamily="2" charset="2"/>
              <a:buChar char="Ø"/>
            </a:pPr>
            <a:r>
              <a:rPr lang="en-US" dirty="0" smtClean="0">
                <a:solidFill>
                  <a:schemeClr val="bg1"/>
                </a:solidFill>
              </a:rPr>
              <a:t>For </a:t>
            </a:r>
            <a:r>
              <a:rPr lang="en-US" dirty="0">
                <a:solidFill>
                  <a:schemeClr val="bg1"/>
                </a:solidFill>
              </a:rPr>
              <a:t>the sake of the presented study, we follow the definition by Emilio Ferrara, </a:t>
            </a:r>
            <a:r>
              <a:rPr lang="en-US" dirty="0" smtClean="0">
                <a:solidFill>
                  <a:schemeClr val="bg1"/>
                </a:solidFill>
              </a:rPr>
              <a:t>stating that </a:t>
            </a:r>
            <a:r>
              <a:rPr lang="en-US" dirty="0">
                <a:solidFill>
                  <a:schemeClr val="bg1"/>
                </a:solidFill>
              </a:rPr>
              <a:t>this is any “attempt to abuse, or manipulate, a techno-social system by producing </a:t>
            </a:r>
            <a:r>
              <a:rPr lang="en-US" dirty="0" smtClean="0">
                <a:solidFill>
                  <a:schemeClr val="bg1"/>
                </a:solidFill>
              </a:rPr>
              <a:t>and injecting </a:t>
            </a:r>
            <a:r>
              <a:rPr lang="en-US" dirty="0">
                <a:solidFill>
                  <a:schemeClr val="bg1"/>
                </a:solidFill>
              </a:rPr>
              <a:t>unsolicited and/or undesired content aimed at steering the behavior of </a:t>
            </a:r>
            <a:r>
              <a:rPr lang="en-US" dirty="0" smtClean="0">
                <a:solidFill>
                  <a:schemeClr val="bg1"/>
                </a:solidFill>
              </a:rPr>
              <a:t>humans or </a:t>
            </a:r>
            <a:r>
              <a:rPr lang="en-US" dirty="0">
                <a:solidFill>
                  <a:schemeClr val="bg1"/>
                </a:solidFill>
              </a:rPr>
              <a:t>the system itself, at the direct or indirect, immediate or long-term advantage of </a:t>
            </a:r>
            <a:r>
              <a:rPr lang="en-US" dirty="0" smtClean="0">
                <a:solidFill>
                  <a:schemeClr val="bg1"/>
                </a:solidFill>
              </a:rPr>
              <a:t>the spammer(s</a:t>
            </a:r>
            <a:r>
              <a:rPr lang="en-US" dirty="0">
                <a:solidFill>
                  <a:schemeClr val="bg1"/>
                </a:solidFill>
              </a:rPr>
              <a:t>)” [3]. Here, we focus on so-called junk e-mails. These are unwanted </a:t>
            </a:r>
            <a:r>
              <a:rPr lang="en-US" dirty="0" smtClean="0">
                <a:solidFill>
                  <a:schemeClr val="bg1"/>
                </a:solidFill>
              </a:rPr>
              <a:t>messages sent </a:t>
            </a:r>
            <a:r>
              <a:rPr lang="en-US" dirty="0">
                <a:solidFill>
                  <a:schemeClr val="bg1"/>
                </a:solidFill>
              </a:rPr>
              <a:t>at large scale by e-mail. The term spam refers to the undesired (or even </a:t>
            </a:r>
            <a:r>
              <a:rPr lang="en-US" dirty="0" smtClean="0">
                <a:solidFill>
                  <a:schemeClr val="bg1"/>
                </a:solidFill>
              </a:rPr>
              <a:t>harmful</a:t>
            </a:r>
            <a:r>
              <a:rPr lang="en-US" dirty="0" smtClean="0"/>
              <a:t>) </a:t>
            </a:r>
            <a:r>
              <a:rPr lang="en-US" dirty="0" smtClean="0">
                <a:solidFill>
                  <a:schemeClr val="bg1"/>
                </a:solidFill>
              </a:rPr>
              <a:t>e-mails</a:t>
            </a:r>
            <a:r>
              <a:rPr lang="en-US" dirty="0">
                <a:solidFill>
                  <a:schemeClr val="bg1"/>
                </a:solidFill>
              </a:rPr>
              <a:t>, while ham is used to indicate the valid and important messages desired by </a:t>
            </a:r>
            <a:r>
              <a:rPr lang="en-US" dirty="0" smtClean="0">
                <a:solidFill>
                  <a:schemeClr val="bg1"/>
                </a:solidFill>
              </a:rPr>
              <a:t>the recipient</a:t>
            </a:r>
            <a:r>
              <a:rPr lang="en-US" dirty="0">
                <a:solidFill>
                  <a:schemeClr val="bg1"/>
                </a:solidFill>
              </a:rPr>
              <a:t>. Additionally, we assume the scenario where junk e-mails are sent by botnets </a:t>
            </a:r>
            <a:r>
              <a:rPr lang="en-US" dirty="0" smtClean="0">
                <a:solidFill>
                  <a:schemeClr val="bg1"/>
                </a:solidFill>
              </a:rPr>
              <a:t>and  they </a:t>
            </a:r>
            <a:r>
              <a:rPr lang="en-US" dirty="0">
                <a:solidFill>
                  <a:schemeClr val="bg1"/>
                </a:solidFill>
              </a:rPr>
              <a:t>are not aimed at specific users (contrary to, e.g., spear phishing</a:t>
            </a:r>
            <a:r>
              <a:rPr lang="en-US" dirty="0" smtClean="0">
                <a:solidFill>
                  <a:schemeClr val="bg1"/>
                </a:solidFill>
              </a:rPr>
              <a:t>).</a:t>
            </a:r>
          </a:p>
          <a:p>
            <a:pPr marL="285750" indent="-285750">
              <a:buFont typeface="Wingdings" panose="05000000000000000000" pitchFamily="2" charset="2"/>
              <a:buChar char="Ø"/>
            </a:pPr>
            <a:r>
              <a:rPr lang="en-US" dirty="0" smtClean="0">
                <a:solidFill>
                  <a:schemeClr val="bg1"/>
                </a:solidFill>
              </a:rPr>
              <a:t> The proposed </a:t>
            </a:r>
            <a:r>
              <a:rPr lang="en-US" dirty="0">
                <a:solidFill>
                  <a:schemeClr val="bg1"/>
                </a:solidFill>
              </a:rPr>
              <a:t>solution solves the problem of fast recognition of the most interesting </a:t>
            </a:r>
            <a:r>
              <a:rPr lang="en-US" dirty="0" smtClean="0">
                <a:solidFill>
                  <a:schemeClr val="bg1"/>
                </a:solidFill>
              </a:rPr>
              <a:t>parameters . This </a:t>
            </a:r>
            <a:r>
              <a:rPr lang="en-US" dirty="0">
                <a:solidFill>
                  <a:schemeClr val="bg1"/>
                </a:solidFill>
              </a:rPr>
              <a:t>allows for quick analysis of data of higher dimensionality. This is especially </a:t>
            </a:r>
            <a:r>
              <a:rPr lang="en-US" dirty="0" smtClean="0">
                <a:solidFill>
                  <a:schemeClr val="bg1"/>
                </a:solidFill>
              </a:rPr>
              <a:t>important if </a:t>
            </a:r>
            <a:r>
              <a:rPr lang="en-US" dirty="0">
                <a:solidFill>
                  <a:schemeClr val="bg1"/>
                </a:solidFill>
              </a:rPr>
              <a:t>large datasets are to be analyzed and we want to assure the proper scalability of </a:t>
            </a:r>
            <a:r>
              <a:rPr lang="en-US" dirty="0" smtClean="0">
                <a:solidFill>
                  <a:schemeClr val="bg1"/>
                </a:solidFill>
              </a:rPr>
              <a:t>our system</a:t>
            </a:r>
            <a:r>
              <a:rPr lang="en-US" dirty="0">
                <a:solidFill>
                  <a:schemeClr val="bg1"/>
                </a:solidFill>
              </a:rPr>
              <a:t>. In our paper, we also show how to find a database to train a </a:t>
            </a:r>
            <a:r>
              <a:rPr lang="en-US" dirty="0" smtClean="0">
                <a:solidFill>
                  <a:schemeClr val="bg1"/>
                </a:solidFill>
              </a:rPr>
              <a:t>machine-learning </a:t>
            </a:r>
            <a:r>
              <a:rPr lang="en-US" dirty="0">
                <a:solidFill>
                  <a:prstClr val="black"/>
                </a:solidFill>
              </a:rPr>
              <a:t>model used for spam detection (defined here as a </a:t>
            </a:r>
            <a:r>
              <a:rPr lang="en-US" dirty="0" smtClean="0">
                <a:solidFill>
                  <a:prstClr val="black"/>
                </a:solidFill>
              </a:rPr>
              <a:t>binary</a:t>
            </a:r>
            <a:endParaRPr lang="en-IN" dirty="0">
              <a:solidFill>
                <a:schemeClr val="bg1"/>
              </a:solidFill>
            </a:endParaRPr>
          </a:p>
        </p:txBody>
      </p:sp>
    </p:spTree>
    <p:extLst>
      <p:ext uri="{BB962C8B-B14F-4D97-AF65-F5344CB8AC3E}">
        <p14:creationId xmlns:p14="http://schemas.microsoft.com/office/powerpoint/2010/main" val="21040670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5621" y="0"/>
            <a:ext cx="8534401" cy="857250"/>
          </a:xfrm>
        </p:spPr>
        <p:txBody>
          <a:bodyPr>
            <a:normAutofit/>
          </a:bodyPr>
          <a:lstStyle/>
          <a:p>
            <a:r>
              <a:rPr lang="en-IN" sz="4800" dirty="0" smtClean="0"/>
              <a:t>Continued:-</a:t>
            </a:r>
            <a:endParaRPr lang="en-IN" sz="4800" dirty="0"/>
          </a:p>
        </p:txBody>
      </p:sp>
      <p:sp>
        <p:nvSpPr>
          <p:cNvPr id="3" name="Text Placeholder 2"/>
          <p:cNvSpPr>
            <a:spLocks noGrp="1"/>
          </p:cNvSpPr>
          <p:nvPr>
            <p:ph type="body" idx="1"/>
          </p:nvPr>
        </p:nvSpPr>
        <p:spPr>
          <a:xfrm>
            <a:off x="535621" y="857250"/>
            <a:ext cx="8682992" cy="5137150"/>
          </a:xfrm>
        </p:spPr>
        <p:txBody>
          <a:bodyPr>
            <a:normAutofit/>
          </a:bodyPr>
          <a:lstStyle/>
          <a:p>
            <a:r>
              <a:rPr lang="en-US" dirty="0">
                <a:solidFill>
                  <a:prstClr val="black"/>
                </a:solidFill>
              </a:rPr>
              <a:t>classifier</a:t>
            </a:r>
            <a:r>
              <a:rPr lang="en-US" dirty="0" smtClean="0">
                <a:solidFill>
                  <a:prstClr val="black"/>
                </a:solidFill>
              </a:rPr>
              <a:t>),</a:t>
            </a:r>
            <a:r>
              <a:rPr lang="en-US" dirty="0" smtClean="0">
                <a:solidFill>
                  <a:schemeClr val="bg1"/>
                </a:solidFill>
              </a:rPr>
              <a:t> </a:t>
            </a:r>
            <a:r>
              <a:rPr lang="en-US" dirty="0">
                <a:solidFill>
                  <a:schemeClr val="bg1"/>
                </a:solidFill>
              </a:rPr>
              <a:t>to process the text so </a:t>
            </a:r>
            <a:r>
              <a:rPr lang="en-US" dirty="0" smtClean="0">
                <a:solidFill>
                  <a:schemeClr val="bg1"/>
                </a:solidFill>
              </a:rPr>
              <a:t>that the </a:t>
            </a:r>
            <a:r>
              <a:rPr lang="en-US" dirty="0">
                <a:solidFill>
                  <a:schemeClr val="bg1"/>
                </a:solidFill>
              </a:rPr>
              <a:t>data can be fed to a machine-learning model and how to implement a selected </a:t>
            </a:r>
            <a:r>
              <a:rPr lang="en-US" dirty="0" smtClean="0">
                <a:solidFill>
                  <a:schemeClr val="bg1"/>
                </a:solidFill>
              </a:rPr>
              <a:t>machine learning</a:t>
            </a:r>
            <a:r>
              <a:rPr lang="en-US" dirty="0">
                <a:solidFill>
                  <a:schemeClr val="bg1"/>
                </a:solidFill>
              </a:rPr>
              <a:t> </a:t>
            </a:r>
            <a:r>
              <a:rPr lang="en-US" dirty="0" smtClean="0">
                <a:solidFill>
                  <a:schemeClr val="bg1"/>
                </a:solidFill>
              </a:rPr>
              <a:t>model-based </a:t>
            </a:r>
            <a:r>
              <a:rPr lang="en-US" dirty="0">
                <a:solidFill>
                  <a:schemeClr val="bg1"/>
                </a:solidFill>
              </a:rPr>
              <a:t>classifier. We also propose a method that allows for </a:t>
            </a:r>
            <a:r>
              <a:rPr lang="en-US" dirty="0" smtClean="0">
                <a:solidFill>
                  <a:schemeClr val="bg1"/>
                </a:solidFill>
              </a:rPr>
              <a:t>cross-validation between </a:t>
            </a:r>
            <a:r>
              <a:rPr lang="en-US" dirty="0">
                <a:solidFill>
                  <a:schemeClr val="bg1"/>
                </a:solidFill>
              </a:rPr>
              <a:t>different datasets in the training and test phases. The obtained results show </a:t>
            </a:r>
            <a:r>
              <a:rPr lang="en-US" dirty="0" smtClean="0">
                <a:solidFill>
                  <a:schemeClr val="bg1"/>
                </a:solidFill>
              </a:rPr>
              <a:t>that our </a:t>
            </a:r>
            <a:r>
              <a:rPr lang="en-US" dirty="0">
                <a:solidFill>
                  <a:schemeClr val="bg1"/>
                </a:solidFill>
              </a:rPr>
              <a:t>solution gives accurate results consistent with other literature studies and </a:t>
            </a:r>
            <a:r>
              <a:rPr lang="en-US" dirty="0" smtClean="0">
                <a:solidFill>
                  <a:schemeClr val="bg1"/>
                </a:solidFill>
              </a:rPr>
              <a:t>outperforms the </a:t>
            </a:r>
            <a:r>
              <a:rPr lang="en-US" dirty="0">
                <a:solidFill>
                  <a:schemeClr val="bg1"/>
                </a:solidFill>
              </a:rPr>
              <a:t>reported results in some cases. To the best of our knowledge, our paper is the </a:t>
            </a:r>
            <a:r>
              <a:rPr lang="en-US" dirty="0" smtClean="0">
                <a:solidFill>
                  <a:schemeClr val="bg1"/>
                </a:solidFill>
              </a:rPr>
              <a:t>first which </a:t>
            </a:r>
            <a:r>
              <a:rPr lang="en-US" dirty="0">
                <a:solidFill>
                  <a:schemeClr val="bg1"/>
                </a:solidFill>
              </a:rPr>
              <a:t>discusses the efficiency of SVM, MNB, k-NN algorithms for such </a:t>
            </a:r>
            <a:r>
              <a:rPr lang="en-US" dirty="0" smtClean="0">
                <a:solidFill>
                  <a:schemeClr val="bg1"/>
                </a:solidFill>
              </a:rPr>
              <a:t>comprehensive datasets </a:t>
            </a:r>
            <a:r>
              <a:rPr lang="en-US" dirty="0">
                <a:solidFill>
                  <a:schemeClr val="bg1"/>
                </a:solidFill>
              </a:rPr>
              <a:t>as almost the whole Enron (4 datasets) and Lingspam databases. Moreover, it </a:t>
            </a:r>
            <a:r>
              <a:rPr lang="en-US" dirty="0" smtClean="0">
                <a:solidFill>
                  <a:schemeClr val="bg1"/>
                </a:solidFill>
              </a:rPr>
              <a:t>uses an </a:t>
            </a:r>
            <a:r>
              <a:rPr lang="en-US" dirty="0">
                <a:solidFill>
                  <a:schemeClr val="bg1"/>
                </a:solidFill>
              </a:rPr>
              <a:t>unusual cross-validation concept by mixing and applying different datasets for </a:t>
            </a:r>
            <a:r>
              <a:rPr lang="en-US" dirty="0" smtClean="0">
                <a:solidFill>
                  <a:schemeClr val="bg1"/>
                </a:solidFill>
              </a:rPr>
              <a:t>training </a:t>
            </a:r>
            <a:r>
              <a:rPr lang="en-IN" dirty="0" smtClean="0">
                <a:solidFill>
                  <a:schemeClr val="bg1"/>
                </a:solidFill>
              </a:rPr>
              <a:t>and </a:t>
            </a:r>
            <a:r>
              <a:rPr lang="en-IN" dirty="0">
                <a:solidFill>
                  <a:schemeClr val="bg1"/>
                </a:solidFill>
              </a:rPr>
              <a:t>test purposes</a:t>
            </a:r>
            <a:r>
              <a:rPr lang="en-IN" dirty="0" smtClean="0">
                <a:solidFill>
                  <a:schemeClr val="bg1"/>
                </a:solidFill>
              </a:rPr>
              <a:t>.</a:t>
            </a:r>
            <a:r>
              <a:rPr lang="en-US" dirty="0">
                <a:solidFill>
                  <a:schemeClr val="bg1"/>
                </a:solidFill>
              </a:rPr>
              <a:t> Such an approach is extremely rare in the literature. Finally, it </a:t>
            </a:r>
            <a:r>
              <a:rPr lang="en-US" dirty="0" smtClean="0">
                <a:solidFill>
                  <a:schemeClr val="bg1"/>
                </a:solidFill>
              </a:rPr>
              <a:t>presents a </a:t>
            </a:r>
            <a:r>
              <a:rPr lang="en-US" dirty="0">
                <a:solidFill>
                  <a:schemeClr val="bg1"/>
                </a:solidFill>
              </a:rPr>
              <a:t>multistage algorithm for fast and precise selection of machine-learning classifiers </a:t>
            </a:r>
            <a:r>
              <a:rPr lang="en-US" dirty="0" smtClean="0">
                <a:solidFill>
                  <a:schemeClr val="bg1"/>
                </a:solidFill>
              </a:rPr>
              <a:t>for spam </a:t>
            </a:r>
            <a:r>
              <a:rPr lang="en-US" dirty="0">
                <a:solidFill>
                  <a:schemeClr val="bg1"/>
                </a:solidFill>
              </a:rPr>
              <a:t>filtering. It allows for quick selection of interesting parameters, which is </a:t>
            </a:r>
            <a:r>
              <a:rPr lang="en-US" dirty="0" smtClean="0">
                <a:solidFill>
                  <a:schemeClr val="bg1"/>
                </a:solidFill>
              </a:rPr>
              <a:t>essential for </a:t>
            </a:r>
            <a:r>
              <a:rPr lang="en-US" dirty="0">
                <a:solidFill>
                  <a:schemeClr val="bg1"/>
                </a:solidFill>
              </a:rPr>
              <a:t>working with large datasets. The quality of the results is proven by a big </a:t>
            </a:r>
            <a:r>
              <a:rPr lang="en-US" dirty="0" smtClean="0">
                <a:solidFill>
                  <a:schemeClr val="bg1"/>
                </a:solidFill>
              </a:rPr>
              <a:t>numerical example </a:t>
            </a:r>
            <a:r>
              <a:rPr lang="en-US" dirty="0">
                <a:solidFill>
                  <a:schemeClr val="bg1"/>
                </a:solidFill>
              </a:rPr>
              <a:t>given for the method validation</a:t>
            </a:r>
            <a:r>
              <a:rPr lang="en-US" dirty="0" smtClean="0">
                <a:solidFill>
                  <a:schemeClr val="bg1"/>
                </a:solidFill>
              </a:rPr>
              <a:t>.</a:t>
            </a:r>
          </a:p>
        </p:txBody>
      </p:sp>
    </p:spTree>
    <p:extLst>
      <p:ext uri="{BB962C8B-B14F-4D97-AF65-F5344CB8AC3E}">
        <p14:creationId xmlns:p14="http://schemas.microsoft.com/office/powerpoint/2010/main" val="27307454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1" y="1"/>
            <a:ext cx="8534401" cy="936977"/>
          </a:xfrm>
        </p:spPr>
        <p:txBody>
          <a:bodyPr>
            <a:normAutofit/>
          </a:bodyPr>
          <a:lstStyle/>
          <a:p>
            <a:r>
              <a:rPr lang="en-IN" sz="4800" dirty="0" smtClean="0"/>
              <a:t>Motivation:</a:t>
            </a:r>
            <a:endParaRPr lang="en-IN" sz="4800" dirty="0"/>
          </a:p>
        </p:txBody>
      </p:sp>
      <p:sp>
        <p:nvSpPr>
          <p:cNvPr id="3" name="Text Placeholder 2"/>
          <p:cNvSpPr>
            <a:spLocks noGrp="1"/>
          </p:cNvSpPr>
          <p:nvPr>
            <p:ph type="body" idx="1"/>
          </p:nvPr>
        </p:nvSpPr>
        <p:spPr>
          <a:xfrm>
            <a:off x="684211" y="936979"/>
            <a:ext cx="8534402" cy="5057422"/>
          </a:xfrm>
        </p:spPr>
        <p:txBody>
          <a:bodyPr>
            <a:normAutofit/>
          </a:bodyPr>
          <a:lstStyle/>
          <a:p>
            <a:pPr marL="285750" indent="-285750">
              <a:buFont typeface="Wingdings" panose="05000000000000000000" pitchFamily="2" charset="2"/>
              <a:buChar char="Ø"/>
            </a:pPr>
            <a:r>
              <a:rPr lang="en-US" dirty="0" smtClean="0">
                <a:solidFill>
                  <a:srgbClr val="000000"/>
                </a:solidFill>
              </a:rPr>
              <a:t>The </a:t>
            </a:r>
            <a:r>
              <a:rPr lang="en-US" dirty="0">
                <a:solidFill>
                  <a:srgbClr val="000000"/>
                </a:solidFill>
              </a:rPr>
              <a:t>increasing number of spam e-mails has created a strong need to develop </a:t>
            </a:r>
            <a:r>
              <a:rPr lang="en-US" dirty="0" smtClean="0">
                <a:solidFill>
                  <a:srgbClr val="000000"/>
                </a:solidFill>
              </a:rPr>
              <a:t>more reliable </a:t>
            </a:r>
            <a:r>
              <a:rPr lang="en-US" dirty="0">
                <a:solidFill>
                  <a:srgbClr val="000000"/>
                </a:solidFill>
              </a:rPr>
              <a:t>and efficient anti-spam filters, including ones based on machine-learning tools.</a:t>
            </a:r>
          </a:p>
          <a:p>
            <a:pPr marL="285750" indent="-285750">
              <a:buFont typeface="Wingdings" panose="05000000000000000000" pitchFamily="2" charset="2"/>
              <a:buChar char="Ø"/>
            </a:pPr>
            <a:r>
              <a:rPr lang="en-US" dirty="0">
                <a:solidFill>
                  <a:srgbClr val="000000"/>
                </a:solidFill>
              </a:rPr>
              <a:t>They are efficient, since they only require the preparation of a set of training </a:t>
            </a:r>
            <a:r>
              <a:rPr lang="en-US" dirty="0" smtClean="0">
                <a:solidFill>
                  <a:srgbClr val="000000"/>
                </a:solidFill>
              </a:rPr>
              <a:t>samples, i.e</a:t>
            </a:r>
            <a:r>
              <a:rPr lang="en-US" dirty="0">
                <a:solidFill>
                  <a:srgbClr val="000000"/>
                </a:solidFill>
              </a:rPr>
              <a:t>., pre-classified e-mails [4]. In recent years, various machine-learning methods </a:t>
            </a:r>
            <a:r>
              <a:rPr lang="en-US" dirty="0" smtClean="0">
                <a:solidFill>
                  <a:srgbClr val="000000"/>
                </a:solidFill>
              </a:rPr>
              <a:t>have been </a:t>
            </a:r>
            <a:r>
              <a:rPr lang="en-US" dirty="0">
                <a:solidFill>
                  <a:srgbClr val="000000"/>
                </a:solidFill>
              </a:rPr>
              <a:t>successfully used to effectively detect and filter unwanted </a:t>
            </a:r>
            <a:r>
              <a:rPr lang="en-US" dirty="0">
                <a:solidFill>
                  <a:srgbClr val="000000"/>
                </a:solidFill>
                <a:latin typeface="+mj-lt"/>
              </a:rPr>
              <a:t>messages</a:t>
            </a:r>
            <a:r>
              <a:rPr lang="en-US" dirty="0">
                <a:solidFill>
                  <a:srgbClr val="000000"/>
                </a:solidFill>
                <a:latin typeface="URWPalladioL-Roma"/>
              </a:rPr>
              <a:t>.</a:t>
            </a:r>
            <a:endParaRPr lang="en-IN" dirty="0"/>
          </a:p>
        </p:txBody>
      </p:sp>
    </p:spTree>
    <p:extLst>
      <p:ext uri="{BB962C8B-B14F-4D97-AF65-F5344CB8AC3E}">
        <p14:creationId xmlns:p14="http://schemas.microsoft.com/office/powerpoint/2010/main" val="8699522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8312" y="90310"/>
            <a:ext cx="8620302" cy="869245"/>
          </a:xfrm>
        </p:spPr>
        <p:txBody>
          <a:bodyPr>
            <a:noAutofit/>
          </a:bodyPr>
          <a:lstStyle/>
          <a:p>
            <a:r>
              <a:rPr lang="en-IN" sz="4800" dirty="0" smtClean="0"/>
              <a:t>Brief research:</a:t>
            </a:r>
            <a:endParaRPr lang="en-IN" sz="4800" dirty="0"/>
          </a:p>
        </p:txBody>
      </p:sp>
      <p:sp>
        <p:nvSpPr>
          <p:cNvPr id="3" name="Text Placeholder 2"/>
          <p:cNvSpPr>
            <a:spLocks noGrp="1"/>
          </p:cNvSpPr>
          <p:nvPr>
            <p:ph type="body" idx="1"/>
          </p:nvPr>
        </p:nvSpPr>
        <p:spPr>
          <a:xfrm>
            <a:off x="598311" y="959555"/>
            <a:ext cx="10837333" cy="5034845"/>
          </a:xfrm>
        </p:spPr>
        <p:txBody>
          <a:bodyPr>
            <a:normAutofit fontScale="47500" lnSpcReduction="20000"/>
          </a:bodyPr>
          <a:lstStyle/>
          <a:p>
            <a:pPr marL="285750" indent="-285750">
              <a:buFont typeface="Wingdings" panose="05000000000000000000" pitchFamily="2" charset="2"/>
              <a:buChar char="Ø"/>
            </a:pPr>
            <a:r>
              <a:rPr lang="en-IN" sz="3300" dirty="0">
                <a:solidFill>
                  <a:srgbClr val="000000"/>
                </a:solidFill>
                <a:latin typeface="Century Gothic" panose="020B0502020202020204" pitchFamily="34" charset="0"/>
              </a:rPr>
              <a:t>The </a:t>
            </a:r>
            <a:r>
              <a:rPr lang="en-IN" sz="3300" dirty="0" smtClean="0">
                <a:solidFill>
                  <a:srgbClr val="000000"/>
                </a:solidFill>
                <a:latin typeface="Century Gothic" panose="020B0502020202020204" pitchFamily="34" charset="0"/>
              </a:rPr>
              <a:t>following </a:t>
            </a:r>
            <a:r>
              <a:rPr lang="en-US" sz="3300" dirty="0" smtClean="0">
                <a:solidFill>
                  <a:srgbClr val="000000"/>
                </a:solidFill>
                <a:latin typeface="Century Gothic" panose="020B0502020202020204" pitchFamily="34" charset="0"/>
              </a:rPr>
              <a:t>classification </a:t>
            </a:r>
            <a:r>
              <a:rPr lang="en-US" sz="3300" dirty="0">
                <a:solidFill>
                  <a:srgbClr val="000000"/>
                </a:solidFill>
                <a:latin typeface="Century Gothic" panose="020B0502020202020204" pitchFamily="34" charset="0"/>
              </a:rPr>
              <a:t>methods are most commonly used for spam filtering: Support Vector </a:t>
            </a:r>
            <a:r>
              <a:rPr lang="en-US" sz="3300" dirty="0" smtClean="0">
                <a:solidFill>
                  <a:srgbClr val="000000"/>
                </a:solidFill>
                <a:latin typeface="Century Gothic" panose="020B0502020202020204" pitchFamily="34" charset="0"/>
              </a:rPr>
              <a:t>Machine(SVM</a:t>
            </a:r>
            <a:r>
              <a:rPr lang="en-US" sz="3300" dirty="0">
                <a:solidFill>
                  <a:srgbClr val="000000"/>
                </a:solidFill>
                <a:latin typeface="Century Gothic" panose="020B0502020202020204" pitchFamily="34" charset="0"/>
              </a:rPr>
              <a:t>), Naïve Bayes classifier (NB), k-Nearest </a:t>
            </a:r>
            <a:r>
              <a:rPr lang="en-US" sz="3300" dirty="0" smtClean="0">
                <a:solidFill>
                  <a:srgbClr val="000000"/>
                </a:solidFill>
                <a:latin typeface="Century Gothic" panose="020B0502020202020204" pitchFamily="34" charset="0"/>
              </a:rPr>
              <a:t>Neighbours </a:t>
            </a:r>
            <a:r>
              <a:rPr lang="en-US" sz="3300" dirty="0">
                <a:solidFill>
                  <a:srgbClr val="000000"/>
                </a:solidFill>
                <a:latin typeface="Century Gothic" panose="020B0502020202020204" pitchFamily="34" charset="0"/>
              </a:rPr>
              <a:t>(k-NN), Artificial </a:t>
            </a:r>
            <a:r>
              <a:rPr lang="en-US" sz="3300" dirty="0" smtClean="0">
                <a:solidFill>
                  <a:srgbClr val="000000"/>
                </a:solidFill>
                <a:latin typeface="Century Gothic" panose="020B0502020202020204" pitchFamily="34" charset="0"/>
              </a:rPr>
              <a:t>Neutral Network </a:t>
            </a:r>
            <a:r>
              <a:rPr lang="en-US" sz="3300" dirty="0">
                <a:solidFill>
                  <a:srgbClr val="000000"/>
                </a:solidFill>
                <a:latin typeface="Century Gothic" panose="020B0502020202020204" pitchFamily="34" charset="0"/>
              </a:rPr>
              <a:t>(ANN), Decision Tree (DT), Random Forest (RF), Logistic Regression (LR). </a:t>
            </a:r>
            <a:r>
              <a:rPr lang="en-US" sz="3300" dirty="0" smtClean="0">
                <a:solidFill>
                  <a:srgbClr val="000000"/>
                </a:solidFill>
                <a:latin typeface="Century Gothic" panose="020B0502020202020204" pitchFamily="34" charset="0"/>
              </a:rPr>
              <a:t>Below , we </a:t>
            </a:r>
            <a:r>
              <a:rPr lang="en-US" sz="3300" dirty="0">
                <a:solidFill>
                  <a:srgbClr val="000000"/>
                </a:solidFill>
                <a:latin typeface="Century Gothic" panose="020B0502020202020204" pitchFamily="34" charset="0"/>
              </a:rPr>
              <a:t>present some results reported in the literature. Note that some of the metrics results </a:t>
            </a:r>
            <a:r>
              <a:rPr lang="en-US" sz="3300" dirty="0" smtClean="0">
                <a:solidFill>
                  <a:srgbClr val="000000"/>
                </a:solidFill>
                <a:latin typeface="Century Gothic" panose="020B0502020202020204" pitchFamily="34" charset="0"/>
              </a:rPr>
              <a:t>are compared </a:t>
            </a:r>
            <a:r>
              <a:rPr lang="en-US" sz="3300" dirty="0">
                <a:solidFill>
                  <a:srgbClr val="000000"/>
                </a:solidFill>
                <a:latin typeface="Century Gothic" panose="020B0502020202020204" pitchFamily="34" charset="0"/>
              </a:rPr>
              <a:t>with our method during the validation of our approach. The values are given </a:t>
            </a:r>
            <a:r>
              <a:rPr lang="en-US" sz="3300" dirty="0" smtClean="0">
                <a:solidFill>
                  <a:srgbClr val="000000"/>
                </a:solidFill>
                <a:latin typeface="Century Gothic" panose="020B0502020202020204" pitchFamily="34" charset="0"/>
              </a:rPr>
              <a:t>at the </a:t>
            </a:r>
            <a:r>
              <a:rPr lang="en-US" sz="3300" dirty="0">
                <a:solidFill>
                  <a:srgbClr val="000000"/>
                </a:solidFill>
                <a:latin typeface="Century Gothic" panose="020B0502020202020204" pitchFamily="34" charset="0"/>
              </a:rPr>
              <a:t>end of the numerical study in separate </a:t>
            </a:r>
            <a:r>
              <a:rPr lang="en-US" sz="3300" dirty="0" smtClean="0">
                <a:solidFill>
                  <a:srgbClr val="000000"/>
                </a:solidFill>
                <a:latin typeface="Century Gothic" panose="020B0502020202020204" pitchFamily="34" charset="0"/>
              </a:rPr>
              <a:t>table . The </a:t>
            </a:r>
            <a:r>
              <a:rPr lang="en-US" sz="3300" dirty="0">
                <a:solidFill>
                  <a:srgbClr val="000000"/>
                </a:solidFill>
                <a:latin typeface="Century Gothic" panose="020B0502020202020204" pitchFamily="34" charset="0"/>
              </a:rPr>
              <a:t>applicability of using different machine-learning methods to recognize </a:t>
            </a:r>
            <a:r>
              <a:rPr lang="en-US" sz="3300" dirty="0" smtClean="0">
                <a:solidFill>
                  <a:srgbClr val="000000"/>
                </a:solidFill>
                <a:latin typeface="Century Gothic" panose="020B0502020202020204" pitchFamily="34" charset="0"/>
              </a:rPr>
              <a:t>spam </a:t>
            </a:r>
            <a:r>
              <a:rPr lang="en-IN" sz="3300" dirty="0" smtClean="0">
                <a:solidFill>
                  <a:srgbClr val="000000"/>
                </a:solidFill>
                <a:latin typeface="Century Gothic" panose="020B0502020202020204" pitchFamily="34" charset="0"/>
              </a:rPr>
              <a:t>e-mails </a:t>
            </a:r>
            <a:r>
              <a:rPr lang="en-IN" sz="3300" dirty="0">
                <a:solidFill>
                  <a:srgbClr val="000000"/>
                </a:solidFill>
                <a:latin typeface="Century Gothic" panose="020B0502020202020204" pitchFamily="34" charset="0"/>
              </a:rPr>
              <a:t>was </a:t>
            </a:r>
            <a:r>
              <a:rPr lang="en-IN" sz="3300" dirty="0" smtClean="0">
                <a:solidFill>
                  <a:srgbClr val="000000"/>
                </a:solidFill>
                <a:latin typeface="Century Gothic" panose="020B0502020202020204" pitchFamily="34" charset="0"/>
              </a:rPr>
              <a:t>analysed.</a:t>
            </a:r>
          </a:p>
          <a:p>
            <a:pPr marL="285750" indent="-285750">
              <a:buFont typeface="Wingdings" panose="05000000000000000000" pitchFamily="2" charset="2"/>
              <a:buChar char="Ø"/>
            </a:pPr>
            <a:r>
              <a:rPr lang="en-US" sz="3300" dirty="0" smtClean="0">
                <a:solidFill>
                  <a:schemeClr val="bg1"/>
                </a:solidFill>
              </a:rPr>
              <a:t>The applicability of using different machine-learning methods to recognize spam e-mails was analyzed . The </a:t>
            </a:r>
            <a:r>
              <a:rPr lang="en-US" sz="3300" dirty="0" err="1" smtClean="0">
                <a:solidFill>
                  <a:schemeClr val="bg1"/>
                </a:solidFill>
              </a:rPr>
              <a:t>SpamAssassin</a:t>
            </a:r>
            <a:r>
              <a:rPr lang="en-US" sz="3300" dirty="0" smtClean="0">
                <a:solidFill>
                  <a:schemeClr val="bg1"/>
                </a:solidFill>
              </a:rPr>
              <a:t> dataset, which contains 6000 e-mails with the spam rate 37.04% used in all experiments. Sharma and Arora  analyzed Bayes Net </a:t>
            </a:r>
            <a:r>
              <a:rPr lang="en-IN" sz="3300" dirty="0" smtClean="0">
                <a:solidFill>
                  <a:schemeClr val="bg1"/>
                </a:solidFill>
              </a:rPr>
              <a:t>(BN), Logic Boost (LB), RT, </a:t>
            </a:r>
            <a:r>
              <a:rPr lang="en-IN" sz="3300" dirty="0" err="1" smtClean="0">
                <a:solidFill>
                  <a:schemeClr val="bg1"/>
                </a:solidFill>
              </a:rPr>
              <a:t>JRip</a:t>
            </a:r>
            <a:r>
              <a:rPr lang="en-IN" sz="3300" dirty="0" smtClean="0">
                <a:solidFill>
                  <a:schemeClr val="bg1"/>
                </a:solidFill>
              </a:rPr>
              <a:t> (JR), J48-based DTs, Multilayer Perceptron (MP), </a:t>
            </a:r>
            <a:r>
              <a:rPr lang="en-IN" sz="3300" dirty="0" err="1" smtClean="0">
                <a:solidFill>
                  <a:schemeClr val="bg1"/>
                </a:solidFill>
              </a:rPr>
              <a:t>Kstar</a:t>
            </a:r>
            <a:r>
              <a:rPr lang="en-IN" sz="3300" dirty="0" smtClean="0">
                <a:solidFill>
                  <a:schemeClr val="bg1"/>
                </a:solidFill>
              </a:rPr>
              <a:t> (KS),</a:t>
            </a:r>
            <a:r>
              <a:rPr lang="en-US" sz="3300" dirty="0" smtClean="0">
                <a:solidFill>
                  <a:schemeClr val="bg1"/>
                </a:solidFill>
              </a:rPr>
              <a:t>RF, and Random Committee (RC) machine-learning algorithms. The dataset with 4601 instances and 55 spam base attributes downloaded from UCI Machine-Learning Repository were used in the performed research. </a:t>
            </a:r>
            <a:r>
              <a:rPr lang="en-US" sz="3300" dirty="0" err="1" smtClean="0">
                <a:solidFill>
                  <a:schemeClr val="bg1"/>
                </a:solidFill>
              </a:rPr>
              <a:t>Harisinghaney</a:t>
            </a:r>
            <a:r>
              <a:rPr lang="en-US" sz="3300" dirty="0" smtClean="0">
                <a:solidFill>
                  <a:schemeClr val="bg1"/>
                </a:solidFill>
              </a:rPr>
              <a:t> et al applied the following three different algorithms: k-NN, NB, and DBSCAN-based clustering. The performance for the four metrics accuracy, precision, sensitivity, and specificity were calculated and </a:t>
            </a:r>
            <a:r>
              <a:rPr lang="en-US" sz="3300" dirty="0" err="1" smtClean="0">
                <a:solidFill>
                  <a:schemeClr val="bg1"/>
                </a:solidFill>
              </a:rPr>
              <a:t>compared.Unfortunately</a:t>
            </a:r>
            <a:r>
              <a:rPr lang="en-US" sz="3300" dirty="0" smtClean="0">
                <a:solidFill>
                  <a:schemeClr val="bg1"/>
                </a:solidFill>
              </a:rPr>
              <a:t>, contrary to our approach, only a small </a:t>
            </a:r>
            <a:r>
              <a:rPr lang="en-US" sz="3300" dirty="0">
                <a:solidFill>
                  <a:schemeClr val="bg1"/>
                </a:solidFill>
              </a:rPr>
              <a:t>set of the Enron Corpus dataset </a:t>
            </a:r>
            <a:r>
              <a:rPr lang="en-US" sz="3300" dirty="0" smtClean="0">
                <a:solidFill>
                  <a:schemeClr val="bg1"/>
                </a:solidFill>
              </a:rPr>
              <a:t>was used </a:t>
            </a:r>
            <a:r>
              <a:rPr lang="en-US" sz="3300" dirty="0">
                <a:solidFill>
                  <a:schemeClr val="bg1"/>
                </a:solidFill>
              </a:rPr>
              <a:t>in the analysis (2500 mails for </a:t>
            </a:r>
            <a:r>
              <a:rPr lang="en-US" sz="3300" dirty="0" smtClean="0">
                <a:solidFill>
                  <a:schemeClr val="bg1"/>
                </a:solidFill>
              </a:rPr>
              <a:t>training </a:t>
            </a:r>
            <a:r>
              <a:rPr lang="en-US" sz="3300" dirty="0">
                <a:solidFill>
                  <a:schemeClr val="bg1"/>
                </a:solidFill>
              </a:rPr>
              <a:t>and another 2500 mails for testing from </a:t>
            </a:r>
            <a:r>
              <a:rPr lang="en-US" sz="3300" dirty="0" smtClean="0">
                <a:solidFill>
                  <a:schemeClr val="bg1"/>
                </a:solidFill>
              </a:rPr>
              <a:t>200,399 messages </a:t>
            </a:r>
            <a:r>
              <a:rPr lang="en-US" sz="3300" dirty="0">
                <a:solidFill>
                  <a:srgbClr val="000000"/>
                </a:solidFill>
              </a:rPr>
              <a:t>of the cleaned Enron Corpus</a:t>
            </a:r>
            <a:r>
              <a:rPr lang="en-US" sz="3300" dirty="0" smtClean="0">
                <a:solidFill>
                  <a:schemeClr val="bg1"/>
                </a:solidFill>
              </a:rPr>
              <a:t>).</a:t>
            </a:r>
            <a:r>
              <a:rPr lang="en-US" sz="3300" dirty="0">
                <a:solidFill>
                  <a:schemeClr val="bg1"/>
                </a:solidFill>
              </a:rPr>
              <a:t> In </a:t>
            </a:r>
            <a:r>
              <a:rPr lang="en-US" sz="3300" dirty="0" smtClean="0">
                <a:solidFill>
                  <a:schemeClr val="bg1"/>
                </a:solidFill>
              </a:rPr>
              <a:t> </a:t>
            </a:r>
            <a:r>
              <a:rPr lang="en-US" sz="3300" dirty="0">
                <a:solidFill>
                  <a:schemeClr val="bg1"/>
                </a:solidFill>
              </a:rPr>
              <a:t>a comprehensive study of </a:t>
            </a:r>
            <a:r>
              <a:rPr lang="en-US" sz="3300" dirty="0" smtClean="0">
                <a:solidFill>
                  <a:schemeClr val="bg1"/>
                </a:solidFill>
              </a:rPr>
              <a:t>machine-learning mechanisms </a:t>
            </a:r>
            <a:r>
              <a:rPr lang="en-US" sz="3300" dirty="0">
                <a:solidFill>
                  <a:schemeClr val="bg1"/>
                </a:solidFill>
              </a:rPr>
              <a:t>for spam mail detection such as NB, SVM, and k-NN combined with </a:t>
            </a:r>
            <a:r>
              <a:rPr lang="en-US" sz="3300" dirty="0" smtClean="0">
                <a:solidFill>
                  <a:schemeClr val="bg1"/>
                </a:solidFill>
              </a:rPr>
              <a:t>NB is </a:t>
            </a:r>
            <a:r>
              <a:rPr lang="en-US" sz="3300" dirty="0">
                <a:solidFill>
                  <a:schemeClr val="bg1"/>
                </a:solidFill>
              </a:rPr>
              <a:t>presented. The TREC 2007 public corpus with 12 attributes and 4899 messages as </a:t>
            </a:r>
            <a:r>
              <a:rPr lang="en-US" sz="3300" dirty="0" smtClean="0">
                <a:solidFill>
                  <a:schemeClr val="bg1"/>
                </a:solidFill>
              </a:rPr>
              <a:t>the spam </a:t>
            </a:r>
            <a:r>
              <a:rPr lang="en-US" sz="3300" dirty="0">
                <a:solidFill>
                  <a:schemeClr val="bg1"/>
                </a:solidFill>
              </a:rPr>
              <a:t>base dataset was used for performance evaluation. The accuracy and </a:t>
            </a:r>
            <a:r>
              <a:rPr lang="en-US" sz="3300" dirty="0" smtClean="0">
                <a:solidFill>
                  <a:schemeClr val="bg1"/>
                </a:solidFill>
              </a:rPr>
              <a:t>F-measure </a:t>
            </a:r>
            <a:r>
              <a:rPr lang="en-US" sz="3300" dirty="0">
                <a:solidFill>
                  <a:schemeClr val="bg1"/>
                </a:solidFill>
              </a:rPr>
              <a:t>were calculated and compared for all </a:t>
            </a:r>
            <a:r>
              <a:rPr lang="en-US" sz="3300" dirty="0" smtClean="0">
                <a:solidFill>
                  <a:schemeClr val="bg1"/>
                </a:solidFill>
              </a:rPr>
              <a:t>algorithms.</a:t>
            </a:r>
            <a:endParaRPr lang="en-IN" sz="3300" dirty="0" smtClean="0">
              <a:solidFill>
                <a:schemeClr val="bg1"/>
              </a:solidFill>
            </a:endParaRPr>
          </a:p>
          <a:p>
            <a:pPr marL="285750" indent="-285750">
              <a:buFont typeface="Wingdings" panose="05000000000000000000" pitchFamily="2" charset="2"/>
              <a:buChar char="Ø"/>
            </a:pPr>
            <a:endParaRPr lang="en-IN" sz="3300" dirty="0">
              <a:solidFill>
                <a:schemeClr val="bg1"/>
              </a:solidFill>
            </a:endParaRPr>
          </a:p>
        </p:txBody>
      </p:sp>
    </p:spTree>
    <p:extLst>
      <p:ext uri="{BB962C8B-B14F-4D97-AF65-F5344CB8AC3E}">
        <p14:creationId xmlns:p14="http://schemas.microsoft.com/office/powerpoint/2010/main" val="42303810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1" y="0"/>
            <a:ext cx="8534401" cy="733778"/>
          </a:xfrm>
        </p:spPr>
        <p:txBody>
          <a:bodyPr>
            <a:noAutofit/>
          </a:bodyPr>
          <a:lstStyle/>
          <a:p>
            <a:r>
              <a:rPr lang="en-IN" sz="4800" dirty="0" smtClean="0"/>
              <a:t>Continued:</a:t>
            </a:r>
            <a:endParaRPr lang="en-IN" sz="4800" dirty="0"/>
          </a:p>
        </p:txBody>
      </p:sp>
      <p:sp>
        <p:nvSpPr>
          <p:cNvPr id="3" name="Text Placeholder 2"/>
          <p:cNvSpPr>
            <a:spLocks noGrp="1"/>
          </p:cNvSpPr>
          <p:nvPr>
            <p:ph type="body" idx="1"/>
          </p:nvPr>
        </p:nvSpPr>
        <p:spPr>
          <a:xfrm>
            <a:off x="684211" y="733778"/>
            <a:ext cx="10028945" cy="5870222"/>
          </a:xfrm>
        </p:spPr>
        <p:txBody>
          <a:bodyPr>
            <a:noAutofit/>
          </a:bodyPr>
          <a:lstStyle/>
          <a:p>
            <a:r>
              <a:rPr lang="en-IN" sz="1600" dirty="0">
                <a:solidFill>
                  <a:schemeClr val="bg1"/>
                </a:solidFill>
              </a:rPr>
              <a:t>prepared a </a:t>
            </a:r>
            <a:r>
              <a:rPr lang="en-IN" sz="1600" dirty="0" smtClean="0">
                <a:solidFill>
                  <a:schemeClr val="bg1"/>
                </a:solidFill>
              </a:rPr>
              <a:t>special </a:t>
            </a:r>
            <a:r>
              <a:rPr lang="en-US" sz="1600" dirty="0" smtClean="0">
                <a:solidFill>
                  <a:schemeClr val="bg1"/>
                </a:solidFill>
              </a:rPr>
              <a:t>dataset </a:t>
            </a:r>
            <a:r>
              <a:rPr lang="en-US" sz="1600" dirty="0">
                <a:solidFill>
                  <a:schemeClr val="bg1"/>
                </a:solidFill>
              </a:rPr>
              <a:t>called SHED: Spam Ham E-mail Dataset. They collected 6002 e-mails (4490 </a:t>
            </a:r>
            <a:r>
              <a:rPr lang="en-US" sz="1600" dirty="0" smtClean="0">
                <a:solidFill>
                  <a:schemeClr val="bg1"/>
                </a:solidFill>
              </a:rPr>
              <a:t>spam and </a:t>
            </a:r>
            <a:r>
              <a:rPr lang="en-US" sz="1600" dirty="0">
                <a:solidFill>
                  <a:schemeClr val="bg1"/>
                </a:solidFill>
              </a:rPr>
              <a:t>1512 ham e-mails) and extracted from them various features. The performance </a:t>
            </a:r>
            <a:r>
              <a:rPr lang="en-US" sz="1600" dirty="0" smtClean="0">
                <a:solidFill>
                  <a:schemeClr val="bg1"/>
                </a:solidFill>
              </a:rPr>
              <a:t>of different </a:t>
            </a:r>
            <a:r>
              <a:rPr lang="en-US" sz="1600" dirty="0">
                <a:solidFill>
                  <a:schemeClr val="bg1"/>
                </a:solidFill>
              </a:rPr>
              <a:t>classification approaches (NB, BN, </a:t>
            </a:r>
            <a:r>
              <a:rPr lang="en-US" sz="1600" dirty="0" err="1">
                <a:solidFill>
                  <a:schemeClr val="bg1"/>
                </a:solidFill>
              </a:rPr>
              <a:t>AdaBoost</a:t>
            </a:r>
            <a:r>
              <a:rPr lang="en-US" sz="1600" dirty="0">
                <a:solidFill>
                  <a:schemeClr val="bg1"/>
                </a:solidFill>
              </a:rPr>
              <a:t>, and RF) was evaluated using </a:t>
            </a:r>
            <a:r>
              <a:rPr lang="en-US" sz="1600" dirty="0" smtClean="0">
                <a:solidFill>
                  <a:schemeClr val="bg1"/>
                </a:solidFill>
              </a:rPr>
              <a:t>four metrics</a:t>
            </a:r>
            <a:r>
              <a:rPr lang="en-US" sz="1600" dirty="0">
                <a:solidFill>
                  <a:schemeClr val="bg1"/>
                </a:solidFill>
              </a:rPr>
              <a:t>: accuracy, precision, recall, and time taken to build the model. In </a:t>
            </a:r>
            <a:r>
              <a:rPr lang="en-US" sz="1600" dirty="0" smtClean="0">
                <a:solidFill>
                  <a:schemeClr val="bg1"/>
                </a:solidFill>
              </a:rPr>
              <a:t> </a:t>
            </a:r>
            <a:r>
              <a:rPr lang="en-US" sz="1600" dirty="0">
                <a:solidFill>
                  <a:schemeClr val="bg1"/>
                </a:solidFill>
              </a:rPr>
              <a:t>the </a:t>
            </a:r>
            <a:r>
              <a:rPr lang="en-US" sz="1600" dirty="0" smtClean="0">
                <a:solidFill>
                  <a:schemeClr val="bg1"/>
                </a:solidFill>
              </a:rPr>
              <a:t>NB,SVM </a:t>
            </a:r>
            <a:r>
              <a:rPr lang="en-US" sz="1600" dirty="0">
                <a:solidFill>
                  <a:schemeClr val="bg1"/>
                </a:solidFill>
              </a:rPr>
              <a:t>and hybrid solutions were studied using Lingspam dataset. The authors </a:t>
            </a:r>
            <a:r>
              <a:rPr lang="en-US" sz="1600" dirty="0" smtClean="0">
                <a:solidFill>
                  <a:schemeClr val="bg1"/>
                </a:solidFill>
              </a:rPr>
              <a:t>observed that </a:t>
            </a:r>
            <a:r>
              <a:rPr lang="en-US" sz="1600" dirty="0">
                <a:solidFill>
                  <a:schemeClr val="bg1"/>
                </a:solidFill>
              </a:rPr>
              <a:t>the SVM algorithm in most cases offers high precision and recall, while NB </a:t>
            </a:r>
            <a:r>
              <a:rPr lang="en-US" sz="1600" dirty="0" smtClean="0">
                <a:solidFill>
                  <a:schemeClr val="bg1"/>
                </a:solidFill>
              </a:rPr>
              <a:t>offers faster </a:t>
            </a:r>
            <a:r>
              <a:rPr lang="en-US" sz="1600" dirty="0">
                <a:solidFill>
                  <a:schemeClr val="bg1"/>
                </a:solidFill>
              </a:rPr>
              <a:t>classification speed. They also require fewer training samples. The authors in </a:t>
            </a:r>
            <a:r>
              <a:rPr lang="en-US" sz="1600" dirty="0" smtClean="0">
                <a:solidFill>
                  <a:schemeClr val="bg1"/>
                </a:solidFill>
              </a:rPr>
              <a:t>showed </a:t>
            </a:r>
            <a:r>
              <a:rPr lang="en-US" sz="1600" dirty="0">
                <a:solidFill>
                  <a:schemeClr val="bg1"/>
                </a:solidFill>
              </a:rPr>
              <a:t>how to develop a high-performance and low-computation method for </a:t>
            </a:r>
            <a:r>
              <a:rPr lang="en-US" sz="1600" dirty="0" smtClean="0">
                <a:solidFill>
                  <a:schemeClr val="bg1"/>
                </a:solidFill>
              </a:rPr>
              <a:t>classifying spam </a:t>
            </a:r>
            <a:r>
              <a:rPr lang="en-US" sz="1600" dirty="0">
                <a:solidFill>
                  <a:schemeClr val="bg1"/>
                </a:solidFill>
              </a:rPr>
              <a:t>e-mails. The UCI </a:t>
            </a:r>
            <a:r>
              <a:rPr lang="en-US" sz="1600" dirty="0" err="1">
                <a:solidFill>
                  <a:schemeClr val="bg1"/>
                </a:solidFill>
              </a:rPr>
              <a:t>SpamBase</a:t>
            </a:r>
            <a:r>
              <a:rPr lang="en-US" sz="1600" dirty="0">
                <a:solidFill>
                  <a:schemeClr val="bg1"/>
                </a:solidFill>
              </a:rPr>
              <a:t> dataset was used with a total of 4601 data </a:t>
            </a:r>
            <a:r>
              <a:rPr lang="en-US" sz="1600" dirty="0" smtClean="0">
                <a:solidFill>
                  <a:schemeClr val="bg1"/>
                </a:solidFill>
              </a:rPr>
              <a:t>instances for </a:t>
            </a:r>
            <a:r>
              <a:rPr lang="en-US" sz="1600" dirty="0">
                <a:solidFill>
                  <a:schemeClr val="bg1"/>
                </a:solidFill>
              </a:rPr>
              <a:t>experimentation. The following classifiers were evaluated and compared: RF, </a:t>
            </a:r>
            <a:r>
              <a:rPr lang="en-US" sz="1600" dirty="0" err="1" smtClean="0">
                <a:solidFill>
                  <a:schemeClr val="bg1"/>
                </a:solidFill>
              </a:rPr>
              <a:t>ANN,Logistic</a:t>
            </a:r>
            <a:r>
              <a:rPr lang="en-US" sz="1600" dirty="0">
                <a:solidFill>
                  <a:schemeClr val="bg1"/>
                </a:solidFill>
              </a:rPr>
              <a:t>, SVM, Random Tree, k-NN, Decision Table, BN, NB, and neural networks </a:t>
            </a:r>
            <a:r>
              <a:rPr lang="en-US" sz="1600" dirty="0" smtClean="0">
                <a:solidFill>
                  <a:schemeClr val="bg1"/>
                </a:solidFill>
              </a:rPr>
              <a:t>applying Radial </a:t>
            </a:r>
            <a:r>
              <a:rPr lang="en-US" sz="1600" dirty="0">
                <a:solidFill>
                  <a:schemeClr val="bg1"/>
                </a:solidFill>
              </a:rPr>
              <a:t>Basis Functions (RBF). Seven metrics were used to </a:t>
            </a:r>
            <a:r>
              <a:rPr lang="en-US" sz="1600" dirty="0" smtClean="0">
                <a:solidFill>
                  <a:schemeClr val="bg1"/>
                </a:solidFill>
              </a:rPr>
              <a:t>evaluate </a:t>
            </a:r>
            <a:r>
              <a:rPr lang="en-US" sz="1600" dirty="0">
                <a:solidFill>
                  <a:schemeClr val="bg1"/>
                </a:solidFill>
              </a:rPr>
              <a:t>the performance </a:t>
            </a:r>
            <a:r>
              <a:rPr lang="en-US" sz="1600" dirty="0" smtClean="0">
                <a:solidFill>
                  <a:schemeClr val="bg1"/>
                </a:solidFill>
              </a:rPr>
              <a:t>of </a:t>
            </a:r>
            <a:r>
              <a:rPr lang="en-IN" sz="1600" dirty="0" smtClean="0">
                <a:solidFill>
                  <a:schemeClr val="bg1"/>
                </a:solidFill>
              </a:rPr>
              <a:t>the </a:t>
            </a:r>
            <a:r>
              <a:rPr lang="en-IN" sz="1600" dirty="0">
                <a:solidFill>
                  <a:schemeClr val="bg1"/>
                </a:solidFill>
              </a:rPr>
              <a:t>classifiers</a:t>
            </a:r>
            <a:r>
              <a:rPr lang="en-IN" sz="1600" dirty="0" smtClean="0">
                <a:solidFill>
                  <a:schemeClr val="bg1"/>
                </a:solidFill>
              </a:rPr>
              <a:t>.</a:t>
            </a:r>
          </a:p>
          <a:p>
            <a:pPr marL="285750" indent="-285750">
              <a:buFont typeface="Wingdings" panose="05000000000000000000" pitchFamily="2" charset="2"/>
              <a:buChar char="Ø"/>
            </a:pPr>
            <a:r>
              <a:rPr lang="en-US" sz="1600" dirty="0">
                <a:solidFill>
                  <a:schemeClr val="bg1"/>
                </a:solidFill>
              </a:rPr>
              <a:t>In </a:t>
            </a:r>
            <a:r>
              <a:rPr lang="en-US" sz="1600" dirty="0" smtClean="0">
                <a:solidFill>
                  <a:schemeClr val="bg1"/>
                </a:solidFill>
              </a:rPr>
              <a:t> </a:t>
            </a:r>
            <a:r>
              <a:rPr lang="en-US" sz="1600" dirty="0">
                <a:solidFill>
                  <a:schemeClr val="bg1"/>
                </a:solidFill>
              </a:rPr>
              <a:t>another comparison between different machine-learning </a:t>
            </a:r>
            <a:r>
              <a:rPr lang="en-US" sz="1600" dirty="0" smtClean="0">
                <a:solidFill>
                  <a:schemeClr val="bg1"/>
                </a:solidFill>
              </a:rPr>
              <a:t>classifiers was </a:t>
            </a:r>
            <a:r>
              <a:rPr lang="en-US" sz="1600" dirty="0">
                <a:solidFill>
                  <a:schemeClr val="bg1"/>
                </a:solidFill>
              </a:rPr>
              <a:t>presented. The classifiers analyzed in this paper include SVM, NB, and J48. </a:t>
            </a:r>
            <a:r>
              <a:rPr lang="en-US" sz="1600" dirty="0" smtClean="0">
                <a:solidFill>
                  <a:schemeClr val="bg1"/>
                </a:solidFill>
              </a:rPr>
              <a:t>The dataset </a:t>
            </a:r>
            <a:r>
              <a:rPr lang="en-US" sz="1600" dirty="0">
                <a:solidFill>
                  <a:schemeClr val="bg1"/>
                </a:solidFill>
              </a:rPr>
              <a:t>used in this research was enron1 from the Enron collection of e-mails. It </a:t>
            </a:r>
            <a:r>
              <a:rPr lang="en-US" sz="1600" dirty="0" smtClean="0">
                <a:solidFill>
                  <a:schemeClr val="bg1"/>
                </a:solidFill>
              </a:rPr>
              <a:t>contained 3762 </a:t>
            </a:r>
            <a:r>
              <a:rPr lang="en-US" sz="1600" dirty="0">
                <a:solidFill>
                  <a:schemeClr val="bg1"/>
                </a:solidFill>
              </a:rPr>
              <a:t>spam messages and 5172 ham messages. The performance analysis of seven </a:t>
            </a:r>
            <a:r>
              <a:rPr lang="en-US" sz="1600" dirty="0" err="1" smtClean="0">
                <a:solidFill>
                  <a:schemeClr val="bg1"/>
                </a:solidFill>
              </a:rPr>
              <a:t>machinelearning</a:t>
            </a:r>
            <a:r>
              <a:rPr lang="en-US" sz="1600" dirty="0" smtClean="0">
                <a:solidFill>
                  <a:schemeClr val="bg1"/>
                </a:solidFill>
              </a:rPr>
              <a:t> techniques </a:t>
            </a:r>
            <a:r>
              <a:rPr lang="en-US" sz="1600" dirty="0">
                <a:solidFill>
                  <a:schemeClr val="bg1"/>
                </a:solidFill>
              </a:rPr>
              <a:t>for e-mail spam classification was analyzed </a:t>
            </a:r>
            <a:r>
              <a:rPr lang="en-US" sz="1600" dirty="0" smtClean="0">
                <a:solidFill>
                  <a:schemeClr val="bg1"/>
                </a:solidFill>
              </a:rPr>
              <a:t>. </a:t>
            </a:r>
            <a:r>
              <a:rPr lang="en-US" sz="1600" dirty="0">
                <a:solidFill>
                  <a:schemeClr val="bg1"/>
                </a:solidFill>
              </a:rPr>
              <a:t>The </a:t>
            </a:r>
            <a:r>
              <a:rPr lang="en-US" sz="1600" dirty="0" smtClean="0">
                <a:solidFill>
                  <a:schemeClr val="bg1"/>
                </a:solidFill>
              </a:rPr>
              <a:t>following techniques </a:t>
            </a:r>
            <a:r>
              <a:rPr lang="en-US" sz="1600" dirty="0">
                <a:solidFill>
                  <a:schemeClr val="bg1"/>
                </a:solidFill>
              </a:rPr>
              <a:t>were compared: NB, SVM, k-NN, RF, Bagging, Boosting (</a:t>
            </a:r>
            <a:r>
              <a:rPr lang="en-US" sz="1600" dirty="0" err="1">
                <a:solidFill>
                  <a:schemeClr val="bg1"/>
                </a:solidFill>
              </a:rPr>
              <a:t>AdaBoost</a:t>
            </a:r>
            <a:r>
              <a:rPr lang="en-US" sz="1600" dirty="0">
                <a:solidFill>
                  <a:schemeClr val="bg1"/>
                </a:solidFill>
              </a:rPr>
              <a:t>), </a:t>
            </a:r>
            <a:r>
              <a:rPr lang="en-US" sz="1600" dirty="0" err="1" smtClean="0">
                <a:solidFill>
                  <a:schemeClr val="bg1"/>
                </a:solidFill>
              </a:rPr>
              <a:t>andEnsemble</a:t>
            </a:r>
            <a:r>
              <a:rPr lang="en-US" sz="1600" dirty="0" smtClean="0">
                <a:solidFill>
                  <a:schemeClr val="bg1"/>
                </a:solidFill>
              </a:rPr>
              <a:t> </a:t>
            </a:r>
            <a:r>
              <a:rPr lang="en-US" sz="1600" dirty="0">
                <a:solidFill>
                  <a:schemeClr val="bg1"/>
                </a:solidFill>
              </a:rPr>
              <a:t>Classifier. The evaluation was performed on the e-mail spam dataset from </a:t>
            </a:r>
            <a:r>
              <a:rPr lang="en-US" sz="1600" dirty="0" smtClean="0">
                <a:solidFill>
                  <a:schemeClr val="bg1"/>
                </a:solidFill>
              </a:rPr>
              <a:t>UCI Machine-Learning </a:t>
            </a:r>
            <a:r>
              <a:rPr lang="en-US" sz="1600" dirty="0">
                <a:solidFill>
                  <a:schemeClr val="bg1"/>
                </a:solidFill>
              </a:rPr>
              <a:t>Repository and </a:t>
            </a:r>
            <a:r>
              <a:rPr lang="en-US" sz="1600" dirty="0" err="1">
                <a:solidFill>
                  <a:schemeClr val="bg1"/>
                </a:solidFill>
              </a:rPr>
              <a:t>Kaggle</a:t>
            </a:r>
            <a:r>
              <a:rPr lang="en-US" sz="1600" dirty="0">
                <a:solidFill>
                  <a:schemeClr val="bg1"/>
                </a:solidFill>
              </a:rPr>
              <a:t> website. In </a:t>
            </a:r>
            <a:r>
              <a:rPr lang="en-US" sz="1600" dirty="0" smtClean="0">
                <a:solidFill>
                  <a:schemeClr val="bg1"/>
                </a:solidFill>
              </a:rPr>
              <a:t>, </a:t>
            </a:r>
            <a:r>
              <a:rPr lang="en-US" sz="1600" dirty="0">
                <a:solidFill>
                  <a:schemeClr val="bg1"/>
                </a:solidFill>
              </a:rPr>
              <a:t>the problem of spam </a:t>
            </a:r>
            <a:r>
              <a:rPr lang="en-US" sz="1600" dirty="0" smtClean="0">
                <a:solidFill>
                  <a:schemeClr val="bg1"/>
                </a:solidFill>
              </a:rPr>
              <a:t>review detection </a:t>
            </a:r>
            <a:r>
              <a:rPr lang="en-US" sz="1600" dirty="0">
                <a:solidFill>
                  <a:schemeClr val="bg1"/>
                </a:solidFill>
              </a:rPr>
              <a:t>is addressed. The authors proposed in their system deep-learning </a:t>
            </a:r>
            <a:r>
              <a:rPr lang="en-US" sz="1600" dirty="0" smtClean="0">
                <a:solidFill>
                  <a:schemeClr val="bg1"/>
                </a:solidFill>
              </a:rPr>
              <a:t>methods: Multilayer </a:t>
            </a:r>
            <a:r>
              <a:rPr lang="en-US" sz="1600" dirty="0">
                <a:solidFill>
                  <a:schemeClr val="bg1"/>
                </a:solidFill>
              </a:rPr>
              <a:t>Perceptron (MLP), Convolutional Neural Network (CNN), and a variant </a:t>
            </a:r>
            <a:r>
              <a:rPr lang="en-US" sz="1600" dirty="0" smtClean="0">
                <a:solidFill>
                  <a:schemeClr val="bg1"/>
                </a:solidFill>
              </a:rPr>
              <a:t>of Recurrent </a:t>
            </a:r>
            <a:r>
              <a:rPr lang="en-US" sz="1600" dirty="0">
                <a:solidFill>
                  <a:schemeClr val="bg1"/>
                </a:solidFill>
              </a:rPr>
              <a:t>Neural Network (RNN) based on Long Short-Term Memory (LSTM) cells. </a:t>
            </a:r>
            <a:r>
              <a:rPr lang="en-US" sz="1600" dirty="0" smtClean="0">
                <a:solidFill>
                  <a:schemeClr val="bg1"/>
                </a:solidFill>
              </a:rPr>
              <a:t>They also </a:t>
            </a:r>
            <a:r>
              <a:rPr lang="en-US" sz="1600" dirty="0">
                <a:solidFill>
                  <a:schemeClr val="bg1"/>
                </a:solidFill>
              </a:rPr>
              <a:t>applied traditional classifiers such as NB, k-NN and SVM. They worked on </a:t>
            </a:r>
            <a:r>
              <a:rPr lang="en-US" sz="1600" dirty="0" err="1">
                <a:solidFill>
                  <a:schemeClr val="bg1"/>
                </a:solidFill>
              </a:rPr>
              <a:t>Ott</a:t>
            </a:r>
            <a:r>
              <a:rPr lang="en-US" sz="1600" dirty="0">
                <a:solidFill>
                  <a:schemeClr val="bg1"/>
                </a:solidFill>
              </a:rPr>
              <a:t> </a:t>
            </a:r>
            <a:r>
              <a:rPr lang="en-US" sz="1600" dirty="0" smtClean="0">
                <a:solidFill>
                  <a:schemeClr val="bg1"/>
                </a:solidFill>
              </a:rPr>
              <a:t>and Yelp </a:t>
            </a:r>
            <a:r>
              <a:rPr lang="en-US" sz="1600" dirty="0">
                <a:solidFill>
                  <a:schemeClr val="bg1"/>
                </a:solidFill>
              </a:rPr>
              <a:t>Datasets in their study.</a:t>
            </a:r>
            <a:endParaRPr lang="en-IN" sz="1600" dirty="0">
              <a:solidFill>
                <a:schemeClr val="bg1"/>
              </a:solidFill>
            </a:endParaRPr>
          </a:p>
        </p:txBody>
      </p:sp>
    </p:spTree>
    <p:extLst>
      <p:ext uri="{BB962C8B-B14F-4D97-AF65-F5344CB8AC3E}">
        <p14:creationId xmlns:p14="http://schemas.microsoft.com/office/powerpoint/2010/main" val="19526069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1" y="0"/>
            <a:ext cx="8534401" cy="1049867"/>
          </a:xfrm>
        </p:spPr>
        <p:txBody>
          <a:bodyPr>
            <a:normAutofit/>
          </a:bodyPr>
          <a:lstStyle/>
          <a:p>
            <a:r>
              <a:rPr lang="en-IN" sz="4800" dirty="0" smtClean="0"/>
              <a:t>Continued:</a:t>
            </a:r>
            <a:endParaRPr lang="en-IN" sz="4800" dirty="0"/>
          </a:p>
        </p:txBody>
      </p:sp>
      <p:sp>
        <p:nvSpPr>
          <p:cNvPr id="3" name="Text Placeholder 2"/>
          <p:cNvSpPr>
            <a:spLocks noGrp="1"/>
          </p:cNvSpPr>
          <p:nvPr>
            <p:ph type="body" idx="1"/>
          </p:nvPr>
        </p:nvSpPr>
        <p:spPr>
          <a:xfrm>
            <a:off x="684211" y="1196622"/>
            <a:ext cx="10333746" cy="4797778"/>
          </a:xfrm>
        </p:spPr>
        <p:txBody>
          <a:bodyPr/>
          <a:lstStyle/>
          <a:p>
            <a:pPr marL="285750" indent="-285750">
              <a:buFont typeface="Wingdings" panose="05000000000000000000" pitchFamily="2" charset="2"/>
              <a:buChar char="Ø"/>
            </a:pPr>
            <a:r>
              <a:rPr lang="en-US" dirty="0">
                <a:solidFill>
                  <a:schemeClr val="bg1"/>
                </a:solidFill>
              </a:rPr>
              <a:t>The presented results showed that considering </a:t>
            </a:r>
            <a:r>
              <a:rPr lang="en-US" dirty="0" err="1" smtClean="0">
                <a:solidFill>
                  <a:schemeClr val="bg1"/>
                </a:solidFill>
              </a:rPr>
              <a:t>accuracy,both</a:t>
            </a:r>
            <a:r>
              <a:rPr lang="en-US" dirty="0" smtClean="0">
                <a:solidFill>
                  <a:schemeClr val="bg1"/>
                </a:solidFill>
              </a:rPr>
              <a:t> </a:t>
            </a:r>
            <a:r>
              <a:rPr lang="en-US" dirty="0">
                <a:solidFill>
                  <a:schemeClr val="bg1"/>
                </a:solidFill>
              </a:rPr>
              <a:t>SVM and NB classifiers performed almost same. The problem of spam and </a:t>
            </a:r>
            <a:r>
              <a:rPr lang="en-US" dirty="0" smtClean="0">
                <a:solidFill>
                  <a:schemeClr val="bg1"/>
                </a:solidFill>
              </a:rPr>
              <a:t>malware elimination </a:t>
            </a:r>
            <a:r>
              <a:rPr lang="en-US" dirty="0">
                <a:solidFill>
                  <a:schemeClr val="bg1"/>
                </a:solidFill>
              </a:rPr>
              <a:t>from e-mails was discussed </a:t>
            </a:r>
            <a:r>
              <a:rPr lang="en-US" dirty="0" smtClean="0">
                <a:solidFill>
                  <a:schemeClr val="bg1"/>
                </a:solidFill>
              </a:rPr>
              <a:t>. </a:t>
            </a:r>
            <a:r>
              <a:rPr lang="en-US" dirty="0">
                <a:solidFill>
                  <a:schemeClr val="bg1"/>
                </a:solidFill>
              </a:rPr>
              <a:t>The authors analyzed and </a:t>
            </a:r>
            <a:r>
              <a:rPr lang="en-US" dirty="0" smtClean="0">
                <a:solidFill>
                  <a:schemeClr val="bg1"/>
                </a:solidFill>
              </a:rPr>
              <a:t>compared ten </a:t>
            </a:r>
            <a:r>
              <a:rPr lang="en-US" dirty="0">
                <a:solidFill>
                  <a:schemeClr val="bg1"/>
                </a:solidFill>
              </a:rPr>
              <a:t>classification techniques: k-NN, SVM, DT, RF, </a:t>
            </a:r>
            <a:r>
              <a:rPr lang="en-US" dirty="0" err="1">
                <a:solidFill>
                  <a:schemeClr val="bg1"/>
                </a:solidFill>
              </a:rPr>
              <a:t>AdaBoost</a:t>
            </a:r>
            <a:r>
              <a:rPr lang="en-US" dirty="0">
                <a:solidFill>
                  <a:schemeClr val="bg1"/>
                </a:solidFill>
              </a:rPr>
              <a:t>, Extra Tree (ET), </a:t>
            </a:r>
            <a:r>
              <a:rPr lang="en-US" dirty="0" smtClean="0">
                <a:solidFill>
                  <a:schemeClr val="bg1"/>
                </a:solidFill>
              </a:rPr>
              <a:t>Gaussian Naïve </a:t>
            </a:r>
            <a:r>
              <a:rPr lang="en-US" dirty="0">
                <a:solidFill>
                  <a:schemeClr val="bg1"/>
                </a:solidFill>
              </a:rPr>
              <a:t>Bayes (GNB), Multinomial Naïve Bayes (MNB), Bernoulli Naïve Bayes (BNB), </a:t>
            </a:r>
            <a:r>
              <a:rPr lang="en-US" dirty="0" smtClean="0">
                <a:solidFill>
                  <a:schemeClr val="bg1"/>
                </a:solidFill>
              </a:rPr>
              <a:t>and Gradient </a:t>
            </a:r>
            <a:r>
              <a:rPr lang="en-US" dirty="0">
                <a:solidFill>
                  <a:schemeClr val="bg1"/>
                </a:solidFill>
              </a:rPr>
              <a:t>Boosting (GB). These algorithms were trained on previously labeled data </a:t>
            </a:r>
            <a:r>
              <a:rPr lang="en-US" dirty="0" smtClean="0">
                <a:solidFill>
                  <a:schemeClr val="bg1"/>
                </a:solidFill>
              </a:rPr>
              <a:t>from the </a:t>
            </a:r>
            <a:r>
              <a:rPr lang="en-US" dirty="0">
                <a:solidFill>
                  <a:schemeClr val="bg1"/>
                </a:solidFill>
              </a:rPr>
              <a:t>shortened Enron and CMU datasets (26,000 spam and 19,000 ham e-mails) and </a:t>
            </a:r>
            <a:r>
              <a:rPr lang="en-US" dirty="0" smtClean="0">
                <a:solidFill>
                  <a:schemeClr val="bg1"/>
                </a:solidFill>
              </a:rPr>
              <a:t>the accuracy </a:t>
            </a:r>
            <a:r>
              <a:rPr lang="en-US" dirty="0">
                <a:solidFill>
                  <a:schemeClr val="bg1"/>
                </a:solidFill>
              </a:rPr>
              <a:t>of each classifier was computed. The SVM obtained the best results. We </a:t>
            </a:r>
            <a:r>
              <a:rPr lang="en-US" dirty="0" smtClean="0">
                <a:solidFill>
                  <a:schemeClr val="bg1"/>
                </a:solidFill>
              </a:rPr>
              <a:t>would like </a:t>
            </a:r>
            <a:r>
              <a:rPr lang="en-US" dirty="0">
                <a:solidFill>
                  <a:schemeClr val="bg1"/>
                </a:solidFill>
              </a:rPr>
              <a:t>to </a:t>
            </a:r>
            <a:r>
              <a:rPr lang="en-US" dirty="0" err="1">
                <a:solidFill>
                  <a:schemeClr val="bg1"/>
                </a:solidFill>
              </a:rPr>
              <a:t>emphasise</a:t>
            </a:r>
            <a:r>
              <a:rPr lang="en-US" dirty="0">
                <a:solidFill>
                  <a:schemeClr val="bg1"/>
                </a:solidFill>
              </a:rPr>
              <a:t> that—although we also compare some classifiers—our main aim is </a:t>
            </a:r>
            <a:r>
              <a:rPr lang="en-US" dirty="0" smtClean="0">
                <a:solidFill>
                  <a:schemeClr val="bg1"/>
                </a:solidFill>
              </a:rPr>
              <a:t>to propose </a:t>
            </a:r>
            <a:r>
              <a:rPr lang="en-US" dirty="0">
                <a:solidFill>
                  <a:schemeClr val="bg1"/>
                </a:solidFill>
              </a:rPr>
              <a:t>a general meta-algorithm to deal with various classifiers</a:t>
            </a:r>
            <a:r>
              <a:rPr lang="en-US" dirty="0"/>
              <a:t>. </a:t>
            </a:r>
            <a:r>
              <a:rPr lang="en-US" dirty="0">
                <a:solidFill>
                  <a:schemeClr val="bg1"/>
                </a:solidFill>
              </a:rPr>
              <a:t>This differs us </a:t>
            </a:r>
            <a:r>
              <a:rPr lang="en-US" dirty="0" smtClean="0">
                <a:solidFill>
                  <a:schemeClr val="bg1"/>
                </a:solidFill>
              </a:rPr>
              <a:t>from works.</a:t>
            </a:r>
            <a:endParaRPr lang="en-IN" dirty="0">
              <a:solidFill>
                <a:schemeClr val="bg1"/>
              </a:solidFill>
            </a:endParaRPr>
          </a:p>
        </p:txBody>
      </p:sp>
    </p:spTree>
    <p:extLst>
      <p:ext uri="{BB962C8B-B14F-4D97-AF65-F5344CB8AC3E}">
        <p14:creationId xmlns:p14="http://schemas.microsoft.com/office/powerpoint/2010/main" val="31151382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1" y="135468"/>
            <a:ext cx="8534401" cy="767643"/>
          </a:xfrm>
        </p:spPr>
        <p:txBody>
          <a:bodyPr>
            <a:normAutofit fontScale="90000"/>
          </a:bodyPr>
          <a:lstStyle/>
          <a:p>
            <a:r>
              <a:rPr lang="en-IN" sz="4800" b="1" dirty="0">
                <a:latin typeface="Century Gothic" panose="020B0502020202020204" pitchFamily="34" charset="0"/>
              </a:rPr>
              <a:t>Materials and </a:t>
            </a:r>
            <a:r>
              <a:rPr lang="en-IN" sz="4800" b="1" dirty="0" smtClean="0">
                <a:latin typeface="Century Gothic" panose="020B0502020202020204" pitchFamily="34" charset="0"/>
              </a:rPr>
              <a:t>Methods:</a:t>
            </a:r>
            <a:endParaRPr lang="en-IN" sz="4800" dirty="0">
              <a:latin typeface="Century Gothic" panose="020B0502020202020204" pitchFamily="34" charset="0"/>
            </a:endParaRPr>
          </a:p>
        </p:txBody>
      </p:sp>
      <p:sp>
        <p:nvSpPr>
          <p:cNvPr id="3" name="Text Placeholder 2"/>
          <p:cNvSpPr>
            <a:spLocks noGrp="1"/>
          </p:cNvSpPr>
          <p:nvPr>
            <p:ph type="body" idx="1"/>
          </p:nvPr>
        </p:nvSpPr>
        <p:spPr>
          <a:xfrm>
            <a:off x="684212" y="903111"/>
            <a:ext cx="10333744" cy="5459052"/>
          </a:xfrm>
        </p:spPr>
        <p:txBody>
          <a:bodyPr>
            <a:noAutofit/>
          </a:bodyPr>
          <a:lstStyle/>
          <a:p>
            <a:r>
              <a:rPr lang="en-US" sz="1600" dirty="0" smtClean="0">
                <a:solidFill>
                  <a:schemeClr val="tx1"/>
                </a:solidFill>
              </a:rPr>
              <a:t>Architecture-</a:t>
            </a:r>
          </a:p>
          <a:p>
            <a:r>
              <a:rPr lang="en-US" sz="1600" dirty="0" smtClean="0">
                <a:solidFill>
                  <a:schemeClr val="bg1"/>
                </a:solidFill>
              </a:rPr>
              <a:t>1</a:t>
            </a:r>
            <a:r>
              <a:rPr lang="en-US" sz="1600" dirty="0">
                <a:solidFill>
                  <a:schemeClr val="bg1"/>
                </a:solidFill>
              </a:rPr>
              <a:t>. </a:t>
            </a:r>
            <a:r>
              <a:rPr lang="en-US" sz="1600" dirty="0" smtClean="0">
                <a:solidFill>
                  <a:schemeClr val="bg1"/>
                </a:solidFill>
              </a:rPr>
              <a:t>Assumptions:</a:t>
            </a:r>
            <a:endParaRPr lang="en-US" sz="1600" dirty="0">
              <a:solidFill>
                <a:schemeClr val="bg1"/>
              </a:solidFill>
            </a:endParaRPr>
          </a:p>
          <a:p>
            <a:pPr marL="285750" indent="-285750">
              <a:buFont typeface="Wingdings" panose="05000000000000000000" pitchFamily="2" charset="2"/>
              <a:buChar char="Ø"/>
            </a:pPr>
            <a:r>
              <a:rPr lang="en-US" sz="1600" dirty="0">
                <a:solidFill>
                  <a:schemeClr val="bg1"/>
                </a:solidFill>
              </a:rPr>
              <a:t>E-mail spam filtering is a compound task, and in general we follow the </a:t>
            </a:r>
            <a:r>
              <a:rPr lang="en-US" sz="1600" dirty="0" smtClean="0">
                <a:solidFill>
                  <a:schemeClr val="bg1"/>
                </a:solidFill>
              </a:rPr>
              <a:t>methods elaborated </a:t>
            </a:r>
            <a:r>
              <a:rPr lang="en-US" sz="1600" dirty="0">
                <a:solidFill>
                  <a:schemeClr val="bg1"/>
                </a:solidFill>
              </a:rPr>
              <a:t>before, where </a:t>
            </a:r>
            <a:r>
              <a:rPr lang="en-US" sz="1600" dirty="0" smtClean="0">
                <a:solidFill>
                  <a:schemeClr val="bg1"/>
                </a:solidFill>
              </a:rPr>
              <a:t> </a:t>
            </a:r>
            <a:r>
              <a:rPr lang="en-US" sz="1600" dirty="0">
                <a:solidFill>
                  <a:schemeClr val="bg1"/>
                </a:solidFill>
              </a:rPr>
              <a:t>is the main source of inspiration for us. The main goal of </a:t>
            </a:r>
            <a:r>
              <a:rPr lang="en-US" sz="1600" dirty="0" smtClean="0">
                <a:solidFill>
                  <a:schemeClr val="bg1"/>
                </a:solidFill>
              </a:rPr>
              <a:t>this paper </a:t>
            </a:r>
            <a:r>
              <a:rPr lang="en-US" sz="1600" dirty="0">
                <a:solidFill>
                  <a:schemeClr val="bg1"/>
                </a:solidFill>
              </a:rPr>
              <a:t>is to explore one of its key areas, i.e., machine-learning-based classification, to </a:t>
            </a:r>
            <a:r>
              <a:rPr lang="en-US" sz="1600" dirty="0" smtClean="0">
                <a:solidFill>
                  <a:schemeClr val="bg1"/>
                </a:solidFill>
              </a:rPr>
              <a:t>help with </a:t>
            </a:r>
            <a:r>
              <a:rPr lang="en-US" sz="1600" dirty="0">
                <a:solidFill>
                  <a:schemeClr val="bg1"/>
                </a:solidFill>
              </a:rPr>
              <a:t>the initial decision if a given e-mail message is indeed spam or ham. The element </a:t>
            </a:r>
            <a:r>
              <a:rPr lang="en-US" sz="1600" dirty="0" smtClean="0">
                <a:solidFill>
                  <a:schemeClr val="bg1"/>
                </a:solidFill>
              </a:rPr>
              <a:t>that enables </a:t>
            </a:r>
            <a:r>
              <a:rPr lang="en-US" sz="1600" dirty="0">
                <a:solidFill>
                  <a:schemeClr val="bg1"/>
                </a:solidFill>
              </a:rPr>
              <a:t>this research is a dataset selected as a pool for training. The dataset is a </a:t>
            </a:r>
            <a:r>
              <a:rPr lang="en-US" sz="1600" dirty="0" smtClean="0">
                <a:solidFill>
                  <a:schemeClr val="bg1"/>
                </a:solidFill>
              </a:rPr>
              <a:t>collection of </a:t>
            </a:r>
            <a:r>
              <a:rPr lang="en-US" sz="1600" dirty="0">
                <a:solidFill>
                  <a:schemeClr val="bg1"/>
                </a:solidFill>
              </a:rPr>
              <a:t>real e-mail examples. Access to a useful dataset is not a trivial issue, since typically </a:t>
            </a:r>
            <a:r>
              <a:rPr lang="en-US" sz="1600" dirty="0" smtClean="0">
                <a:solidFill>
                  <a:schemeClr val="bg1"/>
                </a:solidFill>
              </a:rPr>
              <a:t>in the </a:t>
            </a:r>
            <a:r>
              <a:rPr lang="en-US" sz="1600" dirty="0" err="1">
                <a:solidFill>
                  <a:schemeClr val="bg1"/>
                </a:solidFill>
              </a:rPr>
              <a:t>academical</a:t>
            </a:r>
            <a:r>
              <a:rPr lang="en-US" sz="1600" dirty="0">
                <a:solidFill>
                  <a:schemeClr val="bg1"/>
                </a:solidFill>
              </a:rPr>
              <a:t> world it is not possible to obtain e-mails for scientific research. </a:t>
            </a:r>
            <a:r>
              <a:rPr lang="en-US" sz="1600" dirty="0" smtClean="0">
                <a:solidFill>
                  <a:schemeClr val="bg1"/>
                </a:solidFill>
              </a:rPr>
              <a:t>Additionally, it </a:t>
            </a:r>
            <a:r>
              <a:rPr lang="en-US" sz="1600" dirty="0">
                <a:solidFill>
                  <a:schemeClr val="bg1"/>
                </a:solidFill>
              </a:rPr>
              <a:t>is necessary to gain access to the database where the messages are already labeled </a:t>
            </a:r>
            <a:r>
              <a:rPr lang="en-US" sz="1600" dirty="0" smtClean="0">
                <a:solidFill>
                  <a:schemeClr val="bg1"/>
                </a:solidFill>
              </a:rPr>
              <a:t>as spam </a:t>
            </a:r>
            <a:r>
              <a:rPr lang="en-US" sz="1600" dirty="0">
                <a:solidFill>
                  <a:schemeClr val="bg1"/>
                </a:solidFill>
              </a:rPr>
              <a:t>or ham.</a:t>
            </a:r>
          </a:p>
          <a:p>
            <a:pPr marL="285750" indent="-285750">
              <a:buFont typeface="Wingdings" panose="05000000000000000000" pitchFamily="2" charset="2"/>
              <a:buChar char="Ø"/>
            </a:pPr>
            <a:r>
              <a:rPr lang="en-US" sz="1600" dirty="0">
                <a:solidFill>
                  <a:schemeClr val="bg1"/>
                </a:solidFill>
              </a:rPr>
              <a:t>Here, we propose a multistage meta-algorithm that allows us to select the best </a:t>
            </a:r>
            <a:r>
              <a:rPr lang="en-US" sz="1600" dirty="0" err="1" smtClean="0">
                <a:solidFill>
                  <a:schemeClr val="bg1"/>
                </a:solidFill>
              </a:rPr>
              <a:t>hyperparameters</a:t>
            </a:r>
            <a:r>
              <a:rPr lang="en-US" sz="1600" dirty="0" smtClean="0">
                <a:solidFill>
                  <a:schemeClr val="bg1"/>
                </a:solidFill>
              </a:rPr>
              <a:t> for </a:t>
            </a:r>
            <a:r>
              <a:rPr lang="en-US" sz="1600" dirty="0">
                <a:solidFill>
                  <a:schemeClr val="bg1"/>
                </a:solidFill>
              </a:rPr>
              <a:t>various classification algorithms and then compare their performance </a:t>
            </a:r>
            <a:r>
              <a:rPr lang="en-US" sz="1600" dirty="0" smtClean="0">
                <a:solidFill>
                  <a:schemeClr val="bg1"/>
                </a:solidFill>
              </a:rPr>
              <a:t>to decide </a:t>
            </a:r>
            <a:r>
              <a:rPr lang="en-US" sz="1600" dirty="0">
                <a:solidFill>
                  <a:schemeClr val="bg1"/>
                </a:solidFill>
              </a:rPr>
              <a:t>on which one to use. The meta-algorithm is presented in Figure 1. Please note </a:t>
            </a:r>
            <a:r>
              <a:rPr lang="en-US" sz="1600" dirty="0" smtClean="0">
                <a:solidFill>
                  <a:schemeClr val="bg1"/>
                </a:solidFill>
              </a:rPr>
              <a:t>that the </a:t>
            </a:r>
            <a:r>
              <a:rPr lang="en-US" sz="1600" dirty="0">
                <a:solidFill>
                  <a:schemeClr val="bg1"/>
                </a:solidFill>
              </a:rPr>
              <a:t>classification algorithms shown are only used as illustration. The following stages </a:t>
            </a:r>
            <a:r>
              <a:rPr lang="en-US" sz="1600" dirty="0" smtClean="0">
                <a:solidFill>
                  <a:schemeClr val="bg1"/>
                </a:solidFill>
              </a:rPr>
              <a:t>of the </a:t>
            </a:r>
            <a:r>
              <a:rPr lang="en-US" sz="1600" dirty="0">
                <a:solidFill>
                  <a:schemeClr val="bg1"/>
                </a:solidFill>
              </a:rPr>
              <a:t>meta-algorithm are as follows:</a:t>
            </a:r>
          </a:p>
          <a:p>
            <a:pPr marL="285750" indent="-285750">
              <a:buFont typeface="Wingdings" panose="05000000000000000000" pitchFamily="2" charset="2"/>
              <a:buChar char="Ø"/>
            </a:pPr>
            <a:r>
              <a:rPr lang="en-US" sz="1600" dirty="0">
                <a:solidFill>
                  <a:schemeClr val="bg1"/>
                </a:solidFill>
              </a:rPr>
              <a:t>1. Selection of a database.</a:t>
            </a:r>
          </a:p>
          <a:p>
            <a:pPr marL="285750" indent="-285750">
              <a:buFont typeface="Wingdings" panose="05000000000000000000" pitchFamily="2" charset="2"/>
              <a:buChar char="Ø"/>
            </a:pPr>
            <a:r>
              <a:rPr lang="en-US" sz="1600" dirty="0">
                <a:solidFill>
                  <a:schemeClr val="bg1"/>
                </a:solidFill>
              </a:rPr>
              <a:t>2. Text analysis</a:t>
            </a:r>
            <a:r>
              <a:rPr lang="en-US" sz="1600" dirty="0" smtClean="0">
                <a:solidFill>
                  <a:schemeClr val="bg1"/>
                </a:solidFill>
              </a:rPr>
              <a:t>.</a:t>
            </a:r>
          </a:p>
          <a:p>
            <a:pPr marL="285750" indent="-285750">
              <a:buFont typeface="Wingdings" panose="05000000000000000000" pitchFamily="2" charset="2"/>
              <a:buChar char="Ø"/>
            </a:pPr>
            <a:r>
              <a:rPr lang="en-US" sz="1600" dirty="0">
                <a:solidFill>
                  <a:schemeClr val="bg1"/>
                </a:solidFill>
              </a:rPr>
              <a:t>3. Spam detection: cross-validation on different datasets.</a:t>
            </a:r>
          </a:p>
          <a:p>
            <a:pPr marL="285750" indent="-285750">
              <a:buFont typeface="Wingdings" panose="05000000000000000000" pitchFamily="2" charset="2"/>
              <a:buChar char="Ø"/>
            </a:pPr>
            <a:r>
              <a:rPr lang="en-US" sz="1600" dirty="0">
                <a:solidFill>
                  <a:schemeClr val="bg1"/>
                </a:solidFill>
              </a:rPr>
              <a:t>4. Final selection.</a:t>
            </a:r>
            <a:endParaRPr lang="en-IN" sz="1600" dirty="0">
              <a:solidFill>
                <a:schemeClr val="bg1"/>
              </a:solidFill>
            </a:endParaRPr>
          </a:p>
        </p:txBody>
      </p:sp>
    </p:spTree>
    <p:extLst>
      <p:ext uri="{BB962C8B-B14F-4D97-AF65-F5344CB8AC3E}">
        <p14:creationId xmlns:p14="http://schemas.microsoft.com/office/powerpoint/2010/main" val="1014543292"/>
      </p:ext>
    </p:extLst>
  </p:cSld>
  <p:clrMapOvr>
    <a:masterClrMapping/>
  </p:clrMapOvr>
  <p:timing>
    <p:tnLst>
      <p:par>
        <p:cTn id="1" dur="indefinite" restart="never" nodeType="tmRoot"/>
      </p:par>
    </p:tnLst>
  </p:timing>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2021</TotalTime>
  <Words>5374</Words>
  <Application>Microsoft Office PowerPoint</Application>
  <PresentationFormat>Widescreen</PresentationFormat>
  <Paragraphs>137</Paragraphs>
  <Slides>27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27</vt:i4>
      </vt:variant>
    </vt:vector>
  </HeadingPairs>
  <TitlesOfParts>
    <vt:vector size="36" baseType="lpstr">
      <vt:lpstr>Arial</vt:lpstr>
      <vt:lpstr>Century Gothic</vt:lpstr>
      <vt:lpstr>LM Sans 10</vt:lpstr>
      <vt:lpstr>TeXGyrePagella</vt:lpstr>
      <vt:lpstr>Times New Roman</vt:lpstr>
      <vt:lpstr>URWPalladioL-Roma</vt:lpstr>
      <vt:lpstr>Wingdings</vt:lpstr>
      <vt:lpstr>Wingdings 3</vt:lpstr>
      <vt:lpstr>Slice</vt:lpstr>
      <vt:lpstr>PowerPoint Presentation</vt:lpstr>
      <vt:lpstr>Contents</vt:lpstr>
      <vt:lpstr>INTRODUCTION:</vt:lpstr>
      <vt:lpstr>Continued:-</vt:lpstr>
      <vt:lpstr>Motivation:</vt:lpstr>
      <vt:lpstr>Brief research:</vt:lpstr>
      <vt:lpstr>Continued:</vt:lpstr>
      <vt:lpstr>Continued:</vt:lpstr>
      <vt:lpstr>Materials and Methods:</vt:lpstr>
      <vt:lpstr>CONTINUED:</vt:lpstr>
      <vt:lpstr>Continued:</vt:lpstr>
      <vt:lpstr>Continued:</vt:lpstr>
      <vt:lpstr>Continued:</vt:lpstr>
      <vt:lpstr>Continued: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Literature survey:</vt:lpstr>
      <vt:lpstr>Continued:</vt:lpstr>
      <vt:lpstr>References:</vt:lpstr>
      <vt:lpstr>Future Scope:</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Aditya</dc:creator>
  <cp:lastModifiedBy>Aditya</cp:lastModifiedBy>
  <cp:revision>60</cp:revision>
  <dcterms:created xsi:type="dcterms:W3CDTF">2021-11-18T03:16:26Z</dcterms:created>
  <dcterms:modified xsi:type="dcterms:W3CDTF">2022-02-23T07:49:10Z</dcterms:modified>
</cp:coreProperties>
</file>