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3.jpg" ContentType="image/jpeg"/>
  <Override PartName="/ppt/media/image15.jpg" ContentType="image/jpeg"/>
  <Override PartName="/ppt/media/image16.jpg" ContentType="image/jpeg"/>
  <Override PartName="/ppt/media/image17.jpg" ContentType="image/jpeg"/>
  <Override PartName="/ppt/media/image18.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8" r:id="rId3"/>
    <p:sldId id="263" r:id="rId4"/>
    <p:sldId id="265" r:id="rId5"/>
    <p:sldId id="267" r:id="rId6"/>
    <p:sldId id="268" r:id="rId7"/>
    <p:sldId id="298" r:id="rId8"/>
    <p:sldId id="299" r:id="rId9"/>
    <p:sldId id="271" r:id="rId10"/>
    <p:sldId id="296" r:id="rId11"/>
    <p:sldId id="297" r:id="rId12"/>
    <p:sldId id="272" r:id="rId13"/>
    <p:sldId id="303" r:id="rId14"/>
    <p:sldId id="302" r:id="rId15"/>
    <p:sldId id="304" r:id="rId16"/>
    <p:sldId id="301" r:id="rId17"/>
    <p:sldId id="273" r:id="rId18"/>
    <p:sldId id="274" r:id="rId19"/>
    <p:sldId id="305" r:id="rId20"/>
    <p:sldId id="306" r:id="rId21"/>
    <p:sldId id="309" r:id="rId22"/>
    <p:sldId id="275" r:id="rId2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9A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FCC8360-69A7-4345-AF99-2DD1D911EBDA}" type="datetimeFigureOut">
              <a:rPr lang="en-US" smtClean="0"/>
              <a:t>4/28/2017</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62937847-8A3C-4375-9114-92D306F71F09}" type="slidenum">
              <a:rPr lang="en-US" smtClean="0"/>
              <a:t>‹#›</a:t>
            </a:fld>
            <a:endParaRPr lang="en-US"/>
          </a:p>
        </p:txBody>
      </p:sp>
    </p:spTree>
    <p:extLst>
      <p:ext uri="{BB962C8B-B14F-4D97-AF65-F5344CB8AC3E}">
        <p14:creationId xmlns:p14="http://schemas.microsoft.com/office/powerpoint/2010/main" val="2856209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4/28/2017</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92710">
              <a:lnSpc>
                <a:spcPct val="100000"/>
              </a:lnSpc>
              <a:spcBef>
                <a:spcPts val="290"/>
              </a:spcBef>
            </a:pPr>
            <a:fld id="{81D60167-4931-47E6-BA6A-407CBD079E47}" type="slidenum">
              <a:rPr spc="-55" dirty="0"/>
              <a:t>‹#›</a:t>
            </a:fld>
            <a:endParaRPr spc="-5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u="sng">
                <a:solidFill>
                  <a:schemeClr val="bg1"/>
                </a:solidFill>
                <a:latin typeface="Arial Narrow"/>
                <a:cs typeface="Arial Narrow"/>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4/28/2017</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92710">
              <a:lnSpc>
                <a:spcPct val="100000"/>
              </a:lnSpc>
              <a:spcBef>
                <a:spcPts val="290"/>
              </a:spcBef>
            </a:pPr>
            <a:fld id="{81D60167-4931-47E6-BA6A-407CBD079E47}" type="slidenum">
              <a:rPr spc="-55" dirty="0"/>
              <a:t>‹#›</a:t>
            </a:fld>
            <a:endParaRPr spc="-5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u="sng">
                <a:solidFill>
                  <a:schemeClr val="bg1"/>
                </a:solidFill>
                <a:latin typeface="Arial Narrow"/>
                <a:cs typeface="Arial Narrow"/>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4/28/2017</a:t>
            </a:fld>
            <a:endParaRPr lang="en-US"/>
          </a:p>
        </p:txBody>
      </p:sp>
      <p:sp>
        <p:nvSpPr>
          <p:cNvPr id="7" name="Holder 7"/>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92710">
              <a:lnSpc>
                <a:spcPct val="100000"/>
              </a:lnSpc>
              <a:spcBef>
                <a:spcPts val="290"/>
              </a:spcBef>
            </a:pPr>
            <a:fld id="{81D60167-4931-47E6-BA6A-407CBD079E47}" type="slidenum">
              <a:rPr spc="-55" dirty="0"/>
              <a:t>‹#›</a:t>
            </a:fld>
            <a:endParaRPr spc="-5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u="sng">
                <a:solidFill>
                  <a:schemeClr val="bg1"/>
                </a:solidFill>
                <a:latin typeface="Arial Narrow"/>
                <a:cs typeface="Arial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4/28/2017</a:t>
            </a:fld>
            <a:endParaRPr lang="en-US"/>
          </a:p>
        </p:txBody>
      </p:sp>
      <p:sp>
        <p:nvSpPr>
          <p:cNvPr id="5" name="Holder 5"/>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92710">
              <a:lnSpc>
                <a:spcPct val="100000"/>
              </a:lnSpc>
              <a:spcBef>
                <a:spcPts val="290"/>
              </a:spcBef>
            </a:pPr>
            <a:fld id="{81D60167-4931-47E6-BA6A-407CBD079E47}" type="slidenum">
              <a:rPr spc="-55" dirty="0"/>
              <a:t>‹#›</a:t>
            </a:fld>
            <a:endParaRPr spc="-5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4/28/2017</a:t>
            </a:fld>
            <a:endParaRPr lang="en-US"/>
          </a:p>
        </p:txBody>
      </p:sp>
      <p:sp>
        <p:nvSpPr>
          <p:cNvPr id="4" name="Holder 4"/>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92710">
              <a:lnSpc>
                <a:spcPct val="100000"/>
              </a:lnSpc>
              <a:spcBef>
                <a:spcPts val="290"/>
              </a:spcBef>
            </a:pPr>
            <a:fld id="{81D60167-4931-47E6-BA6A-407CBD079E47}" type="slidenum">
              <a:rPr spc="-55" dirty="0"/>
              <a:t>‹#›</a:t>
            </a:fld>
            <a:endParaRPr spc="-5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E4EBF0"/>
          </a:solidFill>
        </p:spPr>
        <p:txBody>
          <a:bodyPr wrap="square" lIns="0" tIns="0" rIns="0" bIns="0" rtlCol="0"/>
          <a:lstStyle/>
          <a:p>
            <a:endParaRPr/>
          </a:p>
        </p:txBody>
      </p:sp>
      <p:sp>
        <p:nvSpPr>
          <p:cNvPr id="2" name="Holder 2"/>
          <p:cNvSpPr>
            <a:spLocks noGrp="1"/>
          </p:cNvSpPr>
          <p:nvPr>
            <p:ph type="title"/>
          </p:nvPr>
        </p:nvSpPr>
        <p:spPr>
          <a:xfrm>
            <a:off x="1712310" y="1334135"/>
            <a:ext cx="5719378" cy="1854200"/>
          </a:xfrm>
          <a:prstGeom prst="rect">
            <a:avLst/>
          </a:prstGeom>
        </p:spPr>
        <p:txBody>
          <a:bodyPr wrap="square" lIns="0" tIns="0" rIns="0" bIns="0">
            <a:spAutoFit/>
          </a:bodyPr>
          <a:lstStyle>
            <a:lvl1pPr>
              <a:defRPr sz="4800" b="1" i="0" u="sng">
                <a:solidFill>
                  <a:schemeClr val="bg1"/>
                </a:solidFill>
                <a:latin typeface="Arial Narrow"/>
                <a:cs typeface="Arial Narrow"/>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4/28/2017</a:t>
            </a:fld>
            <a:endParaRPr lang="en-US"/>
          </a:p>
        </p:txBody>
      </p:sp>
      <p:sp>
        <p:nvSpPr>
          <p:cNvPr id="6" name="Holder 6"/>
          <p:cNvSpPr>
            <a:spLocks noGrp="1"/>
          </p:cNvSpPr>
          <p:nvPr>
            <p:ph type="sldNum" sz="quarter" idx="7"/>
          </p:nvPr>
        </p:nvSpPr>
        <p:spPr>
          <a:xfrm>
            <a:off x="194383" y="4724851"/>
            <a:ext cx="182245" cy="213995"/>
          </a:xfrm>
          <a:prstGeom prst="rect">
            <a:avLst/>
          </a:prstGeom>
        </p:spPr>
        <p:txBody>
          <a:bodyPr wrap="square" lIns="0" tIns="0" rIns="0" bIns="0">
            <a:spAutoFit/>
          </a:bodyPr>
          <a:lstStyle>
            <a:lvl1pPr>
              <a:defRPr sz="1000" b="0" i="0">
                <a:solidFill>
                  <a:schemeClr val="bg1"/>
                </a:solidFill>
                <a:latin typeface="Arial"/>
                <a:cs typeface="Arial"/>
              </a:defRPr>
            </a:lvl1pPr>
          </a:lstStyle>
          <a:p>
            <a:pPr marL="92710">
              <a:lnSpc>
                <a:spcPct val="100000"/>
              </a:lnSpc>
              <a:spcBef>
                <a:spcPts val="290"/>
              </a:spcBef>
            </a:pPr>
            <a:fld id="{81D60167-4931-47E6-BA6A-407CBD079E47}" type="slidenum">
              <a:rPr spc="-55" dirty="0"/>
              <a:t>‹#›</a:t>
            </a:fld>
            <a:endParaRPr spc="-5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736725"/>
          </a:xfrm>
          <a:custGeom>
            <a:avLst/>
            <a:gdLst/>
            <a:ahLst/>
            <a:cxnLst/>
            <a:rect l="l" t="t" r="r" b="b"/>
            <a:pathLst>
              <a:path w="9144000" h="1736725">
                <a:moveTo>
                  <a:pt x="0" y="1736396"/>
                </a:moveTo>
                <a:lnTo>
                  <a:pt x="9143981" y="1736396"/>
                </a:lnTo>
                <a:lnTo>
                  <a:pt x="9143981" y="0"/>
                </a:lnTo>
                <a:lnTo>
                  <a:pt x="0" y="0"/>
                </a:lnTo>
                <a:lnTo>
                  <a:pt x="0" y="1736396"/>
                </a:lnTo>
                <a:close/>
              </a:path>
            </a:pathLst>
          </a:custGeom>
          <a:solidFill>
            <a:srgbClr val="E4EBEF"/>
          </a:solidFill>
        </p:spPr>
        <p:txBody>
          <a:bodyPr wrap="square" lIns="0" tIns="0" rIns="0" bIns="0" rtlCol="0"/>
          <a:lstStyle/>
          <a:p>
            <a:endParaRPr/>
          </a:p>
        </p:txBody>
      </p:sp>
      <p:sp>
        <p:nvSpPr>
          <p:cNvPr id="3" name="object 3"/>
          <p:cNvSpPr/>
          <p:nvPr/>
        </p:nvSpPr>
        <p:spPr>
          <a:xfrm>
            <a:off x="-549" y="1736396"/>
            <a:ext cx="9144000" cy="3407410"/>
          </a:xfrm>
          <a:custGeom>
            <a:avLst/>
            <a:gdLst/>
            <a:ahLst/>
            <a:cxnLst/>
            <a:rect l="l" t="t" r="r" b="b"/>
            <a:pathLst>
              <a:path w="9144000" h="3407410">
                <a:moveTo>
                  <a:pt x="0" y="0"/>
                </a:moveTo>
                <a:lnTo>
                  <a:pt x="9143981" y="0"/>
                </a:lnTo>
                <a:lnTo>
                  <a:pt x="9143981" y="3407093"/>
                </a:lnTo>
                <a:lnTo>
                  <a:pt x="0" y="3407093"/>
                </a:lnTo>
                <a:lnTo>
                  <a:pt x="0" y="0"/>
                </a:lnTo>
                <a:close/>
              </a:path>
            </a:pathLst>
          </a:custGeom>
          <a:solidFill>
            <a:srgbClr val="1F396E"/>
          </a:solidFill>
        </p:spPr>
        <p:txBody>
          <a:bodyPr wrap="square" lIns="0" tIns="0" rIns="0" bIns="0" rtlCol="0"/>
          <a:lstStyle/>
          <a:p>
            <a:endParaRPr/>
          </a:p>
        </p:txBody>
      </p:sp>
      <p:sp>
        <p:nvSpPr>
          <p:cNvPr id="4" name="object 4"/>
          <p:cNvSpPr txBox="1">
            <a:spLocks noGrp="1"/>
          </p:cNvSpPr>
          <p:nvPr>
            <p:ph type="title"/>
          </p:nvPr>
        </p:nvSpPr>
        <p:spPr>
          <a:xfrm>
            <a:off x="1326417" y="708525"/>
            <a:ext cx="5660390" cy="689932"/>
          </a:xfrm>
          <a:prstGeom prst="rect">
            <a:avLst/>
          </a:prstGeom>
        </p:spPr>
        <p:txBody>
          <a:bodyPr vert="horz" wrap="square" lIns="0" tIns="12700" rIns="0" bIns="0" rtlCol="0">
            <a:spAutoFit/>
          </a:bodyPr>
          <a:lstStyle/>
          <a:p>
            <a:pPr marL="12700">
              <a:lnSpc>
                <a:spcPct val="100000"/>
              </a:lnSpc>
              <a:spcBef>
                <a:spcPts val="100"/>
              </a:spcBef>
            </a:pPr>
            <a:r>
              <a:rPr sz="4400" b="0" u="none" spc="-300" dirty="0">
                <a:solidFill>
                  <a:srgbClr val="5FC1FF"/>
                </a:solidFill>
                <a:latin typeface="Arial"/>
                <a:cs typeface="Arial"/>
              </a:rPr>
              <a:t>S</a:t>
            </a:r>
            <a:r>
              <a:rPr lang="en-US" sz="4400" b="0" u="none" spc="-300" dirty="0">
                <a:solidFill>
                  <a:srgbClr val="5FC1FF"/>
                </a:solidFill>
                <a:latin typeface="Arial"/>
                <a:cs typeface="Arial"/>
              </a:rPr>
              <a:t>MART HOME SYSTEM</a:t>
            </a:r>
            <a:endParaRPr sz="4400" spc="-300" dirty="0">
              <a:latin typeface="Arial"/>
              <a:cs typeface="Arial"/>
            </a:endParaRPr>
          </a:p>
        </p:txBody>
      </p:sp>
      <p:sp>
        <p:nvSpPr>
          <p:cNvPr id="5" name="object 5"/>
          <p:cNvSpPr/>
          <p:nvPr/>
        </p:nvSpPr>
        <p:spPr>
          <a:xfrm>
            <a:off x="2856938" y="1823692"/>
            <a:ext cx="3319782" cy="331978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81022" y="569422"/>
            <a:ext cx="1214270" cy="96574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45844"/>
          </a:xfrm>
          <a:custGeom>
            <a:avLst/>
            <a:gdLst/>
            <a:ahLst/>
            <a:cxnLst/>
            <a:rect l="l" t="t" r="r" b="b"/>
            <a:pathLst>
              <a:path w="9144000" h="1045844">
                <a:moveTo>
                  <a:pt x="0" y="1045599"/>
                </a:moveTo>
                <a:lnTo>
                  <a:pt x="9143999" y="1045599"/>
                </a:lnTo>
                <a:lnTo>
                  <a:pt x="9143999" y="0"/>
                </a:lnTo>
                <a:lnTo>
                  <a:pt x="0" y="0"/>
                </a:lnTo>
                <a:lnTo>
                  <a:pt x="0" y="1045599"/>
                </a:lnTo>
                <a:close/>
              </a:path>
            </a:pathLst>
          </a:custGeom>
          <a:solidFill>
            <a:srgbClr val="E4EBF0"/>
          </a:solidFill>
        </p:spPr>
        <p:txBody>
          <a:bodyPr wrap="square" lIns="0" tIns="0" rIns="0" bIns="0" rtlCol="0"/>
          <a:lstStyle/>
          <a:p>
            <a:endParaRPr/>
          </a:p>
        </p:txBody>
      </p:sp>
      <p:sp>
        <p:nvSpPr>
          <p:cNvPr id="3" name="object 3"/>
          <p:cNvSpPr/>
          <p:nvPr/>
        </p:nvSpPr>
        <p:spPr>
          <a:xfrm>
            <a:off x="0" y="4156299"/>
            <a:ext cx="9144000" cy="987425"/>
          </a:xfrm>
          <a:custGeom>
            <a:avLst/>
            <a:gdLst/>
            <a:ahLst/>
            <a:cxnLst/>
            <a:rect l="l" t="t" r="r" b="b"/>
            <a:pathLst>
              <a:path w="9144000" h="987425">
                <a:moveTo>
                  <a:pt x="0" y="987199"/>
                </a:moveTo>
                <a:lnTo>
                  <a:pt x="9143999" y="987199"/>
                </a:lnTo>
                <a:lnTo>
                  <a:pt x="9143999" y="0"/>
                </a:lnTo>
                <a:lnTo>
                  <a:pt x="0" y="0"/>
                </a:lnTo>
                <a:lnTo>
                  <a:pt x="0" y="987199"/>
                </a:lnTo>
                <a:close/>
              </a:path>
            </a:pathLst>
          </a:custGeom>
          <a:solidFill>
            <a:srgbClr val="E4EBF0"/>
          </a:solidFill>
        </p:spPr>
        <p:txBody>
          <a:bodyPr wrap="square" lIns="0" tIns="0" rIns="0" bIns="0" rtlCol="0"/>
          <a:lstStyle/>
          <a:p>
            <a:endParaRPr/>
          </a:p>
        </p:txBody>
      </p:sp>
      <p:sp>
        <p:nvSpPr>
          <p:cNvPr id="4" name="object 4"/>
          <p:cNvSpPr/>
          <p:nvPr/>
        </p:nvSpPr>
        <p:spPr>
          <a:xfrm>
            <a:off x="0" y="1045600"/>
            <a:ext cx="9144000" cy="3110865"/>
          </a:xfrm>
          <a:custGeom>
            <a:avLst/>
            <a:gdLst/>
            <a:ahLst/>
            <a:cxnLst/>
            <a:rect l="l" t="t" r="r" b="b"/>
            <a:pathLst>
              <a:path w="9144000" h="3110865">
                <a:moveTo>
                  <a:pt x="0" y="0"/>
                </a:moveTo>
                <a:lnTo>
                  <a:pt x="9143999" y="0"/>
                </a:lnTo>
                <a:lnTo>
                  <a:pt x="9143999" y="3110699"/>
                </a:lnTo>
                <a:lnTo>
                  <a:pt x="0" y="3110699"/>
                </a:lnTo>
                <a:lnTo>
                  <a:pt x="0" y="0"/>
                </a:lnTo>
                <a:close/>
              </a:path>
            </a:pathLst>
          </a:custGeom>
          <a:solidFill>
            <a:srgbClr val="FFFFFF"/>
          </a:solidFill>
        </p:spPr>
        <p:txBody>
          <a:bodyPr wrap="square" lIns="0" tIns="0" rIns="0" bIns="0" rtlCol="0"/>
          <a:lstStyle/>
          <a:p>
            <a:endParaRPr dirty="0"/>
          </a:p>
        </p:txBody>
      </p:sp>
      <p:sp>
        <p:nvSpPr>
          <p:cNvPr id="5" name="object 5"/>
          <p:cNvSpPr txBox="1"/>
          <p:nvPr/>
        </p:nvSpPr>
        <p:spPr>
          <a:xfrm>
            <a:off x="447800" y="1590161"/>
            <a:ext cx="3604895" cy="496033"/>
          </a:xfrm>
          <a:prstGeom prst="rect">
            <a:avLst/>
          </a:prstGeom>
        </p:spPr>
        <p:txBody>
          <a:bodyPr vert="horz" wrap="square" lIns="0" tIns="8890" rIns="0" bIns="0" rtlCol="0">
            <a:spAutoFit/>
          </a:bodyPr>
          <a:lstStyle/>
          <a:p>
            <a:pPr marL="12700" marR="5080">
              <a:lnSpc>
                <a:spcPct val="102299"/>
              </a:lnSpc>
              <a:spcBef>
                <a:spcPts val="70"/>
              </a:spcBef>
            </a:pPr>
            <a:r>
              <a:rPr lang="en-US" sz="1600" spc="-5" dirty="0">
                <a:latin typeface="Georgia"/>
                <a:cs typeface="Georgia"/>
              </a:rPr>
              <a:t>Initial connections has been done i.e.; VCC(5/3.3 volt) and GND.</a:t>
            </a:r>
          </a:p>
        </p:txBody>
      </p:sp>
      <p:sp>
        <p:nvSpPr>
          <p:cNvPr id="6" name="object 6"/>
          <p:cNvSpPr txBox="1">
            <a:spLocks noGrp="1"/>
          </p:cNvSpPr>
          <p:nvPr>
            <p:ph type="title"/>
          </p:nvPr>
        </p:nvSpPr>
        <p:spPr>
          <a:xfrm>
            <a:off x="530225" y="462922"/>
            <a:ext cx="8022590" cy="513080"/>
          </a:xfrm>
          <a:prstGeom prst="rect">
            <a:avLst/>
          </a:prstGeom>
        </p:spPr>
        <p:txBody>
          <a:bodyPr vert="horz" wrap="square" lIns="0" tIns="12700" rIns="0" bIns="0" rtlCol="0">
            <a:spAutoFit/>
          </a:bodyPr>
          <a:lstStyle/>
          <a:p>
            <a:pPr marL="12700">
              <a:lnSpc>
                <a:spcPct val="100000"/>
              </a:lnSpc>
              <a:spcBef>
                <a:spcPts val="100"/>
              </a:spcBef>
            </a:pPr>
            <a:r>
              <a:rPr lang="en-US" sz="3200" b="0" u="none" spc="-300" dirty="0">
                <a:solidFill>
                  <a:srgbClr val="5FC1FF"/>
                </a:solidFill>
                <a:latin typeface="Arial"/>
                <a:cs typeface="Arial"/>
              </a:rPr>
              <a:t>STEP  2 </a:t>
            </a:r>
            <a:endParaRPr sz="3200" spc="-300" dirty="0">
              <a:latin typeface="Arial"/>
              <a:cs typeface="Arial"/>
            </a:endParaRPr>
          </a:p>
        </p:txBody>
      </p:sp>
      <p:sp>
        <p:nvSpPr>
          <p:cNvPr id="8" name="object 8"/>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9" name="object 9"/>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10</a:t>
            </a:fld>
            <a:endParaRPr spc="-14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652" y="1319855"/>
            <a:ext cx="4823390" cy="2713157"/>
          </a:xfrm>
          <a:prstGeom prst="rect">
            <a:avLst/>
          </a:prstGeom>
        </p:spPr>
      </p:pic>
    </p:spTree>
    <p:extLst>
      <p:ext uri="{BB962C8B-B14F-4D97-AF65-F5344CB8AC3E}">
        <p14:creationId xmlns:p14="http://schemas.microsoft.com/office/powerpoint/2010/main" val="91122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45844"/>
          </a:xfrm>
          <a:custGeom>
            <a:avLst/>
            <a:gdLst/>
            <a:ahLst/>
            <a:cxnLst/>
            <a:rect l="l" t="t" r="r" b="b"/>
            <a:pathLst>
              <a:path w="9144000" h="1045844">
                <a:moveTo>
                  <a:pt x="0" y="1045599"/>
                </a:moveTo>
                <a:lnTo>
                  <a:pt x="9143999" y="1045599"/>
                </a:lnTo>
                <a:lnTo>
                  <a:pt x="9143999" y="0"/>
                </a:lnTo>
                <a:lnTo>
                  <a:pt x="0" y="0"/>
                </a:lnTo>
                <a:lnTo>
                  <a:pt x="0" y="1045599"/>
                </a:lnTo>
                <a:close/>
              </a:path>
            </a:pathLst>
          </a:custGeom>
          <a:solidFill>
            <a:srgbClr val="E4EBF0"/>
          </a:solidFill>
        </p:spPr>
        <p:txBody>
          <a:bodyPr wrap="square" lIns="0" tIns="0" rIns="0" bIns="0" rtlCol="0"/>
          <a:lstStyle/>
          <a:p>
            <a:endParaRPr/>
          </a:p>
        </p:txBody>
      </p:sp>
      <p:sp>
        <p:nvSpPr>
          <p:cNvPr id="3" name="object 3"/>
          <p:cNvSpPr/>
          <p:nvPr/>
        </p:nvSpPr>
        <p:spPr>
          <a:xfrm>
            <a:off x="0" y="4156299"/>
            <a:ext cx="9144000" cy="987425"/>
          </a:xfrm>
          <a:custGeom>
            <a:avLst/>
            <a:gdLst/>
            <a:ahLst/>
            <a:cxnLst/>
            <a:rect l="l" t="t" r="r" b="b"/>
            <a:pathLst>
              <a:path w="9144000" h="987425">
                <a:moveTo>
                  <a:pt x="0" y="987199"/>
                </a:moveTo>
                <a:lnTo>
                  <a:pt x="9143999" y="987199"/>
                </a:lnTo>
                <a:lnTo>
                  <a:pt x="9143999" y="0"/>
                </a:lnTo>
                <a:lnTo>
                  <a:pt x="0" y="0"/>
                </a:lnTo>
                <a:lnTo>
                  <a:pt x="0" y="987199"/>
                </a:lnTo>
                <a:close/>
              </a:path>
            </a:pathLst>
          </a:custGeom>
          <a:solidFill>
            <a:srgbClr val="E4EBF0"/>
          </a:solidFill>
        </p:spPr>
        <p:txBody>
          <a:bodyPr wrap="square" lIns="0" tIns="0" rIns="0" bIns="0" rtlCol="0"/>
          <a:lstStyle/>
          <a:p>
            <a:endParaRPr/>
          </a:p>
        </p:txBody>
      </p:sp>
      <p:sp>
        <p:nvSpPr>
          <p:cNvPr id="4" name="object 4"/>
          <p:cNvSpPr/>
          <p:nvPr/>
        </p:nvSpPr>
        <p:spPr>
          <a:xfrm>
            <a:off x="0" y="1045600"/>
            <a:ext cx="9144000" cy="3110865"/>
          </a:xfrm>
          <a:custGeom>
            <a:avLst/>
            <a:gdLst/>
            <a:ahLst/>
            <a:cxnLst/>
            <a:rect l="l" t="t" r="r" b="b"/>
            <a:pathLst>
              <a:path w="9144000" h="3110865">
                <a:moveTo>
                  <a:pt x="0" y="0"/>
                </a:moveTo>
                <a:lnTo>
                  <a:pt x="9143999" y="0"/>
                </a:lnTo>
                <a:lnTo>
                  <a:pt x="9143999" y="3110699"/>
                </a:lnTo>
                <a:lnTo>
                  <a:pt x="0" y="3110699"/>
                </a:lnTo>
                <a:lnTo>
                  <a:pt x="0" y="0"/>
                </a:lnTo>
                <a:close/>
              </a:path>
            </a:pathLst>
          </a:custGeom>
          <a:solidFill>
            <a:srgbClr val="FFFFFF"/>
          </a:solidFill>
        </p:spPr>
        <p:txBody>
          <a:bodyPr wrap="square" lIns="0" tIns="0" rIns="0" bIns="0" rtlCol="0"/>
          <a:lstStyle/>
          <a:p>
            <a:endParaRPr dirty="0"/>
          </a:p>
        </p:txBody>
      </p:sp>
      <p:sp>
        <p:nvSpPr>
          <p:cNvPr id="5" name="object 5"/>
          <p:cNvSpPr txBox="1"/>
          <p:nvPr/>
        </p:nvSpPr>
        <p:spPr>
          <a:xfrm>
            <a:off x="447800" y="1590161"/>
            <a:ext cx="3604895" cy="260136"/>
          </a:xfrm>
          <a:prstGeom prst="rect">
            <a:avLst/>
          </a:prstGeom>
        </p:spPr>
        <p:txBody>
          <a:bodyPr vert="horz" wrap="square" lIns="0" tIns="8890" rIns="0" bIns="0" rtlCol="0">
            <a:spAutoFit/>
          </a:bodyPr>
          <a:lstStyle/>
          <a:p>
            <a:pPr marL="12700" marR="5080">
              <a:lnSpc>
                <a:spcPct val="102299"/>
              </a:lnSpc>
              <a:spcBef>
                <a:spcPts val="70"/>
              </a:spcBef>
            </a:pPr>
            <a:r>
              <a:rPr lang="en-US" sz="1600" spc="-5" dirty="0">
                <a:latin typeface="Georgia"/>
                <a:cs typeface="Georgia"/>
              </a:rPr>
              <a:t>All the connections has been done here.</a:t>
            </a:r>
          </a:p>
        </p:txBody>
      </p:sp>
      <p:sp>
        <p:nvSpPr>
          <p:cNvPr id="6" name="object 6"/>
          <p:cNvSpPr txBox="1">
            <a:spLocks noGrp="1"/>
          </p:cNvSpPr>
          <p:nvPr>
            <p:ph type="title"/>
          </p:nvPr>
        </p:nvSpPr>
        <p:spPr>
          <a:xfrm>
            <a:off x="530225" y="462922"/>
            <a:ext cx="8022590" cy="513080"/>
          </a:xfrm>
          <a:prstGeom prst="rect">
            <a:avLst/>
          </a:prstGeom>
        </p:spPr>
        <p:txBody>
          <a:bodyPr vert="horz" wrap="square" lIns="0" tIns="12700" rIns="0" bIns="0" rtlCol="0">
            <a:spAutoFit/>
          </a:bodyPr>
          <a:lstStyle/>
          <a:p>
            <a:pPr marL="12700">
              <a:lnSpc>
                <a:spcPct val="100000"/>
              </a:lnSpc>
              <a:spcBef>
                <a:spcPts val="100"/>
              </a:spcBef>
            </a:pPr>
            <a:r>
              <a:rPr lang="en-US" sz="3200" b="0" u="none" spc="-300" dirty="0">
                <a:solidFill>
                  <a:srgbClr val="5FC1FF"/>
                </a:solidFill>
                <a:latin typeface="Arial"/>
                <a:cs typeface="Arial"/>
              </a:rPr>
              <a:t>STEP 3  </a:t>
            </a:r>
            <a:endParaRPr sz="3200" spc="-300" dirty="0">
              <a:latin typeface="Arial"/>
              <a:cs typeface="Arial"/>
            </a:endParaRPr>
          </a:p>
        </p:txBody>
      </p:sp>
      <p:sp>
        <p:nvSpPr>
          <p:cNvPr id="8" name="object 8"/>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9" name="object 9"/>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11</a:t>
            </a:fld>
            <a:endParaRPr spc="-14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200150"/>
            <a:ext cx="4800048" cy="2700027"/>
          </a:xfrm>
          <a:prstGeom prst="rect">
            <a:avLst/>
          </a:prstGeom>
        </p:spPr>
      </p:pic>
    </p:spTree>
    <p:extLst>
      <p:ext uri="{BB962C8B-B14F-4D97-AF65-F5344CB8AC3E}">
        <p14:creationId xmlns:p14="http://schemas.microsoft.com/office/powerpoint/2010/main" val="158101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352550"/>
            <a:ext cx="4879975" cy="2771721"/>
          </a:xfrm>
          <a:prstGeom prst="rect">
            <a:avLst/>
          </a:prstGeom>
        </p:spPr>
        <p:txBody>
          <a:bodyPr vert="horz" wrap="square" lIns="0" tIns="8890" rIns="0" bIns="0" rtlCol="0">
            <a:spAutoFit/>
          </a:bodyPr>
          <a:lstStyle/>
          <a:p>
            <a:pPr marL="12700" marR="29209">
              <a:lnSpc>
                <a:spcPct val="102299"/>
              </a:lnSpc>
              <a:spcBef>
                <a:spcPts val="70"/>
              </a:spcBef>
            </a:pPr>
            <a:r>
              <a:rPr lang="en-US" sz="1600" dirty="0">
                <a:latin typeface="Georgia" panose="02040502050405020303" pitchFamily="18" charset="0"/>
              </a:rPr>
              <a:t>The </a:t>
            </a:r>
            <a:r>
              <a:rPr lang="en-US" sz="1600" b="1" dirty="0">
                <a:latin typeface="Georgia" panose="02040502050405020303" pitchFamily="18" charset="0"/>
              </a:rPr>
              <a:t>Arduino Uno </a:t>
            </a:r>
            <a:r>
              <a:rPr lang="en-US" sz="1600" dirty="0">
                <a:latin typeface="Georgia" panose="02040502050405020303" pitchFamily="18" charset="0"/>
              </a:rPr>
              <a:t>is a </a:t>
            </a:r>
            <a:r>
              <a:rPr lang="en-US" sz="1600" b="1" dirty="0">
                <a:latin typeface="Georgia" panose="02040502050405020303" pitchFamily="18" charset="0"/>
              </a:rPr>
              <a:t>microcontroller</a:t>
            </a:r>
            <a:r>
              <a:rPr lang="en-US" sz="1600" dirty="0">
                <a:latin typeface="Georgia" panose="02040502050405020303" pitchFamily="18" charset="0"/>
              </a:rPr>
              <a:t> board based on the </a:t>
            </a:r>
            <a:r>
              <a:rPr lang="en-US" sz="1600" b="1" dirty="0">
                <a:latin typeface="Georgia" panose="02040502050405020303" pitchFamily="18" charset="0"/>
              </a:rPr>
              <a:t>ATmega328</a:t>
            </a:r>
            <a:r>
              <a:rPr lang="en-US" sz="1600" dirty="0">
                <a:latin typeface="Georgia" panose="02040502050405020303" pitchFamily="18" charset="0"/>
              </a:rPr>
              <a:t>. It has 20 digital input/output pins (of which 6 can be used as PWM outputs and 6 can be used as analog inputs), a 16 MHz resonator, a USB connection, a power jack, an in-circuit system programming (ICSP) header, and a reset button. It contains everything needed to support the microcontroller; simply connect it to a computer (or appropriate wall power adapter) with a USB cable or power it with a AC-to-DC adapter or battery to get started.</a:t>
            </a:r>
            <a:endParaRPr sz="1600" dirty="0">
              <a:latin typeface="Georgia" panose="02040502050405020303" pitchFamily="18" charset="0"/>
              <a:cs typeface="Georgia"/>
            </a:endParaRPr>
          </a:p>
        </p:txBody>
      </p:sp>
      <p:sp>
        <p:nvSpPr>
          <p:cNvPr id="4" name="object 4"/>
          <p:cNvSpPr txBox="1">
            <a:spLocks noGrp="1"/>
          </p:cNvSpPr>
          <p:nvPr>
            <p:ph type="title"/>
          </p:nvPr>
        </p:nvSpPr>
        <p:spPr>
          <a:xfrm>
            <a:off x="530224" y="394215"/>
            <a:ext cx="6937375" cy="505267"/>
          </a:xfrm>
          <a:prstGeom prst="rect">
            <a:avLst/>
          </a:prstGeom>
        </p:spPr>
        <p:txBody>
          <a:bodyPr vert="horz" wrap="square" lIns="0" tIns="12700" rIns="0" bIns="0" rtlCol="0">
            <a:spAutoFit/>
          </a:bodyPr>
          <a:lstStyle/>
          <a:p>
            <a:pPr marL="12700">
              <a:lnSpc>
                <a:spcPct val="100000"/>
              </a:lnSpc>
              <a:spcBef>
                <a:spcPts val="100"/>
              </a:spcBef>
            </a:pPr>
            <a:r>
              <a:rPr lang="en-US" sz="3200" b="0" u="none" spc="-300" dirty="0">
                <a:solidFill>
                  <a:srgbClr val="5FC1FF"/>
                </a:solidFill>
                <a:latin typeface="Arial"/>
                <a:cs typeface="Arial"/>
              </a:rPr>
              <a:t>AUDRINO UNO R3</a:t>
            </a:r>
            <a:endParaRPr lang="en-US" sz="3200" spc="-300" dirty="0">
              <a:latin typeface="Arial"/>
              <a:cs typeface="Arial"/>
            </a:endParaRPr>
          </a:p>
        </p:txBody>
      </p:sp>
      <p:sp>
        <p:nvSpPr>
          <p:cNvPr id="5" name="object 5"/>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6" name="object 6"/>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12</a:t>
            </a:fld>
            <a:endParaRPr spc="-140"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1489" y="1504877"/>
            <a:ext cx="3569709" cy="24670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352550"/>
            <a:ext cx="4879975" cy="2031069"/>
          </a:xfrm>
          <a:prstGeom prst="rect">
            <a:avLst/>
          </a:prstGeom>
        </p:spPr>
        <p:txBody>
          <a:bodyPr vert="horz" wrap="square" lIns="0" tIns="8890" rIns="0" bIns="0" rtlCol="0">
            <a:spAutoFit/>
          </a:bodyPr>
          <a:lstStyle/>
          <a:p>
            <a:pPr marL="12700" marR="29209">
              <a:lnSpc>
                <a:spcPct val="102299"/>
              </a:lnSpc>
              <a:spcBef>
                <a:spcPts val="70"/>
              </a:spcBef>
            </a:pPr>
            <a:r>
              <a:rPr lang="en-US" sz="1600" dirty="0">
                <a:latin typeface="Georgia" panose="02040502050405020303" pitchFamily="18" charset="0"/>
              </a:rPr>
              <a:t>The HC-05 Bluetooth Module has 6 pins- Vcc, GND, TX, RX, Key, and LED.</a:t>
            </a:r>
          </a:p>
          <a:p>
            <a:pPr marL="12700" marR="29209">
              <a:lnSpc>
                <a:spcPct val="102299"/>
              </a:lnSpc>
              <a:spcBef>
                <a:spcPts val="70"/>
              </a:spcBef>
            </a:pPr>
            <a:r>
              <a:rPr lang="en-US" sz="1600" b="1" dirty="0">
                <a:latin typeface="Georgia" panose="02040502050405020303" pitchFamily="18" charset="0"/>
              </a:rPr>
              <a:t>HC‐05 module</a:t>
            </a:r>
            <a:r>
              <a:rPr lang="en-US" sz="1600" dirty="0">
                <a:latin typeface="Georgia" panose="02040502050405020303" pitchFamily="18" charset="0"/>
              </a:rPr>
              <a:t> is an easy to use </a:t>
            </a:r>
            <a:r>
              <a:rPr lang="en-US" sz="1600" b="1" dirty="0">
                <a:latin typeface="Georgia" panose="02040502050405020303" pitchFamily="18" charset="0"/>
              </a:rPr>
              <a:t>Bluetooth SPP (Serial Port Protocol) module, </a:t>
            </a:r>
            <a:r>
              <a:rPr lang="en-US" sz="1600" dirty="0">
                <a:latin typeface="Georgia" panose="02040502050405020303" pitchFamily="18" charset="0"/>
              </a:rPr>
              <a:t>designed for transparent wireless serial connection setup. The HC-05 Bluetooth Module can be used in a Master or Slave configuration, making it a great solution for wireless communication.</a:t>
            </a:r>
            <a:endParaRPr sz="1600" dirty="0">
              <a:latin typeface="Georgia" panose="02040502050405020303" pitchFamily="18" charset="0"/>
              <a:cs typeface="Georgia"/>
            </a:endParaRPr>
          </a:p>
        </p:txBody>
      </p:sp>
      <p:sp>
        <p:nvSpPr>
          <p:cNvPr id="4" name="object 4"/>
          <p:cNvSpPr txBox="1">
            <a:spLocks noGrp="1"/>
          </p:cNvSpPr>
          <p:nvPr>
            <p:ph type="title"/>
          </p:nvPr>
        </p:nvSpPr>
        <p:spPr>
          <a:xfrm>
            <a:off x="530224" y="394215"/>
            <a:ext cx="6937375" cy="505267"/>
          </a:xfrm>
          <a:prstGeom prst="rect">
            <a:avLst/>
          </a:prstGeom>
        </p:spPr>
        <p:txBody>
          <a:bodyPr vert="horz" wrap="square" lIns="0" tIns="12700" rIns="0" bIns="0" rtlCol="0">
            <a:spAutoFit/>
          </a:bodyPr>
          <a:lstStyle/>
          <a:p>
            <a:pPr marL="12700">
              <a:lnSpc>
                <a:spcPct val="100000"/>
              </a:lnSpc>
              <a:spcBef>
                <a:spcPts val="100"/>
              </a:spcBef>
            </a:pPr>
            <a:r>
              <a:rPr lang="en-US" sz="3200" b="0" u="none" spc="-300" dirty="0">
                <a:solidFill>
                  <a:srgbClr val="5FC1FF"/>
                </a:solidFill>
                <a:latin typeface="Arial"/>
                <a:cs typeface="Arial"/>
              </a:rPr>
              <a:t>BLUETOOTH MODULE(HC-05)</a:t>
            </a:r>
            <a:endParaRPr lang="en-US" sz="3200" spc="-300" dirty="0">
              <a:latin typeface="Arial"/>
              <a:cs typeface="Arial"/>
            </a:endParaRPr>
          </a:p>
        </p:txBody>
      </p:sp>
      <p:sp>
        <p:nvSpPr>
          <p:cNvPr id="5" name="object 5"/>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6" name="object 6"/>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13</a:t>
            </a:fld>
            <a:endParaRPr spc="-14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352550"/>
            <a:ext cx="2771721" cy="2771721"/>
          </a:xfrm>
          <a:prstGeom prst="rect">
            <a:avLst/>
          </a:prstGeom>
        </p:spPr>
      </p:pic>
    </p:spTree>
    <p:extLst>
      <p:ext uri="{BB962C8B-B14F-4D97-AF65-F5344CB8AC3E}">
        <p14:creationId xmlns:p14="http://schemas.microsoft.com/office/powerpoint/2010/main" val="9862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352550"/>
            <a:ext cx="4879975" cy="1547283"/>
          </a:xfrm>
          <a:prstGeom prst="rect">
            <a:avLst/>
          </a:prstGeom>
        </p:spPr>
        <p:txBody>
          <a:bodyPr vert="horz" wrap="square" lIns="0" tIns="8890" rIns="0" bIns="0" rtlCol="0">
            <a:spAutoFit/>
          </a:bodyPr>
          <a:lstStyle/>
          <a:p>
            <a:pPr marL="12700" marR="29209">
              <a:lnSpc>
                <a:spcPct val="102299"/>
              </a:lnSpc>
              <a:spcBef>
                <a:spcPts val="70"/>
              </a:spcBef>
            </a:pPr>
            <a:r>
              <a:rPr lang="en-US" sz="1600" dirty="0">
                <a:latin typeface="Georgia" panose="02040502050405020303" pitchFamily="18" charset="0"/>
              </a:rPr>
              <a:t>The </a:t>
            </a:r>
            <a:r>
              <a:rPr lang="en-US" sz="1600" b="1" dirty="0">
                <a:latin typeface="Georgia" panose="02040502050405020303" pitchFamily="18" charset="0"/>
              </a:rPr>
              <a:t>ESP8266</a:t>
            </a:r>
            <a:r>
              <a:rPr lang="en-US" sz="1600" dirty="0">
                <a:latin typeface="Georgia" panose="02040502050405020303" pitchFamily="18" charset="0"/>
              </a:rPr>
              <a:t> Wi-Fi Module is a self contained SOC with integrated </a:t>
            </a:r>
            <a:r>
              <a:rPr lang="en-US" sz="1600" b="1" dirty="0">
                <a:latin typeface="Georgia" panose="02040502050405020303" pitchFamily="18" charset="0"/>
              </a:rPr>
              <a:t>TCP/IP </a:t>
            </a:r>
            <a:r>
              <a:rPr lang="en-US" sz="1600" dirty="0">
                <a:latin typeface="Georgia" panose="02040502050405020303" pitchFamily="18" charset="0"/>
              </a:rPr>
              <a:t>protocol stack that can give any microcontroller access to your Wi-Fi network. The </a:t>
            </a:r>
            <a:r>
              <a:rPr lang="en-US" sz="1600" b="1" dirty="0">
                <a:latin typeface="Georgia" panose="02040502050405020303" pitchFamily="18" charset="0"/>
              </a:rPr>
              <a:t>ESP8266</a:t>
            </a:r>
            <a:r>
              <a:rPr lang="en-US" sz="1600" dirty="0">
                <a:latin typeface="Georgia" panose="02040502050405020303" pitchFamily="18" charset="0"/>
              </a:rPr>
              <a:t> is capable of either hosting an application or offloading all Wi-Fi networking functions from another application processor</a:t>
            </a:r>
            <a:r>
              <a:rPr lang="en-US" dirty="0"/>
              <a:t>.</a:t>
            </a:r>
            <a:endParaRPr sz="1600" dirty="0">
              <a:latin typeface="Georgia" panose="02040502050405020303" pitchFamily="18" charset="0"/>
              <a:cs typeface="Georgia"/>
            </a:endParaRPr>
          </a:p>
        </p:txBody>
      </p:sp>
      <p:sp>
        <p:nvSpPr>
          <p:cNvPr id="4" name="object 4"/>
          <p:cNvSpPr txBox="1">
            <a:spLocks noGrp="1"/>
          </p:cNvSpPr>
          <p:nvPr>
            <p:ph type="title"/>
          </p:nvPr>
        </p:nvSpPr>
        <p:spPr>
          <a:xfrm>
            <a:off x="530224" y="394215"/>
            <a:ext cx="6937375" cy="505267"/>
          </a:xfrm>
          <a:prstGeom prst="rect">
            <a:avLst/>
          </a:prstGeom>
        </p:spPr>
        <p:txBody>
          <a:bodyPr vert="horz" wrap="square" lIns="0" tIns="12700" rIns="0" bIns="0" rtlCol="0">
            <a:spAutoFit/>
          </a:bodyPr>
          <a:lstStyle/>
          <a:p>
            <a:pPr marL="12700">
              <a:lnSpc>
                <a:spcPct val="100000"/>
              </a:lnSpc>
              <a:spcBef>
                <a:spcPts val="100"/>
              </a:spcBef>
            </a:pPr>
            <a:r>
              <a:rPr lang="en-US" sz="3200" b="0" u="none" spc="-150" dirty="0">
                <a:solidFill>
                  <a:srgbClr val="5FC1FF"/>
                </a:solidFill>
                <a:latin typeface="Arial"/>
                <a:cs typeface="Arial"/>
              </a:rPr>
              <a:t>WI-FI MODULE(ESP8266)</a:t>
            </a:r>
            <a:endParaRPr lang="en-US" sz="3200" spc="-150" dirty="0">
              <a:latin typeface="Arial"/>
              <a:cs typeface="Arial"/>
            </a:endParaRPr>
          </a:p>
        </p:txBody>
      </p:sp>
      <p:sp>
        <p:nvSpPr>
          <p:cNvPr id="5" name="object 5"/>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6" name="object 6"/>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14</a:t>
            </a:fld>
            <a:endParaRPr spc="-14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1352550"/>
            <a:ext cx="3352800" cy="2514600"/>
          </a:xfrm>
          <a:prstGeom prst="rect">
            <a:avLst/>
          </a:prstGeom>
        </p:spPr>
      </p:pic>
    </p:spTree>
    <p:extLst>
      <p:ext uri="{BB962C8B-B14F-4D97-AF65-F5344CB8AC3E}">
        <p14:creationId xmlns:p14="http://schemas.microsoft.com/office/powerpoint/2010/main" val="86749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352550"/>
            <a:ext cx="4879975" cy="1277594"/>
          </a:xfrm>
          <a:prstGeom prst="rect">
            <a:avLst/>
          </a:prstGeom>
        </p:spPr>
        <p:txBody>
          <a:bodyPr vert="horz" wrap="square" lIns="0" tIns="8890" rIns="0" bIns="0" rtlCol="0">
            <a:spAutoFit/>
          </a:bodyPr>
          <a:lstStyle/>
          <a:p>
            <a:pPr marL="12700" marR="29209">
              <a:lnSpc>
                <a:spcPct val="102299"/>
              </a:lnSpc>
              <a:spcBef>
                <a:spcPts val="70"/>
              </a:spcBef>
            </a:pPr>
            <a:r>
              <a:rPr lang="en-US" sz="1600" dirty="0">
                <a:latin typeface="Georgia" panose="02040502050405020303" pitchFamily="18" charset="0"/>
              </a:rPr>
              <a:t>A </a:t>
            </a:r>
            <a:r>
              <a:rPr lang="en-US" sz="1600" b="1" dirty="0">
                <a:latin typeface="Georgia" panose="02040502050405020303" pitchFamily="18" charset="0"/>
              </a:rPr>
              <a:t>Relay</a:t>
            </a:r>
            <a:r>
              <a:rPr lang="en-US" sz="1600" dirty="0">
                <a:latin typeface="Georgia" panose="02040502050405020303" pitchFamily="18" charset="0"/>
              </a:rPr>
              <a:t> is an electrically operated switch. Relays use an electromagnet to mechanically operate the switch and provide electrical isolation between two circuits. </a:t>
            </a:r>
          </a:p>
          <a:p>
            <a:pPr marL="12700" marR="29209">
              <a:lnSpc>
                <a:spcPct val="102299"/>
              </a:lnSpc>
              <a:spcBef>
                <a:spcPts val="70"/>
              </a:spcBef>
            </a:pPr>
            <a:r>
              <a:rPr lang="en-US" sz="1600" b="1" dirty="0">
                <a:latin typeface="Georgia" panose="02040502050405020303" pitchFamily="18" charset="0"/>
                <a:cs typeface="Georgia"/>
              </a:rPr>
              <a:t>Relays</a:t>
            </a:r>
            <a:r>
              <a:rPr lang="en-US" sz="1600" dirty="0">
                <a:latin typeface="Georgia" panose="02040502050405020303" pitchFamily="18" charset="0"/>
                <a:cs typeface="Georgia"/>
              </a:rPr>
              <a:t> protect electrical circuits from overload and fault.</a:t>
            </a:r>
            <a:endParaRPr sz="1600" dirty="0">
              <a:latin typeface="Georgia" panose="02040502050405020303" pitchFamily="18" charset="0"/>
              <a:cs typeface="Georgia"/>
            </a:endParaRPr>
          </a:p>
        </p:txBody>
      </p:sp>
      <p:sp>
        <p:nvSpPr>
          <p:cNvPr id="4" name="object 4"/>
          <p:cNvSpPr txBox="1">
            <a:spLocks noGrp="1"/>
          </p:cNvSpPr>
          <p:nvPr>
            <p:ph type="title"/>
          </p:nvPr>
        </p:nvSpPr>
        <p:spPr>
          <a:xfrm>
            <a:off x="530224" y="394215"/>
            <a:ext cx="6937375" cy="505267"/>
          </a:xfrm>
          <a:prstGeom prst="rect">
            <a:avLst/>
          </a:prstGeom>
        </p:spPr>
        <p:txBody>
          <a:bodyPr vert="horz" wrap="square" lIns="0" tIns="12700" rIns="0" bIns="0" rtlCol="0">
            <a:spAutoFit/>
          </a:bodyPr>
          <a:lstStyle/>
          <a:p>
            <a:pPr marL="12700">
              <a:lnSpc>
                <a:spcPct val="100000"/>
              </a:lnSpc>
              <a:spcBef>
                <a:spcPts val="100"/>
              </a:spcBef>
            </a:pPr>
            <a:r>
              <a:rPr lang="en-US" sz="3200" b="0" u="none" spc="-150" dirty="0">
                <a:solidFill>
                  <a:srgbClr val="5FC1FF"/>
                </a:solidFill>
                <a:latin typeface="Arial"/>
                <a:cs typeface="Arial"/>
              </a:rPr>
              <a:t>RELAY</a:t>
            </a:r>
            <a:endParaRPr lang="en-US" sz="3200" spc="-150" dirty="0">
              <a:latin typeface="Arial"/>
              <a:cs typeface="Arial"/>
            </a:endParaRPr>
          </a:p>
        </p:txBody>
      </p:sp>
      <p:sp>
        <p:nvSpPr>
          <p:cNvPr id="5" name="object 5"/>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6" name="object 6"/>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15</a:t>
            </a:fld>
            <a:endParaRPr spc="-14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352550"/>
            <a:ext cx="2991556" cy="2243667"/>
          </a:xfrm>
          <a:prstGeom prst="rect">
            <a:avLst/>
          </a:prstGeom>
        </p:spPr>
      </p:pic>
    </p:spTree>
    <p:extLst>
      <p:ext uri="{BB962C8B-B14F-4D97-AF65-F5344CB8AC3E}">
        <p14:creationId xmlns:p14="http://schemas.microsoft.com/office/powerpoint/2010/main" val="352582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352550"/>
            <a:ext cx="4879975" cy="2659190"/>
          </a:xfrm>
          <a:prstGeom prst="rect">
            <a:avLst/>
          </a:prstGeom>
        </p:spPr>
        <p:txBody>
          <a:bodyPr vert="horz" wrap="square" lIns="0" tIns="8890" rIns="0" bIns="0" rtlCol="0">
            <a:spAutoFit/>
          </a:bodyPr>
          <a:lstStyle/>
          <a:p>
            <a:pPr marL="12700" marR="29209">
              <a:lnSpc>
                <a:spcPct val="102299"/>
              </a:lnSpc>
              <a:spcBef>
                <a:spcPts val="70"/>
              </a:spcBef>
            </a:pPr>
            <a:r>
              <a:rPr lang="en-US" sz="1600" b="1" dirty="0">
                <a:latin typeface="Georgia" panose="02040502050405020303" pitchFamily="18" charset="0"/>
              </a:rPr>
              <a:t>Radio-frequency identification</a:t>
            </a:r>
            <a:r>
              <a:rPr lang="en-US" sz="1600" dirty="0">
                <a:latin typeface="Georgia" panose="02040502050405020303" pitchFamily="18" charset="0"/>
              </a:rPr>
              <a:t> (</a:t>
            </a:r>
            <a:r>
              <a:rPr lang="en-US" sz="1600" b="1" i="1" dirty="0">
                <a:latin typeface="Georgia" panose="02040502050405020303" pitchFamily="18" charset="0"/>
              </a:rPr>
              <a:t>RFID</a:t>
            </a:r>
            <a:r>
              <a:rPr lang="en-US" sz="1600" dirty="0">
                <a:latin typeface="Georgia" panose="02040502050405020303" pitchFamily="18" charset="0"/>
              </a:rPr>
              <a:t>) uses electromagnetic fields to automatically identify and track tags attached to objects. The tags contain electronically stored information</a:t>
            </a:r>
            <a:endParaRPr lang="en-US" sz="1600" dirty="0">
              <a:latin typeface="Georgia" panose="02040502050405020303" pitchFamily="18" charset="0"/>
              <a:cs typeface="Times New Roman"/>
            </a:endParaRPr>
          </a:p>
          <a:p>
            <a:pPr>
              <a:lnSpc>
                <a:spcPct val="100000"/>
              </a:lnSpc>
              <a:spcBef>
                <a:spcPts val="15"/>
              </a:spcBef>
            </a:pPr>
            <a:endParaRPr lang="en-US" sz="1000" dirty="0">
              <a:latin typeface="Times New Roman"/>
              <a:cs typeface="Times New Roman"/>
            </a:endParaRPr>
          </a:p>
          <a:p>
            <a:pPr marL="12700" marR="5080">
              <a:lnSpc>
                <a:spcPct val="102299"/>
              </a:lnSpc>
              <a:spcBef>
                <a:spcPts val="5"/>
              </a:spcBef>
            </a:pPr>
            <a:r>
              <a:rPr lang="en-US" sz="1600" b="1" dirty="0">
                <a:latin typeface="Georgia" panose="02040502050405020303" pitchFamily="18" charset="0"/>
              </a:rPr>
              <a:t>RC522</a:t>
            </a:r>
            <a:r>
              <a:rPr lang="en-US" sz="1600" dirty="0">
                <a:latin typeface="Georgia" panose="02040502050405020303" pitchFamily="18" charset="0"/>
              </a:rPr>
              <a:t> is used in highly integrated 13.56MHz contactless communication card chip to read and write.</a:t>
            </a:r>
            <a:r>
              <a:rPr lang="en-US" sz="1600" dirty="0"/>
              <a:t> </a:t>
            </a:r>
            <a:r>
              <a:rPr lang="en-US" sz="1600" dirty="0">
                <a:latin typeface="Georgia" panose="02040502050405020303" pitchFamily="18" charset="0"/>
              </a:rPr>
              <a:t>RC522 use of advanced modulation and demodulation concept completely integrated in the 13.56MHz all kinds of passive contactless communication methods and protocols.</a:t>
            </a:r>
            <a:endParaRPr lang="en-US" sz="1600" dirty="0">
              <a:latin typeface="Georgia" panose="02040502050405020303" pitchFamily="18" charset="0"/>
              <a:cs typeface="Georgia"/>
            </a:endParaRPr>
          </a:p>
        </p:txBody>
      </p:sp>
      <p:sp>
        <p:nvSpPr>
          <p:cNvPr id="4" name="object 4"/>
          <p:cNvSpPr txBox="1">
            <a:spLocks noGrp="1"/>
          </p:cNvSpPr>
          <p:nvPr>
            <p:ph type="title"/>
          </p:nvPr>
        </p:nvSpPr>
        <p:spPr>
          <a:xfrm>
            <a:off x="530224" y="394215"/>
            <a:ext cx="6937375" cy="505267"/>
          </a:xfrm>
          <a:prstGeom prst="rect">
            <a:avLst/>
          </a:prstGeom>
        </p:spPr>
        <p:txBody>
          <a:bodyPr vert="horz" wrap="square" lIns="0" tIns="12700" rIns="0" bIns="0" rtlCol="0">
            <a:spAutoFit/>
          </a:bodyPr>
          <a:lstStyle/>
          <a:p>
            <a:pPr marL="12700">
              <a:lnSpc>
                <a:spcPct val="100000"/>
              </a:lnSpc>
              <a:spcBef>
                <a:spcPts val="100"/>
              </a:spcBef>
            </a:pPr>
            <a:r>
              <a:rPr lang="en-US" sz="3200" b="0" u="none" spc="-300" dirty="0">
                <a:solidFill>
                  <a:srgbClr val="5FC1FF"/>
                </a:solidFill>
                <a:latin typeface="Arial"/>
                <a:cs typeface="Arial"/>
              </a:rPr>
              <a:t>RADIO FREQUENCY IDENTIFICATION</a:t>
            </a:r>
            <a:endParaRPr lang="en-US" sz="3200" spc="-300" dirty="0">
              <a:latin typeface="Arial"/>
              <a:cs typeface="Arial"/>
            </a:endParaRPr>
          </a:p>
        </p:txBody>
      </p:sp>
      <p:sp>
        <p:nvSpPr>
          <p:cNvPr id="5" name="object 5"/>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6" name="object 6"/>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16</a:t>
            </a:fld>
            <a:endParaRPr spc="-14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341967"/>
            <a:ext cx="2971800" cy="2971800"/>
          </a:xfrm>
          <a:prstGeom prst="rect">
            <a:avLst/>
          </a:prstGeom>
        </p:spPr>
      </p:pic>
    </p:spTree>
    <p:extLst>
      <p:ext uri="{BB962C8B-B14F-4D97-AF65-F5344CB8AC3E}">
        <p14:creationId xmlns:p14="http://schemas.microsoft.com/office/powerpoint/2010/main" val="393871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4" y="1207012"/>
            <a:ext cx="5032376" cy="2748188"/>
          </a:xfrm>
          <a:prstGeom prst="rect">
            <a:avLst/>
          </a:prstGeom>
        </p:spPr>
        <p:txBody>
          <a:bodyPr vert="horz" wrap="square" lIns="0" tIns="8890" rIns="0" bIns="0" rtlCol="0">
            <a:spAutoFit/>
          </a:bodyPr>
          <a:lstStyle/>
          <a:p>
            <a:r>
              <a:rPr lang="en-US" sz="1600" b="1" dirty="0">
                <a:latin typeface="Georgia" panose="02040502050405020303" pitchFamily="18" charset="0"/>
              </a:rPr>
              <a:t>PIR</a:t>
            </a:r>
            <a:r>
              <a:rPr lang="en-US" sz="1600" dirty="0">
                <a:latin typeface="Georgia" panose="02040502050405020303" pitchFamily="18" charset="0"/>
              </a:rPr>
              <a:t> is an electronic appliance measures infrared radiation from objects in generated field by PIR detector. Sometimes it called PID – </a:t>
            </a:r>
            <a:r>
              <a:rPr lang="en-US" sz="1600" b="1" dirty="0">
                <a:latin typeface="Georgia" panose="02040502050405020303" pitchFamily="18" charset="0"/>
              </a:rPr>
              <a:t>passive infrared detector</a:t>
            </a:r>
            <a:r>
              <a:rPr lang="en-US" b="1" dirty="0"/>
              <a:t>.</a:t>
            </a:r>
          </a:p>
          <a:p>
            <a:pPr>
              <a:lnSpc>
                <a:spcPct val="100000"/>
              </a:lnSpc>
              <a:spcBef>
                <a:spcPts val="20"/>
              </a:spcBef>
            </a:pPr>
            <a:r>
              <a:rPr lang="en-US" sz="1600" dirty="0">
                <a:latin typeface="Georgia" panose="02040502050405020303" pitchFamily="18" charset="0"/>
              </a:rPr>
              <a:t>It detects changes in amount of IR radiation, which is depends upon the outside characteristics and temperature of the objects in front of detector. It means if human or animal will come in range of detector it will detect movement because live body eliminates warm energy in form of IR radiation. So it will give you signal by light or alarm when any live object in front of PIR.</a:t>
            </a:r>
            <a:endParaRPr lang="en-US" sz="1600" dirty="0">
              <a:latin typeface="Georgia" panose="02040502050405020303" pitchFamily="18" charset="0"/>
              <a:cs typeface="Georgia"/>
            </a:endParaRPr>
          </a:p>
        </p:txBody>
      </p:sp>
      <p:sp>
        <p:nvSpPr>
          <p:cNvPr id="5" name="object 5"/>
          <p:cNvSpPr txBox="1">
            <a:spLocks noGrp="1"/>
          </p:cNvSpPr>
          <p:nvPr>
            <p:ph type="title"/>
          </p:nvPr>
        </p:nvSpPr>
        <p:spPr>
          <a:xfrm>
            <a:off x="530224" y="394215"/>
            <a:ext cx="8156575" cy="505267"/>
          </a:xfrm>
          <a:prstGeom prst="rect">
            <a:avLst/>
          </a:prstGeom>
        </p:spPr>
        <p:txBody>
          <a:bodyPr vert="horz" wrap="square" lIns="0" tIns="12700" rIns="0" bIns="0" rtlCol="0">
            <a:spAutoFit/>
          </a:bodyPr>
          <a:lstStyle/>
          <a:p>
            <a:pPr marL="12700">
              <a:lnSpc>
                <a:spcPct val="100000"/>
              </a:lnSpc>
              <a:spcBef>
                <a:spcPts val="100"/>
              </a:spcBef>
            </a:pPr>
            <a:r>
              <a:rPr lang="en-US" sz="3200" b="0" u="none" spc="-150" dirty="0">
                <a:solidFill>
                  <a:srgbClr val="5FC1FF"/>
                </a:solidFill>
                <a:latin typeface="Arial"/>
                <a:cs typeface="Arial"/>
              </a:rPr>
              <a:t>PASSIVE  INFRARED   SENSOR</a:t>
            </a:r>
            <a:endParaRPr sz="3200" spc="-150" dirty="0">
              <a:latin typeface="Arial"/>
              <a:cs typeface="Arial"/>
            </a:endParaRPr>
          </a:p>
        </p:txBody>
      </p:sp>
      <p:sp>
        <p:nvSpPr>
          <p:cNvPr id="6" name="object 6"/>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7" name="object 7"/>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17</a:t>
            </a:fld>
            <a:endParaRPr spc="-14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276350"/>
            <a:ext cx="2971800" cy="2971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207012"/>
            <a:ext cx="4956175" cy="2031069"/>
          </a:xfrm>
          <a:prstGeom prst="rect">
            <a:avLst/>
          </a:prstGeom>
        </p:spPr>
        <p:txBody>
          <a:bodyPr vert="horz" wrap="square" lIns="0" tIns="8890" rIns="0" bIns="0" rtlCol="0">
            <a:spAutoFit/>
          </a:bodyPr>
          <a:lstStyle/>
          <a:p>
            <a:pPr marL="12700" marR="5080">
              <a:lnSpc>
                <a:spcPct val="102299"/>
              </a:lnSpc>
              <a:spcBef>
                <a:spcPts val="70"/>
              </a:spcBef>
            </a:pPr>
            <a:r>
              <a:rPr lang="en-US" sz="1600" dirty="0">
                <a:latin typeface="Georgia" panose="02040502050405020303" pitchFamily="18" charset="0"/>
              </a:rPr>
              <a:t>A </a:t>
            </a:r>
            <a:r>
              <a:rPr lang="en-US" sz="1600" b="1" dirty="0">
                <a:latin typeface="Georgia" panose="02040502050405020303" pitchFamily="18" charset="0"/>
              </a:rPr>
              <a:t>humidity sensor</a:t>
            </a:r>
            <a:r>
              <a:rPr lang="en-US" sz="1600" dirty="0">
                <a:latin typeface="Georgia" panose="02040502050405020303" pitchFamily="18" charset="0"/>
              </a:rPr>
              <a:t> senses, measures and regularly reports the relative humidity in the air. It measures both moisture and air temperature.</a:t>
            </a:r>
          </a:p>
          <a:p>
            <a:pPr marL="12700" marR="5080">
              <a:lnSpc>
                <a:spcPct val="102299"/>
              </a:lnSpc>
              <a:spcBef>
                <a:spcPts val="70"/>
              </a:spcBef>
            </a:pPr>
            <a:r>
              <a:rPr lang="en-US" sz="1600" dirty="0">
                <a:latin typeface="Georgia" panose="02040502050405020303" pitchFamily="18" charset="0"/>
              </a:rPr>
              <a:t>The </a:t>
            </a:r>
            <a:r>
              <a:rPr lang="en-US" sz="1600" b="1" dirty="0">
                <a:latin typeface="Georgia" panose="02040502050405020303" pitchFamily="18" charset="0"/>
              </a:rPr>
              <a:t>DHT11</a:t>
            </a:r>
            <a:r>
              <a:rPr lang="en-US" sz="1600" dirty="0">
                <a:latin typeface="Georgia" panose="02040502050405020303" pitchFamily="18" charset="0"/>
              </a:rPr>
              <a:t> is a basic, ultra low-cost digital temperature and humidity sensor. It uses a capacitive humidity sensor and a thermistor to measure the surrounding air, and spits out a digital signal on the data pin (no analog input pins needed). </a:t>
            </a:r>
            <a:endParaRPr sz="1600" dirty="0">
              <a:latin typeface="Georgia" panose="02040502050405020303" pitchFamily="18" charset="0"/>
              <a:cs typeface="Georgia"/>
            </a:endParaRPr>
          </a:p>
        </p:txBody>
      </p:sp>
      <p:sp>
        <p:nvSpPr>
          <p:cNvPr id="4" name="object 4"/>
          <p:cNvSpPr txBox="1">
            <a:spLocks noGrp="1"/>
          </p:cNvSpPr>
          <p:nvPr>
            <p:ph type="title"/>
          </p:nvPr>
        </p:nvSpPr>
        <p:spPr>
          <a:xfrm>
            <a:off x="530224" y="394215"/>
            <a:ext cx="7318375" cy="505267"/>
          </a:xfrm>
          <a:prstGeom prst="rect">
            <a:avLst/>
          </a:prstGeom>
        </p:spPr>
        <p:txBody>
          <a:bodyPr vert="horz" wrap="square" lIns="0" tIns="12700" rIns="0" bIns="0" rtlCol="0">
            <a:spAutoFit/>
          </a:bodyPr>
          <a:lstStyle/>
          <a:p>
            <a:pPr marL="12700">
              <a:lnSpc>
                <a:spcPct val="100000"/>
              </a:lnSpc>
              <a:spcBef>
                <a:spcPts val="100"/>
              </a:spcBef>
            </a:pPr>
            <a:r>
              <a:rPr lang="en-US" sz="3200" b="0" u="none" spc="-300" dirty="0">
                <a:solidFill>
                  <a:srgbClr val="5FC1FF"/>
                </a:solidFill>
                <a:latin typeface="Arial"/>
                <a:cs typeface="Arial"/>
              </a:rPr>
              <a:t>TEMPERATURE AND HUMIDITY SENSOR</a:t>
            </a:r>
            <a:endParaRPr sz="3200" spc="-300" dirty="0">
              <a:latin typeface="Arial"/>
              <a:cs typeface="Arial"/>
            </a:endParaRPr>
          </a:p>
        </p:txBody>
      </p:sp>
      <p:sp>
        <p:nvSpPr>
          <p:cNvPr id="5" name="object 5"/>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6" name="object 6"/>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18</a:t>
            </a:fld>
            <a:endParaRPr spc="-140" dirty="0"/>
          </a:p>
        </p:txBody>
      </p:sp>
      <p:pic>
        <p:nvPicPr>
          <p:cNvPr id="9" name="Picture 8"/>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867400" y="1276441"/>
            <a:ext cx="2971800" cy="2971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90211"/>
            <a:ext cx="4610100" cy="531556"/>
          </a:xfrm>
          <a:prstGeom prst="rect">
            <a:avLst/>
          </a:prstGeom>
        </p:spPr>
        <p:txBody>
          <a:bodyPr vert="horz" wrap="square" lIns="0" tIns="38735" rIns="0" bIns="0" rtlCol="0">
            <a:spAutoFit/>
          </a:bodyPr>
          <a:lstStyle/>
          <a:p>
            <a:pPr marL="12700">
              <a:lnSpc>
                <a:spcPct val="100000"/>
              </a:lnSpc>
              <a:spcBef>
                <a:spcPts val="305"/>
              </a:spcBef>
            </a:pPr>
            <a:r>
              <a:rPr lang="en-US" sz="3200" b="0" u="none" spc="-300" dirty="0">
                <a:solidFill>
                  <a:srgbClr val="5FC1FF"/>
                </a:solidFill>
                <a:latin typeface="Arial"/>
                <a:cs typeface="Arial"/>
              </a:rPr>
              <a:t>FUTURE SCOPE</a:t>
            </a:r>
            <a:endParaRPr sz="3200" spc="-300" dirty="0">
              <a:latin typeface="Arial"/>
              <a:cs typeface="Arial"/>
            </a:endParaRPr>
          </a:p>
        </p:txBody>
      </p:sp>
      <p:sp>
        <p:nvSpPr>
          <p:cNvPr id="3" name="object 3"/>
          <p:cNvSpPr txBox="1"/>
          <p:nvPr/>
        </p:nvSpPr>
        <p:spPr>
          <a:xfrm>
            <a:off x="469266" y="1782724"/>
            <a:ext cx="3874134" cy="1808957"/>
          </a:xfrm>
          <a:prstGeom prst="rect">
            <a:avLst/>
          </a:prstGeom>
        </p:spPr>
        <p:txBody>
          <a:bodyPr vert="horz" wrap="square" lIns="0" tIns="12700" rIns="0" bIns="0" rtlCol="0">
            <a:spAutoFit/>
          </a:bodyPr>
          <a:lstStyle/>
          <a:p>
            <a:pPr marL="298450" marR="5080" indent="-285750">
              <a:lnSpc>
                <a:spcPct val="133900"/>
              </a:lnSpc>
              <a:spcBef>
                <a:spcPts val="100"/>
              </a:spcBef>
              <a:buFont typeface="Arial" panose="020B0604020202020204" pitchFamily="34" charset="0"/>
              <a:buChar char="•"/>
            </a:pPr>
            <a:r>
              <a:rPr sz="1400" b="1" i="1" spc="-5" dirty="0">
                <a:latin typeface="Georgia"/>
                <a:cs typeface="Georgia"/>
              </a:rPr>
              <a:t> </a:t>
            </a:r>
            <a:r>
              <a:rPr lang="en-US" sz="1400" b="1" i="1" spc="-5" dirty="0">
                <a:latin typeface="Georgia"/>
                <a:cs typeface="Georgia"/>
              </a:rPr>
              <a:t>Automated Kitchen Appliances</a:t>
            </a:r>
          </a:p>
          <a:p>
            <a:pPr marL="298450" marR="5080" indent="-285750">
              <a:lnSpc>
                <a:spcPct val="133900"/>
              </a:lnSpc>
              <a:spcBef>
                <a:spcPts val="100"/>
              </a:spcBef>
              <a:buFont typeface="Arial" panose="020B0604020202020204" pitchFamily="34" charset="0"/>
              <a:buChar char="•"/>
            </a:pPr>
            <a:r>
              <a:rPr lang="en-US" sz="1400" b="1" i="1" spc="-5" dirty="0">
                <a:latin typeface="Georgia"/>
                <a:cs typeface="Georgia"/>
              </a:rPr>
              <a:t>Automated </a:t>
            </a:r>
            <a:r>
              <a:rPr sz="1400" b="1" i="1" spc="-5" dirty="0">
                <a:latin typeface="Georgia"/>
                <a:cs typeface="Georgia"/>
              </a:rPr>
              <a:t>Coffee</a:t>
            </a:r>
            <a:r>
              <a:rPr sz="1400" b="1" i="1" spc="-100" dirty="0">
                <a:latin typeface="Georgia"/>
                <a:cs typeface="Georgia"/>
              </a:rPr>
              <a:t> </a:t>
            </a:r>
            <a:r>
              <a:rPr lang="en-US" sz="1400" b="1" i="1" spc="-5" dirty="0">
                <a:latin typeface="Georgia"/>
                <a:cs typeface="Georgia"/>
              </a:rPr>
              <a:t>M</a:t>
            </a:r>
            <a:r>
              <a:rPr sz="1400" b="1" i="1" spc="-5" dirty="0">
                <a:latin typeface="Georgia"/>
                <a:cs typeface="Georgia"/>
              </a:rPr>
              <a:t>akers </a:t>
            </a:r>
            <a:endParaRPr lang="en-US" sz="1400" b="1" i="1" spc="-5" dirty="0">
              <a:latin typeface="Georgia"/>
              <a:cs typeface="Georgia"/>
            </a:endParaRPr>
          </a:p>
          <a:p>
            <a:pPr marL="298450" marR="5080" indent="-285750">
              <a:lnSpc>
                <a:spcPct val="133900"/>
              </a:lnSpc>
              <a:spcBef>
                <a:spcPts val="100"/>
              </a:spcBef>
              <a:buFont typeface="Arial" panose="020B0604020202020204" pitchFamily="34" charset="0"/>
              <a:buChar char="•"/>
            </a:pPr>
            <a:r>
              <a:rPr sz="1400" b="1" i="1" spc="-5" dirty="0">
                <a:latin typeface="Georgia"/>
                <a:cs typeface="Georgia"/>
              </a:rPr>
              <a:t> Dog</a:t>
            </a:r>
            <a:r>
              <a:rPr sz="1400" b="1" i="1" spc="-100" dirty="0">
                <a:latin typeface="Georgia"/>
                <a:cs typeface="Georgia"/>
              </a:rPr>
              <a:t> </a:t>
            </a:r>
            <a:r>
              <a:rPr lang="en-US" sz="1400" b="1" i="1" spc="-5" dirty="0">
                <a:latin typeface="Georgia"/>
                <a:cs typeface="Georgia"/>
              </a:rPr>
              <a:t>F</a:t>
            </a:r>
            <a:r>
              <a:rPr sz="1400" b="1" i="1" spc="-5" dirty="0">
                <a:latin typeface="Georgia"/>
                <a:cs typeface="Georgia"/>
              </a:rPr>
              <a:t>eeders  </a:t>
            </a:r>
            <a:endParaRPr lang="en-US" sz="1400" b="1" i="1" spc="-5" dirty="0">
              <a:latin typeface="Georgia"/>
              <a:cs typeface="Georgia"/>
            </a:endParaRPr>
          </a:p>
          <a:p>
            <a:pPr marL="298450" marR="5080" indent="-285750">
              <a:lnSpc>
                <a:spcPct val="133900"/>
              </a:lnSpc>
              <a:spcBef>
                <a:spcPts val="100"/>
              </a:spcBef>
              <a:buFont typeface="Arial" panose="020B0604020202020204" pitchFamily="34" charset="0"/>
              <a:buChar char="•"/>
            </a:pPr>
            <a:r>
              <a:rPr lang="en-US" sz="1400" b="1" i="1" spc="-5" dirty="0">
                <a:latin typeface="Georgia"/>
                <a:cs typeface="Georgia"/>
              </a:rPr>
              <a:t>Automated </a:t>
            </a:r>
            <a:r>
              <a:rPr sz="1400" b="1" i="1" spc="-5" dirty="0">
                <a:latin typeface="Georgia"/>
                <a:cs typeface="Georgia"/>
              </a:rPr>
              <a:t>Garage</a:t>
            </a:r>
            <a:r>
              <a:rPr sz="1400" b="1" i="1" spc="-100" dirty="0">
                <a:latin typeface="Georgia"/>
                <a:cs typeface="Georgia"/>
              </a:rPr>
              <a:t> </a:t>
            </a:r>
            <a:r>
              <a:rPr sz="1400" b="1" i="1" spc="-5" dirty="0">
                <a:latin typeface="Georgia"/>
                <a:cs typeface="Georgia"/>
              </a:rPr>
              <a:t>Doors</a:t>
            </a:r>
            <a:endParaRPr lang="en-US" sz="1400" dirty="0">
              <a:latin typeface="Georgia"/>
              <a:cs typeface="Georgia"/>
            </a:endParaRPr>
          </a:p>
          <a:p>
            <a:pPr marL="298450" marR="5080" indent="-285750">
              <a:lnSpc>
                <a:spcPct val="133900"/>
              </a:lnSpc>
              <a:spcBef>
                <a:spcPts val="100"/>
              </a:spcBef>
              <a:buFont typeface="Arial" panose="020B0604020202020204" pitchFamily="34" charset="0"/>
              <a:buChar char="•"/>
            </a:pPr>
            <a:r>
              <a:rPr lang="en-US" sz="1400" b="1" i="1" spc="-5" dirty="0">
                <a:latin typeface="Georgia"/>
                <a:cs typeface="Georgia"/>
              </a:rPr>
              <a:t>Automated Water Pumping System</a:t>
            </a:r>
          </a:p>
          <a:p>
            <a:pPr marL="298450" marR="5080" indent="-285750">
              <a:lnSpc>
                <a:spcPct val="133900"/>
              </a:lnSpc>
              <a:spcBef>
                <a:spcPts val="100"/>
              </a:spcBef>
              <a:buFont typeface="Arial" panose="020B0604020202020204" pitchFamily="34" charset="0"/>
              <a:buChar char="•"/>
            </a:pPr>
            <a:r>
              <a:rPr sz="1400" b="1" i="1" spc="-5" dirty="0">
                <a:latin typeface="Georgia"/>
                <a:cs typeface="Georgia"/>
              </a:rPr>
              <a:t>Switches</a:t>
            </a:r>
            <a:endParaRPr sz="1400" dirty="0">
              <a:latin typeface="Georgia"/>
              <a:cs typeface="Georgia"/>
            </a:endParaRPr>
          </a:p>
        </p:txBody>
      </p:sp>
      <p:sp>
        <p:nvSpPr>
          <p:cNvPr id="4" name="object 4"/>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5" name="object 5"/>
          <p:cNvSpPr txBox="1"/>
          <p:nvPr/>
        </p:nvSpPr>
        <p:spPr>
          <a:xfrm>
            <a:off x="4648200" y="1802523"/>
            <a:ext cx="3200400" cy="1468992"/>
          </a:xfrm>
          <a:prstGeom prst="rect">
            <a:avLst/>
          </a:prstGeom>
        </p:spPr>
        <p:txBody>
          <a:bodyPr vert="horz" wrap="square" lIns="0" tIns="12700" rIns="0" bIns="0" rtlCol="0">
            <a:spAutoFit/>
          </a:bodyPr>
          <a:lstStyle/>
          <a:p>
            <a:pPr marL="298450" marR="166370" indent="-285750">
              <a:lnSpc>
                <a:spcPct val="133900"/>
              </a:lnSpc>
              <a:spcBef>
                <a:spcPts val="100"/>
              </a:spcBef>
              <a:buFont typeface="Arial" panose="020B0604020202020204" pitchFamily="34" charset="0"/>
              <a:buChar char="•"/>
            </a:pPr>
            <a:r>
              <a:rPr sz="1400" b="1" i="1" spc="-5" dirty="0">
                <a:latin typeface="Georgia"/>
                <a:cs typeface="Georgia"/>
              </a:rPr>
              <a:t>Smoke</a:t>
            </a:r>
            <a:r>
              <a:rPr sz="1400" b="1" i="1" spc="-90" dirty="0">
                <a:latin typeface="Georgia"/>
                <a:cs typeface="Georgia"/>
              </a:rPr>
              <a:t> </a:t>
            </a:r>
            <a:r>
              <a:rPr lang="en-US" sz="1400" b="1" i="1" spc="-5" dirty="0">
                <a:latin typeface="Georgia"/>
                <a:cs typeface="Georgia"/>
              </a:rPr>
              <a:t>A</a:t>
            </a:r>
            <a:r>
              <a:rPr sz="1400" b="1" i="1" spc="-5" dirty="0">
                <a:latin typeface="Georgia"/>
                <a:cs typeface="Georgia"/>
              </a:rPr>
              <a:t>larms  </a:t>
            </a:r>
            <a:endParaRPr lang="en-US" sz="1400" b="1" i="1" spc="-5" dirty="0">
              <a:latin typeface="Georgia"/>
              <a:cs typeface="Georgia"/>
            </a:endParaRPr>
          </a:p>
          <a:p>
            <a:pPr marL="298450" marR="166370" indent="-285750">
              <a:lnSpc>
                <a:spcPct val="133900"/>
              </a:lnSpc>
              <a:spcBef>
                <a:spcPts val="100"/>
              </a:spcBef>
              <a:buFont typeface="Arial" panose="020B0604020202020204" pitchFamily="34" charset="0"/>
              <a:buChar char="•"/>
            </a:pPr>
            <a:r>
              <a:rPr sz="1400" b="1" i="1" spc="-5" dirty="0">
                <a:latin typeface="Georgia"/>
                <a:cs typeface="Georgia"/>
              </a:rPr>
              <a:t>Thermostats </a:t>
            </a:r>
            <a:endParaRPr sz="1400" dirty="0">
              <a:latin typeface="Georgia"/>
              <a:cs typeface="Georgia"/>
            </a:endParaRPr>
          </a:p>
          <a:p>
            <a:pPr marL="298450" marR="5080" indent="-285750">
              <a:lnSpc>
                <a:spcPct val="133900"/>
              </a:lnSpc>
              <a:buFont typeface="Arial" panose="020B0604020202020204" pitchFamily="34" charset="0"/>
              <a:buChar char="•"/>
            </a:pPr>
            <a:r>
              <a:rPr sz="1400" b="1" i="1" spc="-5" dirty="0">
                <a:latin typeface="Georgia"/>
                <a:cs typeface="Georgia"/>
              </a:rPr>
              <a:t>Watches  </a:t>
            </a:r>
            <a:endParaRPr lang="en-US" sz="1400" b="1" i="1" spc="-5" dirty="0">
              <a:latin typeface="Georgia"/>
              <a:cs typeface="Georgia"/>
            </a:endParaRPr>
          </a:p>
          <a:p>
            <a:pPr marL="298450" marR="5080" indent="-285750">
              <a:lnSpc>
                <a:spcPct val="133900"/>
              </a:lnSpc>
              <a:buFont typeface="Arial" panose="020B0604020202020204" pitchFamily="34" charset="0"/>
              <a:buChar char="•"/>
            </a:pPr>
            <a:r>
              <a:rPr sz="1400" b="1" i="1" spc="-5" dirty="0">
                <a:latin typeface="Georgia"/>
                <a:cs typeface="Georgia"/>
              </a:rPr>
              <a:t>Fitness</a:t>
            </a:r>
            <a:r>
              <a:rPr sz="1400" b="1" i="1" spc="-85" dirty="0">
                <a:latin typeface="Georgia"/>
                <a:cs typeface="Georgia"/>
              </a:rPr>
              <a:t> </a:t>
            </a:r>
            <a:r>
              <a:rPr lang="en-US" sz="1400" b="1" i="1" spc="-5" dirty="0">
                <a:latin typeface="Georgia"/>
                <a:cs typeface="Georgia"/>
              </a:rPr>
              <a:t>T</a:t>
            </a:r>
            <a:r>
              <a:rPr sz="1400" b="1" i="1" spc="-5" dirty="0">
                <a:latin typeface="Georgia"/>
                <a:cs typeface="Georgia"/>
              </a:rPr>
              <a:t>rackers  </a:t>
            </a:r>
            <a:endParaRPr lang="en-US" sz="1400" b="1" i="1" spc="-5" dirty="0">
              <a:latin typeface="Georgia"/>
              <a:cs typeface="Georgia"/>
            </a:endParaRPr>
          </a:p>
          <a:p>
            <a:pPr marL="298450" marR="5080" indent="-285750">
              <a:lnSpc>
                <a:spcPct val="133900"/>
              </a:lnSpc>
              <a:buFont typeface="Arial" panose="020B0604020202020204" pitchFamily="34" charset="0"/>
              <a:buChar char="•"/>
            </a:pPr>
            <a:r>
              <a:rPr lang="en-US" sz="1400" b="1" i="1" dirty="0">
                <a:latin typeface="Georgia"/>
                <a:cs typeface="Georgia"/>
              </a:rPr>
              <a:t>Automated Smart Gardener</a:t>
            </a:r>
            <a:endParaRPr sz="1400" b="1" i="1" dirty="0">
              <a:latin typeface="Georgia"/>
              <a:cs typeface="Georgia"/>
            </a:endParaRPr>
          </a:p>
        </p:txBody>
      </p:sp>
      <p:sp>
        <p:nvSpPr>
          <p:cNvPr id="6" name="object 6"/>
          <p:cNvSpPr/>
          <p:nvPr/>
        </p:nvSpPr>
        <p:spPr>
          <a:xfrm>
            <a:off x="4572000" y="1782724"/>
            <a:ext cx="12065" cy="2272030"/>
          </a:xfrm>
          <a:custGeom>
            <a:avLst/>
            <a:gdLst/>
            <a:ahLst/>
            <a:cxnLst/>
            <a:rect l="l" t="t" r="r" b="b"/>
            <a:pathLst>
              <a:path w="12064" h="2272029">
                <a:moveTo>
                  <a:pt x="11999" y="0"/>
                </a:moveTo>
                <a:lnTo>
                  <a:pt x="0" y="2271899"/>
                </a:lnTo>
              </a:path>
            </a:pathLst>
          </a:custGeom>
          <a:ln w="9524">
            <a:solidFill>
              <a:srgbClr val="83D41C"/>
            </a:solidFill>
          </a:ln>
        </p:spPr>
        <p:txBody>
          <a:bodyPr wrap="square" lIns="0" tIns="0" rIns="0" bIns="0" rtlCol="0"/>
          <a:lstStyle/>
          <a:p>
            <a:endParaRPr/>
          </a:p>
        </p:txBody>
      </p:sp>
      <p:sp>
        <p:nvSpPr>
          <p:cNvPr id="7" name="object 7"/>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18310" y="4724851"/>
            <a:ext cx="158115" cy="213995"/>
          </a:xfrm>
          <a:prstGeom prst="rect">
            <a:avLst/>
          </a:prstGeom>
        </p:spPr>
        <p:txBody>
          <a:bodyPr vert="horz" wrap="square" lIns="0" tIns="36830" rIns="0" bIns="0" rtlCol="0">
            <a:spAutoFit/>
          </a:bodyPr>
          <a:lstStyle/>
          <a:p>
            <a:pPr marL="25400">
              <a:lnSpc>
                <a:spcPct val="100000"/>
              </a:lnSpc>
              <a:spcBef>
                <a:spcPts val="290"/>
              </a:spcBef>
            </a:pPr>
            <a:fld id="{81D60167-4931-47E6-BA6A-407CBD079E47}" type="slidenum">
              <a:rPr sz="1000" spc="-135" dirty="0">
                <a:solidFill>
                  <a:srgbClr val="FFFFFF"/>
                </a:solidFill>
                <a:latin typeface="Arial"/>
                <a:cs typeface="Arial"/>
              </a:rPr>
              <a:t>19</a:t>
            </a:fld>
            <a:endParaRPr sz="1000">
              <a:latin typeface="Arial"/>
              <a:cs typeface="Arial"/>
            </a:endParaRPr>
          </a:p>
        </p:txBody>
      </p:sp>
    </p:spTree>
    <p:extLst>
      <p:ext uri="{BB962C8B-B14F-4D97-AF65-F5344CB8AC3E}">
        <p14:creationId xmlns:p14="http://schemas.microsoft.com/office/powerpoint/2010/main" val="217896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45844"/>
          </a:xfrm>
          <a:custGeom>
            <a:avLst/>
            <a:gdLst/>
            <a:ahLst/>
            <a:cxnLst/>
            <a:rect l="l" t="t" r="r" b="b"/>
            <a:pathLst>
              <a:path w="9144000" h="1045844">
                <a:moveTo>
                  <a:pt x="0" y="1045599"/>
                </a:moveTo>
                <a:lnTo>
                  <a:pt x="9143999" y="1045599"/>
                </a:lnTo>
                <a:lnTo>
                  <a:pt x="9143999" y="0"/>
                </a:lnTo>
                <a:lnTo>
                  <a:pt x="0" y="0"/>
                </a:lnTo>
                <a:lnTo>
                  <a:pt x="0" y="1045599"/>
                </a:lnTo>
                <a:close/>
              </a:path>
            </a:pathLst>
          </a:custGeom>
          <a:solidFill>
            <a:srgbClr val="E4EBF0"/>
          </a:solidFill>
        </p:spPr>
        <p:txBody>
          <a:bodyPr wrap="square" lIns="0" tIns="0" rIns="0" bIns="0" rtlCol="0"/>
          <a:lstStyle/>
          <a:p>
            <a:endParaRPr/>
          </a:p>
        </p:txBody>
      </p:sp>
      <p:sp>
        <p:nvSpPr>
          <p:cNvPr id="3" name="object 3"/>
          <p:cNvSpPr/>
          <p:nvPr/>
        </p:nvSpPr>
        <p:spPr>
          <a:xfrm>
            <a:off x="0" y="4156299"/>
            <a:ext cx="9144000" cy="987425"/>
          </a:xfrm>
          <a:custGeom>
            <a:avLst/>
            <a:gdLst/>
            <a:ahLst/>
            <a:cxnLst/>
            <a:rect l="l" t="t" r="r" b="b"/>
            <a:pathLst>
              <a:path w="9144000" h="987425">
                <a:moveTo>
                  <a:pt x="0" y="987199"/>
                </a:moveTo>
                <a:lnTo>
                  <a:pt x="9143999" y="987199"/>
                </a:lnTo>
                <a:lnTo>
                  <a:pt x="9143999" y="0"/>
                </a:lnTo>
                <a:lnTo>
                  <a:pt x="0" y="0"/>
                </a:lnTo>
                <a:lnTo>
                  <a:pt x="0" y="987199"/>
                </a:lnTo>
                <a:close/>
              </a:path>
            </a:pathLst>
          </a:custGeom>
          <a:solidFill>
            <a:srgbClr val="E4EBF0"/>
          </a:solidFill>
        </p:spPr>
        <p:txBody>
          <a:bodyPr wrap="square" lIns="0" tIns="0" rIns="0" bIns="0" rtlCol="0"/>
          <a:lstStyle/>
          <a:p>
            <a:endParaRPr/>
          </a:p>
        </p:txBody>
      </p:sp>
      <p:sp>
        <p:nvSpPr>
          <p:cNvPr id="5" name="object 5"/>
          <p:cNvSpPr txBox="1"/>
          <p:nvPr/>
        </p:nvSpPr>
        <p:spPr>
          <a:xfrm>
            <a:off x="447800" y="1590161"/>
            <a:ext cx="3604895" cy="171137"/>
          </a:xfrm>
          <a:prstGeom prst="rect">
            <a:avLst/>
          </a:prstGeom>
        </p:spPr>
        <p:txBody>
          <a:bodyPr vert="horz" wrap="square" lIns="0" tIns="8890" rIns="0" bIns="0" rtlCol="0">
            <a:spAutoFit/>
          </a:bodyPr>
          <a:lstStyle/>
          <a:p>
            <a:pPr marL="12700" marR="5080">
              <a:lnSpc>
                <a:spcPct val="102299"/>
              </a:lnSpc>
              <a:spcBef>
                <a:spcPts val="70"/>
              </a:spcBef>
            </a:pPr>
            <a:r>
              <a:rPr lang="en-US" sz="1100" spc="-5" dirty="0">
                <a:latin typeface="Georgia"/>
                <a:cs typeface="Georgia"/>
              </a:rPr>
              <a:t>.</a:t>
            </a:r>
          </a:p>
        </p:txBody>
      </p:sp>
      <p:sp>
        <p:nvSpPr>
          <p:cNvPr id="6" name="object 6"/>
          <p:cNvSpPr txBox="1">
            <a:spLocks noGrp="1"/>
          </p:cNvSpPr>
          <p:nvPr>
            <p:ph type="title"/>
          </p:nvPr>
        </p:nvSpPr>
        <p:spPr>
          <a:xfrm>
            <a:off x="530225" y="462922"/>
            <a:ext cx="8022590" cy="513080"/>
          </a:xfrm>
          <a:prstGeom prst="rect">
            <a:avLst/>
          </a:prstGeom>
        </p:spPr>
        <p:txBody>
          <a:bodyPr vert="horz" wrap="square" lIns="0" tIns="12700" rIns="0" bIns="0" rtlCol="0">
            <a:spAutoFit/>
          </a:bodyPr>
          <a:lstStyle/>
          <a:p>
            <a:pPr marL="12700">
              <a:lnSpc>
                <a:spcPct val="100000"/>
              </a:lnSpc>
              <a:spcBef>
                <a:spcPts val="100"/>
              </a:spcBef>
            </a:pPr>
            <a:r>
              <a:rPr lang="en-US" sz="3200" b="0" u="none" spc="-300" dirty="0">
                <a:solidFill>
                  <a:srgbClr val="5FC1FF"/>
                </a:solidFill>
                <a:latin typeface="Arial"/>
                <a:cs typeface="Arial"/>
              </a:rPr>
              <a:t>INTRODUCTION</a:t>
            </a:r>
            <a:endParaRPr sz="3200" spc="-300" dirty="0">
              <a:latin typeface="Arial"/>
              <a:cs typeface="Arial"/>
            </a:endParaRPr>
          </a:p>
        </p:txBody>
      </p:sp>
      <p:sp>
        <p:nvSpPr>
          <p:cNvPr id="8" name="object 8"/>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9" name="object 9"/>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2</a:t>
            </a:fld>
            <a:endParaRPr spc="-140" dirty="0"/>
          </a:p>
        </p:txBody>
      </p:sp>
      <p:sp>
        <p:nvSpPr>
          <p:cNvPr id="11" name="object 2"/>
          <p:cNvSpPr/>
          <p:nvPr/>
        </p:nvSpPr>
        <p:spPr>
          <a:xfrm>
            <a:off x="0" y="1045844"/>
            <a:ext cx="9143999" cy="3110455"/>
          </a:xfrm>
          <a:prstGeom prst="rect">
            <a:avLst/>
          </a:prstGeom>
          <a:blipFill>
            <a:blip r:embed="rId3" cstate="print"/>
            <a:stretch>
              <a:fillRect/>
            </a:stretch>
          </a:blipFill>
        </p:spPr>
        <p:txBody>
          <a:bodyPr wrap="square" lIns="0" tIns="0" rIns="0" bIns="0" rtlCol="0"/>
          <a:lstStyle/>
          <a:p>
            <a:pPr marL="12700" marR="5080">
              <a:lnSpc>
                <a:spcPct val="102299"/>
              </a:lnSpc>
              <a:spcBef>
                <a:spcPts val="70"/>
              </a:spcBef>
            </a:pPr>
            <a:endParaRPr lang="en-US" dirty="0">
              <a:latin typeface="Georgia"/>
              <a:cs typeface="Georgia"/>
            </a:endParaRPr>
          </a:p>
        </p:txBody>
      </p:sp>
      <p:pic>
        <p:nvPicPr>
          <p:cNvPr id="7" name="Picture 6"/>
          <p:cNvPicPr>
            <a:picLocks noChangeAspect="1"/>
          </p:cNvPicPr>
          <p:nvPr/>
        </p:nvPicPr>
        <p:blipFill>
          <a:blip r:embed="rId4"/>
          <a:stretch>
            <a:fillRect/>
          </a:stretch>
        </p:blipFill>
        <p:spPr>
          <a:xfrm>
            <a:off x="376627" y="1368436"/>
            <a:ext cx="3860866" cy="2248387"/>
          </a:xfrm>
          <a:prstGeom prst="rect">
            <a:avLst/>
          </a:prstGeom>
        </p:spPr>
      </p:pic>
    </p:spTree>
    <p:extLst>
      <p:ext uri="{BB962C8B-B14F-4D97-AF65-F5344CB8AC3E}">
        <p14:creationId xmlns:p14="http://schemas.microsoft.com/office/powerpoint/2010/main" val="2301519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90211"/>
            <a:ext cx="4610100" cy="531556"/>
          </a:xfrm>
          <a:prstGeom prst="rect">
            <a:avLst/>
          </a:prstGeom>
        </p:spPr>
        <p:txBody>
          <a:bodyPr vert="horz" wrap="square" lIns="0" tIns="38735" rIns="0" bIns="0" rtlCol="0">
            <a:spAutoFit/>
          </a:bodyPr>
          <a:lstStyle/>
          <a:p>
            <a:pPr marL="12700">
              <a:lnSpc>
                <a:spcPct val="100000"/>
              </a:lnSpc>
              <a:spcBef>
                <a:spcPts val="305"/>
              </a:spcBef>
            </a:pPr>
            <a:r>
              <a:rPr lang="en-US" sz="3200" b="0" u="none" spc="-300" dirty="0">
                <a:solidFill>
                  <a:srgbClr val="5FC1FF"/>
                </a:solidFill>
                <a:latin typeface="Arial"/>
                <a:cs typeface="Arial"/>
              </a:rPr>
              <a:t>CONCLUSION</a:t>
            </a:r>
            <a:endParaRPr sz="3200" spc="-300" dirty="0">
              <a:latin typeface="Arial"/>
              <a:cs typeface="Arial"/>
            </a:endParaRPr>
          </a:p>
        </p:txBody>
      </p:sp>
      <p:sp>
        <p:nvSpPr>
          <p:cNvPr id="3" name="object 3"/>
          <p:cNvSpPr txBox="1"/>
          <p:nvPr/>
        </p:nvSpPr>
        <p:spPr>
          <a:xfrm>
            <a:off x="609600" y="971550"/>
            <a:ext cx="8001000" cy="2347822"/>
          </a:xfrm>
          <a:prstGeom prst="rect">
            <a:avLst/>
          </a:prstGeom>
        </p:spPr>
        <p:txBody>
          <a:bodyPr vert="horz" wrap="square" lIns="0" tIns="12700" rIns="0" bIns="0" rtlCol="0">
            <a:spAutoFit/>
          </a:bodyPr>
          <a:lstStyle/>
          <a:p>
            <a:pPr marL="12700" marR="5080" indent="103505">
              <a:lnSpc>
                <a:spcPct val="133900"/>
              </a:lnSpc>
              <a:spcBef>
                <a:spcPts val="100"/>
              </a:spcBef>
            </a:pPr>
            <a:r>
              <a:rPr sz="1400" b="1" i="1" spc="-5" dirty="0">
                <a:latin typeface="Georgia"/>
                <a:cs typeface="Georgia"/>
              </a:rPr>
              <a:t>  </a:t>
            </a:r>
            <a:endParaRPr lang="en-US" sz="1400" b="1" i="1" spc="-5" dirty="0">
              <a:latin typeface="Georgia"/>
              <a:cs typeface="Georgia"/>
            </a:endParaRPr>
          </a:p>
          <a:p>
            <a:pPr marL="12700" marR="5080" indent="103505">
              <a:lnSpc>
                <a:spcPct val="133900"/>
              </a:lnSpc>
              <a:spcBef>
                <a:spcPts val="100"/>
              </a:spcBef>
            </a:pPr>
            <a:endParaRPr lang="en-US" sz="1400" b="1" i="1" spc="-5" dirty="0">
              <a:latin typeface="Georgia"/>
              <a:cs typeface="Georgia"/>
            </a:endParaRPr>
          </a:p>
          <a:p>
            <a:pPr marL="12700" marR="5080" indent="103505">
              <a:lnSpc>
                <a:spcPct val="133900"/>
              </a:lnSpc>
              <a:spcBef>
                <a:spcPts val="100"/>
              </a:spcBef>
            </a:pPr>
            <a:r>
              <a:rPr lang="en-US" sz="1400" b="1" i="1" spc="-5" dirty="0">
                <a:latin typeface="Georgia"/>
                <a:cs typeface="Georgia"/>
              </a:rPr>
              <a:t>We have done IOT(Internet of Things) project on Smart Home System using Smart Key(RFID), electricity control(PIR) and Temperature control(DHT11) using relay(2-pin) in necessary time given with the above resources. There is also a scope of improvement of our project which we have discussed earlier. Through this project we contribute to a better future of the smart city which is the ultimate target of our project. </a:t>
            </a:r>
          </a:p>
        </p:txBody>
      </p:sp>
      <p:sp>
        <p:nvSpPr>
          <p:cNvPr id="4" name="object 4"/>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7" name="object 7"/>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18310" y="4724851"/>
            <a:ext cx="158115" cy="213995"/>
          </a:xfrm>
          <a:prstGeom prst="rect">
            <a:avLst/>
          </a:prstGeom>
        </p:spPr>
        <p:txBody>
          <a:bodyPr vert="horz" wrap="square" lIns="0" tIns="36830" rIns="0" bIns="0" rtlCol="0">
            <a:spAutoFit/>
          </a:bodyPr>
          <a:lstStyle/>
          <a:p>
            <a:pPr marL="25400">
              <a:lnSpc>
                <a:spcPct val="100000"/>
              </a:lnSpc>
              <a:spcBef>
                <a:spcPts val="290"/>
              </a:spcBef>
            </a:pPr>
            <a:fld id="{81D60167-4931-47E6-BA6A-407CBD079E47}" type="slidenum">
              <a:rPr sz="1000" spc="-135" dirty="0">
                <a:solidFill>
                  <a:srgbClr val="FFFFFF"/>
                </a:solidFill>
                <a:latin typeface="Arial"/>
                <a:cs typeface="Arial"/>
              </a:rPr>
              <a:t>20</a:t>
            </a:fld>
            <a:endParaRPr sz="1000">
              <a:latin typeface="Arial"/>
              <a:cs typeface="Arial"/>
            </a:endParaRPr>
          </a:p>
        </p:txBody>
      </p:sp>
    </p:spTree>
    <p:extLst>
      <p:ext uri="{BB962C8B-B14F-4D97-AF65-F5344CB8AC3E}">
        <p14:creationId xmlns:p14="http://schemas.microsoft.com/office/powerpoint/2010/main" val="378646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90211"/>
            <a:ext cx="4610100" cy="531556"/>
          </a:xfrm>
          <a:prstGeom prst="rect">
            <a:avLst/>
          </a:prstGeom>
        </p:spPr>
        <p:txBody>
          <a:bodyPr vert="horz" wrap="square" lIns="0" tIns="38735" rIns="0" bIns="0" rtlCol="0">
            <a:spAutoFit/>
          </a:bodyPr>
          <a:lstStyle/>
          <a:p>
            <a:pPr marL="12700">
              <a:lnSpc>
                <a:spcPct val="100000"/>
              </a:lnSpc>
              <a:spcBef>
                <a:spcPts val="305"/>
              </a:spcBef>
            </a:pPr>
            <a:r>
              <a:rPr lang="en-US" sz="3200" b="0" u="none" spc="-300" dirty="0">
                <a:solidFill>
                  <a:srgbClr val="5FC1FF"/>
                </a:solidFill>
                <a:latin typeface="Arial"/>
                <a:cs typeface="Arial"/>
              </a:rPr>
              <a:t>REFERENCE</a:t>
            </a:r>
            <a:endParaRPr sz="3200" spc="-300" dirty="0">
              <a:latin typeface="Arial"/>
              <a:cs typeface="Arial"/>
            </a:endParaRPr>
          </a:p>
        </p:txBody>
      </p:sp>
      <p:sp>
        <p:nvSpPr>
          <p:cNvPr id="4" name="object 4"/>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7" name="object 7"/>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18310" y="4724851"/>
            <a:ext cx="158115" cy="213995"/>
          </a:xfrm>
          <a:prstGeom prst="rect">
            <a:avLst/>
          </a:prstGeom>
        </p:spPr>
        <p:txBody>
          <a:bodyPr vert="horz" wrap="square" lIns="0" tIns="36830" rIns="0" bIns="0" rtlCol="0">
            <a:spAutoFit/>
          </a:bodyPr>
          <a:lstStyle/>
          <a:p>
            <a:pPr marL="25400">
              <a:lnSpc>
                <a:spcPct val="100000"/>
              </a:lnSpc>
              <a:spcBef>
                <a:spcPts val="290"/>
              </a:spcBef>
            </a:pPr>
            <a:fld id="{81D60167-4931-47E6-BA6A-407CBD079E47}" type="slidenum">
              <a:rPr sz="1000" spc="-135" dirty="0">
                <a:solidFill>
                  <a:srgbClr val="FFFFFF"/>
                </a:solidFill>
                <a:latin typeface="Arial"/>
                <a:cs typeface="Arial"/>
              </a:rPr>
              <a:t>21</a:t>
            </a:fld>
            <a:endParaRPr sz="1000">
              <a:latin typeface="Arial"/>
              <a:cs typeface="Arial"/>
            </a:endParaRPr>
          </a:p>
        </p:txBody>
      </p:sp>
      <p:pic>
        <p:nvPicPr>
          <p:cNvPr id="10" name="Picture 9"/>
          <p:cNvPicPr>
            <a:picLocks noChangeAspect="1"/>
          </p:cNvPicPr>
          <p:nvPr/>
        </p:nvPicPr>
        <p:blipFill>
          <a:blip r:embed="rId3"/>
          <a:stretch>
            <a:fillRect/>
          </a:stretch>
        </p:blipFill>
        <p:spPr>
          <a:xfrm>
            <a:off x="530226" y="1428750"/>
            <a:ext cx="6908222" cy="3124200"/>
          </a:xfrm>
          <a:prstGeom prst="rect">
            <a:avLst/>
          </a:prstGeom>
        </p:spPr>
      </p:pic>
    </p:spTree>
    <p:extLst>
      <p:ext uri="{BB962C8B-B14F-4D97-AF65-F5344CB8AC3E}">
        <p14:creationId xmlns:p14="http://schemas.microsoft.com/office/powerpoint/2010/main" val="158912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39306" y="1577292"/>
            <a:ext cx="3263265" cy="1327150"/>
          </a:xfrm>
          <a:prstGeom prst="rect">
            <a:avLst/>
          </a:prstGeom>
        </p:spPr>
        <p:txBody>
          <a:bodyPr vert="horz" wrap="square" lIns="0" tIns="321945" rIns="0" bIns="0" rtlCol="0">
            <a:spAutoFit/>
          </a:bodyPr>
          <a:lstStyle/>
          <a:p>
            <a:pPr marL="12700">
              <a:lnSpc>
                <a:spcPct val="100000"/>
              </a:lnSpc>
              <a:spcBef>
                <a:spcPts val="2535"/>
              </a:spcBef>
            </a:pPr>
            <a:r>
              <a:rPr lang="en-US" u="none" spc="-114" dirty="0"/>
              <a:t>THANK YOU</a:t>
            </a:r>
            <a:endParaRPr spc="-114" dirty="0"/>
          </a:p>
          <a:p>
            <a:pPr marL="53340">
              <a:lnSpc>
                <a:spcPct val="100000"/>
              </a:lnSpc>
              <a:spcBef>
                <a:spcPts val="605"/>
              </a:spcBef>
            </a:pPr>
            <a:endParaRPr sz="1200" dirty="0">
              <a:latin typeface="Georgia"/>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00052" y="1699837"/>
            <a:ext cx="3343910" cy="939800"/>
          </a:xfrm>
          <a:prstGeom prst="rect">
            <a:avLst/>
          </a:prstGeom>
        </p:spPr>
        <p:txBody>
          <a:bodyPr vert="horz" wrap="square" lIns="0" tIns="12700" rIns="0" bIns="0" rtlCol="0">
            <a:spAutoFit/>
          </a:bodyPr>
          <a:lstStyle/>
          <a:p>
            <a:pPr marL="12700">
              <a:lnSpc>
                <a:spcPct val="100000"/>
              </a:lnSpc>
              <a:spcBef>
                <a:spcPts val="100"/>
              </a:spcBef>
            </a:pPr>
            <a:r>
              <a:rPr lang="en-US" sz="6000" spc="-190" dirty="0"/>
              <a:t>FEATURES</a:t>
            </a:r>
            <a:endParaRPr sz="6000" dirty="0"/>
          </a:p>
        </p:txBody>
      </p:sp>
      <p:sp>
        <p:nvSpPr>
          <p:cNvPr id="4" name="object 4"/>
          <p:cNvSpPr txBox="1"/>
          <p:nvPr/>
        </p:nvSpPr>
        <p:spPr>
          <a:xfrm>
            <a:off x="3513335" y="2607957"/>
            <a:ext cx="211328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Georgia"/>
                <a:cs typeface="Georgia"/>
              </a:rPr>
              <a:t>Brand diversity and</a:t>
            </a:r>
            <a:r>
              <a:rPr sz="1200" spc="-90" dirty="0">
                <a:solidFill>
                  <a:srgbClr val="FFFFFF"/>
                </a:solidFill>
                <a:latin typeface="Georgia"/>
                <a:cs typeface="Georgia"/>
              </a:rPr>
              <a:t> </a:t>
            </a:r>
            <a:r>
              <a:rPr sz="1200" spc="-5" dirty="0">
                <a:solidFill>
                  <a:srgbClr val="FFFFFF"/>
                </a:solidFill>
                <a:latin typeface="Georgia"/>
                <a:cs typeface="Georgia"/>
              </a:rPr>
              <a:t>innovation</a:t>
            </a:r>
            <a:endParaRPr sz="12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290211"/>
            <a:ext cx="8385176" cy="652102"/>
          </a:xfrm>
          <a:prstGeom prst="rect">
            <a:avLst/>
          </a:prstGeom>
        </p:spPr>
        <p:txBody>
          <a:bodyPr vert="horz" wrap="square" lIns="0" tIns="38735" rIns="0" bIns="0" rtlCol="0">
            <a:spAutoFit/>
          </a:bodyPr>
          <a:lstStyle/>
          <a:p>
            <a:pPr marL="12700">
              <a:lnSpc>
                <a:spcPct val="100000"/>
              </a:lnSpc>
              <a:spcBef>
                <a:spcPts val="305"/>
              </a:spcBef>
            </a:pPr>
            <a:r>
              <a:rPr sz="2800" b="0" u="none" spc="-300" dirty="0">
                <a:solidFill>
                  <a:srgbClr val="5FC1FF"/>
                </a:solidFill>
                <a:latin typeface="Arial"/>
                <a:cs typeface="Arial"/>
              </a:rPr>
              <a:t>HOME</a:t>
            </a:r>
            <a:r>
              <a:rPr lang="en-US" sz="2800" b="0" u="none" spc="-300" dirty="0">
                <a:solidFill>
                  <a:srgbClr val="5FC1FF"/>
                </a:solidFill>
                <a:latin typeface="Arial"/>
                <a:cs typeface="Arial"/>
              </a:rPr>
              <a:t> </a:t>
            </a:r>
            <a:r>
              <a:rPr sz="2800" b="0" u="none" spc="-300" dirty="0">
                <a:solidFill>
                  <a:srgbClr val="5FC1FF"/>
                </a:solidFill>
                <a:latin typeface="Arial"/>
                <a:cs typeface="Arial"/>
              </a:rPr>
              <a:t>IS</a:t>
            </a:r>
            <a:r>
              <a:rPr lang="en-US" sz="2800" b="0" u="none" spc="-300" dirty="0">
                <a:solidFill>
                  <a:srgbClr val="5FC1FF"/>
                </a:solidFill>
                <a:latin typeface="Arial"/>
                <a:cs typeface="Arial"/>
              </a:rPr>
              <a:t> </a:t>
            </a:r>
            <a:r>
              <a:rPr sz="2800" b="0" u="none" spc="-300" dirty="0">
                <a:solidFill>
                  <a:srgbClr val="5FC1FF"/>
                </a:solidFill>
                <a:latin typeface="Arial"/>
                <a:cs typeface="Arial"/>
              </a:rPr>
              <a:t>WHERE</a:t>
            </a:r>
            <a:r>
              <a:rPr lang="en-US" sz="2800" b="0" u="none" spc="-300" dirty="0">
                <a:solidFill>
                  <a:srgbClr val="5FC1FF"/>
                </a:solidFill>
                <a:latin typeface="Arial"/>
                <a:cs typeface="Arial"/>
              </a:rPr>
              <a:t> WIFI CONNECTS AUTOMATICALLY</a:t>
            </a:r>
            <a:endParaRPr sz="2800" spc="-300" dirty="0">
              <a:latin typeface="Arial"/>
              <a:cs typeface="Arial"/>
            </a:endParaRPr>
          </a:p>
          <a:p>
            <a:pPr marL="12700">
              <a:lnSpc>
                <a:spcPct val="100000"/>
              </a:lnSpc>
              <a:spcBef>
                <a:spcPts val="70"/>
              </a:spcBef>
            </a:pPr>
            <a:r>
              <a:rPr sz="1100" u="none" spc="-5" dirty="0">
                <a:solidFill>
                  <a:srgbClr val="000000"/>
                </a:solidFill>
                <a:latin typeface="Georgia"/>
                <a:cs typeface="Georgia"/>
              </a:rPr>
              <a:t>with home focused products leading the IoT</a:t>
            </a:r>
            <a:r>
              <a:rPr sz="1100" u="none" spc="-70" dirty="0">
                <a:solidFill>
                  <a:srgbClr val="000000"/>
                </a:solidFill>
                <a:latin typeface="Georgia"/>
                <a:cs typeface="Georgia"/>
              </a:rPr>
              <a:t> </a:t>
            </a:r>
            <a:r>
              <a:rPr sz="1100" u="none" spc="-5" dirty="0">
                <a:solidFill>
                  <a:srgbClr val="000000"/>
                </a:solidFill>
                <a:latin typeface="Georgia"/>
                <a:cs typeface="Georgia"/>
              </a:rPr>
              <a:t>market.</a:t>
            </a:r>
            <a:endParaRPr sz="1100" dirty="0">
              <a:latin typeface="Georgia"/>
              <a:cs typeface="Georgia"/>
            </a:endParaRPr>
          </a:p>
        </p:txBody>
      </p:sp>
      <p:sp>
        <p:nvSpPr>
          <p:cNvPr id="3" name="object 3"/>
          <p:cNvSpPr txBox="1"/>
          <p:nvPr/>
        </p:nvSpPr>
        <p:spPr>
          <a:xfrm>
            <a:off x="376424" y="1657350"/>
            <a:ext cx="6862575" cy="2126223"/>
          </a:xfrm>
          <a:prstGeom prst="rect">
            <a:avLst/>
          </a:prstGeom>
        </p:spPr>
        <p:txBody>
          <a:bodyPr vert="horz" wrap="square" lIns="0" tIns="12700" rIns="0" bIns="0" rtlCol="0">
            <a:spAutoFit/>
          </a:bodyPr>
          <a:lstStyle/>
          <a:p>
            <a:pPr marL="298450" marR="5080" indent="-285750">
              <a:lnSpc>
                <a:spcPct val="133900"/>
              </a:lnSpc>
              <a:spcBef>
                <a:spcPts val="100"/>
              </a:spcBef>
              <a:buFont typeface="Arial" panose="020B0604020202020204" pitchFamily="34" charset="0"/>
              <a:buChar char="•"/>
            </a:pPr>
            <a:r>
              <a:rPr lang="en-US" sz="2000" b="1" i="1" spc="-5" dirty="0">
                <a:latin typeface="Georgia"/>
                <a:cs typeface="Georgia"/>
              </a:rPr>
              <a:t>Smart Key</a:t>
            </a:r>
          </a:p>
          <a:p>
            <a:pPr marL="12700" marR="5080">
              <a:lnSpc>
                <a:spcPct val="133900"/>
              </a:lnSpc>
              <a:spcBef>
                <a:spcPts val="100"/>
              </a:spcBef>
            </a:pPr>
            <a:endParaRPr lang="en-US" sz="2000" b="1" i="1" spc="-5" dirty="0">
              <a:latin typeface="Georgia"/>
              <a:cs typeface="Georgia"/>
            </a:endParaRPr>
          </a:p>
          <a:p>
            <a:pPr marL="298450" marR="5080" indent="-285750">
              <a:lnSpc>
                <a:spcPct val="133900"/>
              </a:lnSpc>
              <a:spcBef>
                <a:spcPts val="100"/>
              </a:spcBef>
              <a:buFont typeface="Arial" panose="020B0604020202020204" pitchFamily="34" charset="0"/>
              <a:buChar char="•"/>
            </a:pPr>
            <a:r>
              <a:rPr lang="en-US" sz="2000" b="1" i="1" spc="-5" dirty="0">
                <a:latin typeface="Georgia"/>
                <a:cs typeface="Georgia"/>
              </a:rPr>
              <a:t>Automated Electric Appliances</a:t>
            </a:r>
          </a:p>
          <a:p>
            <a:pPr marL="12700" marR="5080">
              <a:lnSpc>
                <a:spcPct val="133900"/>
              </a:lnSpc>
              <a:spcBef>
                <a:spcPts val="100"/>
              </a:spcBef>
            </a:pPr>
            <a:endParaRPr lang="en-US" sz="2000" b="1" i="1" spc="-5" dirty="0">
              <a:latin typeface="Georgia"/>
              <a:cs typeface="Georgia"/>
            </a:endParaRPr>
          </a:p>
          <a:p>
            <a:pPr marL="298450" marR="5080" indent="-285750">
              <a:lnSpc>
                <a:spcPct val="133900"/>
              </a:lnSpc>
              <a:spcBef>
                <a:spcPts val="100"/>
              </a:spcBef>
              <a:buFont typeface="Arial" panose="020B0604020202020204" pitchFamily="34" charset="0"/>
              <a:buChar char="•"/>
            </a:pPr>
            <a:r>
              <a:rPr lang="en-US" sz="2000" b="1" i="1" spc="-5" dirty="0">
                <a:latin typeface="Georgia"/>
                <a:cs typeface="Georgia"/>
              </a:rPr>
              <a:t>Automated Temperature and Humidity Control </a:t>
            </a:r>
          </a:p>
        </p:txBody>
      </p:sp>
      <p:sp>
        <p:nvSpPr>
          <p:cNvPr id="4" name="object 4"/>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7" name="object 7"/>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18310" y="4724851"/>
            <a:ext cx="158115" cy="213995"/>
          </a:xfrm>
          <a:prstGeom prst="rect">
            <a:avLst/>
          </a:prstGeom>
        </p:spPr>
        <p:txBody>
          <a:bodyPr vert="horz" wrap="square" lIns="0" tIns="36830" rIns="0" bIns="0" rtlCol="0">
            <a:spAutoFit/>
          </a:bodyPr>
          <a:lstStyle/>
          <a:p>
            <a:pPr marL="25400">
              <a:lnSpc>
                <a:spcPct val="100000"/>
              </a:lnSpc>
              <a:spcBef>
                <a:spcPts val="290"/>
              </a:spcBef>
            </a:pPr>
            <a:fld id="{81D60167-4931-47E6-BA6A-407CBD079E47}" type="slidenum">
              <a:rPr sz="1000" spc="-135" dirty="0">
                <a:solidFill>
                  <a:srgbClr val="FFFFFF"/>
                </a:solidFill>
                <a:latin typeface="Arial"/>
                <a:cs typeface="Arial"/>
              </a:rPr>
              <a:t>4</a:t>
            </a:fld>
            <a:endParaRPr sz="1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123950"/>
            <a:ext cx="4129665" cy="1901803"/>
          </a:xfrm>
          <a:prstGeom prst="rect">
            <a:avLst/>
          </a:prstGeom>
        </p:spPr>
        <p:txBody>
          <a:bodyPr vert="horz" wrap="square" lIns="0" tIns="8890" rIns="0" bIns="0" rtlCol="0">
            <a:spAutoFit/>
          </a:bodyPr>
          <a:lstStyle/>
          <a:p>
            <a:r>
              <a:rPr lang="en-US" sz="1600" dirty="0">
                <a:latin typeface="Georgia" panose="02040502050405020303" pitchFamily="18" charset="0"/>
              </a:rPr>
              <a:t>A </a:t>
            </a:r>
            <a:r>
              <a:rPr lang="en-US" sz="1600" b="1" dirty="0">
                <a:latin typeface="Georgia" panose="02040502050405020303" pitchFamily="18" charset="0"/>
              </a:rPr>
              <a:t>keycard lock</a:t>
            </a:r>
            <a:r>
              <a:rPr lang="en-US" sz="1600" dirty="0">
                <a:latin typeface="Georgia" panose="02040502050405020303" pitchFamily="18" charset="0"/>
              </a:rPr>
              <a:t> is a lock operated by a </a:t>
            </a:r>
            <a:r>
              <a:rPr lang="en-US" sz="1600" b="1" dirty="0">
                <a:latin typeface="Georgia" panose="02040502050405020303" pitchFamily="18" charset="0"/>
              </a:rPr>
              <a:t>keycard</a:t>
            </a:r>
            <a:r>
              <a:rPr lang="en-US" sz="1600" dirty="0">
                <a:latin typeface="Georgia" panose="02040502050405020303" pitchFamily="18" charset="0"/>
              </a:rPr>
              <a:t>, a flat, rectangular plastic card. The card stores a physical or digital signature that the door mechanism accepts before disengaging the lock.</a:t>
            </a:r>
          </a:p>
          <a:p>
            <a:r>
              <a:rPr lang="en-US" sz="1600" dirty="0">
                <a:latin typeface="Georgia" panose="02040502050405020303" pitchFamily="18" charset="0"/>
              </a:rPr>
              <a:t>This gives high level security because only those can enter who have this card.</a:t>
            </a:r>
          </a:p>
          <a:p>
            <a:endParaRPr lang="en-US" sz="1100" dirty="0">
              <a:latin typeface="Georgia" panose="02040502050405020303" pitchFamily="18" charset="0"/>
            </a:endParaRPr>
          </a:p>
        </p:txBody>
      </p:sp>
      <p:sp>
        <p:nvSpPr>
          <p:cNvPr id="4" name="object 4"/>
          <p:cNvSpPr txBox="1">
            <a:spLocks noGrp="1"/>
          </p:cNvSpPr>
          <p:nvPr>
            <p:ph type="title"/>
          </p:nvPr>
        </p:nvSpPr>
        <p:spPr>
          <a:xfrm>
            <a:off x="530225" y="394215"/>
            <a:ext cx="3727450" cy="505267"/>
          </a:xfrm>
          <a:prstGeom prst="rect">
            <a:avLst/>
          </a:prstGeom>
        </p:spPr>
        <p:txBody>
          <a:bodyPr vert="horz" wrap="square" lIns="0" tIns="12700" rIns="0" bIns="0" rtlCol="0">
            <a:spAutoFit/>
          </a:bodyPr>
          <a:lstStyle/>
          <a:p>
            <a:pPr marL="12700">
              <a:lnSpc>
                <a:spcPct val="100000"/>
              </a:lnSpc>
              <a:spcBef>
                <a:spcPts val="100"/>
              </a:spcBef>
            </a:pPr>
            <a:r>
              <a:rPr sz="3200" b="0" u="none" spc="-300" dirty="0">
                <a:solidFill>
                  <a:srgbClr val="5FC1FF"/>
                </a:solidFill>
                <a:latin typeface="Arial"/>
                <a:cs typeface="Arial"/>
              </a:rPr>
              <a:t>SMART  </a:t>
            </a:r>
            <a:r>
              <a:rPr lang="en-US" sz="3200" b="0" u="none" spc="-300" dirty="0">
                <a:solidFill>
                  <a:srgbClr val="5FC1FF"/>
                </a:solidFill>
                <a:latin typeface="Arial"/>
                <a:cs typeface="Arial"/>
              </a:rPr>
              <a:t>KEY</a:t>
            </a:r>
            <a:endParaRPr sz="3200" spc="-300" dirty="0">
              <a:latin typeface="Arial"/>
              <a:cs typeface="Arial"/>
            </a:endParaRPr>
          </a:p>
        </p:txBody>
      </p:sp>
      <p:sp>
        <p:nvSpPr>
          <p:cNvPr id="5" name="object 5"/>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6" name="object 6"/>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218310" y="4724851"/>
            <a:ext cx="158115" cy="213995"/>
          </a:xfrm>
          <a:prstGeom prst="rect">
            <a:avLst/>
          </a:prstGeom>
        </p:spPr>
        <p:txBody>
          <a:bodyPr vert="horz" wrap="square" lIns="0" tIns="36830" rIns="0" bIns="0" rtlCol="0">
            <a:spAutoFit/>
          </a:bodyPr>
          <a:lstStyle/>
          <a:p>
            <a:pPr marL="25400">
              <a:lnSpc>
                <a:spcPct val="100000"/>
              </a:lnSpc>
              <a:spcBef>
                <a:spcPts val="290"/>
              </a:spcBef>
            </a:pPr>
            <a:fld id="{81D60167-4931-47E6-BA6A-407CBD079E47}" type="slidenum">
              <a:rPr sz="1000" spc="-135" dirty="0">
                <a:solidFill>
                  <a:srgbClr val="FFFFFF"/>
                </a:solidFill>
                <a:latin typeface="Arial"/>
                <a:cs typeface="Arial"/>
              </a:rPr>
              <a:t>5</a:t>
            </a:fld>
            <a:endParaRPr sz="1000">
              <a:latin typeface="Arial"/>
              <a:cs typeface="Aria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821357"/>
            <a:ext cx="3558698" cy="39601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170511"/>
            <a:ext cx="3972560" cy="762453"/>
          </a:xfrm>
          <a:prstGeom prst="rect">
            <a:avLst/>
          </a:prstGeom>
        </p:spPr>
        <p:txBody>
          <a:bodyPr vert="horz" wrap="square" lIns="0" tIns="8890" rIns="0" bIns="0" rtlCol="0">
            <a:spAutoFit/>
          </a:bodyPr>
          <a:lstStyle/>
          <a:p>
            <a:pPr marL="12700" marR="5080">
              <a:lnSpc>
                <a:spcPct val="102299"/>
              </a:lnSpc>
              <a:spcBef>
                <a:spcPts val="70"/>
              </a:spcBef>
            </a:pPr>
            <a:r>
              <a:rPr lang="en-US" sz="1600" b="1" spc="-5" dirty="0">
                <a:latin typeface="Georgia"/>
                <a:cs typeface="Georgia"/>
              </a:rPr>
              <a:t>Automated electric </a:t>
            </a:r>
            <a:r>
              <a:rPr lang="en-US" sz="1600" spc="-5" dirty="0">
                <a:latin typeface="Georgia"/>
                <a:cs typeface="Georgia"/>
              </a:rPr>
              <a:t>appliances will automatically turn on when any human is sensed in the room.</a:t>
            </a:r>
          </a:p>
        </p:txBody>
      </p:sp>
      <p:sp>
        <p:nvSpPr>
          <p:cNvPr id="4" name="object 4"/>
          <p:cNvSpPr txBox="1">
            <a:spLocks noGrp="1"/>
          </p:cNvSpPr>
          <p:nvPr>
            <p:ph type="title"/>
          </p:nvPr>
        </p:nvSpPr>
        <p:spPr>
          <a:xfrm>
            <a:off x="530225" y="394215"/>
            <a:ext cx="7089775" cy="505267"/>
          </a:xfrm>
          <a:prstGeom prst="rect">
            <a:avLst/>
          </a:prstGeom>
        </p:spPr>
        <p:txBody>
          <a:bodyPr vert="horz" wrap="square" lIns="0" tIns="12700" rIns="0" bIns="0" rtlCol="0">
            <a:spAutoFit/>
          </a:bodyPr>
          <a:lstStyle/>
          <a:p>
            <a:pPr marL="12700">
              <a:lnSpc>
                <a:spcPct val="100000"/>
              </a:lnSpc>
              <a:spcBef>
                <a:spcPts val="100"/>
              </a:spcBef>
            </a:pPr>
            <a:r>
              <a:rPr lang="en-US" sz="3200" b="0" u="none" spc="-300" dirty="0">
                <a:solidFill>
                  <a:srgbClr val="5FC1FF"/>
                </a:solidFill>
                <a:latin typeface="Arial"/>
                <a:cs typeface="Arial"/>
              </a:rPr>
              <a:t>AUTOMATATED  ELECTRIC  APPLIANCES</a:t>
            </a:r>
            <a:endParaRPr sz="3200" spc="-300" dirty="0">
              <a:latin typeface="Arial"/>
              <a:cs typeface="Arial"/>
            </a:endParaRPr>
          </a:p>
        </p:txBody>
      </p:sp>
      <p:sp>
        <p:nvSpPr>
          <p:cNvPr id="5" name="object 5"/>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6" name="object 6"/>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218310" y="4724851"/>
            <a:ext cx="158115" cy="213995"/>
          </a:xfrm>
          <a:prstGeom prst="rect">
            <a:avLst/>
          </a:prstGeom>
        </p:spPr>
        <p:txBody>
          <a:bodyPr vert="horz" wrap="square" lIns="0" tIns="36830" rIns="0" bIns="0" rtlCol="0">
            <a:spAutoFit/>
          </a:bodyPr>
          <a:lstStyle/>
          <a:p>
            <a:pPr marL="25400">
              <a:lnSpc>
                <a:spcPct val="100000"/>
              </a:lnSpc>
              <a:spcBef>
                <a:spcPts val="290"/>
              </a:spcBef>
            </a:pPr>
            <a:fld id="{81D60167-4931-47E6-BA6A-407CBD079E47}" type="slidenum">
              <a:rPr sz="1000" spc="-135" dirty="0">
                <a:solidFill>
                  <a:srgbClr val="FFFFFF"/>
                </a:solidFill>
                <a:latin typeface="Arial"/>
                <a:cs typeface="Arial"/>
              </a:rPr>
              <a:t>6</a:t>
            </a:fld>
            <a:endParaRPr sz="1000">
              <a:latin typeface="Arial"/>
              <a:cs typeface="Aria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276350"/>
            <a:ext cx="4250990" cy="28353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170511"/>
            <a:ext cx="3972560" cy="762453"/>
          </a:xfrm>
          <a:prstGeom prst="rect">
            <a:avLst/>
          </a:prstGeom>
        </p:spPr>
        <p:txBody>
          <a:bodyPr vert="horz" wrap="square" lIns="0" tIns="8890" rIns="0" bIns="0" rtlCol="0">
            <a:spAutoFit/>
          </a:bodyPr>
          <a:lstStyle/>
          <a:p>
            <a:pPr marL="12700" marR="5080">
              <a:lnSpc>
                <a:spcPct val="102299"/>
              </a:lnSpc>
              <a:spcBef>
                <a:spcPts val="70"/>
              </a:spcBef>
            </a:pPr>
            <a:r>
              <a:rPr lang="en-US" sz="1600" spc="-5" dirty="0">
                <a:latin typeface="Georgia"/>
                <a:cs typeface="Georgia"/>
              </a:rPr>
              <a:t>When temperature and humidity of a room is increased then air conditions and fans are automatically turns on.</a:t>
            </a:r>
            <a:endParaRPr lang="en-US" sz="1600" dirty="0">
              <a:latin typeface="Georgia" panose="02040502050405020303" pitchFamily="18" charset="0"/>
            </a:endParaRPr>
          </a:p>
        </p:txBody>
      </p:sp>
      <p:sp>
        <p:nvSpPr>
          <p:cNvPr id="4" name="object 4"/>
          <p:cNvSpPr txBox="1">
            <a:spLocks noGrp="1"/>
          </p:cNvSpPr>
          <p:nvPr>
            <p:ph type="title"/>
          </p:nvPr>
        </p:nvSpPr>
        <p:spPr>
          <a:xfrm>
            <a:off x="76200" y="394214"/>
            <a:ext cx="8984615" cy="459100"/>
          </a:xfrm>
          <a:prstGeom prst="rect">
            <a:avLst/>
          </a:prstGeom>
        </p:spPr>
        <p:txBody>
          <a:bodyPr vert="horz" wrap="square" lIns="0" tIns="12700" rIns="0" bIns="0" rtlCol="0">
            <a:spAutoFit/>
          </a:bodyPr>
          <a:lstStyle/>
          <a:p>
            <a:pPr marL="12700">
              <a:lnSpc>
                <a:spcPct val="100000"/>
              </a:lnSpc>
              <a:spcBef>
                <a:spcPts val="100"/>
              </a:spcBef>
            </a:pPr>
            <a:r>
              <a:rPr lang="en-US" sz="2900" b="0" u="none" spc="-300" dirty="0">
                <a:solidFill>
                  <a:srgbClr val="5FC1FF"/>
                </a:solidFill>
                <a:latin typeface="Arial" panose="020B0604020202020204" pitchFamily="34" charset="0"/>
                <a:cs typeface="Arial" panose="020B0604020202020204" pitchFamily="34" charset="0"/>
              </a:rPr>
              <a:t>AUTOMATATED TEMPERATURE  AND  HUMIDITY CONTROL</a:t>
            </a:r>
            <a:endParaRPr sz="2900" spc="-300" dirty="0">
              <a:latin typeface="Arial" panose="020B0604020202020204" pitchFamily="34" charset="0"/>
              <a:cs typeface="Arial" panose="020B0604020202020204" pitchFamily="34" charset="0"/>
            </a:endParaRPr>
          </a:p>
        </p:txBody>
      </p:sp>
      <p:sp>
        <p:nvSpPr>
          <p:cNvPr id="5" name="object 5"/>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6" name="object 6"/>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218310" y="4724851"/>
            <a:ext cx="158115" cy="213995"/>
          </a:xfrm>
          <a:prstGeom prst="rect">
            <a:avLst/>
          </a:prstGeom>
        </p:spPr>
        <p:txBody>
          <a:bodyPr vert="horz" wrap="square" lIns="0" tIns="36830" rIns="0" bIns="0" rtlCol="0">
            <a:spAutoFit/>
          </a:bodyPr>
          <a:lstStyle/>
          <a:p>
            <a:pPr marL="25400">
              <a:lnSpc>
                <a:spcPct val="100000"/>
              </a:lnSpc>
              <a:spcBef>
                <a:spcPts val="290"/>
              </a:spcBef>
            </a:pPr>
            <a:fld id="{81D60167-4931-47E6-BA6A-407CBD079E47}" type="slidenum">
              <a:rPr sz="1000" spc="-135" dirty="0">
                <a:solidFill>
                  <a:srgbClr val="FFFFFF"/>
                </a:solidFill>
                <a:latin typeface="Arial"/>
                <a:cs typeface="Arial"/>
              </a:rPr>
              <a:t>7</a:t>
            </a:fld>
            <a:endParaRPr sz="1000">
              <a:latin typeface="Arial"/>
              <a:cs typeface="Arial"/>
            </a:endParaRPr>
          </a:p>
        </p:txBody>
      </p:sp>
      <p:pic>
        <p:nvPicPr>
          <p:cNvPr id="8" name="Picture 7"/>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503799" y="900187"/>
            <a:ext cx="3557016" cy="3959352"/>
          </a:xfrm>
          <a:prstGeom prst="rect">
            <a:avLst/>
          </a:prstGeom>
        </p:spPr>
      </p:pic>
    </p:spTree>
    <p:extLst>
      <p:ext uri="{BB962C8B-B14F-4D97-AF65-F5344CB8AC3E}">
        <p14:creationId xmlns:p14="http://schemas.microsoft.com/office/powerpoint/2010/main" val="62402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00052" y="1733550"/>
            <a:ext cx="4338948" cy="936154"/>
          </a:xfrm>
          <a:prstGeom prst="rect">
            <a:avLst/>
          </a:prstGeom>
        </p:spPr>
        <p:txBody>
          <a:bodyPr vert="horz" wrap="square" lIns="0" tIns="12700" rIns="0" bIns="0" rtlCol="0">
            <a:spAutoFit/>
          </a:bodyPr>
          <a:lstStyle/>
          <a:p>
            <a:pPr marL="12700">
              <a:lnSpc>
                <a:spcPct val="100000"/>
              </a:lnSpc>
              <a:spcBef>
                <a:spcPts val="100"/>
              </a:spcBef>
            </a:pPr>
            <a:r>
              <a:rPr lang="en-US" sz="6000" spc="-190" dirty="0"/>
              <a:t>INTEGRATION</a:t>
            </a:r>
            <a:endParaRPr sz="6000" dirty="0"/>
          </a:p>
        </p:txBody>
      </p:sp>
      <p:sp>
        <p:nvSpPr>
          <p:cNvPr id="4" name="object 4"/>
          <p:cNvSpPr txBox="1"/>
          <p:nvPr/>
        </p:nvSpPr>
        <p:spPr>
          <a:xfrm>
            <a:off x="3886200" y="2611142"/>
            <a:ext cx="2113280" cy="197490"/>
          </a:xfrm>
          <a:prstGeom prst="rect">
            <a:avLst/>
          </a:prstGeom>
        </p:spPr>
        <p:txBody>
          <a:bodyPr vert="horz" wrap="square" lIns="0" tIns="12700" rIns="0" bIns="0" rtlCol="0">
            <a:spAutoFit/>
          </a:bodyPr>
          <a:lstStyle/>
          <a:p>
            <a:pPr marL="12700">
              <a:lnSpc>
                <a:spcPct val="100000"/>
              </a:lnSpc>
              <a:spcBef>
                <a:spcPts val="100"/>
              </a:spcBef>
            </a:pPr>
            <a:r>
              <a:rPr lang="en-US" sz="1200" spc="-5" dirty="0">
                <a:solidFill>
                  <a:srgbClr val="FFFFFF"/>
                </a:solidFill>
                <a:latin typeface="Georgia"/>
                <a:cs typeface="Georgia"/>
              </a:rPr>
              <a:t>Making smart connection</a:t>
            </a:r>
            <a:endParaRPr sz="1200" dirty="0">
              <a:latin typeface="Georgia"/>
              <a:cs typeface="Georgia"/>
            </a:endParaRPr>
          </a:p>
        </p:txBody>
      </p:sp>
    </p:spTree>
    <p:extLst>
      <p:ext uri="{BB962C8B-B14F-4D97-AF65-F5344CB8AC3E}">
        <p14:creationId xmlns:p14="http://schemas.microsoft.com/office/powerpoint/2010/main" val="35545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45844"/>
          </a:xfrm>
          <a:custGeom>
            <a:avLst/>
            <a:gdLst/>
            <a:ahLst/>
            <a:cxnLst/>
            <a:rect l="l" t="t" r="r" b="b"/>
            <a:pathLst>
              <a:path w="9144000" h="1045844">
                <a:moveTo>
                  <a:pt x="0" y="1045599"/>
                </a:moveTo>
                <a:lnTo>
                  <a:pt x="9143999" y="1045599"/>
                </a:lnTo>
                <a:lnTo>
                  <a:pt x="9143999" y="0"/>
                </a:lnTo>
                <a:lnTo>
                  <a:pt x="0" y="0"/>
                </a:lnTo>
                <a:lnTo>
                  <a:pt x="0" y="1045599"/>
                </a:lnTo>
                <a:close/>
              </a:path>
            </a:pathLst>
          </a:custGeom>
          <a:solidFill>
            <a:srgbClr val="E4EBF0"/>
          </a:solidFill>
        </p:spPr>
        <p:txBody>
          <a:bodyPr wrap="square" lIns="0" tIns="0" rIns="0" bIns="0" rtlCol="0"/>
          <a:lstStyle/>
          <a:p>
            <a:endParaRPr/>
          </a:p>
        </p:txBody>
      </p:sp>
      <p:sp>
        <p:nvSpPr>
          <p:cNvPr id="3" name="object 3"/>
          <p:cNvSpPr/>
          <p:nvPr/>
        </p:nvSpPr>
        <p:spPr>
          <a:xfrm>
            <a:off x="0" y="4156299"/>
            <a:ext cx="9144000" cy="987425"/>
          </a:xfrm>
          <a:custGeom>
            <a:avLst/>
            <a:gdLst/>
            <a:ahLst/>
            <a:cxnLst/>
            <a:rect l="l" t="t" r="r" b="b"/>
            <a:pathLst>
              <a:path w="9144000" h="987425">
                <a:moveTo>
                  <a:pt x="0" y="987199"/>
                </a:moveTo>
                <a:lnTo>
                  <a:pt x="9143999" y="987199"/>
                </a:lnTo>
                <a:lnTo>
                  <a:pt x="9143999" y="0"/>
                </a:lnTo>
                <a:lnTo>
                  <a:pt x="0" y="0"/>
                </a:lnTo>
                <a:lnTo>
                  <a:pt x="0" y="987199"/>
                </a:lnTo>
                <a:close/>
              </a:path>
            </a:pathLst>
          </a:custGeom>
          <a:solidFill>
            <a:srgbClr val="E4EBF0"/>
          </a:solidFill>
        </p:spPr>
        <p:txBody>
          <a:bodyPr wrap="square" lIns="0" tIns="0" rIns="0" bIns="0" rtlCol="0"/>
          <a:lstStyle/>
          <a:p>
            <a:endParaRPr/>
          </a:p>
        </p:txBody>
      </p:sp>
      <p:sp>
        <p:nvSpPr>
          <p:cNvPr id="4" name="object 4"/>
          <p:cNvSpPr/>
          <p:nvPr/>
        </p:nvSpPr>
        <p:spPr>
          <a:xfrm>
            <a:off x="0" y="1045600"/>
            <a:ext cx="9144000" cy="3110865"/>
          </a:xfrm>
          <a:custGeom>
            <a:avLst/>
            <a:gdLst/>
            <a:ahLst/>
            <a:cxnLst/>
            <a:rect l="l" t="t" r="r" b="b"/>
            <a:pathLst>
              <a:path w="9144000" h="3110865">
                <a:moveTo>
                  <a:pt x="0" y="0"/>
                </a:moveTo>
                <a:lnTo>
                  <a:pt x="9143999" y="0"/>
                </a:lnTo>
                <a:lnTo>
                  <a:pt x="9143999" y="3110699"/>
                </a:lnTo>
                <a:lnTo>
                  <a:pt x="0" y="3110699"/>
                </a:lnTo>
                <a:lnTo>
                  <a:pt x="0" y="0"/>
                </a:lnTo>
                <a:close/>
              </a:path>
            </a:pathLst>
          </a:custGeom>
          <a:solidFill>
            <a:srgbClr val="FFFFFF"/>
          </a:solidFill>
        </p:spPr>
        <p:txBody>
          <a:bodyPr wrap="square" lIns="0" tIns="0" rIns="0" bIns="0" rtlCol="0"/>
          <a:lstStyle/>
          <a:p>
            <a:endParaRPr dirty="0"/>
          </a:p>
        </p:txBody>
      </p:sp>
      <p:sp>
        <p:nvSpPr>
          <p:cNvPr id="5" name="object 5"/>
          <p:cNvSpPr txBox="1"/>
          <p:nvPr/>
        </p:nvSpPr>
        <p:spPr>
          <a:xfrm>
            <a:off x="447800" y="1590161"/>
            <a:ext cx="3604895" cy="1264770"/>
          </a:xfrm>
          <a:prstGeom prst="rect">
            <a:avLst/>
          </a:prstGeom>
        </p:spPr>
        <p:txBody>
          <a:bodyPr vert="horz" wrap="square" lIns="0" tIns="8890" rIns="0" bIns="0" rtlCol="0">
            <a:spAutoFit/>
          </a:bodyPr>
          <a:lstStyle/>
          <a:p>
            <a:pPr marL="12700" marR="5080">
              <a:lnSpc>
                <a:spcPct val="102299"/>
              </a:lnSpc>
              <a:spcBef>
                <a:spcPts val="70"/>
              </a:spcBef>
            </a:pPr>
            <a:r>
              <a:rPr lang="en-US" sz="1600" spc="-5" dirty="0">
                <a:latin typeface="Georgia"/>
                <a:cs typeface="Georgia"/>
              </a:rPr>
              <a:t>Here all the components( RFID, PIR Sensors and Humidity and Temperature Sensors, Wi-Fi Module, Bluetooth Module) are integrated on the bread board with Arduino UNO</a:t>
            </a:r>
            <a:r>
              <a:rPr lang="en-US" sz="1100" spc="-5" dirty="0">
                <a:latin typeface="Georgia"/>
                <a:cs typeface="Georgia"/>
              </a:rPr>
              <a:t>.</a:t>
            </a:r>
          </a:p>
        </p:txBody>
      </p:sp>
      <p:sp>
        <p:nvSpPr>
          <p:cNvPr id="6" name="object 6"/>
          <p:cNvSpPr txBox="1">
            <a:spLocks noGrp="1"/>
          </p:cNvSpPr>
          <p:nvPr>
            <p:ph type="title"/>
          </p:nvPr>
        </p:nvSpPr>
        <p:spPr>
          <a:xfrm>
            <a:off x="530225" y="462922"/>
            <a:ext cx="8022590" cy="513080"/>
          </a:xfrm>
          <a:prstGeom prst="rect">
            <a:avLst/>
          </a:prstGeom>
        </p:spPr>
        <p:txBody>
          <a:bodyPr vert="horz" wrap="square" lIns="0" tIns="12700" rIns="0" bIns="0" rtlCol="0">
            <a:spAutoFit/>
          </a:bodyPr>
          <a:lstStyle/>
          <a:p>
            <a:pPr marL="12700">
              <a:lnSpc>
                <a:spcPct val="100000"/>
              </a:lnSpc>
              <a:spcBef>
                <a:spcPts val="100"/>
              </a:spcBef>
            </a:pPr>
            <a:r>
              <a:rPr lang="en-US" sz="3200" b="0" u="none" spc="-300" dirty="0">
                <a:solidFill>
                  <a:srgbClr val="5FC1FF"/>
                </a:solidFill>
                <a:latin typeface="Arial"/>
                <a:cs typeface="Arial"/>
              </a:rPr>
              <a:t>STEP 1</a:t>
            </a:r>
            <a:endParaRPr sz="3200" spc="-300" dirty="0">
              <a:latin typeface="Arial"/>
              <a:cs typeface="Arial"/>
            </a:endParaRPr>
          </a:p>
        </p:txBody>
      </p:sp>
      <p:sp>
        <p:nvSpPr>
          <p:cNvPr id="8" name="object 8"/>
          <p:cNvSpPr/>
          <p:nvPr/>
        </p:nvSpPr>
        <p:spPr>
          <a:xfrm>
            <a:off x="0" y="4695775"/>
            <a:ext cx="426084" cy="262255"/>
          </a:xfrm>
          <a:custGeom>
            <a:avLst/>
            <a:gdLst/>
            <a:ahLst/>
            <a:cxnLst/>
            <a:rect l="l" t="t" r="r" b="b"/>
            <a:pathLst>
              <a:path w="426084" h="262254">
                <a:moveTo>
                  <a:pt x="0" y="0"/>
                </a:moveTo>
                <a:lnTo>
                  <a:pt x="425999" y="0"/>
                </a:lnTo>
                <a:lnTo>
                  <a:pt x="425999" y="262199"/>
                </a:lnTo>
                <a:lnTo>
                  <a:pt x="0" y="262199"/>
                </a:lnTo>
                <a:lnTo>
                  <a:pt x="0" y="0"/>
                </a:lnTo>
                <a:close/>
              </a:path>
            </a:pathLst>
          </a:custGeom>
          <a:solidFill>
            <a:srgbClr val="83D41C"/>
          </a:solidFill>
        </p:spPr>
        <p:txBody>
          <a:bodyPr wrap="square" lIns="0" tIns="0" rIns="0" bIns="0" rtlCol="0"/>
          <a:lstStyle/>
          <a:p>
            <a:endParaRPr/>
          </a:p>
        </p:txBody>
      </p:sp>
      <p:sp>
        <p:nvSpPr>
          <p:cNvPr id="9" name="object 9"/>
          <p:cNvSpPr/>
          <p:nvPr/>
        </p:nvSpPr>
        <p:spPr>
          <a:xfrm>
            <a:off x="436550" y="4625200"/>
            <a:ext cx="548700" cy="436398"/>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36830" rIns="0" bIns="0" rtlCol="0">
            <a:spAutoFit/>
          </a:bodyPr>
          <a:lstStyle/>
          <a:p>
            <a:pPr marL="49530">
              <a:lnSpc>
                <a:spcPct val="100000"/>
              </a:lnSpc>
              <a:spcBef>
                <a:spcPts val="290"/>
              </a:spcBef>
            </a:pPr>
            <a:fld id="{81D60167-4931-47E6-BA6A-407CBD079E47}" type="slidenum">
              <a:rPr spc="-140" dirty="0"/>
              <a:t>9</a:t>
            </a:fld>
            <a:endParaRPr spc="-14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9414" y="1188998"/>
            <a:ext cx="4896625" cy="27543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TotalTime>
  <Words>602</Words>
  <Application>Microsoft Office PowerPoint</Application>
  <PresentationFormat>On-screen Show (16:9)</PresentationFormat>
  <Paragraphs>83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Narrow</vt:lpstr>
      <vt:lpstr>Calibri</vt:lpstr>
      <vt:lpstr>Georgia</vt:lpstr>
      <vt:lpstr>Times New Roman</vt:lpstr>
      <vt:lpstr>Office Theme</vt:lpstr>
      <vt:lpstr>SMART HOME SYSTEM</vt:lpstr>
      <vt:lpstr>INTRODUCTION</vt:lpstr>
      <vt:lpstr>FEATURES</vt:lpstr>
      <vt:lpstr>HOME IS WHERE WIFI CONNECTS AUTOMATICALLY with home focused products leading the IoT market.</vt:lpstr>
      <vt:lpstr>SMART  KEY</vt:lpstr>
      <vt:lpstr>AUTOMATATED  ELECTRIC  APPLIANCES</vt:lpstr>
      <vt:lpstr>AUTOMATATED TEMPERATURE  AND  HUMIDITY CONTROL</vt:lpstr>
      <vt:lpstr>INTEGRATION</vt:lpstr>
      <vt:lpstr>STEP 1</vt:lpstr>
      <vt:lpstr>STEP  2 </vt:lpstr>
      <vt:lpstr>STEP 3  </vt:lpstr>
      <vt:lpstr>AUDRINO UNO R3</vt:lpstr>
      <vt:lpstr>BLUETOOTH MODULE(HC-05)</vt:lpstr>
      <vt:lpstr>WI-FI MODULE(ESP8266)</vt:lpstr>
      <vt:lpstr>RELAY</vt:lpstr>
      <vt:lpstr>RADIO FREQUENCY IDENTIFICATION</vt:lpstr>
      <vt:lpstr>PASSIVE  INFRARED   SENSOR</vt:lpstr>
      <vt:lpstr>TEMPERATURE AND HUMIDITY SENSOR</vt:lpstr>
      <vt:lpstr>FUTURE SCOPE</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SYSTEM</dc:title>
  <dc:creator>Meghna Kundu</dc:creator>
  <cp:lastModifiedBy>Meghna Kundu</cp:lastModifiedBy>
  <cp:revision>53</cp:revision>
  <dcterms:created xsi:type="dcterms:W3CDTF">2017-04-27T19:17:24Z</dcterms:created>
  <dcterms:modified xsi:type="dcterms:W3CDTF">2017-04-28T16:52:13Z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