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66" r:id="rId5"/>
    <p:sldId id="259" r:id="rId6"/>
    <p:sldId id="263" r:id="rId7"/>
    <p:sldId id="262" r:id="rId8"/>
    <p:sldId id="264" r:id="rId9"/>
    <p:sldId id="267" r:id="rId10"/>
    <p:sldId id="268" r:id="rId11"/>
    <p:sldId id="260" r:id="rId12"/>
    <p:sldId id="26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EC2113-523B-94CD-21D7-DCADD85794AC}" v="79" dt="2023-05-11T08:07:30.305"/>
    <p1510:client id="{9657F788-F284-8B6C-07C8-C2DF6D031F7B}" v="83" dt="2023-05-11T09:41:44.365"/>
    <p1510:client id="{98B06615-1509-20F4-6166-4981836DEF35}" v="705" dt="2023-05-11T10:32:49.685"/>
    <p1510:client id="{B98D52A4-F586-D593-67F2-11BA04B03007}" v="5" dt="2023-05-11T08:36:54.796"/>
    <p1510:client id="{BEE7BD28-B19D-5CD0-CA83-5D14AE07931A}" v="217" dt="2023-05-11T08:41:14.843"/>
    <p1510:client id="{F1B7E42A-783A-4089-A794-DA023B9D2212}" v="1372" dt="2023-04-11T09:23:08.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0FFC30-70F7-4973-8C47-1B0204AA86E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21293E-DBEC-4556-9D25-4CCF55A7F7EF}">
      <dgm:prSet/>
      <dgm:spPr/>
      <dgm:t>
        <a:bodyPr/>
        <a:lstStyle/>
        <a:p>
          <a:pPr>
            <a:lnSpc>
              <a:spcPct val="100000"/>
            </a:lnSpc>
          </a:pPr>
          <a:r>
            <a:rPr lang="en-US"/>
            <a:t>A binary vector is computed that consists of 1 for the symptoms present in the user’s selection list and 0 otherwise.</a:t>
          </a:r>
        </a:p>
      </dgm:t>
    </dgm:pt>
    <dgm:pt modelId="{B0053C17-307B-4618-AF19-420A99FEEED5}" type="parTrans" cxnId="{F619E025-7A26-4FEE-ACC4-9750725F42B0}">
      <dgm:prSet/>
      <dgm:spPr/>
      <dgm:t>
        <a:bodyPr/>
        <a:lstStyle/>
        <a:p>
          <a:endParaRPr lang="en-US"/>
        </a:p>
      </dgm:t>
    </dgm:pt>
    <dgm:pt modelId="{D9831FD3-3446-43CC-B73F-84F52E2BFA50}" type="sibTrans" cxnId="{F619E025-7A26-4FEE-ACC4-9750725F42B0}">
      <dgm:prSet/>
      <dgm:spPr/>
      <dgm:t>
        <a:bodyPr/>
        <a:lstStyle/>
        <a:p>
          <a:endParaRPr lang="en-US"/>
        </a:p>
      </dgm:t>
    </dgm:pt>
    <dgm:pt modelId="{F69CA54B-C732-4A2F-9507-D4C1D3EDDF20}">
      <dgm:prSet/>
      <dgm:spPr/>
      <dgm:t>
        <a:bodyPr/>
        <a:lstStyle/>
        <a:p>
          <a:pPr>
            <a:lnSpc>
              <a:spcPct val="100000"/>
            </a:lnSpc>
          </a:pPr>
          <a:r>
            <a:rPr lang="en-US"/>
            <a:t>A machine learning model is trained on the dataset, which is used here for prediction.</a:t>
          </a:r>
        </a:p>
      </dgm:t>
    </dgm:pt>
    <dgm:pt modelId="{6961FBD2-59FC-4B5F-B710-2D3957AF9323}" type="parTrans" cxnId="{C29E8C1B-DA13-47B8-804A-AA095BCE3CA9}">
      <dgm:prSet/>
      <dgm:spPr/>
      <dgm:t>
        <a:bodyPr/>
        <a:lstStyle/>
        <a:p>
          <a:endParaRPr lang="en-US"/>
        </a:p>
      </dgm:t>
    </dgm:pt>
    <dgm:pt modelId="{42759830-21DC-42FF-B2AE-679B7D4CBA16}" type="sibTrans" cxnId="{C29E8C1B-DA13-47B8-804A-AA095BCE3CA9}">
      <dgm:prSet/>
      <dgm:spPr/>
      <dgm:t>
        <a:bodyPr/>
        <a:lstStyle/>
        <a:p>
          <a:endParaRPr lang="en-US"/>
        </a:p>
      </dgm:t>
    </dgm:pt>
    <dgm:pt modelId="{32768DC8-EADD-4164-9AEF-3919CC91BA59}">
      <dgm:prSet/>
      <dgm:spPr/>
      <dgm:t>
        <a:bodyPr/>
        <a:lstStyle/>
        <a:p>
          <a:pPr>
            <a:lnSpc>
              <a:spcPct val="100000"/>
            </a:lnSpc>
          </a:pPr>
          <a:r>
            <a:rPr lang="en-US"/>
            <a:t>The model accepts the symptom vector and outputs a list of top 10 diseases, sorted in the decreasing order of individual probabilities</a:t>
          </a:r>
        </a:p>
      </dgm:t>
    </dgm:pt>
    <dgm:pt modelId="{1F073F40-1FAD-4D13-91DD-44C67AC529DE}" type="parTrans" cxnId="{1BF9E547-FF97-4226-89A2-A15A4EFD6751}">
      <dgm:prSet/>
      <dgm:spPr/>
      <dgm:t>
        <a:bodyPr/>
        <a:lstStyle/>
        <a:p>
          <a:endParaRPr lang="en-US"/>
        </a:p>
      </dgm:t>
    </dgm:pt>
    <dgm:pt modelId="{706273A9-7657-4DE6-AE0C-77E2B6C2DE4A}" type="sibTrans" cxnId="{1BF9E547-FF97-4226-89A2-A15A4EFD6751}">
      <dgm:prSet/>
      <dgm:spPr/>
      <dgm:t>
        <a:bodyPr/>
        <a:lstStyle/>
        <a:p>
          <a:endParaRPr lang="en-US"/>
        </a:p>
      </dgm:t>
    </dgm:pt>
    <dgm:pt modelId="{6AF6D4D2-0F38-4A43-9273-F4AF84548E80}">
      <dgm:prSet/>
      <dgm:spPr/>
      <dgm:t>
        <a:bodyPr/>
        <a:lstStyle/>
        <a:p>
          <a:pPr>
            <a:lnSpc>
              <a:spcPct val="100000"/>
            </a:lnSpc>
          </a:pPr>
          <a:r>
            <a:rPr lang="en-US" b="1"/>
            <a:t>Models</a:t>
          </a:r>
          <a:r>
            <a:rPr lang="en-US"/>
            <a:t> experimented with till now:</a:t>
          </a:r>
        </a:p>
      </dgm:t>
    </dgm:pt>
    <dgm:pt modelId="{0627BC05-AFAD-469A-A340-3A33263123E2}" type="parTrans" cxnId="{9887C0E9-C3EE-4B25-AA23-2F2C7707ECD0}">
      <dgm:prSet/>
      <dgm:spPr/>
      <dgm:t>
        <a:bodyPr/>
        <a:lstStyle/>
        <a:p>
          <a:endParaRPr lang="en-US"/>
        </a:p>
      </dgm:t>
    </dgm:pt>
    <dgm:pt modelId="{D9F969B7-4F00-4492-9A6D-C5832DE8F866}" type="sibTrans" cxnId="{9887C0E9-C3EE-4B25-AA23-2F2C7707ECD0}">
      <dgm:prSet/>
      <dgm:spPr/>
      <dgm:t>
        <a:bodyPr/>
        <a:lstStyle/>
        <a:p>
          <a:endParaRPr lang="en-US"/>
        </a:p>
      </dgm:t>
    </dgm:pt>
    <dgm:pt modelId="{B3E5FA43-67C9-42EC-A045-752E29C542A9}">
      <dgm:prSet/>
      <dgm:spPr/>
      <dgm:t>
        <a:bodyPr/>
        <a:lstStyle/>
        <a:p>
          <a:pPr>
            <a:lnSpc>
              <a:spcPct val="100000"/>
            </a:lnSpc>
          </a:pPr>
          <a:r>
            <a:rPr lang="en-US"/>
            <a:t>Logistic Regression</a:t>
          </a:r>
        </a:p>
      </dgm:t>
    </dgm:pt>
    <dgm:pt modelId="{92766B2B-9A06-41A3-B12E-7B7E43FF560E}" type="parTrans" cxnId="{1A8B9254-223D-40FD-933A-6622B3FBBF9A}">
      <dgm:prSet/>
      <dgm:spPr/>
      <dgm:t>
        <a:bodyPr/>
        <a:lstStyle/>
        <a:p>
          <a:endParaRPr lang="en-US"/>
        </a:p>
      </dgm:t>
    </dgm:pt>
    <dgm:pt modelId="{A199BF38-8EC3-40C8-A266-2D84DEB587D0}" type="sibTrans" cxnId="{1A8B9254-223D-40FD-933A-6622B3FBBF9A}">
      <dgm:prSet/>
      <dgm:spPr/>
      <dgm:t>
        <a:bodyPr/>
        <a:lstStyle/>
        <a:p>
          <a:endParaRPr lang="en-US"/>
        </a:p>
      </dgm:t>
    </dgm:pt>
    <dgm:pt modelId="{A130DC96-B22C-4479-8D0D-03E04671D3C5}">
      <dgm:prSet/>
      <dgm:spPr/>
      <dgm:t>
        <a:bodyPr/>
        <a:lstStyle/>
        <a:p>
          <a:pPr>
            <a:lnSpc>
              <a:spcPct val="100000"/>
            </a:lnSpc>
          </a:pPr>
          <a:r>
            <a:rPr lang="en-US"/>
            <a:t>Random Forest Classifier</a:t>
          </a:r>
        </a:p>
      </dgm:t>
    </dgm:pt>
    <dgm:pt modelId="{D3F36D87-5BB7-4BC2-A75C-A7826E97DB4C}" type="parTrans" cxnId="{8CBFA85F-A6E5-498C-9DFC-9489F18769C4}">
      <dgm:prSet/>
      <dgm:spPr/>
      <dgm:t>
        <a:bodyPr/>
        <a:lstStyle/>
        <a:p>
          <a:endParaRPr lang="en-US"/>
        </a:p>
      </dgm:t>
    </dgm:pt>
    <dgm:pt modelId="{EA41A67A-5412-4168-A8C4-0669765795D7}" type="sibTrans" cxnId="{8CBFA85F-A6E5-498C-9DFC-9489F18769C4}">
      <dgm:prSet/>
      <dgm:spPr/>
      <dgm:t>
        <a:bodyPr/>
        <a:lstStyle/>
        <a:p>
          <a:endParaRPr lang="en-US"/>
        </a:p>
      </dgm:t>
    </dgm:pt>
    <dgm:pt modelId="{EE059F59-4EDC-4181-BD59-CEE1DE874B4D}">
      <dgm:prSet/>
      <dgm:spPr/>
      <dgm:t>
        <a:bodyPr/>
        <a:lstStyle/>
        <a:p>
          <a:pPr>
            <a:lnSpc>
              <a:spcPct val="100000"/>
            </a:lnSpc>
          </a:pPr>
          <a:r>
            <a:rPr lang="en-US"/>
            <a:t>K-Nearest Neighbour Classifier</a:t>
          </a:r>
        </a:p>
      </dgm:t>
    </dgm:pt>
    <dgm:pt modelId="{0C0F5702-3C11-4ABF-86AA-CEE6712682F5}" type="parTrans" cxnId="{3F43FA5F-CDF0-4F65-B083-8FA902EE7F7C}">
      <dgm:prSet/>
      <dgm:spPr/>
      <dgm:t>
        <a:bodyPr/>
        <a:lstStyle/>
        <a:p>
          <a:endParaRPr lang="en-US"/>
        </a:p>
      </dgm:t>
    </dgm:pt>
    <dgm:pt modelId="{6B41D5BD-7B78-4A08-9438-B98EA5F2400F}" type="sibTrans" cxnId="{3F43FA5F-CDF0-4F65-B083-8FA902EE7F7C}">
      <dgm:prSet/>
      <dgm:spPr/>
      <dgm:t>
        <a:bodyPr/>
        <a:lstStyle/>
        <a:p>
          <a:endParaRPr lang="en-US"/>
        </a:p>
      </dgm:t>
    </dgm:pt>
    <dgm:pt modelId="{E222E901-1467-4DE2-94C3-21BEF2B956FD}">
      <dgm:prSet/>
      <dgm:spPr/>
      <dgm:t>
        <a:bodyPr/>
        <a:lstStyle/>
        <a:p>
          <a:pPr>
            <a:lnSpc>
              <a:spcPct val="100000"/>
            </a:lnSpc>
          </a:pPr>
          <a:r>
            <a:rPr lang="en-US"/>
            <a:t>Multinomial Naïve Bayes Classifier</a:t>
          </a:r>
        </a:p>
      </dgm:t>
    </dgm:pt>
    <dgm:pt modelId="{C96224E0-56F2-4E20-9546-02CA8281BE07}" type="parTrans" cxnId="{77B96296-0CA1-4CC7-99D1-5EE93C035B3F}">
      <dgm:prSet/>
      <dgm:spPr/>
      <dgm:t>
        <a:bodyPr/>
        <a:lstStyle/>
        <a:p>
          <a:endParaRPr lang="en-US"/>
        </a:p>
      </dgm:t>
    </dgm:pt>
    <dgm:pt modelId="{F3044A1F-CF90-4CBA-A2CC-F286F180AFB3}" type="sibTrans" cxnId="{77B96296-0CA1-4CC7-99D1-5EE93C035B3F}">
      <dgm:prSet/>
      <dgm:spPr/>
      <dgm:t>
        <a:bodyPr/>
        <a:lstStyle/>
        <a:p>
          <a:endParaRPr lang="en-US"/>
        </a:p>
      </dgm:t>
    </dgm:pt>
    <dgm:pt modelId="{12C3C297-7F6B-4695-9CE0-3DE96B03D7DD}">
      <dgm:prSet/>
      <dgm:spPr/>
      <dgm:t>
        <a:bodyPr/>
        <a:lstStyle/>
        <a:p>
          <a:pPr>
            <a:lnSpc>
              <a:spcPct val="100000"/>
            </a:lnSpc>
          </a:pPr>
          <a:r>
            <a:rPr lang="en-US"/>
            <a:t>Decision Tree Classifier</a:t>
          </a:r>
        </a:p>
      </dgm:t>
    </dgm:pt>
    <dgm:pt modelId="{57814597-AE19-4788-933D-94D16F811848}" type="parTrans" cxnId="{8F157BCD-7361-4C51-96D8-0D8006288961}">
      <dgm:prSet/>
      <dgm:spPr/>
      <dgm:t>
        <a:bodyPr/>
        <a:lstStyle/>
        <a:p>
          <a:endParaRPr lang="en-US"/>
        </a:p>
      </dgm:t>
    </dgm:pt>
    <dgm:pt modelId="{EA05955A-79C2-4F91-9512-6D7DBE3009F9}" type="sibTrans" cxnId="{8F157BCD-7361-4C51-96D8-0D8006288961}">
      <dgm:prSet/>
      <dgm:spPr/>
      <dgm:t>
        <a:bodyPr/>
        <a:lstStyle/>
        <a:p>
          <a:endParaRPr lang="en-US"/>
        </a:p>
      </dgm:t>
    </dgm:pt>
    <dgm:pt modelId="{932A2C47-FC69-4FBA-8844-4A338F96BD74}" type="pres">
      <dgm:prSet presAssocID="{BD0FFC30-70F7-4973-8C47-1B0204AA86E4}" presName="root" presStyleCnt="0">
        <dgm:presLayoutVars>
          <dgm:dir/>
          <dgm:resizeHandles val="exact"/>
        </dgm:presLayoutVars>
      </dgm:prSet>
      <dgm:spPr/>
    </dgm:pt>
    <dgm:pt modelId="{E332FA44-E549-4C89-9CF3-19E5C5B242FD}" type="pres">
      <dgm:prSet presAssocID="{3221293E-DBEC-4556-9D25-4CCF55A7F7EF}" presName="compNode" presStyleCnt="0"/>
      <dgm:spPr/>
    </dgm:pt>
    <dgm:pt modelId="{60E11223-08B5-4DB1-9B23-6BA289FB8B51}" type="pres">
      <dgm:prSet presAssocID="{3221293E-DBEC-4556-9D25-4CCF55A7F7EF}" presName="bgRect" presStyleLbl="bgShp" presStyleIdx="0" presStyleCnt="4"/>
      <dgm:spPr/>
    </dgm:pt>
    <dgm:pt modelId="{990DAD3A-BAA9-4A90-95CC-830E61024BDA}" type="pres">
      <dgm:prSet presAssocID="{3221293E-DBEC-4556-9D25-4CCF55A7F7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7AD18F5-3AFB-4DA5-B870-A548EF8B01B7}" type="pres">
      <dgm:prSet presAssocID="{3221293E-DBEC-4556-9D25-4CCF55A7F7EF}" presName="spaceRect" presStyleCnt="0"/>
      <dgm:spPr/>
    </dgm:pt>
    <dgm:pt modelId="{E682D064-F4BD-4135-919F-7CC0181E8AC3}" type="pres">
      <dgm:prSet presAssocID="{3221293E-DBEC-4556-9D25-4CCF55A7F7EF}" presName="parTx" presStyleLbl="revTx" presStyleIdx="0" presStyleCnt="5">
        <dgm:presLayoutVars>
          <dgm:chMax val="0"/>
          <dgm:chPref val="0"/>
        </dgm:presLayoutVars>
      </dgm:prSet>
      <dgm:spPr/>
    </dgm:pt>
    <dgm:pt modelId="{6AC45261-B88A-44BC-82C5-9DB0596AFF2D}" type="pres">
      <dgm:prSet presAssocID="{D9831FD3-3446-43CC-B73F-84F52E2BFA50}" presName="sibTrans" presStyleCnt="0"/>
      <dgm:spPr/>
    </dgm:pt>
    <dgm:pt modelId="{19D6DD5D-9EAF-44A7-8743-8026E2D09BBF}" type="pres">
      <dgm:prSet presAssocID="{F69CA54B-C732-4A2F-9507-D4C1D3EDDF20}" presName="compNode" presStyleCnt="0"/>
      <dgm:spPr/>
    </dgm:pt>
    <dgm:pt modelId="{202B7626-607B-42A7-9505-8B1361114806}" type="pres">
      <dgm:prSet presAssocID="{F69CA54B-C732-4A2F-9507-D4C1D3EDDF20}" presName="bgRect" presStyleLbl="bgShp" presStyleIdx="1" presStyleCnt="4"/>
      <dgm:spPr/>
    </dgm:pt>
    <dgm:pt modelId="{2A508D52-7CBF-4D25-82C6-8625C8D659A5}" type="pres">
      <dgm:prSet presAssocID="{F69CA54B-C732-4A2F-9507-D4C1D3EDDF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AB32ADD-C62E-49AB-B754-AFE63EC27B3B}" type="pres">
      <dgm:prSet presAssocID="{F69CA54B-C732-4A2F-9507-D4C1D3EDDF20}" presName="spaceRect" presStyleCnt="0"/>
      <dgm:spPr/>
    </dgm:pt>
    <dgm:pt modelId="{81334B4C-A523-46FE-8668-B2529EE618E6}" type="pres">
      <dgm:prSet presAssocID="{F69CA54B-C732-4A2F-9507-D4C1D3EDDF20}" presName="parTx" presStyleLbl="revTx" presStyleIdx="1" presStyleCnt="5">
        <dgm:presLayoutVars>
          <dgm:chMax val="0"/>
          <dgm:chPref val="0"/>
        </dgm:presLayoutVars>
      </dgm:prSet>
      <dgm:spPr/>
    </dgm:pt>
    <dgm:pt modelId="{622C3777-A3FF-4A43-BB3C-CD8AD49980A9}" type="pres">
      <dgm:prSet presAssocID="{42759830-21DC-42FF-B2AE-679B7D4CBA16}" presName="sibTrans" presStyleCnt="0"/>
      <dgm:spPr/>
    </dgm:pt>
    <dgm:pt modelId="{EDAC185E-E8C5-429F-B771-4782101E0544}" type="pres">
      <dgm:prSet presAssocID="{32768DC8-EADD-4164-9AEF-3919CC91BA59}" presName="compNode" presStyleCnt="0"/>
      <dgm:spPr/>
    </dgm:pt>
    <dgm:pt modelId="{C4567B77-D590-4467-B997-6F57DE9FFBDC}" type="pres">
      <dgm:prSet presAssocID="{32768DC8-EADD-4164-9AEF-3919CC91BA59}" presName="bgRect" presStyleLbl="bgShp" presStyleIdx="2" presStyleCnt="4"/>
      <dgm:spPr/>
    </dgm:pt>
    <dgm:pt modelId="{14DE2480-C376-47A7-A86E-0BFF3E8124BF}" type="pres">
      <dgm:prSet presAssocID="{32768DC8-EADD-4164-9AEF-3919CC91BA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3DD154E9-EBC0-4BF1-814B-E10E96F14697}" type="pres">
      <dgm:prSet presAssocID="{32768DC8-EADD-4164-9AEF-3919CC91BA59}" presName="spaceRect" presStyleCnt="0"/>
      <dgm:spPr/>
    </dgm:pt>
    <dgm:pt modelId="{23C286C8-4056-4766-9C56-32329ABFC4A6}" type="pres">
      <dgm:prSet presAssocID="{32768DC8-EADD-4164-9AEF-3919CC91BA59}" presName="parTx" presStyleLbl="revTx" presStyleIdx="2" presStyleCnt="5">
        <dgm:presLayoutVars>
          <dgm:chMax val="0"/>
          <dgm:chPref val="0"/>
        </dgm:presLayoutVars>
      </dgm:prSet>
      <dgm:spPr/>
    </dgm:pt>
    <dgm:pt modelId="{B565DAD9-8656-4829-9F7F-2D2ABCB4A271}" type="pres">
      <dgm:prSet presAssocID="{706273A9-7657-4DE6-AE0C-77E2B6C2DE4A}" presName="sibTrans" presStyleCnt="0"/>
      <dgm:spPr/>
    </dgm:pt>
    <dgm:pt modelId="{3D18E105-FF49-4CB9-A7F2-A5E94877612C}" type="pres">
      <dgm:prSet presAssocID="{6AF6D4D2-0F38-4A43-9273-F4AF84548E80}" presName="compNode" presStyleCnt="0"/>
      <dgm:spPr/>
    </dgm:pt>
    <dgm:pt modelId="{833716BC-E40A-43F0-AB7C-414BBB202A4C}" type="pres">
      <dgm:prSet presAssocID="{6AF6D4D2-0F38-4A43-9273-F4AF84548E80}" presName="bgRect" presStyleLbl="bgShp" presStyleIdx="3" presStyleCnt="4"/>
      <dgm:spPr/>
    </dgm:pt>
    <dgm:pt modelId="{785E5590-5FCB-413E-A7D1-C6F535E89114}" type="pres">
      <dgm:prSet presAssocID="{6AF6D4D2-0F38-4A43-9273-F4AF84548E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1ECDDBE-D007-4313-B3F5-A1840D793397}" type="pres">
      <dgm:prSet presAssocID="{6AF6D4D2-0F38-4A43-9273-F4AF84548E80}" presName="spaceRect" presStyleCnt="0"/>
      <dgm:spPr/>
    </dgm:pt>
    <dgm:pt modelId="{CE1D865A-D4A8-48B0-B52B-9EF339183FF1}" type="pres">
      <dgm:prSet presAssocID="{6AF6D4D2-0F38-4A43-9273-F4AF84548E80}" presName="parTx" presStyleLbl="revTx" presStyleIdx="3" presStyleCnt="5">
        <dgm:presLayoutVars>
          <dgm:chMax val="0"/>
          <dgm:chPref val="0"/>
        </dgm:presLayoutVars>
      </dgm:prSet>
      <dgm:spPr/>
    </dgm:pt>
    <dgm:pt modelId="{BC42EE49-4EAA-4B10-A7F4-F337EDD50EB6}" type="pres">
      <dgm:prSet presAssocID="{6AF6D4D2-0F38-4A43-9273-F4AF84548E80}" presName="desTx" presStyleLbl="revTx" presStyleIdx="4" presStyleCnt="5">
        <dgm:presLayoutVars/>
      </dgm:prSet>
      <dgm:spPr/>
    </dgm:pt>
  </dgm:ptLst>
  <dgm:cxnLst>
    <dgm:cxn modelId="{C29E8C1B-DA13-47B8-804A-AA095BCE3CA9}" srcId="{BD0FFC30-70F7-4973-8C47-1B0204AA86E4}" destId="{F69CA54B-C732-4A2F-9507-D4C1D3EDDF20}" srcOrd="1" destOrd="0" parTransId="{6961FBD2-59FC-4B5F-B710-2D3957AF9323}" sibTransId="{42759830-21DC-42FF-B2AE-679B7D4CBA16}"/>
    <dgm:cxn modelId="{F619E025-7A26-4FEE-ACC4-9750725F42B0}" srcId="{BD0FFC30-70F7-4973-8C47-1B0204AA86E4}" destId="{3221293E-DBEC-4556-9D25-4CCF55A7F7EF}" srcOrd="0" destOrd="0" parTransId="{B0053C17-307B-4618-AF19-420A99FEEED5}" sibTransId="{D9831FD3-3446-43CC-B73F-84F52E2BFA50}"/>
    <dgm:cxn modelId="{A290522D-58E3-4094-9C50-70512CD2232A}" type="presOf" srcId="{3221293E-DBEC-4556-9D25-4CCF55A7F7EF}" destId="{E682D064-F4BD-4135-919F-7CC0181E8AC3}" srcOrd="0" destOrd="0" presId="urn:microsoft.com/office/officeart/2018/2/layout/IconVerticalSolidList"/>
    <dgm:cxn modelId="{041DF739-3E3B-42CB-BE1F-D5F7979DA084}" type="presOf" srcId="{6AF6D4D2-0F38-4A43-9273-F4AF84548E80}" destId="{CE1D865A-D4A8-48B0-B52B-9EF339183FF1}" srcOrd="0" destOrd="0" presId="urn:microsoft.com/office/officeart/2018/2/layout/IconVerticalSolidList"/>
    <dgm:cxn modelId="{8CBFA85F-A6E5-498C-9DFC-9489F18769C4}" srcId="{6AF6D4D2-0F38-4A43-9273-F4AF84548E80}" destId="{A130DC96-B22C-4479-8D0D-03E04671D3C5}" srcOrd="1" destOrd="0" parTransId="{D3F36D87-5BB7-4BC2-A75C-A7826E97DB4C}" sibTransId="{EA41A67A-5412-4168-A8C4-0669765795D7}"/>
    <dgm:cxn modelId="{3F43FA5F-CDF0-4F65-B083-8FA902EE7F7C}" srcId="{6AF6D4D2-0F38-4A43-9273-F4AF84548E80}" destId="{EE059F59-4EDC-4181-BD59-CEE1DE874B4D}" srcOrd="2" destOrd="0" parTransId="{0C0F5702-3C11-4ABF-86AA-CEE6712682F5}" sibTransId="{6B41D5BD-7B78-4A08-9438-B98EA5F2400F}"/>
    <dgm:cxn modelId="{AC443341-2366-42C1-BB81-6F9BA0C2D9B9}" type="presOf" srcId="{EE059F59-4EDC-4181-BD59-CEE1DE874B4D}" destId="{BC42EE49-4EAA-4B10-A7F4-F337EDD50EB6}" srcOrd="0" destOrd="2" presId="urn:microsoft.com/office/officeart/2018/2/layout/IconVerticalSolidList"/>
    <dgm:cxn modelId="{ADA48862-5934-4F6F-8658-9D4B1D51FA68}" type="presOf" srcId="{E222E901-1467-4DE2-94C3-21BEF2B956FD}" destId="{BC42EE49-4EAA-4B10-A7F4-F337EDD50EB6}" srcOrd="0" destOrd="3" presId="urn:microsoft.com/office/officeart/2018/2/layout/IconVerticalSolidList"/>
    <dgm:cxn modelId="{1BF9E547-FF97-4226-89A2-A15A4EFD6751}" srcId="{BD0FFC30-70F7-4973-8C47-1B0204AA86E4}" destId="{32768DC8-EADD-4164-9AEF-3919CC91BA59}" srcOrd="2" destOrd="0" parTransId="{1F073F40-1FAD-4D13-91DD-44C67AC529DE}" sibTransId="{706273A9-7657-4DE6-AE0C-77E2B6C2DE4A}"/>
    <dgm:cxn modelId="{8677C86F-8D48-4251-BD26-FD62693C39D7}" type="presOf" srcId="{32768DC8-EADD-4164-9AEF-3919CC91BA59}" destId="{23C286C8-4056-4766-9C56-32329ABFC4A6}" srcOrd="0" destOrd="0" presId="urn:microsoft.com/office/officeart/2018/2/layout/IconVerticalSolidList"/>
    <dgm:cxn modelId="{1A8B9254-223D-40FD-933A-6622B3FBBF9A}" srcId="{6AF6D4D2-0F38-4A43-9273-F4AF84548E80}" destId="{B3E5FA43-67C9-42EC-A045-752E29C542A9}" srcOrd="0" destOrd="0" parTransId="{92766B2B-9A06-41A3-B12E-7B7E43FF560E}" sibTransId="{A199BF38-8EC3-40C8-A266-2D84DEB587D0}"/>
    <dgm:cxn modelId="{0CECE984-6832-4C06-8514-5CDBF28E4131}" type="presOf" srcId="{F69CA54B-C732-4A2F-9507-D4C1D3EDDF20}" destId="{81334B4C-A523-46FE-8668-B2529EE618E6}" srcOrd="0" destOrd="0" presId="urn:microsoft.com/office/officeart/2018/2/layout/IconVerticalSolidList"/>
    <dgm:cxn modelId="{77B96296-0CA1-4CC7-99D1-5EE93C035B3F}" srcId="{6AF6D4D2-0F38-4A43-9273-F4AF84548E80}" destId="{E222E901-1467-4DE2-94C3-21BEF2B956FD}" srcOrd="3" destOrd="0" parTransId="{C96224E0-56F2-4E20-9546-02CA8281BE07}" sibTransId="{F3044A1F-CF90-4CBA-A2CC-F286F180AFB3}"/>
    <dgm:cxn modelId="{05F8B497-0273-49DE-B84C-55F90A59ECD1}" type="presOf" srcId="{BD0FFC30-70F7-4973-8C47-1B0204AA86E4}" destId="{932A2C47-FC69-4FBA-8844-4A338F96BD74}" srcOrd="0" destOrd="0" presId="urn:microsoft.com/office/officeart/2018/2/layout/IconVerticalSolidList"/>
    <dgm:cxn modelId="{78F82BAC-46F2-4780-8FE7-822B2AB31AE3}" type="presOf" srcId="{B3E5FA43-67C9-42EC-A045-752E29C542A9}" destId="{BC42EE49-4EAA-4B10-A7F4-F337EDD50EB6}" srcOrd="0" destOrd="0" presId="urn:microsoft.com/office/officeart/2018/2/layout/IconVerticalSolidList"/>
    <dgm:cxn modelId="{8F157BCD-7361-4C51-96D8-0D8006288961}" srcId="{6AF6D4D2-0F38-4A43-9273-F4AF84548E80}" destId="{12C3C297-7F6B-4695-9CE0-3DE96B03D7DD}" srcOrd="4" destOrd="0" parTransId="{57814597-AE19-4788-933D-94D16F811848}" sibTransId="{EA05955A-79C2-4F91-9512-6D7DBE3009F9}"/>
    <dgm:cxn modelId="{9887C0E9-C3EE-4B25-AA23-2F2C7707ECD0}" srcId="{BD0FFC30-70F7-4973-8C47-1B0204AA86E4}" destId="{6AF6D4D2-0F38-4A43-9273-F4AF84548E80}" srcOrd="3" destOrd="0" parTransId="{0627BC05-AFAD-469A-A340-3A33263123E2}" sibTransId="{D9F969B7-4F00-4492-9A6D-C5832DE8F866}"/>
    <dgm:cxn modelId="{C70229EC-5324-4D5C-B659-EAF3AA62D20F}" type="presOf" srcId="{A130DC96-B22C-4479-8D0D-03E04671D3C5}" destId="{BC42EE49-4EAA-4B10-A7F4-F337EDD50EB6}" srcOrd="0" destOrd="1" presId="urn:microsoft.com/office/officeart/2018/2/layout/IconVerticalSolidList"/>
    <dgm:cxn modelId="{254E27EF-413F-43C4-969B-E4365E59E070}" type="presOf" srcId="{12C3C297-7F6B-4695-9CE0-3DE96B03D7DD}" destId="{BC42EE49-4EAA-4B10-A7F4-F337EDD50EB6}" srcOrd="0" destOrd="4" presId="urn:microsoft.com/office/officeart/2018/2/layout/IconVerticalSolidList"/>
    <dgm:cxn modelId="{CAB253B9-2D06-4934-B196-F66CAD0C9344}" type="presParOf" srcId="{932A2C47-FC69-4FBA-8844-4A338F96BD74}" destId="{E332FA44-E549-4C89-9CF3-19E5C5B242FD}" srcOrd="0" destOrd="0" presId="urn:microsoft.com/office/officeart/2018/2/layout/IconVerticalSolidList"/>
    <dgm:cxn modelId="{7BEE0D6B-7BCE-43A2-B368-9855F72FB3F2}" type="presParOf" srcId="{E332FA44-E549-4C89-9CF3-19E5C5B242FD}" destId="{60E11223-08B5-4DB1-9B23-6BA289FB8B51}" srcOrd="0" destOrd="0" presId="urn:microsoft.com/office/officeart/2018/2/layout/IconVerticalSolidList"/>
    <dgm:cxn modelId="{A1F5D4DA-5DBC-44C6-8931-4B5C42CE4B3D}" type="presParOf" srcId="{E332FA44-E549-4C89-9CF3-19E5C5B242FD}" destId="{990DAD3A-BAA9-4A90-95CC-830E61024BDA}" srcOrd="1" destOrd="0" presId="urn:microsoft.com/office/officeart/2018/2/layout/IconVerticalSolidList"/>
    <dgm:cxn modelId="{AB13B7BA-8B29-4F02-B065-7A8CBE23C2BD}" type="presParOf" srcId="{E332FA44-E549-4C89-9CF3-19E5C5B242FD}" destId="{47AD18F5-3AFB-4DA5-B870-A548EF8B01B7}" srcOrd="2" destOrd="0" presId="urn:microsoft.com/office/officeart/2018/2/layout/IconVerticalSolidList"/>
    <dgm:cxn modelId="{8BA826FF-AA17-4DA2-8FC4-1E9FBD86D20F}" type="presParOf" srcId="{E332FA44-E549-4C89-9CF3-19E5C5B242FD}" destId="{E682D064-F4BD-4135-919F-7CC0181E8AC3}" srcOrd="3" destOrd="0" presId="urn:microsoft.com/office/officeart/2018/2/layout/IconVerticalSolidList"/>
    <dgm:cxn modelId="{09ECF8C7-D56D-4DD2-8668-D7308205537D}" type="presParOf" srcId="{932A2C47-FC69-4FBA-8844-4A338F96BD74}" destId="{6AC45261-B88A-44BC-82C5-9DB0596AFF2D}" srcOrd="1" destOrd="0" presId="urn:microsoft.com/office/officeart/2018/2/layout/IconVerticalSolidList"/>
    <dgm:cxn modelId="{109B69C0-3971-481C-AE20-3A1B35102718}" type="presParOf" srcId="{932A2C47-FC69-4FBA-8844-4A338F96BD74}" destId="{19D6DD5D-9EAF-44A7-8743-8026E2D09BBF}" srcOrd="2" destOrd="0" presId="urn:microsoft.com/office/officeart/2018/2/layout/IconVerticalSolidList"/>
    <dgm:cxn modelId="{48758625-1284-43AC-A830-E1B339F8AD0A}" type="presParOf" srcId="{19D6DD5D-9EAF-44A7-8743-8026E2D09BBF}" destId="{202B7626-607B-42A7-9505-8B1361114806}" srcOrd="0" destOrd="0" presId="urn:microsoft.com/office/officeart/2018/2/layout/IconVerticalSolidList"/>
    <dgm:cxn modelId="{7DB9BF71-0012-46F3-98A2-B825FB0819CA}" type="presParOf" srcId="{19D6DD5D-9EAF-44A7-8743-8026E2D09BBF}" destId="{2A508D52-7CBF-4D25-82C6-8625C8D659A5}" srcOrd="1" destOrd="0" presId="urn:microsoft.com/office/officeart/2018/2/layout/IconVerticalSolidList"/>
    <dgm:cxn modelId="{2FEAE30A-FBF4-4487-8C38-F159CF7838EA}" type="presParOf" srcId="{19D6DD5D-9EAF-44A7-8743-8026E2D09BBF}" destId="{3AB32ADD-C62E-49AB-B754-AFE63EC27B3B}" srcOrd="2" destOrd="0" presId="urn:microsoft.com/office/officeart/2018/2/layout/IconVerticalSolidList"/>
    <dgm:cxn modelId="{136D4DF2-D448-4237-9730-E84C65784DED}" type="presParOf" srcId="{19D6DD5D-9EAF-44A7-8743-8026E2D09BBF}" destId="{81334B4C-A523-46FE-8668-B2529EE618E6}" srcOrd="3" destOrd="0" presId="urn:microsoft.com/office/officeart/2018/2/layout/IconVerticalSolidList"/>
    <dgm:cxn modelId="{44B8C1ED-CDC7-4BA6-BC29-090C838B3780}" type="presParOf" srcId="{932A2C47-FC69-4FBA-8844-4A338F96BD74}" destId="{622C3777-A3FF-4A43-BB3C-CD8AD49980A9}" srcOrd="3" destOrd="0" presId="urn:microsoft.com/office/officeart/2018/2/layout/IconVerticalSolidList"/>
    <dgm:cxn modelId="{004CBE21-E09E-4FB2-A049-2CCD8ADE75A1}" type="presParOf" srcId="{932A2C47-FC69-4FBA-8844-4A338F96BD74}" destId="{EDAC185E-E8C5-429F-B771-4782101E0544}" srcOrd="4" destOrd="0" presId="urn:microsoft.com/office/officeart/2018/2/layout/IconVerticalSolidList"/>
    <dgm:cxn modelId="{BA8E6C3D-5FB0-4863-A174-C67E807BE886}" type="presParOf" srcId="{EDAC185E-E8C5-429F-B771-4782101E0544}" destId="{C4567B77-D590-4467-B997-6F57DE9FFBDC}" srcOrd="0" destOrd="0" presId="urn:microsoft.com/office/officeart/2018/2/layout/IconVerticalSolidList"/>
    <dgm:cxn modelId="{C477E12E-C806-4A27-A2A6-D8336213DC63}" type="presParOf" srcId="{EDAC185E-E8C5-429F-B771-4782101E0544}" destId="{14DE2480-C376-47A7-A86E-0BFF3E8124BF}" srcOrd="1" destOrd="0" presId="urn:microsoft.com/office/officeart/2018/2/layout/IconVerticalSolidList"/>
    <dgm:cxn modelId="{549A4FAF-A113-453A-BCFA-91607947048A}" type="presParOf" srcId="{EDAC185E-E8C5-429F-B771-4782101E0544}" destId="{3DD154E9-EBC0-4BF1-814B-E10E96F14697}" srcOrd="2" destOrd="0" presId="urn:microsoft.com/office/officeart/2018/2/layout/IconVerticalSolidList"/>
    <dgm:cxn modelId="{4CCFE3D6-D976-4D9E-885E-B447737C2961}" type="presParOf" srcId="{EDAC185E-E8C5-429F-B771-4782101E0544}" destId="{23C286C8-4056-4766-9C56-32329ABFC4A6}" srcOrd="3" destOrd="0" presId="urn:microsoft.com/office/officeart/2018/2/layout/IconVerticalSolidList"/>
    <dgm:cxn modelId="{AEF0E78A-5364-4457-A05D-DCDEE775710E}" type="presParOf" srcId="{932A2C47-FC69-4FBA-8844-4A338F96BD74}" destId="{B565DAD9-8656-4829-9F7F-2D2ABCB4A271}" srcOrd="5" destOrd="0" presId="urn:microsoft.com/office/officeart/2018/2/layout/IconVerticalSolidList"/>
    <dgm:cxn modelId="{D7B1C6AC-44C7-4D07-B2CA-337AABD18191}" type="presParOf" srcId="{932A2C47-FC69-4FBA-8844-4A338F96BD74}" destId="{3D18E105-FF49-4CB9-A7F2-A5E94877612C}" srcOrd="6" destOrd="0" presId="urn:microsoft.com/office/officeart/2018/2/layout/IconVerticalSolidList"/>
    <dgm:cxn modelId="{152CB76A-AF1C-40C1-9B25-A9984F0A51B6}" type="presParOf" srcId="{3D18E105-FF49-4CB9-A7F2-A5E94877612C}" destId="{833716BC-E40A-43F0-AB7C-414BBB202A4C}" srcOrd="0" destOrd="0" presId="urn:microsoft.com/office/officeart/2018/2/layout/IconVerticalSolidList"/>
    <dgm:cxn modelId="{B2381238-0BFE-4A48-8F89-127D116DE015}" type="presParOf" srcId="{3D18E105-FF49-4CB9-A7F2-A5E94877612C}" destId="{785E5590-5FCB-413E-A7D1-C6F535E89114}" srcOrd="1" destOrd="0" presId="urn:microsoft.com/office/officeart/2018/2/layout/IconVerticalSolidList"/>
    <dgm:cxn modelId="{6A7C341A-67E0-47E8-9A6E-9254587E337C}" type="presParOf" srcId="{3D18E105-FF49-4CB9-A7F2-A5E94877612C}" destId="{51ECDDBE-D007-4313-B3F5-A1840D793397}" srcOrd="2" destOrd="0" presId="urn:microsoft.com/office/officeart/2018/2/layout/IconVerticalSolidList"/>
    <dgm:cxn modelId="{30D3F786-D706-42C6-9814-3C18F3643B69}" type="presParOf" srcId="{3D18E105-FF49-4CB9-A7F2-A5E94877612C}" destId="{CE1D865A-D4A8-48B0-B52B-9EF339183FF1}" srcOrd="3" destOrd="0" presId="urn:microsoft.com/office/officeart/2018/2/layout/IconVerticalSolidList"/>
    <dgm:cxn modelId="{66D5B663-CF19-4D6F-BA77-F13E9CB3786C}" type="presParOf" srcId="{3D18E105-FF49-4CB9-A7F2-A5E94877612C}" destId="{BC42EE49-4EAA-4B10-A7F4-F337EDD50E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11223-08B5-4DB1-9B23-6BA289FB8B51}">
      <dsp:nvSpPr>
        <dsp:cNvPr id="0" name=""/>
        <dsp:cNvSpPr/>
      </dsp:nvSpPr>
      <dsp:spPr>
        <a:xfrm>
          <a:off x="0" y="4844"/>
          <a:ext cx="6946215" cy="1127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DAD3A-BAA9-4A90-95CC-830E61024BDA}">
      <dsp:nvSpPr>
        <dsp:cNvPr id="0" name=""/>
        <dsp:cNvSpPr/>
      </dsp:nvSpPr>
      <dsp:spPr>
        <a:xfrm>
          <a:off x="341101" y="258556"/>
          <a:ext cx="620184" cy="6201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82D064-F4BD-4135-919F-7CC0181E8AC3}">
      <dsp:nvSpPr>
        <dsp:cNvPr id="0" name=""/>
        <dsp:cNvSpPr/>
      </dsp:nvSpPr>
      <dsp:spPr>
        <a:xfrm>
          <a:off x="1302387" y="4844"/>
          <a:ext cx="5642554" cy="112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339" tIns="119339" rIns="119339" bIns="119339" numCol="1" spcCol="1270" anchor="ctr" anchorCtr="0">
          <a:noAutofit/>
        </a:bodyPr>
        <a:lstStyle/>
        <a:p>
          <a:pPr marL="0" lvl="0" indent="0" algn="l" defTabSz="844550">
            <a:lnSpc>
              <a:spcPct val="100000"/>
            </a:lnSpc>
            <a:spcBef>
              <a:spcPct val="0"/>
            </a:spcBef>
            <a:spcAft>
              <a:spcPct val="35000"/>
            </a:spcAft>
            <a:buNone/>
          </a:pPr>
          <a:r>
            <a:rPr lang="en-US" sz="1900" kern="1200"/>
            <a:t>A binary vector is computed that consists of 1 for the symptoms present in the user’s selection list and 0 otherwise.</a:t>
          </a:r>
        </a:p>
      </dsp:txBody>
      <dsp:txXfrm>
        <a:off x="1302387" y="4844"/>
        <a:ext cx="5642554" cy="1127608"/>
      </dsp:txXfrm>
    </dsp:sp>
    <dsp:sp modelId="{202B7626-607B-42A7-9505-8B1361114806}">
      <dsp:nvSpPr>
        <dsp:cNvPr id="0" name=""/>
        <dsp:cNvSpPr/>
      </dsp:nvSpPr>
      <dsp:spPr>
        <a:xfrm>
          <a:off x="0" y="1414355"/>
          <a:ext cx="6946215" cy="1127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08D52-7CBF-4D25-82C6-8625C8D659A5}">
      <dsp:nvSpPr>
        <dsp:cNvPr id="0" name=""/>
        <dsp:cNvSpPr/>
      </dsp:nvSpPr>
      <dsp:spPr>
        <a:xfrm>
          <a:off x="341101" y="1668067"/>
          <a:ext cx="620184" cy="6201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334B4C-A523-46FE-8668-B2529EE618E6}">
      <dsp:nvSpPr>
        <dsp:cNvPr id="0" name=""/>
        <dsp:cNvSpPr/>
      </dsp:nvSpPr>
      <dsp:spPr>
        <a:xfrm>
          <a:off x="1302387" y="1414355"/>
          <a:ext cx="5642554" cy="112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339" tIns="119339" rIns="119339" bIns="119339" numCol="1" spcCol="1270" anchor="ctr" anchorCtr="0">
          <a:noAutofit/>
        </a:bodyPr>
        <a:lstStyle/>
        <a:p>
          <a:pPr marL="0" lvl="0" indent="0" algn="l" defTabSz="844550">
            <a:lnSpc>
              <a:spcPct val="100000"/>
            </a:lnSpc>
            <a:spcBef>
              <a:spcPct val="0"/>
            </a:spcBef>
            <a:spcAft>
              <a:spcPct val="35000"/>
            </a:spcAft>
            <a:buNone/>
          </a:pPr>
          <a:r>
            <a:rPr lang="en-US" sz="1900" kern="1200"/>
            <a:t>A machine learning model is trained on the dataset, which is used here for prediction.</a:t>
          </a:r>
        </a:p>
      </dsp:txBody>
      <dsp:txXfrm>
        <a:off x="1302387" y="1414355"/>
        <a:ext cx="5642554" cy="1127608"/>
      </dsp:txXfrm>
    </dsp:sp>
    <dsp:sp modelId="{C4567B77-D590-4467-B997-6F57DE9FFBDC}">
      <dsp:nvSpPr>
        <dsp:cNvPr id="0" name=""/>
        <dsp:cNvSpPr/>
      </dsp:nvSpPr>
      <dsp:spPr>
        <a:xfrm>
          <a:off x="0" y="2823866"/>
          <a:ext cx="6946215" cy="1127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DE2480-C376-47A7-A86E-0BFF3E8124BF}">
      <dsp:nvSpPr>
        <dsp:cNvPr id="0" name=""/>
        <dsp:cNvSpPr/>
      </dsp:nvSpPr>
      <dsp:spPr>
        <a:xfrm>
          <a:off x="341101" y="3077577"/>
          <a:ext cx="620184" cy="6201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C286C8-4056-4766-9C56-32329ABFC4A6}">
      <dsp:nvSpPr>
        <dsp:cNvPr id="0" name=""/>
        <dsp:cNvSpPr/>
      </dsp:nvSpPr>
      <dsp:spPr>
        <a:xfrm>
          <a:off x="1302387" y="2823866"/>
          <a:ext cx="5642554" cy="112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339" tIns="119339" rIns="119339" bIns="119339" numCol="1" spcCol="1270" anchor="ctr" anchorCtr="0">
          <a:noAutofit/>
        </a:bodyPr>
        <a:lstStyle/>
        <a:p>
          <a:pPr marL="0" lvl="0" indent="0" algn="l" defTabSz="844550">
            <a:lnSpc>
              <a:spcPct val="100000"/>
            </a:lnSpc>
            <a:spcBef>
              <a:spcPct val="0"/>
            </a:spcBef>
            <a:spcAft>
              <a:spcPct val="35000"/>
            </a:spcAft>
            <a:buNone/>
          </a:pPr>
          <a:r>
            <a:rPr lang="en-US" sz="1900" kern="1200"/>
            <a:t>The model accepts the symptom vector and outputs a list of top 10 diseases, sorted in the decreasing order of individual probabilities</a:t>
          </a:r>
        </a:p>
      </dsp:txBody>
      <dsp:txXfrm>
        <a:off x="1302387" y="2823866"/>
        <a:ext cx="5642554" cy="1127608"/>
      </dsp:txXfrm>
    </dsp:sp>
    <dsp:sp modelId="{833716BC-E40A-43F0-AB7C-414BBB202A4C}">
      <dsp:nvSpPr>
        <dsp:cNvPr id="0" name=""/>
        <dsp:cNvSpPr/>
      </dsp:nvSpPr>
      <dsp:spPr>
        <a:xfrm>
          <a:off x="0" y="4233376"/>
          <a:ext cx="6946215" cy="1127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5E5590-5FCB-413E-A7D1-C6F535E89114}">
      <dsp:nvSpPr>
        <dsp:cNvPr id="0" name=""/>
        <dsp:cNvSpPr/>
      </dsp:nvSpPr>
      <dsp:spPr>
        <a:xfrm>
          <a:off x="341101" y="4487088"/>
          <a:ext cx="620184" cy="6201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1D865A-D4A8-48B0-B52B-9EF339183FF1}">
      <dsp:nvSpPr>
        <dsp:cNvPr id="0" name=""/>
        <dsp:cNvSpPr/>
      </dsp:nvSpPr>
      <dsp:spPr>
        <a:xfrm>
          <a:off x="1302387" y="4233376"/>
          <a:ext cx="3125796" cy="112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339" tIns="119339" rIns="119339" bIns="119339" numCol="1" spcCol="1270" anchor="ctr" anchorCtr="0">
          <a:noAutofit/>
        </a:bodyPr>
        <a:lstStyle/>
        <a:p>
          <a:pPr marL="0" lvl="0" indent="0" algn="l" defTabSz="844550">
            <a:lnSpc>
              <a:spcPct val="100000"/>
            </a:lnSpc>
            <a:spcBef>
              <a:spcPct val="0"/>
            </a:spcBef>
            <a:spcAft>
              <a:spcPct val="35000"/>
            </a:spcAft>
            <a:buNone/>
          </a:pPr>
          <a:r>
            <a:rPr lang="en-US" sz="1900" b="1" kern="1200"/>
            <a:t>Models</a:t>
          </a:r>
          <a:r>
            <a:rPr lang="en-US" sz="1900" kern="1200"/>
            <a:t> experimented with till now:</a:t>
          </a:r>
        </a:p>
      </dsp:txBody>
      <dsp:txXfrm>
        <a:off x="1302387" y="4233376"/>
        <a:ext cx="3125796" cy="1127608"/>
      </dsp:txXfrm>
    </dsp:sp>
    <dsp:sp modelId="{BC42EE49-4EAA-4B10-A7F4-F337EDD50EB6}">
      <dsp:nvSpPr>
        <dsp:cNvPr id="0" name=""/>
        <dsp:cNvSpPr/>
      </dsp:nvSpPr>
      <dsp:spPr>
        <a:xfrm>
          <a:off x="4428184" y="4233376"/>
          <a:ext cx="2516757" cy="112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339" tIns="119339" rIns="119339" bIns="119339" numCol="1" spcCol="1270" anchor="ctr" anchorCtr="0">
          <a:noAutofit/>
        </a:bodyPr>
        <a:lstStyle/>
        <a:p>
          <a:pPr marL="0" lvl="0" indent="0" algn="l" defTabSz="488950">
            <a:lnSpc>
              <a:spcPct val="100000"/>
            </a:lnSpc>
            <a:spcBef>
              <a:spcPct val="0"/>
            </a:spcBef>
            <a:spcAft>
              <a:spcPct val="35000"/>
            </a:spcAft>
            <a:buNone/>
          </a:pPr>
          <a:r>
            <a:rPr lang="en-US" sz="1100" kern="1200"/>
            <a:t>Logistic Regression</a:t>
          </a:r>
        </a:p>
        <a:p>
          <a:pPr marL="0" lvl="0" indent="0" algn="l" defTabSz="488950">
            <a:lnSpc>
              <a:spcPct val="100000"/>
            </a:lnSpc>
            <a:spcBef>
              <a:spcPct val="0"/>
            </a:spcBef>
            <a:spcAft>
              <a:spcPct val="35000"/>
            </a:spcAft>
            <a:buNone/>
          </a:pPr>
          <a:r>
            <a:rPr lang="en-US" sz="1100" kern="1200"/>
            <a:t>Random Forest Classifier</a:t>
          </a:r>
        </a:p>
        <a:p>
          <a:pPr marL="0" lvl="0" indent="0" algn="l" defTabSz="488950">
            <a:lnSpc>
              <a:spcPct val="100000"/>
            </a:lnSpc>
            <a:spcBef>
              <a:spcPct val="0"/>
            </a:spcBef>
            <a:spcAft>
              <a:spcPct val="35000"/>
            </a:spcAft>
            <a:buNone/>
          </a:pPr>
          <a:r>
            <a:rPr lang="en-US" sz="1100" kern="1200"/>
            <a:t>K-Nearest Neighbour Classifier</a:t>
          </a:r>
        </a:p>
        <a:p>
          <a:pPr marL="0" lvl="0" indent="0" algn="l" defTabSz="488950">
            <a:lnSpc>
              <a:spcPct val="100000"/>
            </a:lnSpc>
            <a:spcBef>
              <a:spcPct val="0"/>
            </a:spcBef>
            <a:spcAft>
              <a:spcPct val="35000"/>
            </a:spcAft>
            <a:buNone/>
          </a:pPr>
          <a:r>
            <a:rPr lang="en-US" sz="1100" kern="1200"/>
            <a:t>Multinomial Naïve Bayes Classifier</a:t>
          </a:r>
        </a:p>
        <a:p>
          <a:pPr marL="0" lvl="0" indent="0" algn="l" defTabSz="488950">
            <a:lnSpc>
              <a:spcPct val="100000"/>
            </a:lnSpc>
            <a:spcBef>
              <a:spcPct val="0"/>
            </a:spcBef>
            <a:spcAft>
              <a:spcPct val="35000"/>
            </a:spcAft>
            <a:buNone/>
          </a:pPr>
          <a:r>
            <a:rPr lang="en-US" sz="1100" kern="1200"/>
            <a:t>Decision Tree Classifier</a:t>
          </a:r>
        </a:p>
      </dsp:txBody>
      <dsp:txXfrm>
        <a:off x="4428184" y="4233376"/>
        <a:ext cx="2516757" cy="11276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4781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4502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07405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58709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84574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4440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66141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1207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6145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97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569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5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27070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1295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503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65057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3247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806888171"/>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hp.gov.in/disease-a-z/"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7"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4" name="Rectangle 53">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56" name="Freeform: Shape 55">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59"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0"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1"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2"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3"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4"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836013" y="1072609"/>
            <a:ext cx="3687809" cy="4522647"/>
          </a:xfrm>
          <a:effectLst/>
        </p:spPr>
        <p:txBody>
          <a:bodyPr vert="horz" lIns="91440" tIns="45720" rIns="91440" bIns="45720" rtlCol="0" anchor="ctr">
            <a:normAutofit/>
          </a:bodyPr>
          <a:lstStyle/>
          <a:p>
            <a:pPr algn="l"/>
            <a:r>
              <a:rPr lang="en-US" sz="3600" b="1">
                <a:solidFill>
                  <a:schemeClr val="tx2"/>
                </a:solidFill>
              </a:rPr>
              <a:t>DATA SCIENCE PROJECT</a:t>
            </a:r>
            <a:br>
              <a:rPr lang="en-US" sz="3600" b="1"/>
            </a:br>
            <a:r>
              <a:rPr lang="en-US" sz="3600" b="1">
                <a:solidFill>
                  <a:schemeClr val="tx2"/>
                </a:solidFill>
              </a:rPr>
              <a:t>Disease Prediction Using Symptoms</a:t>
            </a:r>
          </a:p>
          <a:p>
            <a:pPr algn="l"/>
            <a:endParaRPr lang="en-US" sz="3200">
              <a:solidFill>
                <a:schemeClr val="tx2"/>
              </a:solidFill>
            </a:endParaRPr>
          </a:p>
        </p:txBody>
      </p:sp>
      <p:sp>
        <p:nvSpPr>
          <p:cNvPr id="3" name="Subtitle 2"/>
          <p:cNvSpPr>
            <a:spLocks noGrp="1"/>
          </p:cNvSpPr>
          <p:nvPr>
            <p:ph type="subTitle" idx="1"/>
          </p:nvPr>
        </p:nvSpPr>
        <p:spPr>
          <a:xfrm>
            <a:off x="5862804" y="1072609"/>
            <a:ext cx="5669435" cy="4522647"/>
          </a:xfrm>
        </p:spPr>
        <p:txBody>
          <a:bodyPr vert="horz" lIns="91440" tIns="45720" rIns="91440" bIns="45720" rtlCol="0" anchor="ctr">
            <a:normAutofit/>
          </a:bodyPr>
          <a:lstStyle/>
          <a:p>
            <a:pPr algn="l"/>
            <a:r>
              <a:rPr lang="en-US" sz="2000" dirty="0">
                <a:latin typeface="Calibri"/>
                <a:cs typeface="Calibri"/>
              </a:rPr>
              <a:t>MIS :</a:t>
            </a:r>
          </a:p>
          <a:p>
            <a:pPr marL="342900" indent="-342900" algn="l">
              <a:buChar char="•"/>
            </a:pPr>
            <a:r>
              <a:rPr lang="en-US" sz="2000" dirty="0">
                <a:latin typeface="Calibri"/>
                <a:cs typeface="Calibri"/>
              </a:rPr>
              <a:t>112003004 : Advait Karmalkar</a:t>
            </a:r>
          </a:p>
          <a:p>
            <a:pPr marL="342900" indent="-342900" algn="l">
              <a:buClr>
                <a:srgbClr val="1287C3"/>
              </a:buClr>
              <a:buChar char="•"/>
            </a:pPr>
            <a:r>
              <a:rPr lang="en-US" sz="2000" dirty="0">
                <a:latin typeface="Calibri"/>
                <a:cs typeface="Calibri"/>
              </a:rPr>
              <a:t>112003021 : Aditya </a:t>
            </a:r>
            <a:r>
              <a:rPr lang="en-US" sz="2000" err="1">
                <a:latin typeface="Calibri"/>
                <a:cs typeface="Calibri"/>
              </a:rPr>
              <a:t>Bornare</a:t>
            </a:r>
            <a:endParaRPr lang="en-US" sz="2000">
              <a:latin typeface="Calibri"/>
              <a:cs typeface="Calibri"/>
            </a:endParaRPr>
          </a:p>
          <a:p>
            <a:pPr marL="342900" indent="-342900" algn="l">
              <a:buClr>
                <a:srgbClr val="1287C3"/>
              </a:buClr>
              <a:buChar char="•"/>
            </a:pPr>
            <a:r>
              <a:rPr lang="en-US" sz="2000" dirty="0">
                <a:latin typeface="Calibri"/>
                <a:cs typeface="Calibri"/>
              </a:rPr>
              <a:t>112003032 : Aneesh Damle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8FB042EF-F2A0-A027-3F7C-C133021223E3}"/>
              </a:ext>
            </a:extLst>
          </p:cNvPr>
          <p:cNvPicPr>
            <a:picLocks noChangeAspect="1"/>
          </p:cNvPicPr>
          <p:nvPr/>
        </p:nvPicPr>
        <p:blipFill>
          <a:blip r:embed="rId2"/>
          <a:stretch>
            <a:fillRect/>
          </a:stretch>
        </p:blipFill>
        <p:spPr>
          <a:xfrm>
            <a:off x="428625" y="390720"/>
            <a:ext cx="4248150" cy="6105134"/>
          </a:xfrm>
          <a:prstGeom prst="rect">
            <a:avLst/>
          </a:prstGeom>
        </p:spPr>
      </p:pic>
      <p:pic>
        <p:nvPicPr>
          <p:cNvPr id="5" name="Picture 5" descr="Text&#10;&#10;Description automatically generated">
            <a:extLst>
              <a:ext uri="{FF2B5EF4-FFF2-40B4-BE49-F238E27FC236}">
                <a16:creationId xmlns:a16="http://schemas.microsoft.com/office/drawing/2014/main" id="{4DB2449F-2D23-002B-6CE4-5C83F76A61C3}"/>
              </a:ext>
            </a:extLst>
          </p:cNvPr>
          <p:cNvPicPr>
            <a:picLocks noChangeAspect="1"/>
          </p:cNvPicPr>
          <p:nvPr/>
        </p:nvPicPr>
        <p:blipFill>
          <a:blip r:embed="rId3"/>
          <a:stretch>
            <a:fillRect/>
          </a:stretch>
        </p:blipFill>
        <p:spPr>
          <a:xfrm>
            <a:off x="5219700" y="388153"/>
            <a:ext cx="6438900" cy="2195495"/>
          </a:xfrm>
          <a:prstGeom prst="rect">
            <a:avLst/>
          </a:prstGeom>
        </p:spPr>
      </p:pic>
    </p:spTree>
    <p:extLst>
      <p:ext uri="{BB962C8B-B14F-4D97-AF65-F5344CB8AC3E}">
        <p14:creationId xmlns:p14="http://schemas.microsoft.com/office/powerpoint/2010/main" val="72116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E9363E2-020C-62A7-F9BF-FD3593C9489B}"/>
              </a:ext>
            </a:extLst>
          </p:cNvPr>
          <p:cNvSpPr>
            <a:spLocks noGrp="1"/>
          </p:cNvSpPr>
          <p:nvPr>
            <p:ph type="title"/>
          </p:nvPr>
        </p:nvSpPr>
        <p:spPr>
          <a:xfrm>
            <a:off x="535021" y="685800"/>
            <a:ext cx="2639962" cy="5105400"/>
          </a:xfrm>
        </p:spPr>
        <p:txBody>
          <a:bodyPr>
            <a:normAutofit/>
          </a:bodyPr>
          <a:lstStyle/>
          <a:p>
            <a:r>
              <a:rPr lang="en-US" sz="3200">
                <a:solidFill>
                  <a:srgbClr val="FFFFFF"/>
                </a:solidFill>
                <a:latin typeface="Times New Roman"/>
                <a:cs typeface="Calibri Light"/>
              </a:rPr>
              <a:t>PREDICTION MODELS</a:t>
            </a:r>
            <a:endParaRPr lang="en-US" sz="3200">
              <a:solidFill>
                <a:srgbClr val="FFFFFF"/>
              </a:solidFill>
              <a:latin typeface="Times New Roman"/>
              <a:cs typeface="Times New Roman"/>
            </a:endParaRPr>
          </a:p>
        </p:txBody>
      </p:sp>
      <p:grpSp>
        <p:nvGrpSpPr>
          <p:cNvPr id="38" name="Group 2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8A06C23B-C24D-8298-F804-6FB32C211110}"/>
              </a:ext>
            </a:extLst>
          </p:cNvPr>
          <p:cNvGraphicFramePr>
            <a:graphicFrameLocks noGrp="1"/>
          </p:cNvGraphicFramePr>
          <p:nvPr>
            <p:ph idx="1"/>
            <p:extLst>
              <p:ext uri="{D42A27DB-BD31-4B8C-83A1-F6EECF244321}">
                <p14:modId xmlns:p14="http://schemas.microsoft.com/office/powerpoint/2010/main" val="3353846981"/>
              </p:ext>
            </p:extLst>
          </p:nvPr>
        </p:nvGraphicFramePr>
        <p:xfrm>
          <a:off x="4836531" y="762965"/>
          <a:ext cx="6946215" cy="5365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15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bar chart, histogram&#10;&#10;Description automatically generated">
            <a:extLst>
              <a:ext uri="{FF2B5EF4-FFF2-40B4-BE49-F238E27FC236}">
                <a16:creationId xmlns:a16="http://schemas.microsoft.com/office/drawing/2014/main" id="{FD6A409E-8548-7BEB-F129-48AD9121D3BE}"/>
              </a:ext>
            </a:extLst>
          </p:cNvPr>
          <p:cNvPicPr>
            <a:picLocks noChangeAspect="1"/>
          </p:cNvPicPr>
          <p:nvPr/>
        </p:nvPicPr>
        <p:blipFill>
          <a:blip r:embed="rId2"/>
          <a:stretch>
            <a:fillRect/>
          </a:stretch>
        </p:blipFill>
        <p:spPr>
          <a:xfrm>
            <a:off x="2628900" y="852144"/>
            <a:ext cx="6467475" cy="5153711"/>
          </a:xfrm>
          <a:prstGeom prst="rect">
            <a:avLst/>
          </a:prstGeom>
        </p:spPr>
      </p:pic>
    </p:spTree>
    <p:extLst>
      <p:ext uri="{BB962C8B-B14F-4D97-AF65-F5344CB8AC3E}">
        <p14:creationId xmlns:p14="http://schemas.microsoft.com/office/powerpoint/2010/main" val="34145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7871-245A-3109-63D4-625AF6BDBE76}"/>
              </a:ext>
            </a:extLst>
          </p:cNvPr>
          <p:cNvSpPr>
            <a:spLocks noGrp="1"/>
          </p:cNvSpPr>
          <p:nvPr>
            <p:ph type="title"/>
          </p:nvPr>
        </p:nvSpPr>
        <p:spPr>
          <a:xfrm>
            <a:off x="1484311" y="447675"/>
            <a:ext cx="10018713" cy="838199"/>
          </a:xfrm>
        </p:spPr>
        <p:txBody>
          <a:bodyPr/>
          <a:lstStyle/>
          <a:p>
            <a:r>
              <a:rPr lang="en-US"/>
              <a:t>Challenges Faced</a:t>
            </a:r>
          </a:p>
        </p:txBody>
      </p:sp>
      <p:sp>
        <p:nvSpPr>
          <p:cNvPr id="3" name="Content Placeholder 2">
            <a:extLst>
              <a:ext uri="{FF2B5EF4-FFF2-40B4-BE49-F238E27FC236}">
                <a16:creationId xmlns:a16="http://schemas.microsoft.com/office/drawing/2014/main" id="{83C04973-4F7D-9CFE-9F5C-4E2965F8B567}"/>
              </a:ext>
            </a:extLst>
          </p:cNvPr>
          <p:cNvSpPr>
            <a:spLocks noGrp="1"/>
          </p:cNvSpPr>
          <p:nvPr>
            <p:ph idx="1"/>
          </p:nvPr>
        </p:nvSpPr>
        <p:spPr>
          <a:xfrm>
            <a:off x="1484310" y="2028824"/>
            <a:ext cx="10018713" cy="3552826"/>
          </a:xfrm>
        </p:spPr>
        <p:txBody>
          <a:bodyPr vert="horz" lIns="91440" tIns="45720" rIns="91440" bIns="45720" rtlCol="0" anchor="ctr">
            <a:noAutofit/>
          </a:bodyPr>
          <a:lstStyle/>
          <a:p>
            <a:r>
              <a:rPr lang="en-US" dirty="0">
                <a:solidFill>
                  <a:srgbClr val="000000"/>
                </a:solidFill>
                <a:latin typeface="Calibri"/>
                <a:cs typeface="Calibri"/>
              </a:rPr>
              <a:t>1) </a:t>
            </a:r>
            <a:r>
              <a:rPr lang="en-US" b="1" dirty="0">
                <a:solidFill>
                  <a:srgbClr val="000000"/>
                </a:solidFill>
                <a:latin typeface="Calibri"/>
                <a:cs typeface="Calibri"/>
              </a:rPr>
              <a:t>Web scraping</a:t>
            </a:r>
            <a:r>
              <a:rPr lang="en-US" dirty="0">
                <a:solidFill>
                  <a:srgbClr val="000000"/>
                </a:solidFill>
                <a:latin typeface="Calibri"/>
                <a:cs typeface="Calibri"/>
              </a:rPr>
              <a:t> - diseases were scraped from </a:t>
            </a:r>
            <a:r>
              <a:rPr lang="en-US" dirty="0">
                <a:solidFill>
                  <a:srgbClr val="0070C0"/>
                </a:solidFill>
                <a:latin typeface="Calibri"/>
                <a:cs typeface="Calibri"/>
              </a:rPr>
              <a:t>www.nhp.gov.in/disease-a-z/</a:t>
            </a:r>
            <a:r>
              <a:rPr lang="en-US" dirty="0">
                <a:solidFill>
                  <a:srgbClr val="000000"/>
                </a:solidFill>
                <a:latin typeface="Calibri"/>
                <a:cs typeface="Calibri"/>
              </a:rPr>
              <a:t>, but scraping symptoms was a difficult task as the same site mentioned them in paragraphs.</a:t>
            </a:r>
            <a:endParaRPr lang="en-US" dirty="0">
              <a:solidFill>
                <a:srgbClr val="000000"/>
              </a:solidFill>
            </a:endParaRPr>
          </a:p>
          <a:p>
            <a:pPr>
              <a:buClr>
                <a:srgbClr val="1287C3"/>
              </a:buClr>
            </a:pPr>
            <a:r>
              <a:rPr lang="en-US" dirty="0">
                <a:solidFill>
                  <a:srgbClr val="000000"/>
                </a:solidFill>
                <a:latin typeface="Calibri"/>
                <a:cs typeface="Calibri"/>
              </a:rPr>
              <a:t>2) </a:t>
            </a:r>
            <a:r>
              <a:rPr lang="en-US" b="1" dirty="0">
                <a:solidFill>
                  <a:srgbClr val="000000"/>
                </a:solidFill>
                <a:latin typeface="Calibri"/>
                <a:cs typeface="Calibri"/>
              </a:rPr>
              <a:t>Symptom scraping</a:t>
            </a:r>
            <a:r>
              <a:rPr lang="en-US" dirty="0">
                <a:solidFill>
                  <a:srgbClr val="000000"/>
                </a:solidFill>
                <a:latin typeface="Calibri"/>
                <a:cs typeface="Calibri"/>
              </a:rPr>
              <a:t> - Hence we shifted to Wikipedia; the HTML code of the page is processed to fetch the symptoms of the disease using the &lt;</a:t>
            </a:r>
            <a:r>
              <a:rPr lang="en-US" dirty="0" err="1">
                <a:solidFill>
                  <a:srgbClr val="000000"/>
                </a:solidFill>
                <a:latin typeface="Calibri"/>
                <a:cs typeface="Calibri"/>
              </a:rPr>
              <a:t>infobox</a:t>
            </a:r>
            <a:r>
              <a:rPr lang="en-US" dirty="0">
                <a:solidFill>
                  <a:srgbClr val="000000"/>
                </a:solidFill>
                <a:latin typeface="Calibri"/>
                <a:cs typeface="Calibri"/>
              </a:rPr>
              <a:t>&gt; available on the Wikipedia page.</a:t>
            </a:r>
            <a:endParaRPr lang="en-US" dirty="0">
              <a:solidFill>
                <a:srgbClr val="000000"/>
              </a:solidFill>
            </a:endParaRPr>
          </a:p>
          <a:p>
            <a:pPr>
              <a:buClr>
                <a:srgbClr val="1287C3"/>
              </a:buClr>
            </a:pPr>
            <a:r>
              <a:rPr lang="en-US" dirty="0">
                <a:solidFill>
                  <a:srgbClr val="000000"/>
                </a:solidFill>
                <a:latin typeface="Calibri"/>
                <a:cs typeface="Calibri"/>
              </a:rPr>
              <a:t>3) </a:t>
            </a:r>
            <a:r>
              <a:rPr lang="en-US" b="1" dirty="0">
                <a:solidFill>
                  <a:srgbClr val="000000"/>
                </a:solidFill>
                <a:latin typeface="Calibri"/>
                <a:cs typeface="Calibri"/>
              </a:rPr>
              <a:t>User input processing</a:t>
            </a:r>
            <a:r>
              <a:rPr lang="en-US" dirty="0">
                <a:solidFill>
                  <a:srgbClr val="000000"/>
                </a:solidFill>
                <a:latin typeface="Calibri"/>
                <a:cs typeface="Calibri"/>
              </a:rPr>
              <a:t> </a:t>
            </a:r>
            <a:r>
              <a:rPr lang="en-US" b="1" dirty="0">
                <a:solidFill>
                  <a:srgbClr val="000000"/>
                </a:solidFill>
                <a:latin typeface="Calibri"/>
                <a:cs typeface="Calibri"/>
              </a:rPr>
              <a:t>and co-occurrence </a:t>
            </a:r>
            <a:r>
              <a:rPr lang="en-US" dirty="0">
                <a:solidFill>
                  <a:srgbClr val="000000"/>
                </a:solidFill>
                <a:latin typeface="Calibri"/>
                <a:cs typeface="Calibri"/>
              </a:rPr>
              <a:t>– User input was a challenging task, as user is not bound to symptom set we generated. So, we had to match synonyms from Thesaurus for each user symptom and check their similarity scores with our symptom dataset, and provide a final appended list of symptoms for better disease prediction. Also, we had to mimic what doctors do by asking common co-occurring symptoms.</a:t>
            </a:r>
            <a:endParaRPr lang="en-US" dirty="0">
              <a:solidFill>
                <a:srgbClr val="000000"/>
              </a:solidFill>
            </a:endParaRPr>
          </a:p>
        </p:txBody>
      </p:sp>
    </p:spTree>
    <p:extLst>
      <p:ext uri="{BB962C8B-B14F-4D97-AF65-F5344CB8AC3E}">
        <p14:creationId xmlns:p14="http://schemas.microsoft.com/office/powerpoint/2010/main" val="319885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DA0F-5F73-5D4D-6AA5-19597BD04ECC}"/>
              </a:ext>
            </a:extLst>
          </p:cNvPr>
          <p:cNvSpPr>
            <a:spLocks noGrp="1"/>
          </p:cNvSpPr>
          <p:nvPr>
            <p:ph type="title"/>
          </p:nvPr>
        </p:nvSpPr>
        <p:spPr>
          <a:xfrm>
            <a:off x="1512886" y="523875"/>
            <a:ext cx="10018713" cy="1085849"/>
          </a:xfrm>
        </p:spPr>
        <p:txBody>
          <a:bodyPr/>
          <a:lstStyle/>
          <a:p>
            <a:r>
              <a:rPr lang="en-US" dirty="0"/>
              <a:t>Future Scope</a:t>
            </a:r>
          </a:p>
        </p:txBody>
      </p:sp>
      <p:sp>
        <p:nvSpPr>
          <p:cNvPr id="3" name="Content Placeholder 2">
            <a:extLst>
              <a:ext uri="{FF2B5EF4-FFF2-40B4-BE49-F238E27FC236}">
                <a16:creationId xmlns:a16="http://schemas.microsoft.com/office/drawing/2014/main" id="{56266A28-8969-5576-34E1-BB7B36051359}"/>
              </a:ext>
            </a:extLst>
          </p:cNvPr>
          <p:cNvSpPr>
            <a:spLocks noGrp="1"/>
          </p:cNvSpPr>
          <p:nvPr>
            <p:ph idx="1"/>
          </p:nvPr>
        </p:nvSpPr>
        <p:spPr>
          <a:xfrm>
            <a:off x="1512885" y="2276474"/>
            <a:ext cx="10018713" cy="3124201"/>
          </a:xfrm>
        </p:spPr>
        <p:txBody>
          <a:bodyPr>
            <a:noAutofit/>
          </a:bodyPr>
          <a:lstStyle/>
          <a:p>
            <a:r>
              <a:rPr lang="en-US" sz="2200" dirty="0"/>
              <a:t>Dataset could be increased to incur more diseases and symptoms, and also updated periodically.</a:t>
            </a:r>
          </a:p>
          <a:p>
            <a:pPr>
              <a:buClr>
                <a:srgbClr val="1287C3"/>
              </a:buClr>
            </a:pPr>
            <a:r>
              <a:rPr lang="en-US" sz="2200" dirty="0"/>
              <a:t>Treatment and precautions against the predicted diseases could be suggested to the user.</a:t>
            </a:r>
          </a:p>
          <a:p>
            <a:pPr>
              <a:buClr>
                <a:srgbClr val="1287C3"/>
              </a:buClr>
            </a:pPr>
            <a:r>
              <a:rPr lang="en-US" sz="2200" dirty="0"/>
              <a:t>If the user enters a symptom not present in dataset, the symptom could be included in dataset by fetching it in real-time from the internet.</a:t>
            </a:r>
          </a:p>
          <a:p>
            <a:pPr>
              <a:buClr>
                <a:srgbClr val="1287C3"/>
              </a:buClr>
            </a:pPr>
            <a:r>
              <a:rPr lang="en-US" sz="2200" dirty="0"/>
              <a:t>Deployment of the system on a public domain could help us to expand the scope of the project, with experts suggesting some inputs.</a:t>
            </a:r>
          </a:p>
          <a:p>
            <a:pPr>
              <a:buClr>
                <a:srgbClr val="1287C3"/>
              </a:buClr>
            </a:pPr>
            <a:r>
              <a:rPr lang="en-US" sz="2200" dirty="0"/>
              <a:t>Regional classification of diseases using real-time updating of dataset, and giving more weightage to certain regional diseases</a:t>
            </a:r>
          </a:p>
        </p:txBody>
      </p:sp>
    </p:spTree>
    <p:extLst>
      <p:ext uri="{BB962C8B-B14F-4D97-AF65-F5344CB8AC3E}">
        <p14:creationId xmlns:p14="http://schemas.microsoft.com/office/powerpoint/2010/main" val="324518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row of samples for medical testing">
            <a:extLst>
              <a:ext uri="{FF2B5EF4-FFF2-40B4-BE49-F238E27FC236}">
                <a16:creationId xmlns:a16="http://schemas.microsoft.com/office/drawing/2014/main" id="{37074FD7-405A-0BA1-E024-31E513884F26}"/>
              </a:ext>
            </a:extLst>
          </p:cNvPr>
          <p:cNvPicPr>
            <a:picLocks noChangeAspect="1"/>
          </p:cNvPicPr>
          <p:nvPr/>
        </p:nvPicPr>
        <p:blipFill rotWithShape="1">
          <a:blip r:embed="rId3"/>
          <a:srcRect l="42047" r="4" b="4"/>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8"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6AA85D8-8A51-73FD-6CAB-B752D4375528}"/>
              </a:ext>
            </a:extLst>
          </p:cNvPr>
          <p:cNvSpPr>
            <a:spLocks noGrp="1"/>
          </p:cNvSpPr>
          <p:nvPr>
            <p:ph type="title"/>
          </p:nvPr>
        </p:nvSpPr>
        <p:spPr>
          <a:xfrm>
            <a:off x="547675" y="685800"/>
            <a:ext cx="5685085" cy="1752599"/>
          </a:xfrm>
        </p:spPr>
        <p:txBody>
          <a:bodyPr>
            <a:normAutofit/>
          </a:bodyPr>
          <a:lstStyle/>
          <a:p>
            <a:pPr algn="l"/>
            <a:r>
              <a:rPr lang="en-US">
                <a:latin typeface="Times New Roman"/>
                <a:cs typeface="Calibri Light"/>
              </a:rPr>
              <a:t>PROBLEM STATEMENT</a:t>
            </a:r>
            <a:endParaRPr lang="en-US">
              <a:latin typeface="Times New Roman"/>
            </a:endParaRPr>
          </a:p>
        </p:txBody>
      </p:sp>
      <p:sp>
        <p:nvSpPr>
          <p:cNvPr id="3" name="Content Placeholder 2">
            <a:extLst>
              <a:ext uri="{FF2B5EF4-FFF2-40B4-BE49-F238E27FC236}">
                <a16:creationId xmlns:a16="http://schemas.microsoft.com/office/drawing/2014/main" id="{DFB7BFF2-20F0-6C32-8033-92CBFDFFE30E}"/>
              </a:ext>
            </a:extLst>
          </p:cNvPr>
          <p:cNvSpPr>
            <a:spLocks noGrp="1"/>
          </p:cNvSpPr>
          <p:nvPr>
            <p:ph idx="1"/>
          </p:nvPr>
        </p:nvSpPr>
        <p:spPr>
          <a:xfrm>
            <a:off x="402329" y="2445151"/>
            <a:ext cx="5877996" cy="3346049"/>
          </a:xfrm>
        </p:spPr>
        <p:txBody>
          <a:bodyPr vert="horz" lIns="91440" tIns="45720" rIns="91440" bIns="45720" rtlCol="0">
            <a:normAutofit/>
          </a:bodyPr>
          <a:lstStyle/>
          <a:p>
            <a:pPr marL="0" indent="0" algn="just">
              <a:buNone/>
            </a:pPr>
            <a:r>
              <a:rPr lang="en-US" sz="2000">
                <a:ea typeface="+mn-lt"/>
                <a:cs typeface="+mn-lt"/>
              </a:rPr>
              <a:t>Detection of Diseases is one of the preliminary steps in the treatment of a disease. Our project aims to predict diseases smartly based on the symptoms entered. We propose to implement a disease prediction system based on symptoms by processing and analyzing relevant symptom data.</a:t>
            </a:r>
            <a:endParaRPr lang="en-US" sz="2000"/>
          </a:p>
          <a:p>
            <a:pPr marL="514350" indent="-514350" algn="just">
              <a:buAutoNum type="arabicPeriod"/>
            </a:pPr>
            <a:endParaRPr lang="en-US" sz="2000">
              <a:cs typeface="Calibri" panose="020F0502020204030204"/>
            </a:endParaRPr>
          </a:p>
          <a:p>
            <a:pPr marL="0" indent="0" algn="just">
              <a:buNone/>
            </a:pPr>
            <a:endParaRPr lang="en-US" sz="2000">
              <a:cs typeface="Calibri" panose="020F0502020204030204"/>
            </a:endParaRPr>
          </a:p>
        </p:txBody>
      </p:sp>
    </p:spTree>
    <p:extLst>
      <p:ext uri="{BB962C8B-B14F-4D97-AF65-F5344CB8AC3E}">
        <p14:creationId xmlns:p14="http://schemas.microsoft.com/office/powerpoint/2010/main" val="187780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1BFF-07AF-4E44-BFC7-84B9CFF849A7}"/>
              </a:ext>
            </a:extLst>
          </p:cNvPr>
          <p:cNvSpPr>
            <a:spLocks noGrp="1"/>
          </p:cNvSpPr>
          <p:nvPr>
            <p:ph type="title"/>
          </p:nvPr>
        </p:nvSpPr>
        <p:spPr>
          <a:xfrm>
            <a:off x="2091982" y="214323"/>
            <a:ext cx="3333495" cy="790564"/>
          </a:xfrm>
        </p:spPr>
        <p:txBody>
          <a:bodyPr>
            <a:normAutofit/>
          </a:bodyPr>
          <a:lstStyle/>
          <a:p>
            <a:r>
              <a:rPr lang="en-US" sz="3600">
                <a:latin typeface="Times New Roman"/>
                <a:cs typeface="Calibri Light"/>
              </a:rPr>
              <a:t>Web Scraping</a:t>
            </a:r>
            <a:endParaRPr lang="en-US" sz="3600">
              <a:latin typeface="Times New Roman"/>
              <a:cs typeface="Times New Roman"/>
            </a:endParaRPr>
          </a:p>
        </p:txBody>
      </p:sp>
      <p:sp>
        <p:nvSpPr>
          <p:cNvPr id="3" name="Content Placeholder 2">
            <a:extLst>
              <a:ext uri="{FF2B5EF4-FFF2-40B4-BE49-F238E27FC236}">
                <a16:creationId xmlns:a16="http://schemas.microsoft.com/office/drawing/2014/main" id="{EBE17944-F797-8DA1-3AAF-5B5A777F7926}"/>
              </a:ext>
            </a:extLst>
          </p:cNvPr>
          <p:cNvSpPr>
            <a:spLocks noGrp="1"/>
          </p:cNvSpPr>
          <p:nvPr>
            <p:ph idx="1"/>
          </p:nvPr>
        </p:nvSpPr>
        <p:spPr>
          <a:xfrm>
            <a:off x="1580768" y="1058319"/>
            <a:ext cx="4355925" cy="5371617"/>
          </a:xfrm>
        </p:spPr>
        <p:txBody>
          <a:bodyPr vert="horz" lIns="91440" tIns="45720" rIns="91440" bIns="45720" rtlCol="0" anchor="t">
            <a:normAutofit/>
          </a:bodyPr>
          <a:lstStyle/>
          <a:p>
            <a:pPr marL="0" indent="0">
              <a:lnSpc>
                <a:spcPct val="90000"/>
              </a:lnSpc>
              <a:buNone/>
            </a:pPr>
            <a:r>
              <a:rPr lang="en-US" sz="1800">
                <a:ea typeface="+mn-lt"/>
                <a:cs typeface="+mn-lt"/>
              </a:rPr>
              <a:t>Tools used: Beautiful Soup, Chrome Driver</a:t>
            </a:r>
            <a:endParaRPr lang="en-US"/>
          </a:p>
          <a:p>
            <a:pPr>
              <a:lnSpc>
                <a:spcPct val="90000"/>
              </a:lnSpc>
              <a:buClr>
                <a:srgbClr val="1287C3"/>
              </a:buClr>
              <a:buFont typeface="Calibri" charset="2"/>
              <a:buChar char="-"/>
            </a:pPr>
            <a:r>
              <a:rPr lang="en-US" sz="1100">
                <a:cs typeface="Calibri"/>
              </a:rPr>
              <a:t> </a:t>
            </a:r>
            <a:r>
              <a:rPr lang="en-US" sz="1800">
                <a:cs typeface="Calibri"/>
              </a:rPr>
              <a:t>Scraping consists of 2 parts:</a:t>
            </a:r>
            <a:endParaRPr lang="en-US" sz="1800"/>
          </a:p>
          <a:p>
            <a:pPr marL="457200" indent="-457200">
              <a:lnSpc>
                <a:spcPct val="90000"/>
              </a:lnSpc>
              <a:buAutoNum type="arabicPeriod"/>
            </a:pPr>
            <a:r>
              <a:rPr lang="en-US" sz="1800" b="1">
                <a:cs typeface="Calibri"/>
              </a:rPr>
              <a:t>Diseases</a:t>
            </a:r>
          </a:p>
          <a:p>
            <a:pPr marL="514350" indent="-514350">
              <a:lnSpc>
                <a:spcPct val="90000"/>
              </a:lnSpc>
              <a:buFont typeface="Calibri,Sans-Serif"/>
              <a:buChar char="-"/>
            </a:pPr>
            <a:r>
              <a:rPr lang="en-US" sz="1800">
                <a:ea typeface="+mn-lt"/>
                <a:cs typeface="+mn-lt"/>
              </a:rPr>
              <a:t>Disease data is scraped from </a:t>
            </a:r>
            <a:r>
              <a:rPr lang="en-US" sz="1800">
                <a:ea typeface="+mn-lt"/>
                <a:cs typeface="+mn-lt"/>
                <a:hlinkClick r:id="rId3"/>
              </a:rPr>
              <a:t>https://www.nhp.gov.in/disease-a-z/</a:t>
            </a:r>
            <a:endParaRPr lang="en-US" sz="1800">
              <a:ea typeface="+mn-lt"/>
              <a:cs typeface="+mn-lt"/>
            </a:endParaRPr>
          </a:p>
          <a:p>
            <a:pPr marL="514350" indent="-514350">
              <a:lnSpc>
                <a:spcPct val="90000"/>
              </a:lnSpc>
              <a:buFont typeface="Calibri,Sans-Serif"/>
              <a:buChar char="-"/>
            </a:pPr>
            <a:r>
              <a:rPr lang="en-US" sz="1800">
                <a:ea typeface="+mn-lt"/>
                <a:cs typeface="+mn-lt"/>
              </a:rPr>
              <a:t>All the diseases [A-Z] act as rows in the dataset generated</a:t>
            </a:r>
          </a:p>
          <a:p>
            <a:pPr marL="0" indent="0">
              <a:lnSpc>
                <a:spcPct val="90000"/>
              </a:lnSpc>
              <a:buNone/>
            </a:pPr>
            <a:r>
              <a:rPr lang="en-US" sz="1800">
                <a:ea typeface="+mn-lt"/>
                <a:cs typeface="+mn-lt"/>
              </a:rPr>
              <a:t>2.     </a:t>
            </a:r>
            <a:r>
              <a:rPr lang="en-US" sz="1800" b="1">
                <a:ea typeface="+mn-lt"/>
                <a:cs typeface="+mn-lt"/>
              </a:rPr>
              <a:t>Symptoms</a:t>
            </a:r>
          </a:p>
          <a:p>
            <a:pPr marL="514350" indent="-514350">
              <a:lnSpc>
                <a:spcPct val="90000"/>
              </a:lnSpc>
              <a:buFont typeface="Calibri" charset="2"/>
              <a:buChar char="-"/>
            </a:pPr>
            <a:r>
              <a:rPr lang="en-US" sz="1800">
                <a:cs typeface="Calibri"/>
              </a:rPr>
              <a:t>Symptom data is generated by parsing the Wikipedia column for each disease fetched above</a:t>
            </a:r>
          </a:p>
          <a:p>
            <a:pPr marL="514350" indent="-514350">
              <a:lnSpc>
                <a:spcPct val="90000"/>
              </a:lnSpc>
              <a:buFont typeface="Calibri" charset="2"/>
              <a:buChar char="-"/>
            </a:pPr>
            <a:r>
              <a:rPr lang="en-US" sz="1800">
                <a:ea typeface="+mn-lt"/>
                <a:cs typeface="+mn-lt"/>
              </a:rPr>
              <a:t>The HTML code of the page is processed to fetch the symptoms of the disease using the &lt;</a:t>
            </a:r>
            <a:r>
              <a:rPr lang="en-US" sz="1800" err="1">
                <a:ea typeface="+mn-lt"/>
                <a:cs typeface="+mn-lt"/>
              </a:rPr>
              <a:t>infobox</a:t>
            </a:r>
            <a:r>
              <a:rPr lang="en-US" sz="1800">
                <a:ea typeface="+mn-lt"/>
                <a:cs typeface="+mn-lt"/>
              </a:rPr>
              <a:t>&gt; available on the Wikipedia page</a:t>
            </a:r>
          </a:p>
          <a:p>
            <a:pPr marL="514350" indent="-514350">
              <a:lnSpc>
                <a:spcPct val="90000"/>
              </a:lnSpc>
              <a:buFont typeface="Calibri" charset="2"/>
              <a:buChar char="-"/>
            </a:pPr>
            <a:r>
              <a:rPr lang="en-US" sz="1800">
                <a:cs typeface="Calibri"/>
              </a:rPr>
              <a:t>Symptoms act as columns in the generated dataset</a:t>
            </a:r>
          </a:p>
        </p:txBody>
      </p:sp>
      <p:pic>
        <p:nvPicPr>
          <p:cNvPr id="5" name="Picture 5">
            <a:extLst>
              <a:ext uri="{FF2B5EF4-FFF2-40B4-BE49-F238E27FC236}">
                <a16:creationId xmlns:a16="http://schemas.microsoft.com/office/drawing/2014/main" id="{F842EB69-94CD-C5CC-B445-4CAB03A581CB}"/>
              </a:ext>
            </a:extLst>
          </p:cNvPr>
          <p:cNvPicPr>
            <a:picLocks noChangeAspect="1"/>
          </p:cNvPicPr>
          <p:nvPr/>
        </p:nvPicPr>
        <p:blipFill>
          <a:blip r:embed="rId4"/>
          <a:stretch>
            <a:fillRect/>
          </a:stretch>
        </p:blipFill>
        <p:spPr>
          <a:xfrm>
            <a:off x="6199197" y="955875"/>
            <a:ext cx="5774915"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6699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0C2B2124-6461-3DD0-C8DA-025D1D1F1B90}"/>
              </a:ext>
            </a:extLst>
          </p:cNvPr>
          <p:cNvPicPr>
            <a:picLocks noChangeAspect="1"/>
          </p:cNvPicPr>
          <p:nvPr/>
        </p:nvPicPr>
        <p:blipFill>
          <a:blip r:embed="rId2"/>
          <a:stretch>
            <a:fillRect/>
          </a:stretch>
        </p:blipFill>
        <p:spPr>
          <a:xfrm>
            <a:off x="1799622" y="1572979"/>
            <a:ext cx="9423721" cy="4785594"/>
          </a:xfrm>
          <a:prstGeom prst="rect">
            <a:avLst/>
          </a:prstGeom>
        </p:spPr>
      </p:pic>
      <p:sp>
        <p:nvSpPr>
          <p:cNvPr id="5" name="TextBox 4">
            <a:extLst>
              <a:ext uri="{FF2B5EF4-FFF2-40B4-BE49-F238E27FC236}">
                <a16:creationId xmlns:a16="http://schemas.microsoft.com/office/drawing/2014/main" id="{9D5DD977-CEF4-2A42-91F6-CB033EFCEE78}"/>
              </a:ext>
            </a:extLst>
          </p:cNvPr>
          <p:cNvSpPr txBox="1"/>
          <p:nvPr/>
        </p:nvSpPr>
        <p:spPr>
          <a:xfrm>
            <a:off x="1801069" y="572706"/>
            <a:ext cx="842962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Times New Roman"/>
                <a:cs typeface="Calibri"/>
              </a:rPr>
              <a:t>Visualization of Symptom Dataset</a:t>
            </a:r>
            <a:endParaRPr lang="en-US" sz="4400">
              <a:latin typeface="Times New Roman"/>
              <a:cs typeface="Calibri Light"/>
            </a:endParaRPr>
          </a:p>
        </p:txBody>
      </p:sp>
    </p:spTree>
    <p:extLst>
      <p:ext uri="{BB962C8B-B14F-4D97-AF65-F5344CB8AC3E}">
        <p14:creationId xmlns:p14="http://schemas.microsoft.com/office/powerpoint/2010/main" val="4495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1B25-4525-2043-B997-119163D3D9B4}"/>
              </a:ext>
            </a:extLst>
          </p:cNvPr>
          <p:cNvSpPr>
            <a:spLocks noGrp="1"/>
          </p:cNvSpPr>
          <p:nvPr>
            <p:ph type="title"/>
          </p:nvPr>
        </p:nvSpPr>
        <p:spPr>
          <a:xfrm>
            <a:off x="1097280" y="286603"/>
            <a:ext cx="10058400" cy="917357"/>
          </a:xfrm>
        </p:spPr>
        <p:txBody>
          <a:bodyPr/>
          <a:lstStyle/>
          <a:p>
            <a:r>
              <a:rPr lang="en-US">
                <a:latin typeface="Times New Roman"/>
                <a:cs typeface="Times New Roman"/>
              </a:rPr>
              <a:t>PREPROCESSING</a:t>
            </a:r>
          </a:p>
        </p:txBody>
      </p:sp>
      <p:sp>
        <p:nvSpPr>
          <p:cNvPr id="3" name="Content Placeholder 2">
            <a:extLst>
              <a:ext uri="{FF2B5EF4-FFF2-40B4-BE49-F238E27FC236}">
                <a16:creationId xmlns:a16="http://schemas.microsoft.com/office/drawing/2014/main" id="{F7A59CA0-9EA7-1CA7-75BC-5EE68AA583FF}"/>
              </a:ext>
            </a:extLst>
          </p:cNvPr>
          <p:cNvSpPr>
            <a:spLocks noGrp="1"/>
          </p:cNvSpPr>
          <p:nvPr>
            <p:ph idx="1"/>
          </p:nvPr>
        </p:nvSpPr>
        <p:spPr>
          <a:xfrm>
            <a:off x="1368204" y="1353273"/>
            <a:ext cx="5043546" cy="5012254"/>
          </a:xfrm>
        </p:spPr>
        <p:txBody>
          <a:bodyPr vert="horz" lIns="91440" tIns="45720" rIns="91440" bIns="45720" rtlCol="0" anchor="t">
            <a:normAutofit/>
          </a:bodyPr>
          <a:lstStyle/>
          <a:p>
            <a:pPr marL="0" indent="0" algn="just">
              <a:lnSpc>
                <a:spcPct val="120000"/>
              </a:lnSpc>
              <a:buNone/>
            </a:pPr>
            <a:r>
              <a:rPr lang="en-US" b="1">
                <a:ea typeface="+mn-lt"/>
                <a:cs typeface="+mn-lt"/>
              </a:rPr>
              <a:t>DATA SET PREPROCESSING</a:t>
            </a:r>
            <a:endParaRPr lang="en-US">
              <a:cs typeface="Calibri" panose="020F0502020204030204"/>
            </a:endParaRPr>
          </a:p>
          <a:p>
            <a:pPr marL="342900" indent="-342900">
              <a:lnSpc>
                <a:spcPct val="120000"/>
              </a:lnSpc>
              <a:buAutoNum type="arabicPeriod"/>
            </a:pPr>
            <a:r>
              <a:rPr lang="en-US" sz="1400">
                <a:latin typeface="sans-serif"/>
                <a:cs typeface="Calibri" panose="020F0502020204030204"/>
              </a:rPr>
              <a:t>The scraped symptoms are preprocessed to remove similar symptoms with different names. </a:t>
            </a:r>
            <a:endParaRPr lang="en-US">
              <a:latin typeface="Calibri" panose="020F0502020204030204"/>
              <a:cs typeface="Calibri" panose="020F0502020204030204"/>
            </a:endParaRPr>
          </a:p>
          <a:p>
            <a:pPr marL="342900" indent="-342900">
              <a:lnSpc>
                <a:spcPct val="120000"/>
              </a:lnSpc>
              <a:buAutoNum type="arabicPeriod"/>
            </a:pPr>
            <a:r>
              <a:rPr lang="en-US" sz="1400">
                <a:latin typeface="sans-serif"/>
                <a:cs typeface="Calibri" panose="020F0502020204030204"/>
              </a:rPr>
              <a:t>To do so, symptoms are expanded by appending synonyms of terms in the symptom string and computing Jaccard Similarity Coefficient for each pair of symptoms. </a:t>
            </a:r>
            <a:endParaRPr lang="en-US">
              <a:latin typeface="Calibri" panose="020F0502020204030204"/>
              <a:cs typeface="Calibri" panose="020F0502020204030204"/>
            </a:endParaRPr>
          </a:p>
          <a:p>
            <a:pPr marL="342900" indent="-342900">
              <a:lnSpc>
                <a:spcPct val="120000"/>
              </a:lnSpc>
              <a:buAutoNum type="arabicPeriod"/>
            </a:pPr>
            <a:r>
              <a:rPr lang="en-US" sz="1400">
                <a:latin typeface="sans-serif"/>
                <a:cs typeface="Calibri" panose="020F0502020204030204"/>
              </a:rPr>
              <a:t>We have used threshold as 0.75. The synonyms are</a:t>
            </a:r>
            <a:br>
              <a:rPr lang="en-US" sz="1400">
                <a:latin typeface="sans-serif"/>
                <a:cs typeface="Calibri" panose="020F0502020204030204"/>
              </a:rPr>
            </a:br>
            <a:r>
              <a:rPr lang="en-US" sz="1400">
                <a:latin typeface="sans-serif"/>
                <a:cs typeface="Calibri" panose="020F0502020204030204"/>
              </a:rPr>
              <a:t>taken from Thesaurus.com and Princeton University’s Wordnet.</a:t>
            </a:r>
            <a:endParaRPr lang="en-US">
              <a:latin typeface="Calibri" panose="020F0502020204030204"/>
              <a:cs typeface="Calibri" panose="020F0502020204030204"/>
            </a:endParaRPr>
          </a:p>
          <a:p>
            <a:pPr marL="342900" indent="-342900">
              <a:lnSpc>
                <a:spcPct val="120000"/>
              </a:lnSpc>
              <a:buAutoNum type="arabicPeriod"/>
            </a:pPr>
            <a:r>
              <a:rPr lang="en-US" sz="1400">
                <a:latin typeface="sans-serif"/>
                <a:cs typeface="Calibri" panose="020F0502020204030204"/>
              </a:rPr>
              <a:t>If the score is greater than the threshold, both symptoms are alike and one can be used interchangeably used in place of other.</a:t>
            </a:r>
            <a:endParaRPr lang="en-US">
              <a:cs typeface="Calibri" panose="020F0502020204030204"/>
            </a:endParaRPr>
          </a:p>
          <a:p>
            <a:pPr marL="0" indent="0" algn="just">
              <a:lnSpc>
                <a:spcPct val="120000"/>
              </a:lnSpc>
              <a:buNone/>
            </a:pPr>
            <a:endParaRPr lang="en-US">
              <a:cs typeface="Calibri" panose="020F0502020204030204"/>
            </a:endParaRPr>
          </a:p>
        </p:txBody>
      </p:sp>
      <p:sp>
        <p:nvSpPr>
          <p:cNvPr id="5" name="Content Placeholder 2">
            <a:extLst>
              <a:ext uri="{FF2B5EF4-FFF2-40B4-BE49-F238E27FC236}">
                <a16:creationId xmlns:a16="http://schemas.microsoft.com/office/drawing/2014/main" id="{C15183F2-75B5-ECE1-E898-673C7E9D9F7F}"/>
              </a:ext>
            </a:extLst>
          </p:cNvPr>
          <p:cNvSpPr txBox="1">
            <a:spLocks/>
          </p:cNvSpPr>
          <p:nvPr/>
        </p:nvSpPr>
        <p:spPr>
          <a:xfrm>
            <a:off x="7453588" y="1351103"/>
            <a:ext cx="4927801" cy="4732533"/>
          </a:xfrm>
          <a:prstGeom prst="rect">
            <a:avLst/>
          </a:prstGeom>
        </p:spPr>
        <p:txBody>
          <a:bodyPr vert="horz" lIns="91440" tIns="45720" rIns="91440" bIns="45720" rtlCol="0" anchor="t">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0000"/>
              </a:lnSpc>
              <a:buNone/>
            </a:pPr>
            <a:r>
              <a:rPr lang="en-US" sz="2800" b="1">
                <a:solidFill>
                  <a:srgbClr val="000000"/>
                </a:solidFill>
                <a:ea typeface="+mn-lt"/>
                <a:cs typeface="+mn-lt"/>
              </a:rPr>
              <a:t>USER SYMPTOM PREPROCESSING</a:t>
            </a:r>
            <a:endParaRPr lang="en-US" sz="2800">
              <a:solidFill>
                <a:srgbClr val="000000"/>
              </a:solidFill>
            </a:endParaRPr>
          </a:p>
          <a:p>
            <a:pPr>
              <a:lnSpc>
                <a:spcPct val="110000"/>
              </a:lnSpc>
              <a:buAutoNum type="arabicPeriod"/>
            </a:pPr>
            <a:r>
              <a:rPr lang="en-US">
                <a:solidFill>
                  <a:srgbClr val="000000"/>
                </a:solidFill>
                <a:cs typeface="Calibri" panose="020F0502020204030204"/>
              </a:rPr>
              <a:t>When user enters symptoms, following preprocessing steps are involved:</a:t>
            </a:r>
          </a:p>
          <a:p>
            <a:pPr>
              <a:lnSpc>
                <a:spcPct val="110000"/>
              </a:lnSpc>
              <a:buAutoNum type="alphaLcPeriod"/>
            </a:pPr>
            <a:r>
              <a:rPr lang="en-US">
                <a:solidFill>
                  <a:srgbClr val="000000"/>
                </a:solidFill>
                <a:ea typeface="+mn-lt"/>
                <a:cs typeface="+mn-lt"/>
              </a:rPr>
              <a:t>Split symptoms into a list based on comma</a:t>
            </a:r>
          </a:p>
          <a:p>
            <a:pPr>
              <a:lnSpc>
                <a:spcPct val="110000"/>
              </a:lnSpc>
              <a:buAutoNum type="alphaLcPeriod"/>
            </a:pPr>
            <a:r>
              <a:rPr lang="en-US">
                <a:solidFill>
                  <a:srgbClr val="000000"/>
                </a:solidFill>
                <a:ea typeface="+mn-lt"/>
                <a:cs typeface="+mn-lt"/>
              </a:rPr>
              <a:t>Convert the symptoms into lowercase</a:t>
            </a:r>
          </a:p>
          <a:p>
            <a:pPr>
              <a:lnSpc>
                <a:spcPct val="110000"/>
              </a:lnSpc>
              <a:buAutoNum type="alphaLcPeriod"/>
            </a:pPr>
            <a:r>
              <a:rPr lang="en-US">
                <a:solidFill>
                  <a:srgbClr val="000000"/>
                </a:solidFill>
                <a:ea typeface="+mn-lt"/>
                <a:cs typeface="+mn-lt"/>
              </a:rPr>
              <a:t>Removal of stop words</a:t>
            </a:r>
          </a:p>
          <a:p>
            <a:pPr>
              <a:lnSpc>
                <a:spcPct val="110000"/>
              </a:lnSpc>
              <a:buAutoNum type="alphaLcPeriod"/>
            </a:pPr>
            <a:r>
              <a:rPr lang="en-US">
                <a:solidFill>
                  <a:srgbClr val="000000"/>
                </a:solidFill>
                <a:ea typeface="+mn-lt"/>
                <a:cs typeface="+mn-lt"/>
              </a:rPr>
              <a:t>Tokenization of symptoms to remove any punctuation marks</a:t>
            </a:r>
          </a:p>
          <a:p>
            <a:pPr>
              <a:lnSpc>
                <a:spcPct val="110000"/>
              </a:lnSpc>
              <a:buAutoNum type="alphaLcPeriod"/>
            </a:pPr>
            <a:r>
              <a:rPr lang="en-US">
                <a:solidFill>
                  <a:srgbClr val="000000"/>
                </a:solidFill>
                <a:ea typeface="+mn-lt"/>
                <a:cs typeface="+mn-lt"/>
              </a:rPr>
              <a:t>Lemmatization of tokens in the symptoms</a:t>
            </a:r>
            <a:endParaRPr lang="en-US">
              <a:solidFill>
                <a:srgbClr val="000000"/>
              </a:solidFill>
              <a:cs typeface="Calibri" panose="020F0502020204030204"/>
            </a:endParaRPr>
          </a:p>
          <a:p>
            <a:pPr>
              <a:lnSpc>
                <a:spcPct val="110000"/>
              </a:lnSpc>
              <a:buAutoNum type="alphaLcPeriod"/>
            </a:pPr>
            <a:r>
              <a:rPr lang="en-US">
                <a:solidFill>
                  <a:srgbClr val="000000"/>
                </a:solidFill>
                <a:cs typeface="Calibri" panose="020F0502020204030204"/>
              </a:rPr>
              <a:t>Symptom synonyms are considered from Thesaurus and NLTK Wordnet</a:t>
            </a:r>
          </a:p>
          <a:p>
            <a:pPr marL="0" indent="0">
              <a:lnSpc>
                <a:spcPct val="110000"/>
              </a:lnSpc>
              <a:buNone/>
            </a:pPr>
            <a:r>
              <a:rPr lang="en-US">
                <a:solidFill>
                  <a:srgbClr val="000000"/>
                </a:solidFill>
                <a:cs typeface="Calibri" panose="020F0502020204030204"/>
              </a:rPr>
              <a:t>2.   Similarity score is matched with existing symptoms</a:t>
            </a:r>
          </a:p>
        </p:txBody>
      </p:sp>
    </p:spTree>
    <p:extLst>
      <p:ext uri="{BB962C8B-B14F-4D97-AF65-F5344CB8AC3E}">
        <p14:creationId xmlns:p14="http://schemas.microsoft.com/office/powerpoint/2010/main" val="193868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24F8CF26-7F4B-306B-8D66-F597D48E2B67}"/>
              </a:ext>
            </a:extLst>
          </p:cNvPr>
          <p:cNvPicPr>
            <a:picLocks noChangeAspect="1"/>
          </p:cNvPicPr>
          <p:nvPr/>
        </p:nvPicPr>
        <p:blipFill rotWithShape="1">
          <a:blip r:embed="rId2"/>
          <a:srcRect r="27472" b="251"/>
          <a:stretch/>
        </p:blipFill>
        <p:spPr>
          <a:xfrm>
            <a:off x="400050" y="405057"/>
            <a:ext cx="5657853" cy="3790465"/>
          </a:xfrm>
          <a:prstGeom prst="rect">
            <a:avLst/>
          </a:prstGeom>
        </p:spPr>
      </p:pic>
      <p:pic>
        <p:nvPicPr>
          <p:cNvPr id="3" name="Picture 3" descr="Text&#10;&#10;Description automatically generated">
            <a:extLst>
              <a:ext uri="{FF2B5EF4-FFF2-40B4-BE49-F238E27FC236}">
                <a16:creationId xmlns:a16="http://schemas.microsoft.com/office/drawing/2014/main" id="{A5A70B0F-9E2E-820B-B63C-A2DB04B35AD3}"/>
              </a:ext>
            </a:extLst>
          </p:cNvPr>
          <p:cNvPicPr>
            <a:picLocks noChangeAspect="1"/>
          </p:cNvPicPr>
          <p:nvPr/>
        </p:nvPicPr>
        <p:blipFill rotWithShape="1">
          <a:blip r:embed="rId3"/>
          <a:srcRect r="21827" b="328"/>
          <a:stretch/>
        </p:blipFill>
        <p:spPr>
          <a:xfrm>
            <a:off x="5514975" y="3285525"/>
            <a:ext cx="6276976" cy="2887305"/>
          </a:xfrm>
          <a:prstGeom prst="rect">
            <a:avLst/>
          </a:prstGeom>
        </p:spPr>
      </p:pic>
    </p:spTree>
    <p:extLst>
      <p:ext uri="{BB962C8B-B14F-4D97-AF65-F5344CB8AC3E}">
        <p14:creationId xmlns:p14="http://schemas.microsoft.com/office/powerpoint/2010/main" val="217827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3BBF1B1-C9A3-A007-06B0-167EFC384DBB}"/>
              </a:ext>
            </a:extLst>
          </p:cNvPr>
          <p:cNvSpPr>
            <a:spLocks noGrp="1"/>
          </p:cNvSpPr>
          <p:nvPr>
            <p:ph type="title"/>
          </p:nvPr>
        </p:nvSpPr>
        <p:spPr>
          <a:xfrm>
            <a:off x="3962399" y="685800"/>
            <a:ext cx="7345891" cy="1413933"/>
          </a:xfrm>
        </p:spPr>
        <p:txBody>
          <a:bodyPr>
            <a:normAutofit/>
          </a:bodyPr>
          <a:lstStyle/>
          <a:p>
            <a:r>
              <a:rPr lang="en-US">
                <a:latin typeface="Times New Roman"/>
                <a:cs typeface="Calibri Light"/>
              </a:rPr>
              <a:t>Symptom Matching and Selection</a:t>
            </a:r>
            <a:endParaRPr lang="en-US">
              <a:latin typeface="Times New Roman"/>
              <a:cs typeface="Times New Roman"/>
            </a:endParaRPr>
          </a:p>
        </p:txBody>
      </p:sp>
      <p:pic>
        <p:nvPicPr>
          <p:cNvPr id="5" name="Picture 4" descr="Pins pinned on a white surface and connecting a black thread">
            <a:extLst>
              <a:ext uri="{FF2B5EF4-FFF2-40B4-BE49-F238E27FC236}">
                <a16:creationId xmlns:a16="http://schemas.microsoft.com/office/drawing/2014/main" id="{98BB28F4-4350-BFFD-BBC7-209226A222B9}"/>
              </a:ext>
            </a:extLst>
          </p:cNvPr>
          <p:cNvPicPr>
            <a:picLocks noChangeAspect="1"/>
          </p:cNvPicPr>
          <p:nvPr/>
        </p:nvPicPr>
        <p:blipFill rotWithShape="1">
          <a:blip r:embed="rId3"/>
          <a:srcRect l="18222" r="48159" b="-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A3AEB205-64E3-7AFA-1A3A-70D9C3291CF7}"/>
              </a:ext>
            </a:extLst>
          </p:cNvPr>
          <p:cNvSpPr>
            <a:spLocks noGrp="1"/>
          </p:cNvSpPr>
          <p:nvPr>
            <p:ph idx="1"/>
          </p:nvPr>
        </p:nvSpPr>
        <p:spPr>
          <a:xfrm>
            <a:off x="3544855" y="1711338"/>
            <a:ext cx="8315053" cy="4311355"/>
          </a:xfrm>
        </p:spPr>
        <p:txBody>
          <a:bodyPr vert="horz" lIns="0" tIns="45720" rIns="0" bIns="45720" rtlCol="0" anchor="ctr">
            <a:noAutofit/>
          </a:bodyPr>
          <a:lstStyle/>
          <a:p>
            <a:pPr>
              <a:lnSpc>
                <a:spcPct val="90000"/>
              </a:lnSpc>
            </a:pPr>
            <a:r>
              <a:rPr lang="en-US" sz="1900">
                <a:ea typeface="+mn-lt"/>
                <a:cs typeface="+mn-lt"/>
              </a:rPr>
              <a:t>Each user symptom is expanded by appending a list of synonyms of the terms in the synonym string. </a:t>
            </a:r>
            <a:endParaRPr lang="en-US" sz="1900"/>
          </a:p>
          <a:p>
            <a:pPr>
              <a:lnSpc>
                <a:spcPct val="90000"/>
              </a:lnSpc>
            </a:pPr>
            <a:r>
              <a:rPr lang="en-US" sz="1900">
                <a:ea typeface="+mn-lt"/>
                <a:cs typeface="+mn-lt"/>
              </a:rPr>
              <a:t>To find related symptoms, each symptom from the dataset is split into tokens and each token is checked for its presence in the expanded query. Based on this, a similarity score is calculated and if the symptom’s score is more than the threshold value, that symptom qualifies for being similar to the user’s symptom and is suggested to the user.</a:t>
            </a:r>
            <a:endParaRPr lang="en-US" sz="1900"/>
          </a:p>
          <a:p>
            <a:pPr>
              <a:lnSpc>
                <a:spcPct val="90000"/>
              </a:lnSpc>
            </a:pPr>
            <a:r>
              <a:rPr lang="en-US" sz="1900">
                <a:ea typeface="+mn-lt"/>
                <a:cs typeface="+mn-lt"/>
              </a:rPr>
              <a:t>The user selects one or more symptoms from the list. Based on the selected symptoms, other symptoms are shown to the user for selection which is among the top co-occurring symptoms with the ones selected by the user initially. The user can select any symptom, skip, or stop the symptom selection process. The final list of symptoms is compiled and shown to the user.</a:t>
            </a:r>
            <a:endParaRPr lang="en-US" sz="1900">
              <a:cs typeface="Calibri"/>
            </a:endParaRPr>
          </a:p>
        </p:txBody>
      </p:sp>
    </p:spTree>
    <p:extLst>
      <p:ext uri="{BB962C8B-B14F-4D97-AF65-F5344CB8AC3E}">
        <p14:creationId xmlns:p14="http://schemas.microsoft.com/office/powerpoint/2010/main" val="237222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726F73FB-5C05-7FCC-C60F-2F85EB9EA635}"/>
              </a:ext>
            </a:extLst>
          </p:cNvPr>
          <p:cNvPicPr>
            <a:picLocks noChangeAspect="1"/>
          </p:cNvPicPr>
          <p:nvPr/>
        </p:nvPicPr>
        <p:blipFill>
          <a:blip r:embed="rId2"/>
          <a:stretch>
            <a:fillRect/>
          </a:stretch>
        </p:blipFill>
        <p:spPr>
          <a:xfrm>
            <a:off x="1439505" y="550277"/>
            <a:ext cx="10412730" cy="5777405"/>
          </a:xfrm>
          <a:prstGeom prst="rect">
            <a:avLst/>
          </a:prstGeom>
        </p:spPr>
      </p:pic>
    </p:spTree>
    <p:extLst>
      <p:ext uri="{BB962C8B-B14F-4D97-AF65-F5344CB8AC3E}">
        <p14:creationId xmlns:p14="http://schemas.microsoft.com/office/powerpoint/2010/main" val="61741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26A538BA-4563-CCCE-C7B6-E142101F0BD0}"/>
              </a:ext>
            </a:extLst>
          </p:cNvPr>
          <p:cNvPicPr>
            <a:picLocks noChangeAspect="1"/>
          </p:cNvPicPr>
          <p:nvPr/>
        </p:nvPicPr>
        <p:blipFill>
          <a:blip r:embed="rId2"/>
          <a:stretch>
            <a:fillRect/>
          </a:stretch>
        </p:blipFill>
        <p:spPr>
          <a:xfrm>
            <a:off x="304800" y="261996"/>
            <a:ext cx="7091680" cy="5754888"/>
          </a:xfrm>
          <a:prstGeom prst="rect">
            <a:avLst/>
          </a:prstGeom>
        </p:spPr>
      </p:pic>
      <p:pic>
        <p:nvPicPr>
          <p:cNvPr id="5" name="Picture 5" descr="Text&#10;&#10;Description automatically generated">
            <a:extLst>
              <a:ext uri="{FF2B5EF4-FFF2-40B4-BE49-F238E27FC236}">
                <a16:creationId xmlns:a16="http://schemas.microsoft.com/office/drawing/2014/main" id="{7CCC45AB-EB52-1A5E-6EA3-600134780A95}"/>
              </a:ext>
            </a:extLst>
          </p:cNvPr>
          <p:cNvPicPr>
            <a:picLocks noChangeAspect="1"/>
          </p:cNvPicPr>
          <p:nvPr/>
        </p:nvPicPr>
        <p:blipFill rotWithShape="1">
          <a:blip r:embed="rId3"/>
          <a:srcRect r="42415" b="370"/>
          <a:stretch/>
        </p:blipFill>
        <p:spPr>
          <a:xfrm>
            <a:off x="4318000" y="1299923"/>
            <a:ext cx="7487922" cy="5131950"/>
          </a:xfrm>
          <a:prstGeom prst="rect">
            <a:avLst/>
          </a:prstGeom>
        </p:spPr>
      </p:pic>
    </p:spTree>
    <p:extLst>
      <p:ext uri="{BB962C8B-B14F-4D97-AF65-F5344CB8AC3E}">
        <p14:creationId xmlns:p14="http://schemas.microsoft.com/office/powerpoint/2010/main" val="2533863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Parallax</vt:lpstr>
      <vt:lpstr>DATA SCIENCE PROJECT Disease Prediction Using Symptoms </vt:lpstr>
      <vt:lpstr>PROBLEM STATEMENT</vt:lpstr>
      <vt:lpstr>Web Scraping</vt:lpstr>
      <vt:lpstr>PowerPoint Presentation</vt:lpstr>
      <vt:lpstr>PREPROCESSING</vt:lpstr>
      <vt:lpstr>PowerPoint Presentation</vt:lpstr>
      <vt:lpstr>Symptom Matching and Selection</vt:lpstr>
      <vt:lpstr>PowerPoint Presentation</vt:lpstr>
      <vt:lpstr>PowerPoint Presentation</vt:lpstr>
      <vt:lpstr>PowerPoint Presentation</vt:lpstr>
      <vt:lpstr>PREDICTION MODELS</vt:lpstr>
      <vt:lpstr>PowerPoint Presentation</vt:lpstr>
      <vt:lpstr>Challenges Faced</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56</cp:revision>
  <dcterms:created xsi:type="dcterms:W3CDTF">2023-04-11T08:22:45Z</dcterms:created>
  <dcterms:modified xsi:type="dcterms:W3CDTF">2023-05-11T10:36:28Z</dcterms:modified>
</cp:coreProperties>
</file>