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313" r:id="rId2"/>
    <p:sldId id="315" r:id="rId3"/>
    <p:sldId id="325" r:id="rId4"/>
    <p:sldId id="321" r:id="rId5"/>
    <p:sldId id="318" r:id="rId6"/>
    <p:sldId id="327" r:id="rId7"/>
    <p:sldId id="333" r:id="rId8"/>
    <p:sldId id="334" r:id="rId9"/>
    <p:sldId id="336" r:id="rId10"/>
    <p:sldId id="337" r:id="rId11"/>
    <p:sldId id="335" r:id="rId12"/>
    <p:sldId id="338" r:id="rId13"/>
    <p:sldId id="339" r:id="rId14"/>
  </p:sldIdLst>
  <p:sldSz cx="24387175"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622A92E-C12F-4630-A425-A4EE2D09DAF4}">
          <p14:sldIdLst>
            <p14:sldId id="313"/>
            <p14:sldId id="315"/>
            <p14:sldId id="325"/>
            <p14:sldId id="321"/>
            <p14:sldId id="318"/>
            <p14:sldId id="327"/>
            <p14:sldId id="333"/>
            <p14:sldId id="334"/>
            <p14:sldId id="336"/>
            <p14:sldId id="337"/>
            <p14:sldId id="335"/>
            <p14:sldId id="338"/>
            <p14:sldId id="339"/>
          </p14:sldIdLst>
        </p14:section>
        <p14:section name="Untitled Section" id="{FA590ADD-2720-46BD-9CC2-829EDBC17870}">
          <p14:sldIdLst/>
        </p14:section>
      </p14:sectionLst>
    </p:ext>
    <p:ext uri="{EFAFB233-063F-42B5-8137-9DF3F51BA10A}">
      <p15:sldGuideLst xmlns:p15="http://schemas.microsoft.com/office/powerpoint/2012/main">
        <p15:guide id="1" orient="horz" pos="4320" userDrawn="1">
          <p15:clr>
            <a:srgbClr val="A4A3A4"/>
          </p15:clr>
        </p15:guide>
        <p15:guide id="2" pos="76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3E48"/>
    <a:srgbClr val="6B007B"/>
    <a:srgbClr val="6C53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5238"/>
  </p:normalViewPr>
  <p:slideViewPr>
    <p:cSldViewPr snapToGrid="0" snapToObjects="1">
      <p:cViewPr varScale="1">
        <p:scale>
          <a:sx n="41" d="100"/>
          <a:sy n="41" d="100"/>
        </p:scale>
        <p:origin x="950" y="43"/>
      </p:cViewPr>
      <p:guideLst>
        <p:guide orient="horz" pos="4320"/>
        <p:guide pos="7681"/>
      </p:guideLst>
    </p:cSldViewPr>
  </p:slideViewPr>
  <p:outlineViewPr>
    <p:cViewPr>
      <p:scale>
        <a:sx n="33" d="100"/>
        <a:sy n="33" d="100"/>
      </p:scale>
      <p:origin x="0" y="0"/>
    </p:cViewPr>
  </p:outlineViewPr>
  <p:notesTextViewPr>
    <p:cViewPr>
      <p:scale>
        <a:sx n="1" d="1"/>
        <a:sy n="1" d="1"/>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9824C1-3D05-2945-8CAD-B16B27066FBC}" type="datetimeFigureOut">
              <a:rPr lang="en-US" smtClean="0"/>
              <a:t>1/21/2024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54F874-8904-1140-9345-65A2416DE114}" type="slidenum">
              <a:rPr lang="en-US" smtClean="0"/>
              <a:t>‹#›</a:t>
            </a:fld>
            <a:endParaRPr lang="en-US"/>
          </a:p>
        </p:txBody>
      </p:sp>
    </p:spTree>
    <p:extLst>
      <p:ext uri="{BB962C8B-B14F-4D97-AF65-F5344CB8AC3E}">
        <p14:creationId xmlns:p14="http://schemas.microsoft.com/office/powerpoint/2010/main" val="2020839280"/>
      </p:ext>
    </p:extLst>
  </p:cSld>
  <p:clrMap bg1="lt1" tx1="dk1" bg2="lt2" tx2="dk2" accent1="accent1" accent2="accent2" accent3="accent3" accent4="accent4" accent5="accent5" accent6="accent6" hlink="hlink" folHlink="folHlink"/>
  <p:notesStyle>
    <a:lvl1pPr marL="0" algn="l" defTabSz="1828891" rtl="0" eaLnBrk="1" latinLnBrk="0" hangingPunct="1">
      <a:defRPr sz="2400" kern="1200">
        <a:solidFill>
          <a:schemeClr val="tx1"/>
        </a:solidFill>
        <a:latin typeface="+mn-lt"/>
        <a:ea typeface="+mn-ea"/>
        <a:cs typeface="+mn-cs"/>
      </a:defRPr>
    </a:lvl1pPr>
    <a:lvl2pPr marL="914446" algn="l" defTabSz="1828891" rtl="0" eaLnBrk="1" latinLnBrk="0" hangingPunct="1">
      <a:defRPr sz="2400" kern="1200">
        <a:solidFill>
          <a:schemeClr val="tx1"/>
        </a:solidFill>
        <a:latin typeface="+mn-lt"/>
        <a:ea typeface="+mn-ea"/>
        <a:cs typeface="+mn-cs"/>
      </a:defRPr>
    </a:lvl2pPr>
    <a:lvl3pPr marL="1828891" algn="l" defTabSz="1828891" rtl="0" eaLnBrk="1" latinLnBrk="0" hangingPunct="1">
      <a:defRPr sz="2400" kern="1200">
        <a:solidFill>
          <a:schemeClr val="tx1"/>
        </a:solidFill>
        <a:latin typeface="+mn-lt"/>
        <a:ea typeface="+mn-ea"/>
        <a:cs typeface="+mn-cs"/>
      </a:defRPr>
    </a:lvl3pPr>
    <a:lvl4pPr marL="2743337" algn="l" defTabSz="1828891" rtl="0" eaLnBrk="1" latinLnBrk="0" hangingPunct="1">
      <a:defRPr sz="2400" kern="1200">
        <a:solidFill>
          <a:schemeClr val="tx1"/>
        </a:solidFill>
        <a:latin typeface="+mn-lt"/>
        <a:ea typeface="+mn-ea"/>
        <a:cs typeface="+mn-cs"/>
      </a:defRPr>
    </a:lvl4pPr>
    <a:lvl5pPr marL="3657783" algn="l" defTabSz="1828891" rtl="0" eaLnBrk="1" latinLnBrk="0" hangingPunct="1">
      <a:defRPr sz="2400" kern="1200">
        <a:solidFill>
          <a:schemeClr val="tx1"/>
        </a:solidFill>
        <a:latin typeface="+mn-lt"/>
        <a:ea typeface="+mn-ea"/>
        <a:cs typeface="+mn-cs"/>
      </a:defRPr>
    </a:lvl5pPr>
    <a:lvl6pPr marL="4572229" algn="l" defTabSz="1828891" rtl="0" eaLnBrk="1" latinLnBrk="0" hangingPunct="1">
      <a:defRPr sz="2400" kern="1200">
        <a:solidFill>
          <a:schemeClr val="tx1"/>
        </a:solidFill>
        <a:latin typeface="+mn-lt"/>
        <a:ea typeface="+mn-ea"/>
        <a:cs typeface="+mn-cs"/>
      </a:defRPr>
    </a:lvl6pPr>
    <a:lvl7pPr marL="5486674" algn="l" defTabSz="1828891" rtl="0" eaLnBrk="1" latinLnBrk="0" hangingPunct="1">
      <a:defRPr sz="2400" kern="1200">
        <a:solidFill>
          <a:schemeClr val="tx1"/>
        </a:solidFill>
        <a:latin typeface="+mn-lt"/>
        <a:ea typeface="+mn-ea"/>
        <a:cs typeface="+mn-cs"/>
      </a:defRPr>
    </a:lvl7pPr>
    <a:lvl8pPr marL="6401120" algn="l" defTabSz="1828891" rtl="0" eaLnBrk="1" latinLnBrk="0" hangingPunct="1">
      <a:defRPr sz="2400" kern="1200">
        <a:solidFill>
          <a:schemeClr val="tx1"/>
        </a:solidFill>
        <a:latin typeface="+mn-lt"/>
        <a:ea typeface="+mn-ea"/>
        <a:cs typeface="+mn-cs"/>
      </a:defRPr>
    </a:lvl8pPr>
    <a:lvl9pPr marL="7315566" algn="l" defTabSz="1828891"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201490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76618" y="12712701"/>
            <a:ext cx="5487114"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FD6C28C6-E2AE-1B43-BE6B-3934904A9C5D}" type="datetimeFigureOut">
              <a:rPr lang="en-US" smtClean="0"/>
              <a:t>1/21/2024</a:t>
            </a:fld>
            <a:endParaRPr lang="en-US"/>
          </a:p>
        </p:txBody>
      </p:sp>
      <p:sp>
        <p:nvSpPr>
          <p:cNvPr id="5" name="Footer Placeholder 4"/>
          <p:cNvSpPr>
            <a:spLocks noGrp="1"/>
          </p:cNvSpPr>
          <p:nvPr>
            <p:ph type="ftr" sz="quarter" idx="3"/>
          </p:nvPr>
        </p:nvSpPr>
        <p:spPr>
          <a:xfrm>
            <a:off x="8078252" y="12712701"/>
            <a:ext cx="8230672"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223443" y="12712701"/>
            <a:ext cx="5487114"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5B5AEA49-F56D-844B-96A4-0E7B5754BBC1}" type="slidenum">
              <a:rPr lang="en-US" smtClean="0"/>
              <a:t>‹#›</a:t>
            </a:fld>
            <a:endParaRPr lang="en-US"/>
          </a:p>
        </p:txBody>
      </p:sp>
    </p:spTree>
    <p:extLst>
      <p:ext uri="{BB962C8B-B14F-4D97-AF65-F5344CB8AC3E}">
        <p14:creationId xmlns:p14="http://schemas.microsoft.com/office/powerpoint/2010/main" val="1047775731"/>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ipse 1">
            <a:extLst>
              <a:ext uri="{FF2B5EF4-FFF2-40B4-BE49-F238E27FC236}">
                <a16:creationId xmlns:a16="http://schemas.microsoft.com/office/drawing/2014/main" id="{4F70B717-FA94-9643-BA7E-2F60FE134372}"/>
              </a:ext>
            </a:extLst>
          </p:cNvPr>
          <p:cNvSpPr/>
          <p:nvPr/>
        </p:nvSpPr>
        <p:spPr>
          <a:xfrm>
            <a:off x="667786" y="7850760"/>
            <a:ext cx="505556" cy="5166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4000">
              <a:latin typeface="Century Gothic" panose="020B0502020202020204" pitchFamily="34" charset="0"/>
            </a:endParaRPr>
          </a:p>
        </p:txBody>
      </p:sp>
      <p:sp>
        <p:nvSpPr>
          <p:cNvPr id="44" name="Elipse 43">
            <a:extLst>
              <a:ext uri="{FF2B5EF4-FFF2-40B4-BE49-F238E27FC236}">
                <a16:creationId xmlns:a16="http://schemas.microsoft.com/office/drawing/2014/main" id="{7E4CEB69-18D4-8C41-8B0F-68C41CD97EC2}"/>
              </a:ext>
            </a:extLst>
          </p:cNvPr>
          <p:cNvSpPr/>
          <p:nvPr/>
        </p:nvSpPr>
        <p:spPr>
          <a:xfrm>
            <a:off x="697235" y="8612781"/>
            <a:ext cx="493776" cy="4710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4000">
              <a:latin typeface="Century Gothic" panose="020B0502020202020204" pitchFamily="34" charset="0"/>
            </a:endParaRPr>
          </a:p>
        </p:txBody>
      </p:sp>
      <p:sp>
        <p:nvSpPr>
          <p:cNvPr id="45" name="Elipse 44">
            <a:extLst>
              <a:ext uri="{FF2B5EF4-FFF2-40B4-BE49-F238E27FC236}">
                <a16:creationId xmlns:a16="http://schemas.microsoft.com/office/drawing/2014/main" id="{9A66EF04-BF71-5840-8BC1-FFCFF3466EE7}"/>
              </a:ext>
            </a:extLst>
          </p:cNvPr>
          <p:cNvSpPr/>
          <p:nvPr/>
        </p:nvSpPr>
        <p:spPr>
          <a:xfrm>
            <a:off x="5825299" y="9301600"/>
            <a:ext cx="505556" cy="438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4000">
              <a:latin typeface="Century Gothic" panose="020B0502020202020204" pitchFamily="34" charset="0"/>
            </a:endParaRPr>
          </a:p>
        </p:txBody>
      </p:sp>
      <p:sp>
        <p:nvSpPr>
          <p:cNvPr id="31" name="Elipse 1">
            <a:extLst>
              <a:ext uri="{FF2B5EF4-FFF2-40B4-BE49-F238E27FC236}">
                <a16:creationId xmlns:a16="http://schemas.microsoft.com/office/drawing/2014/main" id="{C533EF6B-BD1B-8143-9407-D0BCB759CAB8}"/>
              </a:ext>
            </a:extLst>
          </p:cNvPr>
          <p:cNvSpPr/>
          <p:nvPr/>
        </p:nvSpPr>
        <p:spPr>
          <a:xfrm>
            <a:off x="5826599" y="7733265"/>
            <a:ext cx="502956" cy="471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4000">
              <a:latin typeface="Century Gothic" panose="020B0502020202020204" pitchFamily="34" charset="0"/>
            </a:endParaRPr>
          </a:p>
        </p:txBody>
      </p:sp>
      <p:sp>
        <p:nvSpPr>
          <p:cNvPr id="32" name="Elipse 44">
            <a:extLst>
              <a:ext uri="{FF2B5EF4-FFF2-40B4-BE49-F238E27FC236}">
                <a16:creationId xmlns:a16="http://schemas.microsoft.com/office/drawing/2014/main" id="{75F17CA3-16FB-594E-8433-50B054D5837A}"/>
              </a:ext>
            </a:extLst>
          </p:cNvPr>
          <p:cNvSpPr/>
          <p:nvPr/>
        </p:nvSpPr>
        <p:spPr>
          <a:xfrm>
            <a:off x="5826599" y="8535405"/>
            <a:ext cx="507403" cy="4710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4000">
              <a:latin typeface="Century Gothic" panose="020B0502020202020204" pitchFamily="34" charset="0"/>
            </a:endParaRPr>
          </a:p>
        </p:txBody>
      </p:sp>
      <p:sp>
        <p:nvSpPr>
          <p:cNvPr id="35" name="Elipse 43">
            <a:extLst>
              <a:ext uri="{FF2B5EF4-FFF2-40B4-BE49-F238E27FC236}">
                <a16:creationId xmlns:a16="http://schemas.microsoft.com/office/drawing/2014/main" id="{BF1C232E-5821-4740-9494-2F67FD20F0CB}"/>
              </a:ext>
            </a:extLst>
          </p:cNvPr>
          <p:cNvSpPr/>
          <p:nvPr/>
        </p:nvSpPr>
        <p:spPr>
          <a:xfrm>
            <a:off x="667785" y="9355503"/>
            <a:ext cx="505556" cy="51667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4000">
              <a:latin typeface="Century Gothic" panose="020B0502020202020204" pitchFamily="34" charset="0"/>
            </a:endParaRPr>
          </a:p>
        </p:txBody>
      </p:sp>
      <p:sp>
        <p:nvSpPr>
          <p:cNvPr id="47" name="TextBox 71">
            <a:extLst>
              <a:ext uri="{FF2B5EF4-FFF2-40B4-BE49-F238E27FC236}">
                <a16:creationId xmlns:a16="http://schemas.microsoft.com/office/drawing/2014/main" id="{4221527D-6A99-2345-B3D2-B4535E718824}"/>
              </a:ext>
            </a:extLst>
          </p:cNvPr>
          <p:cNvSpPr txBox="1"/>
          <p:nvPr/>
        </p:nvSpPr>
        <p:spPr>
          <a:xfrm>
            <a:off x="16669093" y="3726674"/>
            <a:ext cx="4680225" cy="547073"/>
          </a:xfrm>
          <a:prstGeom prst="rect">
            <a:avLst/>
          </a:prstGeom>
          <a:noFill/>
        </p:spPr>
        <p:txBody>
          <a:bodyPr wrap="square" rtlCol="0">
            <a:spAutoFit/>
          </a:bodyPr>
          <a:lstStyle/>
          <a:p>
            <a:pPr>
              <a:lnSpc>
                <a:spcPts val="3860"/>
              </a:lnSpc>
            </a:pPr>
            <a:endParaRPr lang="en-US" sz="2800" dirty="0">
              <a:latin typeface="Century Gothic" panose="020B0502020202020204" pitchFamily="34" charset="0"/>
              <a:ea typeface="Lato Light" panose="020F0502020204030203" pitchFamily="34" charset="0"/>
              <a:cs typeface="Poppins Light" pitchFamily="2" charset="77"/>
            </a:endParaRPr>
          </a:p>
        </p:txBody>
      </p:sp>
      <p:grpSp>
        <p:nvGrpSpPr>
          <p:cNvPr id="54" name="Group 53">
            <a:extLst>
              <a:ext uri="{FF2B5EF4-FFF2-40B4-BE49-F238E27FC236}">
                <a16:creationId xmlns:a16="http://schemas.microsoft.com/office/drawing/2014/main" id="{4CDE6EB2-A1B7-8549-ACCA-778E863A5C58}"/>
              </a:ext>
            </a:extLst>
          </p:cNvPr>
          <p:cNvGrpSpPr/>
          <p:nvPr/>
        </p:nvGrpSpPr>
        <p:grpSpPr>
          <a:xfrm>
            <a:off x="16480232" y="9935206"/>
            <a:ext cx="4869086" cy="1127780"/>
            <a:chOff x="16305682" y="3324397"/>
            <a:chExt cx="4869086" cy="1127780"/>
          </a:xfrm>
        </p:grpSpPr>
        <p:sp>
          <p:nvSpPr>
            <p:cNvPr id="55" name="TextBox 71">
              <a:extLst>
                <a:ext uri="{FF2B5EF4-FFF2-40B4-BE49-F238E27FC236}">
                  <a16:creationId xmlns:a16="http://schemas.microsoft.com/office/drawing/2014/main" id="{4D76DBC7-55FA-474A-A41D-D7A8244BE6E0}"/>
                </a:ext>
              </a:extLst>
            </p:cNvPr>
            <p:cNvSpPr txBox="1"/>
            <p:nvPr/>
          </p:nvSpPr>
          <p:spPr>
            <a:xfrm>
              <a:off x="16494543" y="3905104"/>
              <a:ext cx="4680225" cy="547073"/>
            </a:xfrm>
            <a:prstGeom prst="rect">
              <a:avLst/>
            </a:prstGeom>
            <a:noFill/>
          </p:spPr>
          <p:txBody>
            <a:bodyPr wrap="square" rtlCol="0">
              <a:spAutoFit/>
            </a:bodyPr>
            <a:lstStyle/>
            <a:p>
              <a:pPr>
                <a:lnSpc>
                  <a:spcPts val="3860"/>
                </a:lnSpc>
              </a:pPr>
              <a:endParaRPr lang="en-US" sz="2800" dirty="0">
                <a:latin typeface="Century Gothic" panose="020B0502020202020204" pitchFamily="34" charset="0"/>
                <a:ea typeface="Lato Light" panose="020F0502020204030203" pitchFamily="34" charset="0"/>
                <a:cs typeface="Poppins Light" pitchFamily="2" charset="77"/>
              </a:endParaRPr>
            </a:p>
          </p:txBody>
        </p:sp>
        <p:sp>
          <p:nvSpPr>
            <p:cNvPr id="56" name="TextBox 72">
              <a:extLst>
                <a:ext uri="{FF2B5EF4-FFF2-40B4-BE49-F238E27FC236}">
                  <a16:creationId xmlns:a16="http://schemas.microsoft.com/office/drawing/2014/main" id="{9C9141DD-088F-0843-9B46-FCD6BC55697E}"/>
                </a:ext>
              </a:extLst>
            </p:cNvPr>
            <p:cNvSpPr txBox="1"/>
            <p:nvPr/>
          </p:nvSpPr>
          <p:spPr>
            <a:xfrm>
              <a:off x="16305682" y="3324397"/>
              <a:ext cx="4680225" cy="646331"/>
            </a:xfrm>
            <a:prstGeom prst="rect">
              <a:avLst/>
            </a:prstGeom>
            <a:noFill/>
          </p:spPr>
          <p:txBody>
            <a:bodyPr wrap="square" rtlCol="0">
              <a:spAutoFit/>
            </a:bodyPr>
            <a:lstStyle/>
            <a:p>
              <a:endParaRPr lang="en-US" sz="3600" b="1" dirty="0">
                <a:solidFill>
                  <a:schemeClr val="tx2"/>
                </a:solidFill>
                <a:latin typeface="Century Gothic" panose="020B0502020202020204" pitchFamily="34" charset="0"/>
                <a:ea typeface="Lato" panose="020F0502020204030203" pitchFamily="34" charset="0"/>
                <a:cs typeface="Poppins Medium" pitchFamily="2" charset="77"/>
              </a:endParaRPr>
            </a:p>
          </p:txBody>
        </p:sp>
      </p:grpSp>
      <p:grpSp>
        <p:nvGrpSpPr>
          <p:cNvPr id="57" name="Group 56">
            <a:extLst>
              <a:ext uri="{FF2B5EF4-FFF2-40B4-BE49-F238E27FC236}">
                <a16:creationId xmlns:a16="http://schemas.microsoft.com/office/drawing/2014/main" id="{BEFEF54A-DFD9-2641-8088-BBB0C4D932AA}"/>
              </a:ext>
            </a:extLst>
          </p:cNvPr>
          <p:cNvGrpSpPr/>
          <p:nvPr/>
        </p:nvGrpSpPr>
        <p:grpSpPr>
          <a:xfrm>
            <a:off x="18172428" y="6447208"/>
            <a:ext cx="4680226" cy="1185827"/>
            <a:chOff x="16494542" y="3266350"/>
            <a:chExt cx="4680226" cy="1185827"/>
          </a:xfrm>
        </p:grpSpPr>
        <p:sp>
          <p:nvSpPr>
            <p:cNvPr id="58" name="TextBox 71">
              <a:extLst>
                <a:ext uri="{FF2B5EF4-FFF2-40B4-BE49-F238E27FC236}">
                  <a16:creationId xmlns:a16="http://schemas.microsoft.com/office/drawing/2014/main" id="{2002B00D-A1C9-964A-AE27-9EAD681C9DE0}"/>
                </a:ext>
              </a:extLst>
            </p:cNvPr>
            <p:cNvSpPr txBox="1"/>
            <p:nvPr/>
          </p:nvSpPr>
          <p:spPr>
            <a:xfrm>
              <a:off x="16494543" y="3905104"/>
              <a:ext cx="4680225" cy="547073"/>
            </a:xfrm>
            <a:prstGeom prst="rect">
              <a:avLst/>
            </a:prstGeom>
            <a:noFill/>
          </p:spPr>
          <p:txBody>
            <a:bodyPr wrap="square" rtlCol="0">
              <a:spAutoFit/>
            </a:bodyPr>
            <a:lstStyle/>
            <a:p>
              <a:pPr>
                <a:lnSpc>
                  <a:spcPts val="3860"/>
                </a:lnSpc>
              </a:pPr>
              <a:endParaRPr lang="en-US" sz="2800" dirty="0">
                <a:latin typeface="Century Gothic" panose="020B0502020202020204" pitchFamily="34" charset="0"/>
                <a:ea typeface="Lato Light" panose="020F0502020204030203" pitchFamily="34" charset="0"/>
                <a:cs typeface="Poppins Light" pitchFamily="2" charset="77"/>
              </a:endParaRPr>
            </a:p>
          </p:txBody>
        </p:sp>
        <p:sp>
          <p:nvSpPr>
            <p:cNvPr id="59" name="TextBox 72">
              <a:extLst>
                <a:ext uri="{FF2B5EF4-FFF2-40B4-BE49-F238E27FC236}">
                  <a16:creationId xmlns:a16="http://schemas.microsoft.com/office/drawing/2014/main" id="{C83C4F61-B477-A34D-8209-21E821681BFA}"/>
                </a:ext>
              </a:extLst>
            </p:cNvPr>
            <p:cNvSpPr txBox="1"/>
            <p:nvPr/>
          </p:nvSpPr>
          <p:spPr>
            <a:xfrm>
              <a:off x="16494542" y="3266350"/>
              <a:ext cx="4680225" cy="646331"/>
            </a:xfrm>
            <a:prstGeom prst="rect">
              <a:avLst/>
            </a:prstGeom>
            <a:noFill/>
          </p:spPr>
          <p:txBody>
            <a:bodyPr wrap="square" rtlCol="0">
              <a:spAutoFit/>
            </a:bodyPr>
            <a:lstStyle/>
            <a:p>
              <a:endParaRPr lang="en-US" sz="3600" b="1" dirty="0">
                <a:solidFill>
                  <a:schemeClr val="tx2"/>
                </a:solidFill>
                <a:latin typeface="Century Gothic" panose="020B0502020202020204" pitchFamily="34" charset="0"/>
                <a:ea typeface="Lato" panose="020F0502020204030203" pitchFamily="34" charset="0"/>
                <a:cs typeface="Poppins Medium" pitchFamily="2" charset="77"/>
              </a:endParaRPr>
            </a:p>
          </p:txBody>
        </p:sp>
      </p:grpSp>
      <p:sp>
        <p:nvSpPr>
          <p:cNvPr id="3" name="TextBox 2">
            <a:extLst>
              <a:ext uri="{FF2B5EF4-FFF2-40B4-BE49-F238E27FC236}">
                <a16:creationId xmlns:a16="http://schemas.microsoft.com/office/drawing/2014/main" id="{1E4D5642-764B-4116-B93A-E2744AFA906A}"/>
              </a:ext>
            </a:extLst>
          </p:cNvPr>
          <p:cNvSpPr txBox="1"/>
          <p:nvPr/>
        </p:nvSpPr>
        <p:spPr>
          <a:xfrm>
            <a:off x="721034" y="5645561"/>
            <a:ext cx="5981006" cy="707886"/>
          </a:xfrm>
          <a:prstGeom prst="rect">
            <a:avLst/>
          </a:prstGeom>
          <a:noFill/>
        </p:spPr>
        <p:txBody>
          <a:bodyPr wrap="square" rtlCol="0">
            <a:spAutoFit/>
          </a:bodyPr>
          <a:lstStyle/>
          <a:p>
            <a:r>
              <a:rPr lang="en-US" sz="4000" dirty="0">
                <a:solidFill>
                  <a:schemeClr val="tx2">
                    <a:lumMod val="50000"/>
                  </a:schemeClr>
                </a:solidFill>
                <a:latin typeface="Caladea" panose="02040503050406030204" pitchFamily="18" charset="0"/>
              </a:rPr>
              <a:t>Mentor : </a:t>
            </a:r>
            <a:r>
              <a:rPr lang="en-US" sz="4000" b="1" dirty="0" err="1">
                <a:solidFill>
                  <a:schemeClr val="tx2">
                    <a:lumMod val="50000"/>
                  </a:schemeClr>
                </a:solidFill>
                <a:latin typeface="Caladea" panose="02040503050406030204" pitchFamily="18" charset="0"/>
              </a:rPr>
              <a:t>Bidhan</a:t>
            </a:r>
            <a:r>
              <a:rPr lang="en-US" sz="4000" b="1" dirty="0">
                <a:solidFill>
                  <a:schemeClr val="tx2">
                    <a:lumMod val="50000"/>
                  </a:schemeClr>
                </a:solidFill>
                <a:latin typeface="Caladea" panose="02040503050406030204" pitchFamily="18" charset="0"/>
              </a:rPr>
              <a:t> Sen</a:t>
            </a:r>
          </a:p>
        </p:txBody>
      </p:sp>
      <p:sp>
        <p:nvSpPr>
          <p:cNvPr id="4" name="TextBox 3">
            <a:extLst>
              <a:ext uri="{FF2B5EF4-FFF2-40B4-BE49-F238E27FC236}">
                <a16:creationId xmlns:a16="http://schemas.microsoft.com/office/drawing/2014/main" id="{9690E624-48D6-4DA3-945F-81215EF7C6B5}"/>
              </a:ext>
            </a:extLst>
          </p:cNvPr>
          <p:cNvSpPr txBox="1"/>
          <p:nvPr/>
        </p:nvSpPr>
        <p:spPr>
          <a:xfrm flipH="1">
            <a:off x="667785" y="6910617"/>
            <a:ext cx="4680225" cy="769441"/>
          </a:xfrm>
          <a:prstGeom prst="rect">
            <a:avLst/>
          </a:prstGeom>
          <a:noFill/>
        </p:spPr>
        <p:txBody>
          <a:bodyPr wrap="square" rtlCol="0">
            <a:spAutoFit/>
          </a:bodyPr>
          <a:lstStyle/>
          <a:p>
            <a:r>
              <a:rPr lang="en-US" sz="4400" dirty="0">
                <a:solidFill>
                  <a:schemeClr val="tx2">
                    <a:lumMod val="50000"/>
                  </a:schemeClr>
                </a:solidFill>
                <a:latin typeface="Caladea" panose="02040503050406030204" pitchFamily="18" charset="0"/>
              </a:rPr>
              <a:t>Project Members:</a:t>
            </a:r>
          </a:p>
        </p:txBody>
      </p:sp>
      <p:sp>
        <p:nvSpPr>
          <p:cNvPr id="42" name="TextBox 41">
            <a:extLst>
              <a:ext uri="{FF2B5EF4-FFF2-40B4-BE49-F238E27FC236}">
                <a16:creationId xmlns:a16="http://schemas.microsoft.com/office/drawing/2014/main" id="{23FBE3F8-0AAC-4CF2-9E3C-2D3698338067}"/>
              </a:ext>
            </a:extLst>
          </p:cNvPr>
          <p:cNvSpPr txBox="1"/>
          <p:nvPr/>
        </p:nvSpPr>
        <p:spPr>
          <a:xfrm>
            <a:off x="1544409" y="7819716"/>
            <a:ext cx="4297680" cy="707886"/>
          </a:xfrm>
          <a:prstGeom prst="rect">
            <a:avLst/>
          </a:prstGeom>
          <a:noFill/>
        </p:spPr>
        <p:txBody>
          <a:bodyPr wrap="square" rtlCol="0">
            <a:spAutoFit/>
          </a:bodyPr>
          <a:lstStyle/>
          <a:p>
            <a:r>
              <a:rPr lang="en-US" sz="4000" dirty="0" err="1">
                <a:solidFill>
                  <a:schemeClr val="tx2">
                    <a:lumMod val="50000"/>
                  </a:schemeClr>
                </a:solidFill>
                <a:latin typeface="Caladea" panose="02040503050406030204" pitchFamily="18" charset="0"/>
              </a:rPr>
              <a:t>Tejesh</a:t>
            </a:r>
            <a:r>
              <a:rPr lang="en-US" sz="4000" dirty="0">
                <a:solidFill>
                  <a:schemeClr val="tx2">
                    <a:lumMod val="50000"/>
                  </a:schemeClr>
                </a:solidFill>
                <a:latin typeface="Caladea" panose="02040503050406030204" pitchFamily="18" charset="0"/>
              </a:rPr>
              <a:t> </a:t>
            </a:r>
            <a:r>
              <a:rPr lang="en-US" sz="4000" dirty="0" err="1">
                <a:solidFill>
                  <a:schemeClr val="tx2">
                    <a:lumMod val="50000"/>
                  </a:schemeClr>
                </a:solidFill>
                <a:latin typeface="Caladea" panose="02040503050406030204" pitchFamily="18" charset="0"/>
              </a:rPr>
              <a:t>Kakumanu</a:t>
            </a:r>
            <a:endParaRPr lang="en-US" sz="4000" dirty="0">
              <a:solidFill>
                <a:schemeClr val="tx2">
                  <a:lumMod val="50000"/>
                </a:schemeClr>
              </a:solidFill>
              <a:latin typeface="Caladea" panose="02040503050406030204" pitchFamily="18" charset="0"/>
            </a:endParaRPr>
          </a:p>
        </p:txBody>
      </p:sp>
      <p:sp>
        <p:nvSpPr>
          <p:cNvPr id="48" name="TextBox 47">
            <a:extLst>
              <a:ext uri="{FF2B5EF4-FFF2-40B4-BE49-F238E27FC236}">
                <a16:creationId xmlns:a16="http://schemas.microsoft.com/office/drawing/2014/main" id="{F0D4B051-E4D6-4282-B380-2CD34FF7C0CD}"/>
              </a:ext>
            </a:extLst>
          </p:cNvPr>
          <p:cNvSpPr txBox="1"/>
          <p:nvPr/>
        </p:nvSpPr>
        <p:spPr>
          <a:xfrm>
            <a:off x="1562697" y="8560658"/>
            <a:ext cx="4297680" cy="707886"/>
          </a:xfrm>
          <a:prstGeom prst="rect">
            <a:avLst/>
          </a:prstGeom>
          <a:noFill/>
        </p:spPr>
        <p:txBody>
          <a:bodyPr wrap="square" rtlCol="0">
            <a:spAutoFit/>
          </a:bodyPr>
          <a:lstStyle/>
          <a:p>
            <a:r>
              <a:rPr lang="en-US" sz="4000" dirty="0">
                <a:solidFill>
                  <a:schemeClr val="tx2">
                    <a:lumMod val="50000"/>
                  </a:schemeClr>
                </a:solidFill>
                <a:latin typeface="Caladea" panose="02040503050406030204" pitchFamily="18" charset="0"/>
              </a:rPr>
              <a:t>Namrata Mhatre</a:t>
            </a:r>
          </a:p>
        </p:txBody>
      </p:sp>
      <p:sp>
        <p:nvSpPr>
          <p:cNvPr id="52" name="TextBox 51">
            <a:extLst>
              <a:ext uri="{FF2B5EF4-FFF2-40B4-BE49-F238E27FC236}">
                <a16:creationId xmlns:a16="http://schemas.microsoft.com/office/drawing/2014/main" id="{E95F94F7-A0CD-4031-A6A1-7515BBCE98B3}"/>
              </a:ext>
            </a:extLst>
          </p:cNvPr>
          <p:cNvSpPr txBox="1"/>
          <p:nvPr/>
        </p:nvSpPr>
        <p:spPr>
          <a:xfrm>
            <a:off x="6484234" y="7680058"/>
            <a:ext cx="4297680" cy="707886"/>
          </a:xfrm>
          <a:prstGeom prst="rect">
            <a:avLst/>
          </a:prstGeom>
          <a:noFill/>
        </p:spPr>
        <p:txBody>
          <a:bodyPr wrap="square" rtlCol="0">
            <a:spAutoFit/>
          </a:bodyPr>
          <a:lstStyle/>
          <a:p>
            <a:r>
              <a:rPr lang="en-US" sz="4000" dirty="0" err="1">
                <a:solidFill>
                  <a:schemeClr val="tx2">
                    <a:lumMod val="50000"/>
                  </a:schemeClr>
                </a:solidFill>
                <a:latin typeface="Caladea" panose="02040503050406030204" pitchFamily="18" charset="0"/>
              </a:rPr>
              <a:t>Nikhit</a:t>
            </a:r>
            <a:r>
              <a:rPr lang="en-US" sz="4000" dirty="0">
                <a:solidFill>
                  <a:schemeClr val="tx2">
                    <a:lumMod val="50000"/>
                  </a:schemeClr>
                </a:solidFill>
                <a:latin typeface="Caladea" panose="02040503050406030204" pitchFamily="18" charset="0"/>
              </a:rPr>
              <a:t> </a:t>
            </a:r>
            <a:r>
              <a:rPr lang="en-US" sz="4000" dirty="0" err="1">
                <a:solidFill>
                  <a:schemeClr val="tx2">
                    <a:lumMod val="50000"/>
                  </a:schemeClr>
                </a:solidFill>
                <a:latin typeface="Caladea" panose="02040503050406030204" pitchFamily="18" charset="0"/>
              </a:rPr>
              <a:t>Chokhandre</a:t>
            </a:r>
            <a:endParaRPr lang="en-US" sz="4000" dirty="0">
              <a:solidFill>
                <a:schemeClr val="tx2">
                  <a:lumMod val="50000"/>
                </a:schemeClr>
              </a:solidFill>
              <a:latin typeface="Caladea" panose="02040503050406030204" pitchFamily="18" charset="0"/>
            </a:endParaRPr>
          </a:p>
        </p:txBody>
      </p:sp>
      <p:sp>
        <p:nvSpPr>
          <p:cNvPr id="68" name="TextBox 67">
            <a:extLst>
              <a:ext uri="{FF2B5EF4-FFF2-40B4-BE49-F238E27FC236}">
                <a16:creationId xmlns:a16="http://schemas.microsoft.com/office/drawing/2014/main" id="{85755D69-8FF2-41C2-B291-BACE7457E233}"/>
              </a:ext>
            </a:extLst>
          </p:cNvPr>
          <p:cNvSpPr txBox="1"/>
          <p:nvPr/>
        </p:nvSpPr>
        <p:spPr>
          <a:xfrm>
            <a:off x="1632969" y="9250857"/>
            <a:ext cx="4297680" cy="707886"/>
          </a:xfrm>
          <a:prstGeom prst="rect">
            <a:avLst/>
          </a:prstGeom>
          <a:noFill/>
        </p:spPr>
        <p:txBody>
          <a:bodyPr wrap="square" rtlCol="0">
            <a:spAutoFit/>
          </a:bodyPr>
          <a:lstStyle/>
          <a:p>
            <a:r>
              <a:rPr lang="en-US" sz="4000" dirty="0">
                <a:solidFill>
                  <a:schemeClr val="tx2">
                    <a:lumMod val="50000"/>
                  </a:schemeClr>
                </a:solidFill>
                <a:latin typeface="Caladea" panose="02040503050406030204" pitchFamily="18" charset="0"/>
              </a:rPr>
              <a:t>Juhi Patil</a:t>
            </a:r>
          </a:p>
        </p:txBody>
      </p:sp>
      <p:sp>
        <p:nvSpPr>
          <p:cNvPr id="71" name="TextBox 70">
            <a:extLst>
              <a:ext uri="{FF2B5EF4-FFF2-40B4-BE49-F238E27FC236}">
                <a16:creationId xmlns:a16="http://schemas.microsoft.com/office/drawing/2014/main" id="{C293614E-2295-40D1-A246-6CF53F4A5DFF}"/>
              </a:ext>
            </a:extLst>
          </p:cNvPr>
          <p:cNvSpPr txBox="1"/>
          <p:nvPr/>
        </p:nvSpPr>
        <p:spPr>
          <a:xfrm>
            <a:off x="6501987" y="9182748"/>
            <a:ext cx="4297680" cy="707886"/>
          </a:xfrm>
          <a:prstGeom prst="rect">
            <a:avLst/>
          </a:prstGeom>
          <a:noFill/>
        </p:spPr>
        <p:txBody>
          <a:bodyPr wrap="square" rtlCol="0">
            <a:spAutoFit/>
          </a:bodyPr>
          <a:lstStyle/>
          <a:p>
            <a:r>
              <a:rPr lang="en-US" sz="4000" dirty="0">
                <a:solidFill>
                  <a:schemeClr val="tx2">
                    <a:lumMod val="50000"/>
                  </a:schemeClr>
                </a:solidFill>
                <a:latin typeface="Caladea" panose="02040503050406030204" pitchFamily="18" charset="0"/>
              </a:rPr>
              <a:t>Shital </a:t>
            </a:r>
            <a:r>
              <a:rPr lang="en-US" sz="4000" dirty="0" err="1">
                <a:solidFill>
                  <a:schemeClr val="tx2">
                    <a:lumMod val="50000"/>
                  </a:schemeClr>
                </a:solidFill>
                <a:latin typeface="Caladea" panose="02040503050406030204" pitchFamily="18" charset="0"/>
              </a:rPr>
              <a:t>Kedar</a:t>
            </a:r>
            <a:endParaRPr lang="en-US" sz="4000" dirty="0">
              <a:solidFill>
                <a:schemeClr val="tx2">
                  <a:lumMod val="50000"/>
                </a:schemeClr>
              </a:solidFill>
              <a:latin typeface="Caladea" panose="02040503050406030204" pitchFamily="18" charset="0"/>
            </a:endParaRPr>
          </a:p>
        </p:txBody>
      </p:sp>
      <p:sp>
        <p:nvSpPr>
          <p:cNvPr id="72" name="TextBox 71">
            <a:extLst>
              <a:ext uri="{FF2B5EF4-FFF2-40B4-BE49-F238E27FC236}">
                <a16:creationId xmlns:a16="http://schemas.microsoft.com/office/drawing/2014/main" id="{DE55B48F-0365-4A2F-8034-1D52FCBD0D51}"/>
              </a:ext>
            </a:extLst>
          </p:cNvPr>
          <p:cNvSpPr txBox="1"/>
          <p:nvPr/>
        </p:nvSpPr>
        <p:spPr>
          <a:xfrm>
            <a:off x="6501987" y="8467683"/>
            <a:ext cx="4297680" cy="707886"/>
          </a:xfrm>
          <a:prstGeom prst="rect">
            <a:avLst/>
          </a:prstGeom>
          <a:noFill/>
        </p:spPr>
        <p:txBody>
          <a:bodyPr wrap="square" rtlCol="0">
            <a:spAutoFit/>
          </a:bodyPr>
          <a:lstStyle/>
          <a:p>
            <a:r>
              <a:rPr lang="en-US" sz="4000" dirty="0">
                <a:solidFill>
                  <a:schemeClr val="tx2">
                    <a:lumMod val="50000"/>
                  </a:schemeClr>
                </a:solidFill>
                <a:latin typeface="Caladea" panose="02040503050406030204" pitchFamily="18" charset="0"/>
              </a:rPr>
              <a:t>Aditya Chavan</a:t>
            </a:r>
          </a:p>
        </p:txBody>
      </p:sp>
      <p:sp>
        <p:nvSpPr>
          <p:cNvPr id="30" name="Rectángulo redondeado 57">
            <a:extLst>
              <a:ext uri="{FF2B5EF4-FFF2-40B4-BE49-F238E27FC236}">
                <a16:creationId xmlns:a16="http://schemas.microsoft.com/office/drawing/2014/main" id="{CEA5B4D0-8F80-4FAA-BF1E-7A1312B95301}"/>
              </a:ext>
            </a:extLst>
          </p:cNvPr>
          <p:cNvSpPr/>
          <p:nvPr/>
        </p:nvSpPr>
        <p:spPr>
          <a:xfrm>
            <a:off x="10599989" y="192147"/>
            <a:ext cx="13292151" cy="13156452"/>
          </a:xfrm>
          <a:prstGeom prst="roundRect">
            <a:avLst>
              <a:gd name="adj" fmla="val 50000"/>
            </a:avLst>
          </a:prstGeom>
          <a:solidFill>
            <a:srgbClr val="363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Century Gothic" panose="020B0502020202020204" pitchFamily="34" charset="0"/>
            </a:endParaRPr>
          </a:p>
        </p:txBody>
      </p:sp>
      <p:grpSp>
        <p:nvGrpSpPr>
          <p:cNvPr id="33" name="Grupo 106">
            <a:extLst>
              <a:ext uri="{FF2B5EF4-FFF2-40B4-BE49-F238E27FC236}">
                <a16:creationId xmlns:a16="http://schemas.microsoft.com/office/drawing/2014/main" id="{54A5B18C-F6CC-4073-8C1D-45A384A72E4E}"/>
              </a:ext>
            </a:extLst>
          </p:cNvPr>
          <p:cNvGrpSpPr/>
          <p:nvPr/>
        </p:nvGrpSpPr>
        <p:grpSpPr>
          <a:xfrm>
            <a:off x="9167043" y="5143115"/>
            <a:ext cx="11726417" cy="4225944"/>
            <a:chOff x="2105459" y="1148705"/>
            <a:chExt cx="11726417" cy="4225944"/>
          </a:xfrm>
        </p:grpSpPr>
        <p:grpSp>
          <p:nvGrpSpPr>
            <p:cNvPr id="34" name="Group 18">
              <a:extLst>
                <a:ext uri="{FF2B5EF4-FFF2-40B4-BE49-F238E27FC236}">
                  <a16:creationId xmlns:a16="http://schemas.microsoft.com/office/drawing/2014/main" id="{C61C5469-4ADA-4C5D-8A76-7656709ADB2C}"/>
                </a:ext>
              </a:extLst>
            </p:cNvPr>
            <p:cNvGrpSpPr/>
            <p:nvPr/>
          </p:nvGrpSpPr>
          <p:grpSpPr>
            <a:xfrm>
              <a:off x="3383418" y="1148705"/>
              <a:ext cx="10448458" cy="4225944"/>
              <a:chOff x="2520892" y="-6658806"/>
              <a:chExt cx="10448458" cy="4225944"/>
            </a:xfrm>
          </p:grpSpPr>
          <p:sp>
            <p:nvSpPr>
              <p:cNvPr id="43" name="CuadroTexto 350">
                <a:extLst>
                  <a:ext uri="{FF2B5EF4-FFF2-40B4-BE49-F238E27FC236}">
                    <a16:creationId xmlns:a16="http://schemas.microsoft.com/office/drawing/2014/main" id="{2FAF794F-0AEE-4F55-A94B-60EEEEADB94B}"/>
                  </a:ext>
                </a:extLst>
              </p:cNvPr>
              <p:cNvSpPr txBox="1"/>
              <p:nvPr/>
            </p:nvSpPr>
            <p:spPr>
              <a:xfrm>
                <a:off x="5471822" y="-6658806"/>
                <a:ext cx="7497528" cy="3477875"/>
              </a:xfrm>
              <a:prstGeom prst="rect">
                <a:avLst/>
              </a:prstGeom>
              <a:noFill/>
            </p:spPr>
            <p:txBody>
              <a:bodyPr wrap="square" rtlCol="0">
                <a:spAutoFit/>
              </a:bodyPr>
              <a:lstStyle/>
              <a:p>
                <a:pPr algn="ctr"/>
                <a:r>
                  <a:rPr lang="en-US" sz="6000" b="1" dirty="0">
                    <a:solidFill>
                      <a:schemeClr val="bg1"/>
                    </a:solidFill>
                    <a:latin typeface="Calibri" panose="020F0502020204030204" pitchFamily="34" charset="0"/>
                    <a:ea typeface="Lato Heavy" charset="0"/>
                    <a:cs typeface="Calibri" panose="020F0502020204030204" pitchFamily="34" charset="0"/>
                  </a:rPr>
                  <a:t>HR-ANALYTICS</a:t>
                </a:r>
              </a:p>
              <a:p>
                <a:pPr algn="ctr"/>
                <a:r>
                  <a:rPr lang="en-US" sz="8000" b="1" dirty="0">
                    <a:solidFill>
                      <a:schemeClr val="bg1"/>
                    </a:solidFill>
                    <a:latin typeface="Century Gothic" panose="020B0502020202020204" pitchFamily="34" charset="0"/>
                    <a:ea typeface="Lato Heavy" charset="0"/>
                    <a:cs typeface="Poppins" pitchFamily="2" charset="77"/>
                  </a:rPr>
                  <a:t> </a:t>
                </a:r>
                <a:r>
                  <a:rPr lang="en-US" sz="8000" b="1" dirty="0">
                    <a:solidFill>
                      <a:schemeClr val="accent1">
                        <a:lumMod val="40000"/>
                        <a:lumOff val="60000"/>
                      </a:schemeClr>
                    </a:solidFill>
                    <a:latin typeface="Caladea" panose="02040503050406030204" pitchFamily="18" charset="0"/>
                    <a:ea typeface="Lato Heavy" charset="0"/>
                    <a:cs typeface="Poppins" pitchFamily="2" charset="77"/>
                  </a:rPr>
                  <a:t>EMPLOYEE RETENTION </a:t>
                </a:r>
              </a:p>
            </p:txBody>
          </p:sp>
          <p:sp>
            <p:nvSpPr>
              <p:cNvPr id="49" name="Rectangle 21">
                <a:extLst>
                  <a:ext uri="{FF2B5EF4-FFF2-40B4-BE49-F238E27FC236}">
                    <a16:creationId xmlns:a16="http://schemas.microsoft.com/office/drawing/2014/main" id="{B3573285-5277-4186-9F57-4EB428DD84ED}"/>
                  </a:ext>
                </a:extLst>
              </p:cNvPr>
              <p:cNvSpPr/>
              <p:nvPr/>
            </p:nvSpPr>
            <p:spPr>
              <a:xfrm>
                <a:off x="2520892" y="-2471641"/>
                <a:ext cx="2223656" cy="387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36" name="CuadroTexto 351">
              <a:extLst>
                <a:ext uri="{FF2B5EF4-FFF2-40B4-BE49-F238E27FC236}">
                  <a16:creationId xmlns:a16="http://schemas.microsoft.com/office/drawing/2014/main" id="{8F995C7B-0240-440F-A449-9A6BC55EA154}"/>
                </a:ext>
              </a:extLst>
            </p:cNvPr>
            <p:cNvSpPr txBox="1"/>
            <p:nvPr/>
          </p:nvSpPr>
          <p:spPr>
            <a:xfrm>
              <a:off x="2105459" y="4045112"/>
              <a:ext cx="4779574" cy="523220"/>
            </a:xfrm>
            <a:prstGeom prst="rect">
              <a:avLst/>
            </a:prstGeom>
            <a:noFill/>
          </p:spPr>
          <p:txBody>
            <a:bodyPr wrap="square" rtlCol="0">
              <a:spAutoFit/>
            </a:bodyPr>
            <a:lstStyle/>
            <a:p>
              <a:pPr algn="ctr"/>
              <a:endParaRPr lang="en-US" sz="2800" dirty="0">
                <a:solidFill>
                  <a:schemeClr val="bg1"/>
                </a:solidFill>
                <a:latin typeface="Century Gothic" panose="020B0502020202020204" pitchFamily="34" charset="0"/>
                <a:cs typeface="Poppins Light" pitchFamily="2" charset="77"/>
              </a:endParaRPr>
            </a:p>
          </p:txBody>
        </p:sp>
      </p:grpSp>
    </p:spTree>
    <p:extLst>
      <p:ext uri="{BB962C8B-B14F-4D97-AF65-F5344CB8AC3E}">
        <p14:creationId xmlns:p14="http://schemas.microsoft.com/office/powerpoint/2010/main" val="37509278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ounded Rectangle 31">
            <a:extLst>
              <a:ext uri="{FF2B5EF4-FFF2-40B4-BE49-F238E27FC236}">
                <a16:creationId xmlns:a16="http://schemas.microsoft.com/office/drawing/2014/main" id="{9DE18699-CD56-4CF4-A228-0AB051BEE158}"/>
              </a:ext>
            </a:extLst>
          </p:cNvPr>
          <p:cNvSpPr/>
          <p:nvPr/>
        </p:nvSpPr>
        <p:spPr>
          <a:xfrm>
            <a:off x="-6381355" y="-2150716"/>
            <a:ext cx="11847316" cy="10999841"/>
          </a:xfrm>
          <a:prstGeom prst="roundRect">
            <a:avLst>
              <a:gd name="adj" fmla="val 5000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56" name="Rounded Rectangle 31">
            <a:extLst>
              <a:ext uri="{FF2B5EF4-FFF2-40B4-BE49-F238E27FC236}">
                <a16:creationId xmlns:a16="http://schemas.microsoft.com/office/drawing/2014/main" id="{24463673-A680-4FCE-8985-DC1CD17166BE}"/>
              </a:ext>
            </a:extLst>
          </p:cNvPr>
          <p:cNvSpPr/>
          <p:nvPr/>
        </p:nvSpPr>
        <p:spPr>
          <a:xfrm>
            <a:off x="18625999" y="7939540"/>
            <a:ext cx="8673908" cy="9041095"/>
          </a:xfrm>
          <a:prstGeom prst="roundRect">
            <a:avLst>
              <a:gd name="adj" fmla="val 5000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21" name="CuadroTexto 350">
            <a:extLst>
              <a:ext uri="{FF2B5EF4-FFF2-40B4-BE49-F238E27FC236}">
                <a16:creationId xmlns:a16="http://schemas.microsoft.com/office/drawing/2014/main" id="{D03FD9AE-E6BE-7249-8D7A-D4439D5EFE99}"/>
              </a:ext>
            </a:extLst>
          </p:cNvPr>
          <p:cNvSpPr txBox="1"/>
          <p:nvPr/>
        </p:nvSpPr>
        <p:spPr>
          <a:xfrm>
            <a:off x="4015870" y="1071658"/>
            <a:ext cx="16346141" cy="2277547"/>
          </a:xfrm>
          <a:prstGeom prst="rect">
            <a:avLst/>
          </a:prstGeom>
          <a:noFill/>
        </p:spPr>
        <p:txBody>
          <a:bodyPr wrap="none" rtlCol="0">
            <a:spAutoFit/>
          </a:bodyPr>
          <a:lstStyle/>
          <a:p>
            <a:pPr algn="ctr"/>
            <a:r>
              <a:rPr lang="en-US" sz="4400" b="1" dirty="0">
                <a:solidFill>
                  <a:schemeClr val="tx2"/>
                </a:solidFill>
                <a:latin typeface="Century Gothic" panose="020B0502020202020204" pitchFamily="34" charset="0"/>
                <a:ea typeface="Lato Heavy" charset="0"/>
                <a:cs typeface="Poppins" pitchFamily="2" charset="77"/>
              </a:rPr>
              <a:t>KPI- 6</a:t>
            </a:r>
          </a:p>
          <a:p>
            <a:pPr algn="ctr"/>
            <a:r>
              <a:rPr lang="en-IN" sz="5400" b="1" dirty="0">
                <a:solidFill>
                  <a:schemeClr val="bg2">
                    <a:lumMod val="10000"/>
                  </a:schemeClr>
                </a:solidFill>
                <a:latin typeface="Caladea" panose="02040503050406030204" pitchFamily="18" charset="0"/>
              </a:rPr>
              <a:t>Attrition rate Vs Year since last promotion relation</a:t>
            </a:r>
          </a:p>
          <a:p>
            <a:pPr algn="ctr"/>
            <a:endParaRPr lang="en-US" sz="4400" b="1" dirty="0">
              <a:solidFill>
                <a:schemeClr val="tx2"/>
              </a:solidFill>
              <a:latin typeface="Century Gothic" panose="020B0502020202020204" pitchFamily="34" charset="0"/>
              <a:ea typeface="Lato Heavy" charset="0"/>
              <a:cs typeface="Poppins" pitchFamily="2" charset="77"/>
            </a:endParaRPr>
          </a:p>
        </p:txBody>
      </p:sp>
      <p:sp>
        <p:nvSpPr>
          <p:cNvPr id="25" name="Rectangle 45">
            <a:extLst>
              <a:ext uri="{FF2B5EF4-FFF2-40B4-BE49-F238E27FC236}">
                <a16:creationId xmlns:a16="http://schemas.microsoft.com/office/drawing/2014/main" id="{4D00EFF8-74D9-754A-8029-BEAB05BA5CB1}"/>
              </a:ext>
            </a:extLst>
          </p:cNvPr>
          <p:cNvSpPr/>
          <p:nvPr/>
        </p:nvSpPr>
        <p:spPr>
          <a:xfrm>
            <a:off x="11079729" y="292930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110B1A2-525C-42B7-B353-AC68A3564857}"/>
              </a:ext>
            </a:extLst>
          </p:cNvPr>
          <p:cNvPicPr>
            <a:picLocks noChangeAspect="1"/>
          </p:cNvPicPr>
          <p:nvPr/>
        </p:nvPicPr>
        <p:blipFill>
          <a:blip r:embed="rId2"/>
          <a:stretch>
            <a:fillRect/>
          </a:stretch>
        </p:blipFill>
        <p:spPr>
          <a:xfrm>
            <a:off x="3686434" y="3206620"/>
            <a:ext cx="17005012" cy="10012423"/>
          </a:xfrm>
          <a:prstGeom prst="rect">
            <a:avLst/>
          </a:prstGeom>
        </p:spPr>
      </p:pic>
    </p:spTree>
    <p:extLst>
      <p:ext uri="{BB962C8B-B14F-4D97-AF65-F5344CB8AC3E}">
        <p14:creationId xmlns:p14="http://schemas.microsoft.com/office/powerpoint/2010/main" val="3432536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ounded Rectangle 31">
            <a:extLst>
              <a:ext uri="{FF2B5EF4-FFF2-40B4-BE49-F238E27FC236}">
                <a16:creationId xmlns:a16="http://schemas.microsoft.com/office/drawing/2014/main" id="{24463673-A680-4FCE-8985-DC1CD17166BE}"/>
              </a:ext>
            </a:extLst>
          </p:cNvPr>
          <p:cNvSpPr/>
          <p:nvPr/>
        </p:nvSpPr>
        <p:spPr>
          <a:xfrm>
            <a:off x="7851986" y="-5012519"/>
            <a:ext cx="8673908" cy="9041095"/>
          </a:xfrm>
          <a:prstGeom prst="roundRect">
            <a:avLst>
              <a:gd name="adj" fmla="val 5000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21" name="CuadroTexto 350">
            <a:extLst>
              <a:ext uri="{FF2B5EF4-FFF2-40B4-BE49-F238E27FC236}">
                <a16:creationId xmlns:a16="http://schemas.microsoft.com/office/drawing/2014/main" id="{D03FD9AE-E6BE-7249-8D7A-D4439D5EFE99}"/>
              </a:ext>
            </a:extLst>
          </p:cNvPr>
          <p:cNvSpPr txBox="1"/>
          <p:nvPr/>
        </p:nvSpPr>
        <p:spPr>
          <a:xfrm>
            <a:off x="4015870" y="1071658"/>
            <a:ext cx="16346141" cy="2277547"/>
          </a:xfrm>
          <a:prstGeom prst="rect">
            <a:avLst/>
          </a:prstGeom>
          <a:noFill/>
        </p:spPr>
        <p:txBody>
          <a:bodyPr wrap="none" rtlCol="0">
            <a:spAutoFit/>
          </a:bodyPr>
          <a:lstStyle/>
          <a:p>
            <a:pPr algn="ctr"/>
            <a:r>
              <a:rPr lang="en-US" sz="4400" b="1" dirty="0">
                <a:solidFill>
                  <a:schemeClr val="tx2"/>
                </a:solidFill>
                <a:latin typeface="Century Gothic" panose="020B0502020202020204" pitchFamily="34" charset="0"/>
                <a:ea typeface="Lato Heavy" charset="0"/>
                <a:cs typeface="Poppins" pitchFamily="2" charset="77"/>
              </a:rPr>
              <a:t>KPI- 6</a:t>
            </a:r>
          </a:p>
          <a:p>
            <a:pPr algn="ctr"/>
            <a:r>
              <a:rPr lang="en-IN" sz="5400" b="1" dirty="0">
                <a:solidFill>
                  <a:schemeClr val="bg2">
                    <a:lumMod val="10000"/>
                  </a:schemeClr>
                </a:solidFill>
                <a:latin typeface="Caladea" panose="02040503050406030204" pitchFamily="18" charset="0"/>
              </a:rPr>
              <a:t>Attrition rate Vs Year since last promotion relation</a:t>
            </a:r>
          </a:p>
          <a:p>
            <a:pPr algn="ctr"/>
            <a:endParaRPr lang="en-US" sz="4400" b="1" dirty="0">
              <a:solidFill>
                <a:schemeClr val="tx2"/>
              </a:solidFill>
              <a:latin typeface="Century Gothic" panose="020B0502020202020204" pitchFamily="34" charset="0"/>
              <a:ea typeface="Lato Heavy" charset="0"/>
              <a:cs typeface="Poppins" pitchFamily="2" charset="77"/>
            </a:endParaRPr>
          </a:p>
        </p:txBody>
      </p:sp>
      <p:sp>
        <p:nvSpPr>
          <p:cNvPr id="25" name="Rectangle 45">
            <a:extLst>
              <a:ext uri="{FF2B5EF4-FFF2-40B4-BE49-F238E27FC236}">
                <a16:creationId xmlns:a16="http://schemas.microsoft.com/office/drawing/2014/main" id="{4D00EFF8-74D9-754A-8029-BEAB05BA5CB1}"/>
              </a:ext>
            </a:extLst>
          </p:cNvPr>
          <p:cNvSpPr/>
          <p:nvPr/>
        </p:nvSpPr>
        <p:spPr>
          <a:xfrm>
            <a:off x="11079729" y="292930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0D82448-3D76-4DA7-8757-A9865FD095C7}"/>
              </a:ext>
            </a:extLst>
          </p:cNvPr>
          <p:cNvSpPr txBox="1"/>
          <p:nvPr/>
        </p:nvSpPr>
        <p:spPr>
          <a:xfrm>
            <a:off x="5498375" y="2929302"/>
            <a:ext cx="14513169" cy="11818620"/>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sz="3200" dirty="0">
                <a:solidFill>
                  <a:schemeClr val="tx2"/>
                </a:solidFill>
              </a:rPr>
              <a:t>Between 0-5 years post-last promotion, the Research &amp; Development department shows the highest attrition rate, in contrast to Hardware, which shows the lowest.</a:t>
            </a:r>
          </a:p>
          <a:p>
            <a:pPr marL="457200" indent="-457200" algn="just">
              <a:lnSpc>
                <a:spcPct val="150000"/>
              </a:lnSpc>
              <a:buFont typeface="Arial" panose="020B0604020202020204" pitchFamily="34" charset="0"/>
              <a:buChar char="•"/>
            </a:pPr>
            <a:r>
              <a:rPr lang="en-US" sz="3200" dirty="0">
                <a:solidFill>
                  <a:schemeClr val="tx2"/>
                </a:solidFill>
              </a:rPr>
              <a:t>From 6-10 years after the last promotion, the Human Resources department registers the highest attrition, while Software records the lowest.</a:t>
            </a:r>
          </a:p>
          <a:p>
            <a:pPr marL="457200" indent="-457200" algn="just">
              <a:lnSpc>
                <a:spcPct val="150000"/>
              </a:lnSpc>
              <a:buFont typeface="Arial" panose="020B0604020202020204" pitchFamily="34" charset="0"/>
              <a:buChar char="•"/>
            </a:pPr>
            <a:r>
              <a:rPr lang="en-US" sz="3200" dirty="0">
                <a:solidFill>
                  <a:schemeClr val="tx2"/>
                </a:solidFill>
              </a:rPr>
              <a:t>In the 11-15 year interval post-promotion, Support sees the highest attrition, whereas Sales experiences the lowest.</a:t>
            </a:r>
          </a:p>
          <a:p>
            <a:pPr marL="457200" indent="-457200" algn="just">
              <a:lnSpc>
                <a:spcPct val="150000"/>
              </a:lnSpc>
              <a:buFont typeface="Arial" panose="020B0604020202020204" pitchFamily="34" charset="0"/>
              <a:buChar char="•"/>
            </a:pPr>
            <a:r>
              <a:rPr lang="en-US" sz="3200" dirty="0">
                <a:solidFill>
                  <a:schemeClr val="tx2"/>
                </a:solidFill>
              </a:rPr>
              <a:t>Looking at 16-20 years after promotion, the Software department exhibits the highest attrition, with Hardware at the opposite end with the lowest.</a:t>
            </a:r>
          </a:p>
          <a:p>
            <a:pPr marL="457200" indent="-457200" algn="just">
              <a:lnSpc>
                <a:spcPct val="150000"/>
              </a:lnSpc>
              <a:buFont typeface="Arial" panose="020B0604020202020204" pitchFamily="34" charset="0"/>
              <a:buChar char="•"/>
            </a:pPr>
            <a:r>
              <a:rPr lang="en-US" sz="3200" dirty="0">
                <a:solidFill>
                  <a:schemeClr val="tx2"/>
                </a:solidFill>
              </a:rPr>
              <a:t>For the 21-25 year range since the last promotion, the Software department again tops in attrition, with Support at the minimum.</a:t>
            </a:r>
          </a:p>
          <a:p>
            <a:pPr marL="457200" indent="-457200" algn="just">
              <a:lnSpc>
                <a:spcPct val="150000"/>
              </a:lnSpc>
              <a:buFont typeface="Arial" panose="020B0604020202020204" pitchFamily="34" charset="0"/>
              <a:buChar char="•"/>
            </a:pPr>
            <a:r>
              <a:rPr lang="en-US" sz="3200" dirty="0">
                <a:solidFill>
                  <a:schemeClr val="tx2"/>
                </a:solidFill>
              </a:rPr>
              <a:t>During 26-30 years following a promotion, Support encounters the highest attrition, while Human Resources shows the lowest.</a:t>
            </a:r>
          </a:p>
          <a:p>
            <a:pPr marL="457200" indent="-457200" algn="just">
              <a:lnSpc>
                <a:spcPct val="150000"/>
              </a:lnSpc>
              <a:buFont typeface="Arial" panose="020B0604020202020204" pitchFamily="34" charset="0"/>
              <a:buChar char="•"/>
            </a:pPr>
            <a:r>
              <a:rPr lang="en-US" sz="3200" dirty="0">
                <a:solidFill>
                  <a:schemeClr val="tx2"/>
                </a:solidFill>
              </a:rPr>
              <a:t>Finally, for intervals exceeding 30 years since the last promotion, Software has the highest attrition rate, and Human Resources has the lowest.</a:t>
            </a:r>
          </a:p>
          <a:p>
            <a:endParaRPr lang="en-US" b="1" dirty="0">
              <a:solidFill>
                <a:schemeClr val="tx2"/>
              </a:solidFill>
              <a:latin typeface="Caladea" panose="02040503050406030204" pitchFamily="18" charset="0"/>
            </a:endParaRPr>
          </a:p>
          <a:p>
            <a:endParaRPr lang="en-US" b="1" dirty="0">
              <a:solidFill>
                <a:schemeClr val="tx2"/>
              </a:solidFill>
              <a:latin typeface="Caladea" panose="02040503050406030204" pitchFamily="18" charset="0"/>
            </a:endParaRPr>
          </a:p>
          <a:p>
            <a:endParaRPr lang="en-US" b="1" dirty="0">
              <a:solidFill>
                <a:schemeClr val="tx2"/>
              </a:solidFill>
              <a:latin typeface="Caladea" panose="02040503050406030204" pitchFamily="18" charset="0"/>
            </a:endParaRPr>
          </a:p>
          <a:p>
            <a:endParaRPr lang="en-US" b="1" dirty="0">
              <a:latin typeface="Caladea" panose="02040503050406030204" pitchFamily="18" charset="0"/>
            </a:endParaRPr>
          </a:p>
          <a:p>
            <a:endParaRPr lang="en-US" b="1" dirty="0">
              <a:latin typeface="Caladea" panose="02040503050406030204" pitchFamily="18" charset="0"/>
            </a:endParaRPr>
          </a:p>
        </p:txBody>
      </p:sp>
      <p:sp>
        <p:nvSpPr>
          <p:cNvPr id="54" name="Rounded Rectangle 31">
            <a:extLst>
              <a:ext uri="{FF2B5EF4-FFF2-40B4-BE49-F238E27FC236}">
                <a16:creationId xmlns:a16="http://schemas.microsoft.com/office/drawing/2014/main" id="{9DE18699-CD56-4CF4-A228-0AB051BEE158}"/>
              </a:ext>
            </a:extLst>
          </p:cNvPr>
          <p:cNvSpPr/>
          <p:nvPr/>
        </p:nvSpPr>
        <p:spPr>
          <a:xfrm>
            <a:off x="-6699407" y="2439620"/>
            <a:ext cx="11847316" cy="10999841"/>
          </a:xfrm>
          <a:prstGeom prst="roundRect">
            <a:avLst>
              <a:gd name="adj" fmla="val 5000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55" name="TextBox 54">
            <a:extLst>
              <a:ext uri="{FF2B5EF4-FFF2-40B4-BE49-F238E27FC236}">
                <a16:creationId xmlns:a16="http://schemas.microsoft.com/office/drawing/2014/main" id="{B09AF496-1631-45AD-A0A3-B298AC74AB40}"/>
              </a:ext>
            </a:extLst>
          </p:cNvPr>
          <p:cNvSpPr txBox="1"/>
          <p:nvPr/>
        </p:nvSpPr>
        <p:spPr>
          <a:xfrm>
            <a:off x="555392" y="6530288"/>
            <a:ext cx="4592516" cy="2308324"/>
          </a:xfrm>
          <a:prstGeom prst="rect">
            <a:avLst/>
          </a:prstGeom>
          <a:noFill/>
        </p:spPr>
        <p:txBody>
          <a:bodyPr wrap="square" rtlCol="0">
            <a:spAutoFit/>
          </a:bodyPr>
          <a:lstStyle/>
          <a:p>
            <a:r>
              <a:rPr lang="en-US" sz="4800" b="1" i="0" dirty="0">
                <a:solidFill>
                  <a:schemeClr val="bg2"/>
                </a:solidFill>
                <a:effectLst/>
                <a:latin typeface="Söhne"/>
              </a:rPr>
              <a:t>Based on the analysis and visual data</a:t>
            </a:r>
            <a:endParaRPr lang="en-US" sz="4800" b="1" dirty="0">
              <a:solidFill>
                <a:schemeClr val="bg2"/>
              </a:solidFill>
            </a:endParaRPr>
          </a:p>
        </p:txBody>
      </p:sp>
    </p:spTree>
    <p:extLst>
      <p:ext uri="{BB962C8B-B14F-4D97-AF65-F5344CB8AC3E}">
        <p14:creationId xmlns:p14="http://schemas.microsoft.com/office/powerpoint/2010/main" val="4129414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1">
            <a:extLst>
              <a:ext uri="{FF2B5EF4-FFF2-40B4-BE49-F238E27FC236}">
                <a16:creationId xmlns:a16="http://schemas.microsoft.com/office/drawing/2014/main" id="{B940EB89-8F6D-4BFF-988E-9342742AE809}"/>
              </a:ext>
            </a:extLst>
          </p:cNvPr>
          <p:cNvSpPr/>
          <p:nvPr/>
        </p:nvSpPr>
        <p:spPr>
          <a:xfrm>
            <a:off x="4438650" y="527566"/>
            <a:ext cx="13182600" cy="11216445"/>
          </a:xfrm>
          <a:prstGeom prst="roundRect">
            <a:avLst>
              <a:gd name="adj" fmla="val 4376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3" name="TextBox 2">
            <a:extLst>
              <a:ext uri="{FF2B5EF4-FFF2-40B4-BE49-F238E27FC236}">
                <a16:creationId xmlns:a16="http://schemas.microsoft.com/office/drawing/2014/main" id="{DAF56945-EDDC-4613-A358-D45D84007337}"/>
              </a:ext>
            </a:extLst>
          </p:cNvPr>
          <p:cNvSpPr txBox="1"/>
          <p:nvPr/>
        </p:nvSpPr>
        <p:spPr>
          <a:xfrm>
            <a:off x="2552700" y="2197090"/>
            <a:ext cx="18078450" cy="8956298"/>
          </a:xfrm>
          <a:prstGeom prst="rect">
            <a:avLst/>
          </a:prstGeom>
          <a:noFill/>
        </p:spPr>
        <p:txBody>
          <a:bodyPr wrap="square">
            <a:spAutoFit/>
          </a:bodyPr>
          <a:lstStyle/>
          <a:p>
            <a:pPr algn="l">
              <a:buFont typeface="+mj-lt"/>
              <a:buAutoNum type="arabicPeriod"/>
            </a:pPr>
            <a:r>
              <a:rPr lang="en-US" sz="3600" b="0" i="0" dirty="0">
                <a:solidFill>
                  <a:schemeClr val="tx2">
                    <a:lumMod val="50000"/>
                  </a:schemeClr>
                </a:solidFill>
                <a:effectLst/>
              </a:rPr>
              <a:t>Talk with employees who are staying: Instead of asking people who leave, talk to those who stay and find out what they think about their job.</a:t>
            </a:r>
          </a:p>
          <a:p>
            <a:pPr algn="l"/>
            <a:endParaRPr lang="en-US" sz="3600" b="0" i="0" dirty="0">
              <a:solidFill>
                <a:schemeClr val="tx2">
                  <a:lumMod val="50000"/>
                </a:schemeClr>
              </a:solidFill>
              <a:effectLst/>
            </a:endParaRPr>
          </a:p>
          <a:p>
            <a:pPr algn="l"/>
            <a:r>
              <a:rPr lang="en-US" sz="3600" b="0" i="0" dirty="0">
                <a:solidFill>
                  <a:schemeClr val="tx2">
                    <a:lumMod val="50000"/>
                  </a:schemeClr>
                </a:solidFill>
                <a:effectLst/>
              </a:rPr>
              <a:t>2.Make employees more involved: Do things that make employees feel more involved, like giving them feedback regularly, recognizing their good work, and offering chances for them to grow in their careers.</a:t>
            </a:r>
          </a:p>
          <a:p>
            <a:pPr algn="l"/>
            <a:endParaRPr lang="en-US" sz="3600" b="0" i="0" dirty="0">
              <a:solidFill>
                <a:schemeClr val="tx2">
                  <a:lumMod val="50000"/>
                </a:schemeClr>
              </a:solidFill>
              <a:effectLst/>
            </a:endParaRPr>
          </a:p>
          <a:p>
            <a:pPr algn="l"/>
            <a:r>
              <a:rPr lang="en-US" sz="3600" b="0" i="0" dirty="0">
                <a:solidFill>
                  <a:schemeClr val="tx2">
                    <a:lumMod val="50000"/>
                  </a:schemeClr>
                </a:solidFill>
                <a:effectLst/>
              </a:rPr>
              <a:t>3.Make sure the workload is reasonable: Check regularly to make sure employees have a manageable amount of work. This helps avoid them feeling too stressed or overwhelmed.</a:t>
            </a:r>
          </a:p>
          <a:p>
            <a:pPr algn="l"/>
            <a:endParaRPr lang="en-US" sz="3600" b="0" i="0" dirty="0">
              <a:solidFill>
                <a:schemeClr val="tx2">
                  <a:lumMod val="50000"/>
                </a:schemeClr>
              </a:solidFill>
              <a:effectLst/>
            </a:endParaRPr>
          </a:p>
          <a:p>
            <a:pPr algn="l"/>
            <a:r>
              <a:rPr lang="en-US" sz="3600" b="0" i="0" dirty="0">
                <a:solidFill>
                  <a:schemeClr val="tx2">
                    <a:lumMod val="50000"/>
                  </a:schemeClr>
                </a:solidFill>
                <a:effectLst/>
              </a:rPr>
              <a:t>4.Make the workplace positive: Create a happy and positive workplace by encouraging everyone to treat each other well, including everyone, and working together as a team. Encourage everyone to talk openly and work together.</a:t>
            </a:r>
          </a:p>
          <a:p>
            <a:pPr algn="l"/>
            <a:endParaRPr lang="en-US" sz="3600" b="0" i="0" dirty="0">
              <a:solidFill>
                <a:schemeClr val="tx2">
                  <a:lumMod val="50000"/>
                </a:schemeClr>
              </a:solidFill>
              <a:effectLst/>
            </a:endParaRPr>
          </a:p>
          <a:p>
            <a:pPr algn="l"/>
            <a:r>
              <a:rPr lang="en-US" sz="3600" b="0" i="0" dirty="0">
                <a:solidFill>
                  <a:schemeClr val="tx2">
                    <a:lumMod val="50000"/>
                  </a:schemeClr>
                </a:solidFill>
                <a:effectLst/>
              </a:rPr>
              <a:t>5.Make sure pay is fair: Check that employees are paid well for their work. Understand what motivates them to keep working for the company.</a:t>
            </a:r>
          </a:p>
        </p:txBody>
      </p:sp>
      <p:sp>
        <p:nvSpPr>
          <p:cNvPr id="4" name="TextBox 3">
            <a:extLst>
              <a:ext uri="{FF2B5EF4-FFF2-40B4-BE49-F238E27FC236}">
                <a16:creationId xmlns:a16="http://schemas.microsoft.com/office/drawing/2014/main" id="{1CDAD80A-5D75-4D57-935A-AE0718FE5FEE}"/>
              </a:ext>
            </a:extLst>
          </p:cNvPr>
          <p:cNvSpPr txBox="1"/>
          <p:nvPr/>
        </p:nvSpPr>
        <p:spPr>
          <a:xfrm>
            <a:off x="2552700" y="527566"/>
            <a:ext cx="18078450" cy="1015663"/>
          </a:xfrm>
          <a:prstGeom prst="rect">
            <a:avLst/>
          </a:prstGeom>
          <a:noFill/>
        </p:spPr>
        <p:txBody>
          <a:bodyPr wrap="square" rtlCol="0">
            <a:spAutoFit/>
          </a:bodyPr>
          <a:lstStyle/>
          <a:p>
            <a:r>
              <a:rPr lang="en-US" sz="6000" b="1" dirty="0">
                <a:solidFill>
                  <a:schemeClr val="tx2">
                    <a:lumMod val="50000"/>
                  </a:schemeClr>
                </a:solidFill>
                <a:latin typeface="Caladea" panose="02040503050406030204" pitchFamily="18" charset="0"/>
              </a:rPr>
              <a:t>Conclusion</a:t>
            </a:r>
            <a:r>
              <a:rPr lang="en-US" sz="4400" dirty="0">
                <a:solidFill>
                  <a:schemeClr val="tx2">
                    <a:lumMod val="50000"/>
                  </a:schemeClr>
                </a:solidFill>
                <a:latin typeface="Caladea" panose="02040503050406030204" pitchFamily="18" charset="0"/>
              </a:rPr>
              <a:t> </a:t>
            </a:r>
          </a:p>
        </p:txBody>
      </p:sp>
    </p:spTree>
    <p:extLst>
      <p:ext uri="{BB962C8B-B14F-4D97-AF65-F5344CB8AC3E}">
        <p14:creationId xmlns:p14="http://schemas.microsoft.com/office/powerpoint/2010/main" val="4900674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121E15-ACDD-40A5-B13D-7282A6610346}"/>
              </a:ext>
            </a:extLst>
          </p:cNvPr>
          <p:cNvSpPr txBox="1"/>
          <p:nvPr/>
        </p:nvSpPr>
        <p:spPr>
          <a:xfrm>
            <a:off x="6191250" y="4156799"/>
            <a:ext cx="12744450" cy="6247864"/>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algn="ctr"/>
            <a:r>
              <a:rPr lang="en-US" sz="20000" b="1" dirty="0">
                <a:ln/>
                <a:solidFill>
                  <a:schemeClr val="accent4"/>
                </a:solidFill>
                <a:effectLst>
                  <a:glow rad="139700">
                    <a:schemeClr val="accent4">
                      <a:satMod val="175000"/>
                      <a:alpha val="40000"/>
                    </a:schemeClr>
                  </a:glow>
                </a:effectLst>
              </a:rPr>
              <a:t>THANK YOU</a:t>
            </a:r>
          </a:p>
        </p:txBody>
      </p:sp>
    </p:spTree>
    <p:extLst>
      <p:ext uri="{BB962C8B-B14F-4D97-AF65-F5344CB8AC3E}">
        <p14:creationId xmlns:p14="http://schemas.microsoft.com/office/powerpoint/2010/main" val="3879275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ágono 1">
            <a:extLst>
              <a:ext uri="{FF2B5EF4-FFF2-40B4-BE49-F238E27FC236}">
                <a16:creationId xmlns:a16="http://schemas.microsoft.com/office/drawing/2014/main" id="{51302D43-950D-0F40-B8BB-9D9B6B63FCCC}"/>
              </a:ext>
            </a:extLst>
          </p:cNvPr>
          <p:cNvSpPr/>
          <p:nvPr/>
        </p:nvSpPr>
        <p:spPr>
          <a:xfrm>
            <a:off x="9506850" y="2872884"/>
            <a:ext cx="7184572" cy="279725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latin typeface="Century Gothic" panose="020B0502020202020204" pitchFamily="34" charset="0"/>
            </a:endParaRPr>
          </a:p>
        </p:txBody>
      </p:sp>
      <p:sp>
        <p:nvSpPr>
          <p:cNvPr id="34" name="Pentágono 33">
            <a:extLst>
              <a:ext uri="{FF2B5EF4-FFF2-40B4-BE49-F238E27FC236}">
                <a16:creationId xmlns:a16="http://schemas.microsoft.com/office/drawing/2014/main" id="{EFFC368C-5112-4348-8D64-5997DFF4CB22}"/>
              </a:ext>
            </a:extLst>
          </p:cNvPr>
          <p:cNvSpPr/>
          <p:nvPr/>
        </p:nvSpPr>
        <p:spPr>
          <a:xfrm>
            <a:off x="9506850" y="6095055"/>
            <a:ext cx="7184572" cy="2797256"/>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latin typeface="Century Gothic" panose="020B0502020202020204" pitchFamily="34" charset="0"/>
            </a:endParaRPr>
          </a:p>
        </p:txBody>
      </p:sp>
      <p:sp>
        <p:nvSpPr>
          <p:cNvPr id="41" name="Pentágono 40">
            <a:extLst>
              <a:ext uri="{FF2B5EF4-FFF2-40B4-BE49-F238E27FC236}">
                <a16:creationId xmlns:a16="http://schemas.microsoft.com/office/drawing/2014/main" id="{B68BC547-7EF3-2545-B6D2-95C9436BA445}"/>
              </a:ext>
            </a:extLst>
          </p:cNvPr>
          <p:cNvSpPr/>
          <p:nvPr/>
        </p:nvSpPr>
        <p:spPr>
          <a:xfrm flipH="1">
            <a:off x="15831451" y="4483970"/>
            <a:ext cx="7184572" cy="2797256"/>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Pentágono 41">
            <a:extLst>
              <a:ext uri="{FF2B5EF4-FFF2-40B4-BE49-F238E27FC236}">
                <a16:creationId xmlns:a16="http://schemas.microsoft.com/office/drawing/2014/main" id="{F79E8E1D-9DA0-C344-BDEE-6D41C608CE31}"/>
              </a:ext>
            </a:extLst>
          </p:cNvPr>
          <p:cNvSpPr/>
          <p:nvPr/>
        </p:nvSpPr>
        <p:spPr>
          <a:xfrm flipH="1">
            <a:off x="15831451" y="7706141"/>
            <a:ext cx="7184572" cy="2797256"/>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2" name="TextBox 21">
            <a:extLst>
              <a:ext uri="{FF2B5EF4-FFF2-40B4-BE49-F238E27FC236}">
                <a16:creationId xmlns:a16="http://schemas.microsoft.com/office/drawing/2014/main" id="{0F4CAE89-3933-8E4E-BE95-889D17246485}"/>
              </a:ext>
            </a:extLst>
          </p:cNvPr>
          <p:cNvSpPr txBox="1"/>
          <p:nvPr/>
        </p:nvSpPr>
        <p:spPr>
          <a:xfrm>
            <a:off x="10846734" y="3808741"/>
            <a:ext cx="5219721" cy="769441"/>
          </a:xfrm>
          <a:prstGeom prst="rect">
            <a:avLst/>
          </a:prstGeom>
          <a:noFill/>
        </p:spPr>
        <p:txBody>
          <a:bodyPr wrap="square" rtlCol="0">
            <a:spAutoFit/>
          </a:bodyPr>
          <a:lstStyle/>
          <a:p>
            <a:r>
              <a:rPr lang="en-US" sz="4400" b="1" dirty="0">
                <a:solidFill>
                  <a:schemeClr val="bg1"/>
                </a:solidFill>
                <a:latin typeface="Caladea" panose="02040503050406030204" pitchFamily="18" charset="0"/>
                <a:ea typeface="Lato" panose="020F0502020204030203" pitchFamily="34" charset="0"/>
                <a:cs typeface="Poppins Medium" pitchFamily="2" charset="77"/>
              </a:rPr>
              <a:t>Aim Of The Project</a:t>
            </a:r>
          </a:p>
        </p:txBody>
      </p:sp>
      <p:sp>
        <p:nvSpPr>
          <p:cNvPr id="61" name="TextBox 21">
            <a:extLst>
              <a:ext uri="{FF2B5EF4-FFF2-40B4-BE49-F238E27FC236}">
                <a16:creationId xmlns:a16="http://schemas.microsoft.com/office/drawing/2014/main" id="{FCF5EE29-495C-E34D-A67C-7C4C29803979}"/>
              </a:ext>
            </a:extLst>
          </p:cNvPr>
          <p:cNvSpPr txBox="1"/>
          <p:nvPr/>
        </p:nvSpPr>
        <p:spPr>
          <a:xfrm>
            <a:off x="16904424" y="8648344"/>
            <a:ext cx="4466889" cy="769441"/>
          </a:xfrm>
          <a:prstGeom prst="rect">
            <a:avLst/>
          </a:prstGeom>
          <a:noFill/>
        </p:spPr>
        <p:txBody>
          <a:bodyPr wrap="square" rtlCol="0">
            <a:spAutoFit/>
          </a:bodyPr>
          <a:lstStyle/>
          <a:p>
            <a:r>
              <a:rPr lang="en-US" sz="4400" b="1" dirty="0">
                <a:solidFill>
                  <a:schemeClr val="bg1"/>
                </a:solidFill>
                <a:latin typeface="Caladea" panose="02040503050406030204" pitchFamily="18" charset="0"/>
                <a:ea typeface="Lato" panose="020F0502020204030203" pitchFamily="34" charset="0"/>
                <a:cs typeface="Poppins Medium" pitchFamily="2" charset="77"/>
              </a:rPr>
              <a:t>Conclusion </a:t>
            </a:r>
          </a:p>
        </p:txBody>
      </p:sp>
      <p:sp>
        <p:nvSpPr>
          <p:cNvPr id="62" name="TextBox 20">
            <a:extLst>
              <a:ext uri="{FF2B5EF4-FFF2-40B4-BE49-F238E27FC236}">
                <a16:creationId xmlns:a16="http://schemas.microsoft.com/office/drawing/2014/main" id="{83ACE0DB-3B9B-9B4A-BE0B-7C6C858208BA}"/>
              </a:ext>
            </a:extLst>
          </p:cNvPr>
          <p:cNvSpPr txBox="1"/>
          <p:nvPr/>
        </p:nvSpPr>
        <p:spPr>
          <a:xfrm>
            <a:off x="17543869" y="11664077"/>
            <a:ext cx="4466889" cy="954107"/>
          </a:xfrm>
          <a:prstGeom prst="rect">
            <a:avLst/>
          </a:prstGeom>
          <a:noFill/>
        </p:spPr>
        <p:txBody>
          <a:bodyPr wrap="square" rtlCol="0">
            <a:spAutoFit/>
          </a:bodyPr>
          <a:lstStyle/>
          <a:p>
            <a:r>
              <a:rPr lang="en-US" sz="2800" dirty="0">
                <a:solidFill>
                  <a:schemeClr val="bg1"/>
                </a:solidFill>
                <a:latin typeface="Century Gothic" panose="020B0502020202020204" pitchFamily="34" charset="0"/>
                <a:ea typeface="Lato Light" panose="020F0502020204030203" pitchFamily="34" charset="0"/>
                <a:cs typeface="Poppins Light" pitchFamily="2" charset="77"/>
              </a:rPr>
              <a:t>Business professionals </a:t>
            </a:r>
          </a:p>
          <a:p>
            <a:r>
              <a:rPr lang="en-US" sz="2800" dirty="0">
                <a:solidFill>
                  <a:schemeClr val="bg1"/>
                </a:solidFill>
                <a:latin typeface="Century Gothic" panose="020B0502020202020204" pitchFamily="34" charset="0"/>
                <a:ea typeface="Lato Light" panose="020F0502020204030203" pitchFamily="34" charset="0"/>
                <a:cs typeface="Poppins Light" pitchFamily="2" charset="77"/>
              </a:rPr>
              <a:t>like you connecting.</a:t>
            </a:r>
          </a:p>
        </p:txBody>
      </p:sp>
      <p:sp>
        <p:nvSpPr>
          <p:cNvPr id="63" name="TextBox 21">
            <a:extLst>
              <a:ext uri="{FF2B5EF4-FFF2-40B4-BE49-F238E27FC236}">
                <a16:creationId xmlns:a16="http://schemas.microsoft.com/office/drawing/2014/main" id="{283A9E72-3A0E-1048-92D7-6A3C0F4DB032}"/>
              </a:ext>
            </a:extLst>
          </p:cNvPr>
          <p:cNvSpPr txBox="1"/>
          <p:nvPr/>
        </p:nvSpPr>
        <p:spPr>
          <a:xfrm>
            <a:off x="17543869" y="11083060"/>
            <a:ext cx="4466889" cy="646331"/>
          </a:xfrm>
          <a:prstGeom prst="rect">
            <a:avLst/>
          </a:prstGeom>
          <a:noFill/>
        </p:spPr>
        <p:txBody>
          <a:bodyPr wrap="square" rtlCol="0">
            <a:spAutoFit/>
          </a:bodyPr>
          <a:lstStyle/>
          <a:p>
            <a:r>
              <a:rPr lang="en-US" sz="3600" b="1" dirty="0">
                <a:solidFill>
                  <a:schemeClr val="bg1"/>
                </a:solidFill>
                <a:latin typeface="Century Gothic" panose="020B0502020202020204" pitchFamily="34" charset="0"/>
                <a:ea typeface="Lato" panose="020F0502020204030203" pitchFamily="34" charset="0"/>
                <a:cs typeface="Poppins Medium" pitchFamily="2" charset="77"/>
              </a:rPr>
              <a:t>Activities</a:t>
            </a:r>
          </a:p>
        </p:txBody>
      </p:sp>
      <p:sp>
        <p:nvSpPr>
          <p:cNvPr id="65" name="TextBox 21">
            <a:extLst>
              <a:ext uri="{FF2B5EF4-FFF2-40B4-BE49-F238E27FC236}">
                <a16:creationId xmlns:a16="http://schemas.microsoft.com/office/drawing/2014/main" id="{2BBD991A-51EF-5047-A253-8EF076623027}"/>
              </a:ext>
            </a:extLst>
          </p:cNvPr>
          <p:cNvSpPr txBox="1"/>
          <p:nvPr/>
        </p:nvSpPr>
        <p:spPr>
          <a:xfrm>
            <a:off x="16412533" y="5391873"/>
            <a:ext cx="4958780" cy="769441"/>
          </a:xfrm>
          <a:prstGeom prst="rect">
            <a:avLst/>
          </a:prstGeom>
          <a:noFill/>
        </p:spPr>
        <p:txBody>
          <a:bodyPr wrap="square" rtlCol="0">
            <a:spAutoFit/>
          </a:bodyPr>
          <a:lstStyle/>
          <a:p>
            <a:pPr algn="r"/>
            <a:r>
              <a:rPr lang="en-US" sz="4000" b="1" dirty="0">
                <a:solidFill>
                  <a:schemeClr val="bg1"/>
                </a:solidFill>
                <a:latin typeface="Caladea" panose="02040503050406030204" pitchFamily="18" charset="0"/>
                <a:ea typeface="Lato" panose="020F0502020204030203" pitchFamily="34" charset="0"/>
                <a:cs typeface="Poppins Medium" pitchFamily="2" charset="77"/>
              </a:rPr>
              <a:t>Problem </a:t>
            </a:r>
            <a:r>
              <a:rPr lang="en-US" sz="4400" b="1" dirty="0">
                <a:solidFill>
                  <a:schemeClr val="bg1"/>
                </a:solidFill>
                <a:latin typeface="Caladea" panose="02040503050406030204" pitchFamily="18" charset="0"/>
                <a:ea typeface="Lato" panose="020F0502020204030203" pitchFamily="34" charset="0"/>
                <a:cs typeface="Poppins Medium" pitchFamily="2" charset="77"/>
              </a:rPr>
              <a:t>Statement</a:t>
            </a:r>
            <a:r>
              <a:rPr lang="en-US" sz="4000" b="1" dirty="0">
                <a:solidFill>
                  <a:schemeClr val="bg1"/>
                </a:solidFill>
                <a:latin typeface="Caladea" panose="02040503050406030204" pitchFamily="18" charset="0"/>
                <a:ea typeface="Lato" panose="020F0502020204030203" pitchFamily="34" charset="0"/>
                <a:cs typeface="Poppins Medium" pitchFamily="2" charset="77"/>
              </a:rPr>
              <a:t> </a:t>
            </a:r>
          </a:p>
        </p:txBody>
      </p:sp>
      <p:sp>
        <p:nvSpPr>
          <p:cNvPr id="67" name="TextBox 21">
            <a:extLst>
              <a:ext uri="{FF2B5EF4-FFF2-40B4-BE49-F238E27FC236}">
                <a16:creationId xmlns:a16="http://schemas.microsoft.com/office/drawing/2014/main" id="{A6B2D4B3-437E-C848-9EE5-CDC45F2A69FC}"/>
              </a:ext>
            </a:extLst>
          </p:cNvPr>
          <p:cNvSpPr txBox="1"/>
          <p:nvPr/>
        </p:nvSpPr>
        <p:spPr>
          <a:xfrm>
            <a:off x="10930581" y="7040173"/>
            <a:ext cx="3136513" cy="769441"/>
          </a:xfrm>
          <a:prstGeom prst="rect">
            <a:avLst/>
          </a:prstGeom>
          <a:noFill/>
        </p:spPr>
        <p:txBody>
          <a:bodyPr wrap="square" rtlCol="0">
            <a:spAutoFit/>
          </a:bodyPr>
          <a:lstStyle/>
          <a:p>
            <a:r>
              <a:rPr lang="en-US" sz="4400" b="1" dirty="0">
                <a:solidFill>
                  <a:schemeClr val="bg1"/>
                </a:solidFill>
                <a:latin typeface="Caladea" panose="02040503050406030204" pitchFamily="18" charset="0"/>
                <a:ea typeface="Lato" panose="020F0502020204030203" pitchFamily="34" charset="0"/>
                <a:cs typeface="Poppins Medium" pitchFamily="2" charset="77"/>
              </a:rPr>
              <a:t>Dashboard</a:t>
            </a:r>
          </a:p>
        </p:txBody>
      </p:sp>
      <p:sp>
        <p:nvSpPr>
          <p:cNvPr id="68" name="TextBox 20">
            <a:extLst>
              <a:ext uri="{FF2B5EF4-FFF2-40B4-BE49-F238E27FC236}">
                <a16:creationId xmlns:a16="http://schemas.microsoft.com/office/drawing/2014/main" id="{134FD68C-C000-564D-B843-348D5AF83881}"/>
              </a:ext>
            </a:extLst>
          </p:cNvPr>
          <p:cNvSpPr txBox="1"/>
          <p:nvPr/>
        </p:nvSpPr>
        <p:spPr>
          <a:xfrm>
            <a:off x="10735946" y="9998802"/>
            <a:ext cx="4466889" cy="954107"/>
          </a:xfrm>
          <a:prstGeom prst="rect">
            <a:avLst/>
          </a:prstGeom>
          <a:noFill/>
        </p:spPr>
        <p:txBody>
          <a:bodyPr wrap="square" rtlCol="0">
            <a:spAutoFit/>
          </a:bodyPr>
          <a:lstStyle/>
          <a:p>
            <a:pPr algn="r"/>
            <a:r>
              <a:rPr lang="en-US" sz="2800" dirty="0">
                <a:solidFill>
                  <a:schemeClr val="bg1"/>
                </a:solidFill>
                <a:latin typeface="Century Gothic" panose="020B0502020202020204" pitchFamily="34" charset="0"/>
                <a:ea typeface="Lato Light" panose="020F0502020204030203" pitchFamily="34" charset="0"/>
                <a:cs typeface="Poppins Light" pitchFamily="2" charset="77"/>
              </a:rPr>
              <a:t>Business professionals </a:t>
            </a:r>
          </a:p>
          <a:p>
            <a:pPr algn="r"/>
            <a:r>
              <a:rPr lang="en-US" sz="2800" dirty="0">
                <a:solidFill>
                  <a:schemeClr val="bg1"/>
                </a:solidFill>
                <a:latin typeface="Century Gothic" panose="020B0502020202020204" pitchFamily="34" charset="0"/>
                <a:ea typeface="Lato Light" panose="020F0502020204030203" pitchFamily="34" charset="0"/>
                <a:cs typeface="Poppins Light" pitchFamily="2" charset="77"/>
              </a:rPr>
              <a:t>like you connecting.</a:t>
            </a:r>
          </a:p>
        </p:txBody>
      </p:sp>
      <p:sp>
        <p:nvSpPr>
          <p:cNvPr id="28" name="Rectángulo redondeado 57">
            <a:extLst>
              <a:ext uri="{FF2B5EF4-FFF2-40B4-BE49-F238E27FC236}">
                <a16:creationId xmlns:a16="http://schemas.microsoft.com/office/drawing/2014/main" id="{E9256294-1ECD-4AB8-B143-BCE9BE65AD39}"/>
              </a:ext>
            </a:extLst>
          </p:cNvPr>
          <p:cNvSpPr/>
          <p:nvPr/>
        </p:nvSpPr>
        <p:spPr>
          <a:xfrm>
            <a:off x="-335124" y="4239594"/>
            <a:ext cx="4596926" cy="10020300"/>
          </a:xfrm>
          <a:prstGeom prst="roundRect">
            <a:avLst>
              <a:gd name="adj" fmla="val 9343"/>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latin typeface="Century Gothic" panose="020B0502020202020204" pitchFamily="34" charset="0"/>
            </a:endParaRPr>
          </a:p>
        </p:txBody>
      </p:sp>
      <p:sp>
        <p:nvSpPr>
          <p:cNvPr id="69" name="TextBox 21">
            <a:extLst>
              <a:ext uri="{FF2B5EF4-FFF2-40B4-BE49-F238E27FC236}">
                <a16:creationId xmlns:a16="http://schemas.microsoft.com/office/drawing/2014/main" id="{85CB5266-8F0D-EB46-9A42-BD3FC13308EE}"/>
              </a:ext>
            </a:extLst>
          </p:cNvPr>
          <p:cNvSpPr txBox="1"/>
          <p:nvPr/>
        </p:nvSpPr>
        <p:spPr>
          <a:xfrm>
            <a:off x="10735946" y="9417785"/>
            <a:ext cx="4466889" cy="646331"/>
          </a:xfrm>
          <a:prstGeom prst="rect">
            <a:avLst/>
          </a:prstGeom>
          <a:noFill/>
        </p:spPr>
        <p:txBody>
          <a:bodyPr wrap="square" rtlCol="0">
            <a:spAutoFit/>
          </a:bodyPr>
          <a:lstStyle/>
          <a:p>
            <a:pPr algn="r"/>
            <a:r>
              <a:rPr lang="en-US" sz="3600" b="1" dirty="0">
                <a:solidFill>
                  <a:schemeClr val="bg1"/>
                </a:solidFill>
                <a:latin typeface="Century Gothic" panose="020B0502020202020204" pitchFamily="34" charset="0"/>
                <a:ea typeface="Lato" panose="020F0502020204030203" pitchFamily="34" charset="0"/>
                <a:cs typeface="Poppins Medium" pitchFamily="2" charset="77"/>
              </a:rPr>
              <a:t>Time</a:t>
            </a:r>
          </a:p>
        </p:txBody>
      </p:sp>
      <p:sp>
        <p:nvSpPr>
          <p:cNvPr id="29" name="CuadroTexto 350">
            <a:extLst>
              <a:ext uri="{FF2B5EF4-FFF2-40B4-BE49-F238E27FC236}">
                <a16:creationId xmlns:a16="http://schemas.microsoft.com/office/drawing/2014/main" id="{2B0DB463-1A97-9245-B69D-E63047475087}"/>
              </a:ext>
            </a:extLst>
          </p:cNvPr>
          <p:cNvSpPr txBox="1"/>
          <p:nvPr/>
        </p:nvSpPr>
        <p:spPr>
          <a:xfrm>
            <a:off x="9883499" y="3685629"/>
            <a:ext cx="1047082" cy="1015663"/>
          </a:xfrm>
          <a:prstGeom prst="rect">
            <a:avLst/>
          </a:prstGeom>
          <a:noFill/>
        </p:spPr>
        <p:txBody>
          <a:bodyPr wrap="square" rtlCol="0">
            <a:spAutoFit/>
          </a:bodyPr>
          <a:lstStyle/>
          <a:p>
            <a:pPr algn="ctr"/>
            <a:r>
              <a:rPr lang="en-US" sz="6000" b="1" dirty="0">
                <a:solidFill>
                  <a:schemeClr val="bg1"/>
                </a:solidFill>
                <a:latin typeface="Century Gothic" panose="020B0502020202020204" pitchFamily="34" charset="0"/>
                <a:ea typeface="Lato Heavy" charset="0"/>
                <a:cs typeface="Poppins" pitchFamily="2" charset="77"/>
              </a:rPr>
              <a:t>01</a:t>
            </a:r>
          </a:p>
        </p:txBody>
      </p:sp>
      <p:sp>
        <p:nvSpPr>
          <p:cNvPr id="30" name="CuadroTexto 350">
            <a:extLst>
              <a:ext uri="{FF2B5EF4-FFF2-40B4-BE49-F238E27FC236}">
                <a16:creationId xmlns:a16="http://schemas.microsoft.com/office/drawing/2014/main" id="{618C58F5-123B-C242-8E9D-A9A983E48F5F}"/>
              </a:ext>
            </a:extLst>
          </p:cNvPr>
          <p:cNvSpPr txBox="1"/>
          <p:nvPr/>
        </p:nvSpPr>
        <p:spPr>
          <a:xfrm>
            <a:off x="9883499" y="6921310"/>
            <a:ext cx="1047082" cy="1015663"/>
          </a:xfrm>
          <a:prstGeom prst="rect">
            <a:avLst/>
          </a:prstGeom>
          <a:noFill/>
        </p:spPr>
        <p:txBody>
          <a:bodyPr wrap="square" rtlCol="0">
            <a:spAutoFit/>
          </a:bodyPr>
          <a:lstStyle/>
          <a:p>
            <a:pPr algn="ctr"/>
            <a:r>
              <a:rPr lang="en-US" sz="6000" b="1" dirty="0">
                <a:solidFill>
                  <a:schemeClr val="bg1"/>
                </a:solidFill>
                <a:latin typeface="Century Gothic" panose="020B0502020202020204" pitchFamily="34" charset="0"/>
                <a:ea typeface="Lato Heavy" charset="0"/>
                <a:cs typeface="Poppins" pitchFamily="2" charset="77"/>
              </a:rPr>
              <a:t>03</a:t>
            </a:r>
          </a:p>
        </p:txBody>
      </p:sp>
      <p:sp>
        <p:nvSpPr>
          <p:cNvPr id="31" name="CuadroTexto 350">
            <a:extLst>
              <a:ext uri="{FF2B5EF4-FFF2-40B4-BE49-F238E27FC236}">
                <a16:creationId xmlns:a16="http://schemas.microsoft.com/office/drawing/2014/main" id="{608BCC97-39C4-7F4A-9FDD-426050E96F17}"/>
              </a:ext>
            </a:extLst>
          </p:cNvPr>
          <p:cNvSpPr txBox="1"/>
          <p:nvPr/>
        </p:nvSpPr>
        <p:spPr>
          <a:xfrm>
            <a:off x="9883499" y="9791854"/>
            <a:ext cx="1047082" cy="1015663"/>
          </a:xfrm>
          <a:prstGeom prst="rect">
            <a:avLst/>
          </a:prstGeom>
          <a:noFill/>
        </p:spPr>
        <p:txBody>
          <a:bodyPr wrap="square" rtlCol="0">
            <a:spAutoFit/>
          </a:bodyPr>
          <a:lstStyle/>
          <a:p>
            <a:pPr algn="ctr"/>
            <a:r>
              <a:rPr lang="en-US" sz="6000" b="1" dirty="0">
                <a:solidFill>
                  <a:schemeClr val="bg1"/>
                </a:solidFill>
                <a:latin typeface="Century Gothic" panose="020B0502020202020204" pitchFamily="34" charset="0"/>
                <a:ea typeface="Lato Heavy" charset="0"/>
                <a:cs typeface="Poppins" pitchFamily="2" charset="77"/>
              </a:rPr>
              <a:t>05</a:t>
            </a:r>
          </a:p>
        </p:txBody>
      </p:sp>
      <p:sp>
        <p:nvSpPr>
          <p:cNvPr id="32" name="CuadroTexto 350">
            <a:extLst>
              <a:ext uri="{FF2B5EF4-FFF2-40B4-BE49-F238E27FC236}">
                <a16:creationId xmlns:a16="http://schemas.microsoft.com/office/drawing/2014/main" id="{44AACDAF-0DAC-4046-8FE5-ACE5B9189B9A}"/>
              </a:ext>
            </a:extLst>
          </p:cNvPr>
          <p:cNvSpPr txBox="1"/>
          <p:nvPr/>
        </p:nvSpPr>
        <p:spPr>
          <a:xfrm>
            <a:off x="21660971" y="5237029"/>
            <a:ext cx="1047082" cy="1015663"/>
          </a:xfrm>
          <a:prstGeom prst="rect">
            <a:avLst/>
          </a:prstGeom>
          <a:noFill/>
        </p:spPr>
        <p:txBody>
          <a:bodyPr wrap="square" rtlCol="0">
            <a:spAutoFit/>
          </a:bodyPr>
          <a:lstStyle/>
          <a:p>
            <a:pPr algn="ctr"/>
            <a:r>
              <a:rPr lang="en-US" sz="6000" b="1" dirty="0">
                <a:solidFill>
                  <a:schemeClr val="bg1"/>
                </a:solidFill>
                <a:latin typeface="Century Gothic" panose="020B0502020202020204" pitchFamily="34" charset="0"/>
                <a:ea typeface="Lato Heavy" charset="0"/>
                <a:cs typeface="Poppins" pitchFamily="2" charset="77"/>
              </a:rPr>
              <a:t>02</a:t>
            </a:r>
          </a:p>
        </p:txBody>
      </p:sp>
      <p:sp>
        <p:nvSpPr>
          <p:cNvPr id="33" name="CuadroTexto 350">
            <a:extLst>
              <a:ext uri="{FF2B5EF4-FFF2-40B4-BE49-F238E27FC236}">
                <a16:creationId xmlns:a16="http://schemas.microsoft.com/office/drawing/2014/main" id="{6BFE0C6E-ED0C-0B4D-A844-EA9D95EE1C7A}"/>
              </a:ext>
            </a:extLst>
          </p:cNvPr>
          <p:cNvSpPr txBox="1"/>
          <p:nvPr/>
        </p:nvSpPr>
        <p:spPr>
          <a:xfrm>
            <a:off x="21685621" y="8592686"/>
            <a:ext cx="1047082" cy="1015663"/>
          </a:xfrm>
          <a:prstGeom prst="rect">
            <a:avLst/>
          </a:prstGeom>
          <a:noFill/>
        </p:spPr>
        <p:txBody>
          <a:bodyPr wrap="square" rtlCol="0">
            <a:spAutoFit/>
          </a:bodyPr>
          <a:lstStyle/>
          <a:p>
            <a:pPr algn="ctr"/>
            <a:r>
              <a:rPr lang="en-US" sz="6000" b="1" dirty="0">
                <a:solidFill>
                  <a:schemeClr val="bg1"/>
                </a:solidFill>
                <a:latin typeface="Century Gothic" panose="020B0502020202020204" pitchFamily="34" charset="0"/>
                <a:ea typeface="Lato Heavy" charset="0"/>
                <a:cs typeface="Poppins" pitchFamily="2" charset="77"/>
              </a:rPr>
              <a:t>04</a:t>
            </a:r>
          </a:p>
        </p:txBody>
      </p:sp>
      <p:sp>
        <p:nvSpPr>
          <p:cNvPr id="35" name="CuadroTexto 350">
            <a:extLst>
              <a:ext uri="{FF2B5EF4-FFF2-40B4-BE49-F238E27FC236}">
                <a16:creationId xmlns:a16="http://schemas.microsoft.com/office/drawing/2014/main" id="{9BEE8729-E7DA-784B-927E-AF0F6821EB3F}"/>
              </a:ext>
            </a:extLst>
          </p:cNvPr>
          <p:cNvSpPr txBox="1"/>
          <p:nvPr/>
        </p:nvSpPr>
        <p:spPr>
          <a:xfrm>
            <a:off x="21660971" y="11437774"/>
            <a:ext cx="1047082" cy="1015663"/>
          </a:xfrm>
          <a:prstGeom prst="rect">
            <a:avLst/>
          </a:prstGeom>
          <a:noFill/>
        </p:spPr>
        <p:txBody>
          <a:bodyPr wrap="square" rtlCol="0">
            <a:spAutoFit/>
          </a:bodyPr>
          <a:lstStyle/>
          <a:p>
            <a:pPr algn="ctr"/>
            <a:r>
              <a:rPr lang="en-US" sz="6000" b="1" dirty="0">
                <a:solidFill>
                  <a:schemeClr val="bg1"/>
                </a:solidFill>
                <a:latin typeface="Century Gothic" panose="020B0502020202020204" pitchFamily="34" charset="0"/>
                <a:ea typeface="Lato Heavy" charset="0"/>
                <a:cs typeface="Poppins" pitchFamily="2" charset="77"/>
              </a:rPr>
              <a:t>06</a:t>
            </a:r>
          </a:p>
        </p:txBody>
      </p:sp>
      <p:grpSp>
        <p:nvGrpSpPr>
          <p:cNvPr id="37" name="Group 18">
            <a:extLst>
              <a:ext uri="{FF2B5EF4-FFF2-40B4-BE49-F238E27FC236}">
                <a16:creationId xmlns:a16="http://schemas.microsoft.com/office/drawing/2014/main" id="{5DC029E5-90C9-1940-9AA7-266CBE2CD64B}"/>
              </a:ext>
            </a:extLst>
          </p:cNvPr>
          <p:cNvGrpSpPr/>
          <p:nvPr/>
        </p:nvGrpSpPr>
        <p:grpSpPr>
          <a:xfrm>
            <a:off x="1305839" y="4830740"/>
            <a:ext cx="6347439" cy="1745312"/>
            <a:chOff x="459001" y="-6487382"/>
            <a:chExt cx="6347439" cy="4015741"/>
          </a:xfrm>
        </p:grpSpPr>
        <p:sp>
          <p:nvSpPr>
            <p:cNvPr id="39" name="CuadroTexto 350">
              <a:extLst>
                <a:ext uri="{FF2B5EF4-FFF2-40B4-BE49-F238E27FC236}">
                  <a16:creationId xmlns:a16="http://schemas.microsoft.com/office/drawing/2014/main" id="{3B954834-3982-2A4E-9789-54CD395B9999}"/>
                </a:ext>
              </a:extLst>
            </p:cNvPr>
            <p:cNvSpPr txBox="1"/>
            <p:nvPr/>
          </p:nvSpPr>
          <p:spPr>
            <a:xfrm>
              <a:off x="459001" y="-6487382"/>
              <a:ext cx="6347439" cy="1323439"/>
            </a:xfrm>
            <a:prstGeom prst="rect">
              <a:avLst/>
            </a:prstGeom>
            <a:noFill/>
          </p:spPr>
          <p:txBody>
            <a:bodyPr wrap="square" rtlCol="0">
              <a:spAutoFit/>
            </a:bodyPr>
            <a:lstStyle/>
            <a:p>
              <a:r>
                <a:rPr lang="en-US" sz="8000" b="1" dirty="0">
                  <a:solidFill>
                    <a:schemeClr val="tx2"/>
                  </a:solidFill>
                  <a:latin typeface="Century Gothic" panose="020B0502020202020204" pitchFamily="34" charset="0"/>
                  <a:ea typeface="Lato Heavy" charset="0"/>
                  <a:cs typeface="Poppins" pitchFamily="2" charset="77"/>
                </a:rPr>
                <a:t>Agenda</a:t>
              </a:r>
            </a:p>
          </p:txBody>
        </p:sp>
        <p:sp>
          <p:nvSpPr>
            <p:cNvPr id="40" name="Rectangle 21">
              <a:extLst>
                <a:ext uri="{FF2B5EF4-FFF2-40B4-BE49-F238E27FC236}">
                  <a16:creationId xmlns:a16="http://schemas.microsoft.com/office/drawing/2014/main" id="{8F59AE6B-194C-5643-8F5E-773D6D1BF238}"/>
                </a:ext>
              </a:extLst>
            </p:cNvPr>
            <p:cNvSpPr/>
            <p:nvPr/>
          </p:nvSpPr>
          <p:spPr>
            <a:xfrm flipV="1">
              <a:off x="524314" y="-2725899"/>
              <a:ext cx="2944816" cy="2542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spTree>
    <p:extLst>
      <p:ext uri="{BB962C8B-B14F-4D97-AF65-F5344CB8AC3E}">
        <p14:creationId xmlns:p14="http://schemas.microsoft.com/office/powerpoint/2010/main" val="25596163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uadroTexto 350">
            <a:extLst>
              <a:ext uri="{FF2B5EF4-FFF2-40B4-BE49-F238E27FC236}">
                <a16:creationId xmlns:a16="http://schemas.microsoft.com/office/drawing/2014/main" id="{B78937F7-721D-014C-A051-78A287852B15}"/>
              </a:ext>
            </a:extLst>
          </p:cNvPr>
          <p:cNvSpPr txBox="1"/>
          <p:nvPr/>
        </p:nvSpPr>
        <p:spPr>
          <a:xfrm>
            <a:off x="7531251" y="1071658"/>
            <a:ext cx="9315372"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Aim Of The Project</a:t>
            </a:r>
          </a:p>
        </p:txBody>
      </p:sp>
      <p:sp>
        <p:nvSpPr>
          <p:cNvPr id="27" name="Rectangle 45">
            <a:extLst>
              <a:ext uri="{FF2B5EF4-FFF2-40B4-BE49-F238E27FC236}">
                <a16:creationId xmlns:a16="http://schemas.microsoft.com/office/drawing/2014/main" id="{B55C308F-03C6-5A41-A89B-B55E961F7440}"/>
              </a:ext>
            </a:extLst>
          </p:cNvPr>
          <p:cNvSpPr/>
          <p:nvPr/>
        </p:nvSpPr>
        <p:spPr>
          <a:xfrm>
            <a:off x="11077109" y="2389258"/>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redondeado 57">
            <a:extLst>
              <a:ext uri="{FF2B5EF4-FFF2-40B4-BE49-F238E27FC236}">
                <a16:creationId xmlns:a16="http://schemas.microsoft.com/office/drawing/2014/main" id="{68077EEE-B79A-4708-8142-589753229F87}"/>
              </a:ext>
            </a:extLst>
          </p:cNvPr>
          <p:cNvSpPr/>
          <p:nvPr/>
        </p:nvSpPr>
        <p:spPr>
          <a:xfrm>
            <a:off x="1945390" y="3613083"/>
            <a:ext cx="20731730" cy="5912758"/>
          </a:xfrm>
          <a:prstGeom prst="roundRect">
            <a:avLst>
              <a:gd name="adj" fmla="val 0"/>
            </a:avLst>
          </a:prstGeom>
          <a:solidFill>
            <a:srgbClr val="6C5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latin typeface="Century Gothic" panose="020B0502020202020204" pitchFamily="34" charset="0"/>
            </a:endParaRPr>
          </a:p>
        </p:txBody>
      </p:sp>
      <p:sp>
        <p:nvSpPr>
          <p:cNvPr id="2" name="Rectángulo 1">
            <a:extLst>
              <a:ext uri="{FF2B5EF4-FFF2-40B4-BE49-F238E27FC236}">
                <a16:creationId xmlns:a16="http://schemas.microsoft.com/office/drawing/2014/main" id="{D5AA652F-43A0-CC4C-A7B8-9B1D5017CC9D}"/>
              </a:ext>
            </a:extLst>
          </p:cNvPr>
          <p:cNvSpPr/>
          <p:nvPr/>
        </p:nvSpPr>
        <p:spPr>
          <a:xfrm>
            <a:off x="583575" y="2449940"/>
            <a:ext cx="1361816" cy="1240770"/>
          </a:xfrm>
          <a:prstGeom prst="rect">
            <a:avLst/>
          </a:prstGeom>
          <a:solidFill>
            <a:schemeClr val="bg2"/>
          </a:solid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latin typeface="Century Gothic" panose="020B0502020202020204" pitchFamily="34" charset="0"/>
            </a:endParaRPr>
          </a:p>
        </p:txBody>
      </p:sp>
      <p:sp>
        <p:nvSpPr>
          <p:cNvPr id="5" name="TextBox 4">
            <a:extLst>
              <a:ext uri="{FF2B5EF4-FFF2-40B4-BE49-F238E27FC236}">
                <a16:creationId xmlns:a16="http://schemas.microsoft.com/office/drawing/2014/main" id="{5B9E5985-F752-4449-B42C-88425546D8FB}"/>
              </a:ext>
            </a:extLst>
          </p:cNvPr>
          <p:cNvSpPr txBox="1"/>
          <p:nvPr/>
        </p:nvSpPr>
        <p:spPr>
          <a:xfrm>
            <a:off x="2705100" y="4533900"/>
            <a:ext cx="19145250" cy="4062651"/>
          </a:xfrm>
          <a:prstGeom prst="rect">
            <a:avLst/>
          </a:prstGeom>
          <a:noFill/>
        </p:spPr>
        <p:txBody>
          <a:bodyPr wrap="square" rtlCol="0">
            <a:spAutoFit/>
          </a:bodyPr>
          <a:lstStyle/>
          <a:p>
            <a:pPr algn="just"/>
            <a:r>
              <a:rPr lang="en-US" sz="4800" b="0" i="0" dirty="0">
                <a:solidFill>
                  <a:schemeClr val="bg1"/>
                </a:solidFill>
                <a:effectLst/>
                <a:latin typeface="Caladea" panose="02040503050406030204" pitchFamily="18" charset="0"/>
              </a:rPr>
              <a:t>The aim of this project is to study why employees stay or leave and help HR create better strategies. We'll use data analysis to find reasons for retention, check how well current strategies work, measure employee satisfaction, and then suggest improvements for keeping employees happy and engaged.</a:t>
            </a:r>
            <a:endParaRPr lang="es-MX" sz="4800" dirty="0">
              <a:solidFill>
                <a:schemeClr val="bg1"/>
              </a:solidFill>
              <a:latin typeface="Caladea" panose="02040503050406030204" pitchFamily="18" charset="0"/>
            </a:endParaRPr>
          </a:p>
          <a:p>
            <a:endParaRPr lang="en-US" dirty="0">
              <a:latin typeface="Caladea" panose="02040503050406030204" pitchFamily="18" charset="0"/>
            </a:endParaRPr>
          </a:p>
        </p:txBody>
      </p:sp>
    </p:spTree>
    <p:extLst>
      <p:ext uri="{BB962C8B-B14F-4D97-AF65-F5344CB8AC3E}">
        <p14:creationId xmlns:p14="http://schemas.microsoft.com/office/powerpoint/2010/main" val="2529306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ángulo redondeado 57">
            <a:extLst>
              <a:ext uri="{FF2B5EF4-FFF2-40B4-BE49-F238E27FC236}">
                <a16:creationId xmlns:a16="http://schemas.microsoft.com/office/drawing/2014/main" id="{E20CF8C6-72F1-4313-BDB9-07883E13D8A3}"/>
              </a:ext>
            </a:extLst>
          </p:cNvPr>
          <p:cNvSpPr/>
          <p:nvPr/>
        </p:nvSpPr>
        <p:spPr>
          <a:xfrm>
            <a:off x="-672625" y="-228600"/>
            <a:ext cx="4596926" cy="10020300"/>
          </a:xfrm>
          <a:prstGeom prst="roundRect">
            <a:avLst>
              <a:gd name="adj" fmla="val 9343"/>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latin typeface="Century Gothic" panose="020B0502020202020204" pitchFamily="34" charset="0"/>
            </a:endParaRPr>
          </a:p>
        </p:txBody>
      </p:sp>
      <p:grpSp>
        <p:nvGrpSpPr>
          <p:cNvPr id="37" name="Grupo 36">
            <a:extLst>
              <a:ext uri="{FF2B5EF4-FFF2-40B4-BE49-F238E27FC236}">
                <a16:creationId xmlns:a16="http://schemas.microsoft.com/office/drawing/2014/main" id="{314F3310-FD53-4242-8AC6-976C21161DE0}"/>
              </a:ext>
            </a:extLst>
          </p:cNvPr>
          <p:cNvGrpSpPr/>
          <p:nvPr/>
        </p:nvGrpSpPr>
        <p:grpSpPr>
          <a:xfrm>
            <a:off x="1305839" y="4830741"/>
            <a:ext cx="6347439" cy="2750508"/>
            <a:chOff x="1321527" y="1320129"/>
            <a:chExt cx="6347439" cy="4015743"/>
          </a:xfrm>
        </p:grpSpPr>
        <p:grpSp>
          <p:nvGrpSpPr>
            <p:cNvPr id="38" name="Group 18">
              <a:extLst>
                <a:ext uri="{FF2B5EF4-FFF2-40B4-BE49-F238E27FC236}">
                  <a16:creationId xmlns:a16="http://schemas.microsoft.com/office/drawing/2014/main" id="{C8D1FA4B-21BF-1F4A-BC88-97464A9F60ED}"/>
                </a:ext>
              </a:extLst>
            </p:cNvPr>
            <p:cNvGrpSpPr/>
            <p:nvPr/>
          </p:nvGrpSpPr>
          <p:grpSpPr>
            <a:xfrm>
              <a:off x="1321527" y="1320129"/>
              <a:ext cx="6347439" cy="4015743"/>
              <a:chOff x="459001" y="-6487382"/>
              <a:chExt cx="6347439" cy="4015743"/>
            </a:xfrm>
          </p:grpSpPr>
          <p:sp>
            <p:nvSpPr>
              <p:cNvPr id="45" name="CuadroTexto 350">
                <a:extLst>
                  <a:ext uri="{FF2B5EF4-FFF2-40B4-BE49-F238E27FC236}">
                    <a16:creationId xmlns:a16="http://schemas.microsoft.com/office/drawing/2014/main" id="{B1DF7229-886B-E14E-96B1-DB1DF9593E7D}"/>
                  </a:ext>
                </a:extLst>
              </p:cNvPr>
              <p:cNvSpPr txBox="1"/>
              <p:nvPr/>
            </p:nvSpPr>
            <p:spPr>
              <a:xfrm>
                <a:off x="459001" y="-6487382"/>
                <a:ext cx="6347439" cy="3729637"/>
              </a:xfrm>
              <a:prstGeom prst="rect">
                <a:avLst/>
              </a:prstGeom>
              <a:noFill/>
            </p:spPr>
            <p:txBody>
              <a:bodyPr wrap="square" rtlCol="0">
                <a:spAutoFit/>
              </a:bodyPr>
              <a:lstStyle/>
              <a:p>
                <a:r>
                  <a:rPr lang="en-US" sz="8000" b="1" dirty="0">
                    <a:solidFill>
                      <a:schemeClr val="tx2"/>
                    </a:solidFill>
                    <a:latin typeface="Caladea" panose="02040503050406030204" pitchFamily="18" charset="0"/>
                    <a:ea typeface="Lato Heavy" charset="0"/>
                    <a:cs typeface="Poppins" pitchFamily="2" charset="77"/>
                  </a:rPr>
                  <a:t>Project Objectives </a:t>
                </a:r>
              </a:p>
            </p:txBody>
          </p:sp>
          <p:sp>
            <p:nvSpPr>
              <p:cNvPr id="46" name="Rectangle 21">
                <a:extLst>
                  <a:ext uri="{FF2B5EF4-FFF2-40B4-BE49-F238E27FC236}">
                    <a16:creationId xmlns:a16="http://schemas.microsoft.com/office/drawing/2014/main" id="{7F075E5C-1446-4F47-A346-8A18AEC1B2AB}"/>
                  </a:ext>
                </a:extLst>
              </p:cNvPr>
              <p:cNvSpPr/>
              <p:nvPr/>
            </p:nvSpPr>
            <p:spPr>
              <a:xfrm flipV="1">
                <a:off x="524314" y="-2709120"/>
                <a:ext cx="3840928" cy="2374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sp>
          <p:nvSpPr>
            <p:cNvPr id="39" name="CuadroTexto 351">
              <a:extLst>
                <a:ext uri="{FF2B5EF4-FFF2-40B4-BE49-F238E27FC236}">
                  <a16:creationId xmlns:a16="http://schemas.microsoft.com/office/drawing/2014/main" id="{A5F053E0-9CE3-604B-AEB9-F2E645975F0F}"/>
                </a:ext>
              </a:extLst>
            </p:cNvPr>
            <p:cNvSpPr txBox="1"/>
            <p:nvPr/>
          </p:nvSpPr>
          <p:spPr>
            <a:xfrm>
              <a:off x="1386840" y="4045112"/>
              <a:ext cx="4779574" cy="523220"/>
            </a:xfrm>
            <a:prstGeom prst="rect">
              <a:avLst/>
            </a:prstGeom>
            <a:noFill/>
          </p:spPr>
          <p:txBody>
            <a:bodyPr wrap="square" rtlCol="0">
              <a:spAutoFit/>
            </a:bodyPr>
            <a:lstStyle/>
            <a:p>
              <a:endParaRPr lang="en-US" sz="2800" dirty="0">
                <a:latin typeface="Century Gothic" panose="020B0502020202020204" pitchFamily="34" charset="0"/>
                <a:cs typeface="Poppins Light" pitchFamily="2" charset="77"/>
              </a:endParaRPr>
            </a:p>
          </p:txBody>
        </p:sp>
      </p:grpSp>
      <p:grpSp>
        <p:nvGrpSpPr>
          <p:cNvPr id="5" name="Group 4">
            <a:extLst>
              <a:ext uri="{FF2B5EF4-FFF2-40B4-BE49-F238E27FC236}">
                <a16:creationId xmlns:a16="http://schemas.microsoft.com/office/drawing/2014/main" id="{F7A18FE1-7E84-6F49-9711-58240A8AFA09}"/>
              </a:ext>
            </a:extLst>
          </p:cNvPr>
          <p:cNvGrpSpPr/>
          <p:nvPr/>
        </p:nvGrpSpPr>
        <p:grpSpPr>
          <a:xfrm>
            <a:off x="8592207" y="1823174"/>
            <a:ext cx="13666169" cy="9582694"/>
            <a:chOff x="1222143" y="1783106"/>
            <a:chExt cx="13666169" cy="9621473"/>
          </a:xfrm>
        </p:grpSpPr>
        <p:sp>
          <p:nvSpPr>
            <p:cNvPr id="34" name="CuadroTexto 350">
              <a:extLst>
                <a:ext uri="{FF2B5EF4-FFF2-40B4-BE49-F238E27FC236}">
                  <a16:creationId xmlns:a16="http://schemas.microsoft.com/office/drawing/2014/main" id="{29350277-643B-C549-8730-52E4B8ECD1A6}"/>
                </a:ext>
              </a:extLst>
            </p:cNvPr>
            <p:cNvSpPr txBox="1"/>
            <p:nvPr/>
          </p:nvSpPr>
          <p:spPr>
            <a:xfrm rot="10800000" flipV="1">
              <a:off x="1682493" y="1783106"/>
              <a:ext cx="1901954" cy="1569660"/>
            </a:xfrm>
            <a:prstGeom prst="rect">
              <a:avLst/>
            </a:prstGeom>
            <a:noFill/>
          </p:spPr>
          <p:txBody>
            <a:bodyPr wrap="square" rtlCol="0">
              <a:spAutoFit/>
            </a:bodyPr>
            <a:lstStyle/>
            <a:p>
              <a:pPr algn="ctr"/>
              <a:r>
                <a:rPr lang="en-US" sz="9600" b="1" dirty="0">
                  <a:solidFill>
                    <a:schemeClr val="accent1">
                      <a:lumMod val="20000"/>
                      <a:lumOff val="80000"/>
                    </a:schemeClr>
                  </a:solidFill>
                  <a:latin typeface="Century Gothic" panose="020B0502020202020204" pitchFamily="34" charset="0"/>
                  <a:ea typeface="Lato Heavy" charset="0"/>
                  <a:cs typeface="Poppins" pitchFamily="2" charset="77"/>
                </a:rPr>
                <a:t>1</a:t>
              </a:r>
            </a:p>
          </p:txBody>
        </p:sp>
        <p:sp>
          <p:nvSpPr>
            <p:cNvPr id="35" name="CuadroTexto 350">
              <a:extLst>
                <a:ext uri="{FF2B5EF4-FFF2-40B4-BE49-F238E27FC236}">
                  <a16:creationId xmlns:a16="http://schemas.microsoft.com/office/drawing/2014/main" id="{91DB692D-165B-7743-BF33-81CBAB9FF84A}"/>
                </a:ext>
              </a:extLst>
            </p:cNvPr>
            <p:cNvSpPr txBox="1"/>
            <p:nvPr/>
          </p:nvSpPr>
          <p:spPr>
            <a:xfrm rot="10800000" flipV="1">
              <a:off x="1682493" y="4008243"/>
              <a:ext cx="1901954" cy="1015663"/>
            </a:xfrm>
            <a:prstGeom prst="rect">
              <a:avLst/>
            </a:prstGeom>
            <a:noFill/>
          </p:spPr>
          <p:txBody>
            <a:bodyPr wrap="square" rtlCol="0">
              <a:spAutoFit/>
            </a:bodyPr>
            <a:lstStyle/>
            <a:p>
              <a:pPr algn="ctr"/>
              <a:r>
                <a:rPr lang="en-US" sz="6000" b="1" dirty="0">
                  <a:solidFill>
                    <a:schemeClr val="accent2">
                      <a:lumMod val="20000"/>
                      <a:lumOff val="80000"/>
                    </a:schemeClr>
                  </a:solidFill>
                  <a:latin typeface="Century Gothic" panose="020B0502020202020204" pitchFamily="34" charset="0"/>
                  <a:ea typeface="Lato Heavy" charset="0"/>
                  <a:cs typeface="Poppins" pitchFamily="2" charset="77"/>
                </a:rPr>
                <a:t>2</a:t>
              </a:r>
            </a:p>
          </p:txBody>
        </p:sp>
        <p:sp>
          <p:nvSpPr>
            <p:cNvPr id="36" name="CuadroTexto 350">
              <a:extLst>
                <a:ext uri="{FF2B5EF4-FFF2-40B4-BE49-F238E27FC236}">
                  <a16:creationId xmlns:a16="http://schemas.microsoft.com/office/drawing/2014/main" id="{7D02AD69-8B6C-E245-B265-17D58DE5A48B}"/>
                </a:ext>
              </a:extLst>
            </p:cNvPr>
            <p:cNvSpPr txBox="1"/>
            <p:nvPr/>
          </p:nvSpPr>
          <p:spPr>
            <a:xfrm rot="10800000" flipV="1">
              <a:off x="1222143" y="5618408"/>
              <a:ext cx="2866707" cy="1015664"/>
            </a:xfrm>
            <a:prstGeom prst="rect">
              <a:avLst/>
            </a:prstGeom>
            <a:noFill/>
          </p:spPr>
          <p:txBody>
            <a:bodyPr wrap="square" rtlCol="0">
              <a:spAutoFit/>
            </a:bodyPr>
            <a:lstStyle/>
            <a:p>
              <a:pPr algn="ctr"/>
              <a:r>
                <a:rPr lang="en-US" sz="6000" b="1" dirty="0">
                  <a:solidFill>
                    <a:schemeClr val="accent3">
                      <a:lumMod val="20000"/>
                      <a:lumOff val="80000"/>
                    </a:schemeClr>
                  </a:solidFill>
                  <a:latin typeface="Century Gothic" panose="020B0502020202020204" pitchFamily="34" charset="0"/>
                  <a:ea typeface="Lato Heavy" charset="0"/>
                  <a:cs typeface="Poppins" pitchFamily="2" charset="77"/>
                </a:rPr>
                <a:t>3</a:t>
              </a:r>
            </a:p>
          </p:txBody>
        </p:sp>
        <p:sp>
          <p:nvSpPr>
            <p:cNvPr id="40" name="CuadroTexto 350">
              <a:extLst>
                <a:ext uri="{FF2B5EF4-FFF2-40B4-BE49-F238E27FC236}">
                  <a16:creationId xmlns:a16="http://schemas.microsoft.com/office/drawing/2014/main" id="{25EBC179-4E24-3F4C-B8FC-787CDAA97DE0}"/>
                </a:ext>
              </a:extLst>
            </p:cNvPr>
            <p:cNvSpPr txBox="1"/>
            <p:nvPr/>
          </p:nvSpPr>
          <p:spPr>
            <a:xfrm rot="10800000" flipV="1">
              <a:off x="1543671" y="7209429"/>
              <a:ext cx="2223657" cy="1569660"/>
            </a:xfrm>
            <a:prstGeom prst="rect">
              <a:avLst/>
            </a:prstGeom>
            <a:noFill/>
          </p:spPr>
          <p:txBody>
            <a:bodyPr wrap="square" rtlCol="0">
              <a:spAutoFit/>
            </a:bodyPr>
            <a:lstStyle/>
            <a:p>
              <a:pPr algn="ctr"/>
              <a:r>
                <a:rPr lang="en-US" sz="9600" b="1" dirty="0">
                  <a:solidFill>
                    <a:schemeClr val="accent4">
                      <a:lumMod val="20000"/>
                      <a:lumOff val="80000"/>
                    </a:schemeClr>
                  </a:solidFill>
                  <a:latin typeface="Century Gothic" panose="020B0502020202020204" pitchFamily="34" charset="0"/>
                  <a:ea typeface="Lato Heavy" charset="0"/>
                  <a:cs typeface="Poppins" pitchFamily="2" charset="77"/>
                </a:rPr>
                <a:t>4</a:t>
              </a:r>
            </a:p>
          </p:txBody>
        </p:sp>
        <p:sp>
          <p:nvSpPr>
            <p:cNvPr id="22" name="CuadroTexto 350">
              <a:extLst>
                <a:ext uri="{FF2B5EF4-FFF2-40B4-BE49-F238E27FC236}">
                  <a16:creationId xmlns:a16="http://schemas.microsoft.com/office/drawing/2014/main" id="{715218B9-E860-FE4F-8A6D-979A2BDAAA4D}"/>
                </a:ext>
              </a:extLst>
            </p:cNvPr>
            <p:cNvSpPr txBox="1"/>
            <p:nvPr/>
          </p:nvSpPr>
          <p:spPr>
            <a:xfrm>
              <a:off x="1912168" y="2037221"/>
              <a:ext cx="1047082" cy="1015663"/>
            </a:xfrm>
            <a:prstGeom prst="rect">
              <a:avLst/>
            </a:prstGeom>
            <a:noFill/>
          </p:spPr>
          <p:txBody>
            <a:bodyPr wrap="none" rtlCol="0">
              <a:spAutoFit/>
            </a:bodyPr>
            <a:lstStyle/>
            <a:p>
              <a:pPr algn="ctr"/>
              <a:r>
                <a:rPr lang="en-US" sz="6000" b="1" dirty="0">
                  <a:solidFill>
                    <a:schemeClr val="accent1"/>
                  </a:solidFill>
                  <a:latin typeface="Century Gothic" panose="020B0502020202020204" pitchFamily="34" charset="0"/>
                  <a:ea typeface="Lato Heavy" charset="0"/>
                  <a:cs typeface="Poppins" pitchFamily="2" charset="77"/>
                </a:rPr>
                <a:t>01</a:t>
              </a:r>
            </a:p>
          </p:txBody>
        </p:sp>
        <p:sp>
          <p:nvSpPr>
            <p:cNvPr id="23" name="CuadroTexto 350">
              <a:extLst>
                <a:ext uri="{FF2B5EF4-FFF2-40B4-BE49-F238E27FC236}">
                  <a16:creationId xmlns:a16="http://schemas.microsoft.com/office/drawing/2014/main" id="{5E96CE47-1CF3-E242-985F-A460E39CDEB7}"/>
                </a:ext>
              </a:extLst>
            </p:cNvPr>
            <p:cNvSpPr txBox="1"/>
            <p:nvPr/>
          </p:nvSpPr>
          <p:spPr>
            <a:xfrm>
              <a:off x="1868886" y="3771750"/>
              <a:ext cx="1133644" cy="1107996"/>
            </a:xfrm>
            <a:prstGeom prst="rect">
              <a:avLst/>
            </a:prstGeom>
            <a:noFill/>
          </p:spPr>
          <p:txBody>
            <a:bodyPr wrap="none" rtlCol="0">
              <a:spAutoFit/>
            </a:bodyPr>
            <a:lstStyle/>
            <a:p>
              <a:pPr algn="ctr"/>
              <a:r>
                <a:rPr lang="en-US" sz="6600" b="1" dirty="0">
                  <a:solidFill>
                    <a:schemeClr val="accent2"/>
                  </a:solidFill>
                  <a:latin typeface="Century Gothic" panose="020B0502020202020204" pitchFamily="34" charset="0"/>
                  <a:ea typeface="Lato Heavy" charset="0"/>
                  <a:cs typeface="Poppins" pitchFamily="2" charset="77"/>
                </a:rPr>
                <a:t>02</a:t>
              </a:r>
            </a:p>
          </p:txBody>
        </p:sp>
        <p:sp>
          <p:nvSpPr>
            <p:cNvPr id="24" name="CuadroTexto 350">
              <a:extLst>
                <a:ext uri="{FF2B5EF4-FFF2-40B4-BE49-F238E27FC236}">
                  <a16:creationId xmlns:a16="http://schemas.microsoft.com/office/drawing/2014/main" id="{517F4934-783B-8C45-B767-F2C2E136BF89}"/>
                </a:ext>
              </a:extLst>
            </p:cNvPr>
            <p:cNvSpPr txBox="1"/>
            <p:nvPr/>
          </p:nvSpPr>
          <p:spPr>
            <a:xfrm>
              <a:off x="1882287" y="5642800"/>
              <a:ext cx="1148526" cy="1107996"/>
            </a:xfrm>
            <a:prstGeom prst="rect">
              <a:avLst/>
            </a:prstGeom>
            <a:noFill/>
          </p:spPr>
          <p:txBody>
            <a:bodyPr wrap="square" rtlCol="0">
              <a:spAutoFit/>
            </a:bodyPr>
            <a:lstStyle/>
            <a:p>
              <a:pPr algn="ctr"/>
              <a:r>
                <a:rPr lang="en-US" sz="6600" b="1" dirty="0">
                  <a:solidFill>
                    <a:schemeClr val="accent3"/>
                  </a:solidFill>
                  <a:latin typeface="Century Gothic" panose="020B0502020202020204" pitchFamily="34" charset="0"/>
                  <a:ea typeface="Lato Heavy" charset="0"/>
                  <a:cs typeface="Poppins" pitchFamily="2" charset="77"/>
                </a:rPr>
                <a:t>03</a:t>
              </a:r>
            </a:p>
          </p:txBody>
        </p:sp>
        <p:sp>
          <p:nvSpPr>
            <p:cNvPr id="25" name="CuadroTexto 350">
              <a:extLst>
                <a:ext uri="{FF2B5EF4-FFF2-40B4-BE49-F238E27FC236}">
                  <a16:creationId xmlns:a16="http://schemas.microsoft.com/office/drawing/2014/main" id="{9E7E9D5A-FD99-D448-9E9F-9055D21BA1E3}"/>
                </a:ext>
              </a:extLst>
            </p:cNvPr>
            <p:cNvSpPr txBox="1"/>
            <p:nvPr/>
          </p:nvSpPr>
          <p:spPr>
            <a:xfrm>
              <a:off x="1914385" y="7401165"/>
              <a:ext cx="1042646" cy="1015663"/>
            </a:xfrm>
            <a:prstGeom prst="rect">
              <a:avLst/>
            </a:prstGeom>
            <a:noFill/>
          </p:spPr>
          <p:txBody>
            <a:bodyPr wrap="square" rtlCol="0">
              <a:spAutoFit/>
            </a:bodyPr>
            <a:lstStyle/>
            <a:p>
              <a:pPr algn="ctr"/>
              <a:r>
                <a:rPr lang="en-US" sz="6000" b="1" dirty="0">
                  <a:solidFill>
                    <a:schemeClr val="accent4"/>
                  </a:solidFill>
                  <a:latin typeface="Century Gothic" panose="020B0502020202020204" pitchFamily="34" charset="0"/>
                  <a:ea typeface="Lato Heavy" charset="0"/>
                  <a:cs typeface="Poppins" pitchFamily="2" charset="77"/>
                </a:rPr>
                <a:t>04</a:t>
              </a:r>
            </a:p>
          </p:txBody>
        </p:sp>
        <p:sp>
          <p:nvSpPr>
            <p:cNvPr id="29" name="TextBox 72">
              <a:extLst>
                <a:ext uri="{FF2B5EF4-FFF2-40B4-BE49-F238E27FC236}">
                  <a16:creationId xmlns:a16="http://schemas.microsoft.com/office/drawing/2014/main" id="{23DB57B7-BF4B-294C-8A03-696AB9713210}"/>
                </a:ext>
              </a:extLst>
            </p:cNvPr>
            <p:cNvSpPr txBox="1"/>
            <p:nvPr/>
          </p:nvSpPr>
          <p:spPr>
            <a:xfrm>
              <a:off x="4267335" y="3920529"/>
              <a:ext cx="4466889" cy="646331"/>
            </a:xfrm>
            <a:prstGeom prst="rect">
              <a:avLst/>
            </a:prstGeom>
            <a:noFill/>
          </p:spPr>
          <p:txBody>
            <a:bodyPr wrap="square" rtlCol="0">
              <a:spAutoFit/>
            </a:bodyPr>
            <a:lstStyle/>
            <a:p>
              <a:endParaRPr lang="en-US" sz="3600" b="1" dirty="0">
                <a:solidFill>
                  <a:schemeClr val="tx2"/>
                </a:solidFill>
                <a:latin typeface="Century Gothic" panose="020B0502020202020204" pitchFamily="34" charset="0"/>
                <a:ea typeface="Lato" panose="020F0502020204030203" pitchFamily="34" charset="0"/>
                <a:cs typeface="Poppins Medium" pitchFamily="2" charset="77"/>
              </a:endParaRPr>
            </a:p>
          </p:txBody>
        </p:sp>
        <p:sp>
          <p:nvSpPr>
            <p:cNvPr id="41" name="CuadroTexto 350">
              <a:extLst>
                <a:ext uri="{FF2B5EF4-FFF2-40B4-BE49-F238E27FC236}">
                  <a16:creationId xmlns:a16="http://schemas.microsoft.com/office/drawing/2014/main" id="{66A9771F-0CF7-A443-AE8D-1E4418C0C438}"/>
                </a:ext>
              </a:extLst>
            </p:cNvPr>
            <p:cNvSpPr txBox="1"/>
            <p:nvPr/>
          </p:nvSpPr>
          <p:spPr>
            <a:xfrm rot="10800000" flipV="1">
              <a:off x="1760084" y="9515667"/>
              <a:ext cx="1898443" cy="1015663"/>
            </a:xfrm>
            <a:prstGeom prst="rect">
              <a:avLst/>
            </a:prstGeom>
            <a:noFill/>
          </p:spPr>
          <p:txBody>
            <a:bodyPr wrap="square" rtlCol="0">
              <a:spAutoFit/>
            </a:bodyPr>
            <a:lstStyle/>
            <a:p>
              <a:pPr algn="ctr"/>
              <a:r>
                <a:rPr lang="en-US" sz="6000" b="1" dirty="0">
                  <a:solidFill>
                    <a:schemeClr val="accent5">
                      <a:lumMod val="20000"/>
                      <a:lumOff val="80000"/>
                    </a:schemeClr>
                  </a:solidFill>
                  <a:latin typeface="Century Gothic" panose="020B0502020202020204" pitchFamily="34" charset="0"/>
                  <a:ea typeface="Lato Heavy" charset="0"/>
                  <a:cs typeface="Poppins" pitchFamily="2" charset="77"/>
                </a:rPr>
                <a:t>5</a:t>
              </a:r>
            </a:p>
          </p:txBody>
        </p:sp>
        <p:sp>
          <p:nvSpPr>
            <p:cNvPr id="42" name="CuadroTexto 350">
              <a:extLst>
                <a:ext uri="{FF2B5EF4-FFF2-40B4-BE49-F238E27FC236}">
                  <a16:creationId xmlns:a16="http://schemas.microsoft.com/office/drawing/2014/main" id="{727E2B1C-09A7-7E41-8ACB-B4D42892308A}"/>
                </a:ext>
              </a:extLst>
            </p:cNvPr>
            <p:cNvSpPr txBox="1"/>
            <p:nvPr/>
          </p:nvSpPr>
          <p:spPr>
            <a:xfrm>
              <a:off x="1882287" y="9330503"/>
              <a:ext cx="1133644" cy="1107996"/>
            </a:xfrm>
            <a:prstGeom prst="rect">
              <a:avLst/>
            </a:prstGeom>
            <a:noFill/>
          </p:spPr>
          <p:txBody>
            <a:bodyPr wrap="none" rtlCol="0">
              <a:spAutoFit/>
            </a:bodyPr>
            <a:lstStyle/>
            <a:p>
              <a:pPr algn="ctr"/>
              <a:r>
                <a:rPr lang="en-US" sz="6600" b="1" dirty="0">
                  <a:solidFill>
                    <a:schemeClr val="accent5"/>
                  </a:solidFill>
                  <a:latin typeface="Century Gothic" panose="020B0502020202020204" pitchFamily="34" charset="0"/>
                  <a:ea typeface="Lato Heavy" charset="0"/>
                  <a:cs typeface="Poppins" pitchFamily="2" charset="77"/>
                </a:rPr>
                <a:t>05</a:t>
              </a:r>
            </a:p>
          </p:txBody>
        </p:sp>
        <p:sp>
          <p:nvSpPr>
            <p:cNvPr id="43" name="TextBox 71">
              <a:extLst>
                <a:ext uri="{FF2B5EF4-FFF2-40B4-BE49-F238E27FC236}">
                  <a16:creationId xmlns:a16="http://schemas.microsoft.com/office/drawing/2014/main" id="{753E2366-29D7-8F44-B17C-3BFDE44FC413}"/>
                </a:ext>
              </a:extLst>
            </p:cNvPr>
            <p:cNvSpPr txBox="1"/>
            <p:nvPr/>
          </p:nvSpPr>
          <p:spPr>
            <a:xfrm>
              <a:off x="4267336" y="10857506"/>
              <a:ext cx="10620976" cy="547073"/>
            </a:xfrm>
            <a:prstGeom prst="rect">
              <a:avLst/>
            </a:prstGeom>
            <a:noFill/>
          </p:spPr>
          <p:txBody>
            <a:bodyPr wrap="square" rtlCol="0">
              <a:spAutoFit/>
            </a:bodyPr>
            <a:lstStyle/>
            <a:p>
              <a:pPr>
                <a:lnSpc>
                  <a:spcPts val="3860"/>
                </a:lnSpc>
              </a:pPr>
              <a:r>
                <a:rPr lang="en-US" sz="2800" dirty="0">
                  <a:latin typeface="Century Gothic" panose="020B0502020202020204" pitchFamily="34" charset="0"/>
                  <a:ea typeface="Lato Light" panose="020F0502020204030203" pitchFamily="34" charset="0"/>
                  <a:cs typeface="Poppins Light" pitchFamily="2" charset="77"/>
                </a:rPr>
                <a:t>.</a:t>
              </a:r>
            </a:p>
          </p:txBody>
        </p:sp>
      </p:grpSp>
      <p:sp>
        <p:nvSpPr>
          <p:cNvPr id="2" name="TextBox 1">
            <a:extLst>
              <a:ext uri="{FF2B5EF4-FFF2-40B4-BE49-F238E27FC236}">
                <a16:creationId xmlns:a16="http://schemas.microsoft.com/office/drawing/2014/main" id="{7674A5AB-09F2-4032-9F54-6D148C177FB2}"/>
              </a:ext>
            </a:extLst>
          </p:cNvPr>
          <p:cNvSpPr txBox="1"/>
          <p:nvPr/>
        </p:nvSpPr>
        <p:spPr>
          <a:xfrm>
            <a:off x="11458914" y="2037221"/>
            <a:ext cx="11198082" cy="10433625"/>
          </a:xfrm>
          <a:prstGeom prst="rect">
            <a:avLst/>
          </a:prstGeom>
          <a:noFill/>
        </p:spPr>
        <p:txBody>
          <a:bodyPr wrap="square" rtlCol="0">
            <a:spAutoFit/>
          </a:bodyPr>
          <a:lstStyle/>
          <a:p>
            <a:r>
              <a:rPr lang="en-IN" sz="4800" dirty="0">
                <a:latin typeface="Caladea" panose="02040503050406030204" pitchFamily="18" charset="0"/>
              </a:rPr>
              <a:t>Average Attrition rate for all Departments</a:t>
            </a:r>
          </a:p>
          <a:p>
            <a:pPr marL="342900" indent="-342900">
              <a:buFont typeface="+mj-lt"/>
              <a:buAutoNum type="arabicPeriod"/>
            </a:pPr>
            <a:endParaRPr lang="en-IN" sz="4800" dirty="0">
              <a:latin typeface="Caladea" panose="02040503050406030204" pitchFamily="18" charset="0"/>
            </a:endParaRPr>
          </a:p>
          <a:p>
            <a:r>
              <a:rPr lang="en-IN" sz="4800" dirty="0">
                <a:latin typeface="Caladea" panose="02040503050406030204" pitchFamily="18" charset="0"/>
              </a:rPr>
              <a:t>Average Hourly rate of Male Research Scientist</a:t>
            </a:r>
          </a:p>
          <a:p>
            <a:pPr marL="342900" indent="-342900">
              <a:buFont typeface="+mj-lt"/>
              <a:buAutoNum type="arabicPeriod"/>
            </a:pPr>
            <a:endParaRPr lang="en-IN" sz="4800" dirty="0">
              <a:latin typeface="Caladea" panose="02040503050406030204" pitchFamily="18" charset="0"/>
            </a:endParaRPr>
          </a:p>
          <a:p>
            <a:r>
              <a:rPr lang="en-IN" sz="4800" dirty="0">
                <a:latin typeface="Caladea" panose="02040503050406030204" pitchFamily="18" charset="0"/>
              </a:rPr>
              <a:t>Attrition rate Vs Monthly income stats</a:t>
            </a:r>
          </a:p>
          <a:p>
            <a:endParaRPr lang="en-IN" sz="4800" dirty="0">
              <a:latin typeface="Caladea" panose="02040503050406030204" pitchFamily="18" charset="0"/>
            </a:endParaRPr>
          </a:p>
          <a:p>
            <a:r>
              <a:rPr lang="en-IN" sz="4800" dirty="0">
                <a:latin typeface="Caladea" panose="02040503050406030204" pitchFamily="18" charset="0"/>
              </a:rPr>
              <a:t>Average working years for each Department</a:t>
            </a:r>
          </a:p>
          <a:p>
            <a:pPr marL="342900" indent="-342900">
              <a:buFont typeface="+mj-lt"/>
              <a:buAutoNum type="arabicPeriod"/>
            </a:pPr>
            <a:endParaRPr lang="en-IN" sz="4800" dirty="0">
              <a:latin typeface="Caladea" panose="02040503050406030204" pitchFamily="18" charset="0"/>
            </a:endParaRPr>
          </a:p>
          <a:p>
            <a:r>
              <a:rPr lang="en-IN" sz="4800" dirty="0">
                <a:latin typeface="Caladea" panose="02040503050406030204" pitchFamily="18" charset="0"/>
              </a:rPr>
              <a:t>Job Role Vs Work life balance</a:t>
            </a:r>
          </a:p>
          <a:p>
            <a:endParaRPr lang="en-IN" sz="4800" dirty="0">
              <a:latin typeface="Caladea" panose="02040503050406030204" pitchFamily="18" charset="0"/>
            </a:endParaRPr>
          </a:p>
          <a:p>
            <a:r>
              <a:rPr lang="en-IN" sz="4800" dirty="0">
                <a:latin typeface="Caladea" panose="02040503050406030204" pitchFamily="18" charset="0"/>
              </a:rPr>
              <a:t>Attrition rate Vs Year since last promotion relation</a:t>
            </a:r>
          </a:p>
        </p:txBody>
      </p:sp>
      <p:sp>
        <p:nvSpPr>
          <p:cNvPr id="3" name="TextBox 2">
            <a:extLst>
              <a:ext uri="{FF2B5EF4-FFF2-40B4-BE49-F238E27FC236}">
                <a16:creationId xmlns:a16="http://schemas.microsoft.com/office/drawing/2014/main" id="{90D1D912-9C30-476E-A331-9F51057AA105}"/>
              </a:ext>
            </a:extLst>
          </p:cNvPr>
          <p:cNvSpPr txBox="1"/>
          <p:nvPr/>
        </p:nvSpPr>
        <p:spPr>
          <a:xfrm>
            <a:off x="9284681" y="11008199"/>
            <a:ext cx="1151680" cy="1107996"/>
          </a:xfrm>
          <a:prstGeom prst="rect">
            <a:avLst/>
          </a:prstGeom>
          <a:noFill/>
        </p:spPr>
        <p:txBody>
          <a:bodyPr wrap="square" rtlCol="0">
            <a:spAutoFit/>
          </a:bodyPr>
          <a:lstStyle/>
          <a:p>
            <a:r>
              <a:rPr lang="en-US" sz="6600" b="1" dirty="0">
                <a:solidFill>
                  <a:schemeClr val="accent2"/>
                </a:solidFill>
                <a:latin typeface="Century Gothic" panose="020B0502020202020204" pitchFamily="34" charset="0"/>
              </a:rPr>
              <a:t>06</a:t>
            </a:r>
          </a:p>
        </p:txBody>
      </p:sp>
    </p:spTree>
    <p:extLst>
      <p:ext uri="{BB962C8B-B14F-4D97-AF65-F5344CB8AC3E}">
        <p14:creationId xmlns:p14="http://schemas.microsoft.com/office/powerpoint/2010/main" val="3465715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uadroTexto 350">
            <a:extLst>
              <a:ext uri="{FF2B5EF4-FFF2-40B4-BE49-F238E27FC236}">
                <a16:creationId xmlns:a16="http://schemas.microsoft.com/office/drawing/2014/main" id="{724B20F3-D5B3-A945-8D0B-5C148E07DF77}"/>
              </a:ext>
            </a:extLst>
          </p:cNvPr>
          <p:cNvSpPr txBox="1"/>
          <p:nvPr/>
        </p:nvSpPr>
        <p:spPr>
          <a:xfrm>
            <a:off x="2909686" y="4920585"/>
            <a:ext cx="887222" cy="1569660"/>
          </a:xfrm>
          <a:prstGeom prst="rect">
            <a:avLst/>
          </a:prstGeom>
          <a:noFill/>
        </p:spPr>
        <p:txBody>
          <a:bodyPr wrap="square" rtlCol="0">
            <a:spAutoFit/>
          </a:bodyPr>
          <a:lstStyle/>
          <a:p>
            <a:pPr algn="ctr"/>
            <a:r>
              <a:rPr lang="en-US" sz="9600" b="1" dirty="0">
                <a:solidFill>
                  <a:schemeClr val="bg1"/>
                </a:solidFill>
                <a:latin typeface="Century Gothic" panose="020B0502020202020204" pitchFamily="34" charset="0"/>
                <a:ea typeface="Lato Heavy" charset="0"/>
                <a:cs typeface="Poppins" pitchFamily="2" charset="77"/>
              </a:rPr>
              <a:t>1</a:t>
            </a:r>
          </a:p>
        </p:txBody>
      </p:sp>
      <p:sp>
        <p:nvSpPr>
          <p:cNvPr id="54" name="CuadroTexto 350">
            <a:extLst>
              <a:ext uri="{FF2B5EF4-FFF2-40B4-BE49-F238E27FC236}">
                <a16:creationId xmlns:a16="http://schemas.microsoft.com/office/drawing/2014/main" id="{9547F551-2AA5-DF4D-8BA5-A641DA3E6E33}"/>
              </a:ext>
            </a:extLst>
          </p:cNvPr>
          <p:cNvSpPr txBox="1"/>
          <p:nvPr/>
        </p:nvSpPr>
        <p:spPr>
          <a:xfrm>
            <a:off x="2909686" y="7848842"/>
            <a:ext cx="887222" cy="1569660"/>
          </a:xfrm>
          <a:prstGeom prst="rect">
            <a:avLst/>
          </a:prstGeom>
          <a:noFill/>
        </p:spPr>
        <p:txBody>
          <a:bodyPr wrap="square" rtlCol="0">
            <a:spAutoFit/>
          </a:bodyPr>
          <a:lstStyle/>
          <a:p>
            <a:pPr algn="ctr"/>
            <a:r>
              <a:rPr lang="en-US" sz="9600" b="1" dirty="0">
                <a:solidFill>
                  <a:schemeClr val="bg1"/>
                </a:solidFill>
                <a:latin typeface="Century Gothic" panose="020B0502020202020204" pitchFamily="34" charset="0"/>
                <a:ea typeface="Lato Heavy" charset="0"/>
                <a:cs typeface="Poppins" pitchFamily="2" charset="77"/>
              </a:rPr>
              <a:t>2</a:t>
            </a:r>
          </a:p>
        </p:txBody>
      </p:sp>
      <p:sp>
        <p:nvSpPr>
          <p:cNvPr id="57" name="CuadroTexto 350">
            <a:extLst>
              <a:ext uri="{FF2B5EF4-FFF2-40B4-BE49-F238E27FC236}">
                <a16:creationId xmlns:a16="http://schemas.microsoft.com/office/drawing/2014/main" id="{5FCDB1EF-734F-1841-8C7C-8D1DD05B58D7}"/>
              </a:ext>
            </a:extLst>
          </p:cNvPr>
          <p:cNvSpPr txBox="1"/>
          <p:nvPr/>
        </p:nvSpPr>
        <p:spPr>
          <a:xfrm>
            <a:off x="2909685" y="10777099"/>
            <a:ext cx="887222" cy="1569660"/>
          </a:xfrm>
          <a:prstGeom prst="rect">
            <a:avLst/>
          </a:prstGeom>
          <a:noFill/>
        </p:spPr>
        <p:txBody>
          <a:bodyPr wrap="square" rtlCol="0">
            <a:spAutoFit/>
          </a:bodyPr>
          <a:lstStyle/>
          <a:p>
            <a:pPr algn="ctr"/>
            <a:r>
              <a:rPr lang="en-US" sz="9600" b="1" dirty="0">
                <a:solidFill>
                  <a:schemeClr val="bg1"/>
                </a:solidFill>
                <a:latin typeface="Century Gothic" panose="020B0502020202020204" pitchFamily="34" charset="0"/>
                <a:ea typeface="Lato Heavy" charset="0"/>
                <a:cs typeface="Poppins" pitchFamily="2" charset="77"/>
              </a:rPr>
              <a:t>3</a:t>
            </a:r>
          </a:p>
        </p:txBody>
      </p:sp>
      <p:sp>
        <p:nvSpPr>
          <p:cNvPr id="58" name="Rectángulo redondeado 57">
            <a:extLst>
              <a:ext uri="{FF2B5EF4-FFF2-40B4-BE49-F238E27FC236}">
                <a16:creationId xmlns:a16="http://schemas.microsoft.com/office/drawing/2014/main" id="{1ABE65A8-ADEE-2540-89D6-66B741A8A1D0}"/>
              </a:ext>
            </a:extLst>
          </p:cNvPr>
          <p:cNvSpPr/>
          <p:nvPr/>
        </p:nvSpPr>
        <p:spPr>
          <a:xfrm>
            <a:off x="365760" y="4133772"/>
            <a:ext cx="12460593" cy="851057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latin typeface="Century Gothic" panose="020B0502020202020204" pitchFamily="34" charset="0"/>
            </a:endParaRPr>
          </a:p>
        </p:txBody>
      </p:sp>
      <p:sp>
        <p:nvSpPr>
          <p:cNvPr id="60" name="CuadroTexto 350">
            <a:extLst>
              <a:ext uri="{FF2B5EF4-FFF2-40B4-BE49-F238E27FC236}">
                <a16:creationId xmlns:a16="http://schemas.microsoft.com/office/drawing/2014/main" id="{09B52BB7-F1B9-7946-8BAB-5354C720EE8E}"/>
              </a:ext>
            </a:extLst>
          </p:cNvPr>
          <p:cNvSpPr txBox="1"/>
          <p:nvPr/>
        </p:nvSpPr>
        <p:spPr>
          <a:xfrm>
            <a:off x="14786000" y="4920585"/>
            <a:ext cx="887222" cy="1569660"/>
          </a:xfrm>
          <a:prstGeom prst="rect">
            <a:avLst/>
          </a:prstGeom>
          <a:noFill/>
        </p:spPr>
        <p:txBody>
          <a:bodyPr wrap="square" rtlCol="0">
            <a:spAutoFit/>
          </a:bodyPr>
          <a:lstStyle/>
          <a:p>
            <a:pPr algn="ctr"/>
            <a:endParaRPr lang="en-US" sz="9600" b="1" dirty="0">
              <a:solidFill>
                <a:schemeClr val="bg1"/>
              </a:solidFill>
              <a:latin typeface="Century Gothic" panose="020B0502020202020204" pitchFamily="34" charset="0"/>
              <a:ea typeface="Lato Heavy" charset="0"/>
              <a:cs typeface="Poppins" pitchFamily="2" charset="77"/>
            </a:endParaRPr>
          </a:p>
        </p:txBody>
      </p:sp>
      <p:sp>
        <p:nvSpPr>
          <p:cNvPr id="63" name="CuadroTexto 350">
            <a:extLst>
              <a:ext uri="{FF2B5EF4-FFF2-40B4-BE49-F238E27FC236}">
                <a16:creationId xmlns:a16="http://schemas.microsoft.com/office/drawing/2014/main" id="{1DC07939-2E41-0642-A80F-760307C5E28D}"/>
              </a:ext>
            </a:extLst>
          </p:cNvPr>
          <p:cNvSpPr txBox="1"/>
          <p:nvPr/>
        </p:nvSpPr>
        <p:spPr>
          <a:xfrm>
            <a:off x="14786000" y="7848842"/>
            <a:ext cx="887222" cy="1569660"/>
          </a:xfrm>
          <a:prstGeom prst="rect">
            <a:avLst/>
          </a:prstGeom>
          <a:noFill/>
        </p:spPr>
        <p:txBody>
          <a:bodyPr wrap="square" rtlCol="0">
            <a:spAutoFit/>
          </a:bodyPr>
          <a:lstStyle/>
          <a:p>
            <a:pPr algn="ctr"/>
            <a:r>
              <a:rPr lang="en-US" sz="9600" b="1" dirty="0">
                <a:solidFill>
                  <a:schemeClr val="bg1"/>
                </a:solidFill>
                <a:latin typeface="Century Gothic" panose="020B0502020202020204" pitchFamily="34" charset="0"/>
                <a:ea typeface="Lato Heavy" charset="0"/>
                <a:cs typeface="Poppins" pitchFamily="2" charset="77"/>
              </a:rPr>
              <a:t>5</a:t>
            </a:r>
          </a:p>
        </p:txBody>
      </p:sp>
      <p:sp>
        <p:nvSpPr>
          <p:cNvPr id="66" name="CuadroTexto 350">
            <a:extLst>
              <a:ext uri="{FF2B5EF4-FFF2-40B4-BE49-F238E27FC236}">
                <a16:creationId xmlns:a16="http://schemas.microsoft.com/office/drawing/2014/main" id="{BB090054-339F-4B49-A902-336DD60F2386}"/>
              </a:ext>
            </a:extLst>
          </p:cNvPr>
          <p:cNvSpPr txBox="1"/>
          <p:nvPr/>
        </p:nvSpPr>
        <p:spPr>
          <a:xfrm>
            <a:off x="14785999" y="10777099"/>
            <a:ext cx="887222" cy="1569660"/>
          </a:xfrm>
          <a:prstGeom prst="rect">
            <a:avLst/>
          </a:prstGeom>
          <a:noFill/>
        </p:spPr>
        <p:txBody>
          <a:bodyPr wrap="square" rtlCol="0">
            <a:spAutoFit/>
          </a:bodyPr>
          <a:lstStyle/>
          <a:p>
            <a:pPr algn="ctr"/>
            <a:r>
              <a:rPr lang="en-US" sz="9600" b="1" dirty="0">
                <a:solidFill>
                  <a:schemeClr val="bg1"/>
                </a:solidFill>
                <a:latin typeface="Century Gothic" panose="020B0502020202020204" pitchFamily="34" charset="0"/>
                <a:ea typeface="Lato Heavy" charset="0"/>
                <a:cs typeface="Poppins" pitchFamily="2" charset="77"/>
              </a:rPr>
              <a:t>6</a:t>
            </a:r>
          </a:p>
        </p:txBody>
      </p:sp>
      <p:sp>
        <p:nvSpPr>
          <p:cNvPr id="73" name="TextBox 20">
            <a:extLst>
              <a:ext uri="{FF2B5EF4-FFF2-40B4-BE49-F238E27FC236}">
                <a16:creationId xmlns:a16="http://schemas.microsoft.com/office/drawing/2014/main" id="{EAC1CD8E-7333-C343-852F-90BC3FACB5D9}"/>
              </a:ext>
            </a:extLst>
          </p:cNvPr>
          <p:cNvSpPr txBox="1"/>
          <p:nvPr/>
        </p:nvSpPr>
        <p:spPr>
          <a:xfrm>
            <a:off x="16975985" y="5529311"/>
            <a:ext cx="4466889" cy="954107"/>
          </a:xfrm>
          <a:prstGeom prst="rect">
            <a:avLst/>
          </a:prstGeom>
          <a:noFill/>
        </p:spPr>
        <p:txBody>
          <a:bodyPr wrap="square" rtlCol="0">
            <a:spAutoFit/>
          </a:bodyPr>
          <a:lstStyle/>
          <a:p>
            <a:r>
              <a:rPr lang="en-US" sz="2800" dirty="0">
                <a:solidFill>
                  <a:schemeClr val="bg1"/>
                </a:solidFill>
                <a:latin typeface="Century Gothic" panose="020B0502020202020204" pitchFamily="34" charset="0"/>
                <a:ea typeface="Lato Light" panose="020F0502020204030203" pitchFamily="34" charset="0"/>
                <a:cs typeface="Poppins Light" pitchFamily="2" charset="77"/>
              </a:rPr>
              <a:t>Business professionals </a:t>
            </a:r>
          </a:p>
          <a:p>
            <a:r>
              <a:rPr lang="en-US" sz="2800" dirty="0">
                <a:solidFill>
                  <a:schemeClr val="bg1"/>
                </a:solidFill>
                <a:latin typeface="Century Gothic" panose="020B0502020202020204" pitchFamily="34" charset="0"/>
                <a:ea typeface="Lato Light" panose="020F0502020204030203" pitchFamily="34" charset="0"/>
                <a:cs typeface="Poppins Light" pitchFamily="2" charset="77"/>
              </a:rPr>
              <a:t>like you connecting.</a:t>
            </a:r>
          </a:p>
        </p:txBody>
      </p:sp>
      <p:sp>
        <p:nvSpPr>
          <p:cNvPr id="74" name="TextBox 21">
            <a:extLst>
              <a:ext uri="{FF2B5EF4-FFF2-40B4-BE49-F238E27FC236}">
                <a16:creationId xmlns:a16="http://schemas.microsoft.com/office/drawing/2014/main" id="{D70D0C9E-D0A1-FE4C-9EB6-0815904B3781}"/>
              </a:ext>
            </a:extLst>
          </p:cNvPr>
          <p:cNvSpPr txBox="1"/>
          <p:nvPr/>
        </p:nvSpPr>
        <p:spPr>
          <a:xfrm>
            <a:off x="16975985" y="4948294"/>
            <a:ext cx="4466889" cy="646331"/>
          </a:xfrm>
          <a:prstGeom prst="rect">
            <a:avLst/>
          </a:prstGeom>
          <a:noFill/>
        </p:spPr>
        <p:txBody>
          <a:bodyPr wrap="square" rtlCol="0">
            <a:spAutoFit/>
          </a:bodyPr>
          <a:lstStyle/>
          <a:p>
            <a:r>
              <a:rPr lang="en-US" sz="3600" b="1" dirty="0">
                <a:solidFill>
                  <a:schemeClr val="bg1"/>
                </a:solidFill>
                <a:latin typeface="Century Gothic" panose="020B0502020202020204" pitchFamily="34" charset="0"/>
                <a:ea typeface="Lato" panose="020F0502020204030203" pitchFamily="34" charset="0"/>
                <a:cs typeface="Poppins Medium" pitchFamily="2" charset="77"/>
              </a:rPr>
              <a:t>Event</a:t>
            </a:r>
          </a:p>
        </p:txBody>
      </p:sp>
      <p:sp>
        <p:nvSpPr>
          <p:cNvPr id="76" name="TextBox 21">
            <a:extLst>
              <a:ext uri="{FF2B5EF4-FFF2-40B4-BE49-F238E27FC236}">
                <a16:creationId xmlns:a16="http://schemas.microsoft.com/office/drawing/2014/main" id="{B46EA7F6-724D-4342-8384-A4C63C8DB9FE}"/>
              </a:ext>
            </a:extLst>
          </p:cNvPr>
          <p:cNvSpPr txBox="1"/>
          <p:nvPr/>
        </p:nvSpPr>
        <p:spPr>
          <a:xfrm>
            <a:off x="16975985" y="7902033"/>
            <a:ext cx="4466889" cy="646331"/>
          </a:xfrm>
          <a:prstGeom prst="rect">
            <a:avLst/>
          </a:prstGeom>
          <a:noFill/>
        </p:spPr>
        <p:txBody>
          <a:bodyPr wrap="square" rtlCol="0">
            <a:spAutoFit/>
          </a:bodyPr>
          <a:lstStyle/>
          <a:p>
            <a:r>
              <a:rPr lang="en-US" sz="3600" b="1" dirty="0">
                <a:solidFill>
                  <a:schemeClr val="bg1"/>
                </a:solidFill>
                <a:latin typeface="Century Gothic" panose="020B0502020202020204" pitchFamily="34" charset="0"/>
                <a:ea typeface="Lato" panose="020F0502020204030203" pitchFamily="34" charset="0"/>
                <a:cs typeface="Poppins Medium" pitchFamily="2" charset="77"/>
              </a:rPr>
              <a:t>Location</a:t>
            </a:r>
          </a:p>
        </p:txBody>
      </p:sp>
      <p:sp>
        <p:nvSpPr>
          <p:cNvPr id="2" name="TextBox 1">
            <a:extLst>
              <a:ext uri="{FF2B5EF4-FFF2-40B4-BE49-F238E27FC236}">
                <a16:creationId xmlns:a16="http://schemas.microsoft.com/office/drawing/2014/main" id="{E526DB5E-AA6D-4BF2-A3CC-C537A5D63A69}"/>
              </a:ext>
            </a:extLst>
          </p:cNvPr>
          <p:cNvSpPr txBox="1"/>
          <p:nvPr/>
        </p:nvSpPr>
        <p:spPr>
          <a:xfrm>
            <a:off x="1771650" y="5529311"/>
            <a:ext cx="9772650" cy="5632311"/>
          </a:xfrm>
          <a:prstGeom prst="rect">
            <a:avLst/>
          </a:prstGeom>
          <a:noFill/>
        </p:spPr>
        <p:txBody>
          <a:bodyPr wrap="square" rtlCol="0">
            <a:spAutoFit/>
          </a:bodyPr>
          <a:lstStyle/>
          <a:p>
            <a:pPr algn="just"/>
            <a:r>
              <a:rPr lang="en-US" sz="3600" b="0" i="0" dirty="0">
                <a:solidFill>
                  <a:schemeClr val="tx2">
                    <a:lumMod val="50000"/>
                  </a:schemeClr>
                </a:solidFill>
                <a:effectLst/>
                <a:latin typeface="Caladea" panose="02040503050406030204" pitchFamily="18" charset="0"/>
              </a:rPr>
              <a:t>This KPI highlights the connection between departments and attrition rates. The Research &amp; Development Department faces higher attrition, suggesting potential issues. Meanwhile, the Hardware Department's lower rate indicates successful retention practices. By understanding these patterns, the organization can tailor strategies to address specific departmental needs, fostering overall employee satisfaction and retention.</a:t>
            </a:r>
            <a:endParaRPr lang="en-US" sz="3600" dirty="0">
              <a:solidFill>
                <a:schemeClr val="tx2">
                  <a:lumMod val="50000"/>
                </a:schemeClr>
              </a:solidFill>
              <a:latin typeface="Caladea" panose="02040503050406030204" pitchFamily="18" charset="0"/>
            </a:endParaRPr>
          </a:p>
        </p:txBody>
      </p:sp>
      <p:sp>
        <p:nvSpPr>
          <p:cNvPr id="38" name="CuadroTexto 350">
            <a:extLst>
              <a:ext uri="{FF2B5EF4-FFF2-40B4-BE49-F238E27FC236}">
                <a16:creationId xmlns:a16="http://schemas.microsoft.com/office/drawing/2014/main" id="{DF86FE40-FB12-4F17-8DF3-C714D62D3016}"/>
              </a:ext>
            </a:extLst>
          </p:cNvPr>
          <p:cNvSpPr txBox="1"/>
          <p:nvPr/>
        </p:nvSpPr>
        <p:spPr>
          <a:xfrm>
            <a:off x="4166552" y="1071658"/>
            <a:ext cx="16044777" cy="1692771"/>
          </a:xfrm>
          <a:prstGeom prst="rect">
            <a:avLst/>
          </a:prstGeom>
          <a:noFill/>
        </p:spPr>
        <p:txBody>
          <a:bodyPr wrap="none" rtlCol="0">
            <a:spAutoFit/>
          </a:bodyPr>
          <a:lstStyle/>
          <a:p>
            <a:pPr algn="ctr"/>
            <a:r>
              <a:rPr lang="en-US" sz="4400" b="1" dirty="0">
                <a:solidFill>
                  <a:schemeClr val="tx2"/>
                </a:solidFill>
                <a:latin typeface="Century Gothic" panose="020B0502020202020204" pitchFamily="34" charset="0"/>
                <a:ea typeface="Lato Heavy" charset="0"/>
                <a:cs typeface="Poppins" pitchFamily="2" charset="77"/>
              </a:rPr>
              <a:t>KPI- 1</a:t>
            </a:r>
          </a:p>
          <a:p>
            <a:pPr algn="ctr"/>
            <a:r>
              <a:rPr lang="en-US" sz="6000" b="1" dirty="0">
                <a:solidFill>
                  <a:schemeClr val="tx2"/>
                </a:solidFill>
                <a:latin typeface="Century Gothic" panose="020B0502020202020204" pitchFamily="34" charset="0"/>
                <a:ea typeface="Lato Heavy" charset="0"/>
                <a:cs typeface="Poppins" pitchFamily="2" charset="77"/>
              </a:rPr>
              <a:t>Average Attrition Rate For All Departments </a:t>
            </a:r>
          </a:p>
        </p:txBody>
      </p:sp>
      <p:sp>
        <p:nvSpPr>
          <p:cNvPr id="39" name="Rectangle 45">
            <a:extLst>
              <a:ext uri="{FF2B5EF4-FFF2-40B4-BE49-F238E27FC236}">
                <a16:creationId xmlns:a16="http://schemas.microsoft.com/office/drawing/2014/main" id="{1665DA8A-5375-42BF-BDBB-B820D1039E8C}"/>
              </a:ext>
            </a:extLst>
          </p:cNvPr>
          <p:cNvSpPr/>
          <p:nvPr/>
        </p:nvSpPr>
        <p:spPr>
          <a:xfrm>
            <a:off x="11079729" y="292930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1">
            <a:extLst>
              <a:ext uri="{FF2B5EF4-FFF2-40B4-BE49-F238E27FC236}">
                <a16:creationId xmlns:a16="http://schemas.microsoft.com/office/drawing/2014/main" id="{2C7FF3E5-4CEA-4646-A22D-D8B4FF928ACB}"/>
              </a:ext>
            </a:extLst>
          </p:cNvPr>
          <p:cNvSpPr/>
          <p:nvPr/>
        </p:nvSpPr>
        <p:spPr>
          <a:xfrm>
            <a:off x="18949849" y="6056141"/>
            <a:ext cx="8673908" cy="9041095"/>
          </a:xfrm>
          <a:prstGeom prst="roundRect">
            <a:avLst>
              <a:gd name="adj" fmla="val 5000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pic>
        <p:nvPicPr>
          <p:cNvPr id="4" name="Picture 3">
            <a:extLst>
              <a:ext uri="{FF2B5EF4-FFF2-40B4-BE49-F238E27FC236}">
                <a16:creationId xmlns:a16="http://schemas.microsoft.com/office/drawing/2014/main" id="{7C33BDAF-11B4-4B28-BFBF-DE8361A43CBC}"/>
              </a:ext>
            </a:extLst>
          </p:cNvPr>
          <p:cNvPicPr>
            <a:picLocks noChangeAspect="1"/>
          </p:cNvPicPr>
          <p:nvPr/>
        </p:nvPicPr>
        <p:blipFill rotWithShape="1">
          <a:blip r:embed="rId2"/>
          <a:srcRect l="4653" r="8054"/>
          <a:stretch/>
        </p:blipFill>
        <p:spPr>
          <a:xfrm>
            <a:off x="13303385" y="4123026"/>
            <a:ext cx="10656286" cy="7318073"/>
          </a:xfrm>
          <a:prstGeom prst="rect">
            <a:avLst/>
          </a:prstGeom>
        </p:spPr>
      </p:pic>
    </p:spTree>
    <p:extLst>
      <p:ext uri="{BB962C8B-B14F-4D97-AF65-F5344CB8AC3E}">
        <p14:creationId xmlns:p14="http://schemas.microsoft.com/office/powerpoint/2010/main" val="38192068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ounded Rectangle 31">
            <a:extLst>
              <a:ext uri="{FF2B5EF4-FFF2-40B4-BE49-F238E27FC236}">
                <a16:creationId xmlns:a16="http://schemas.microsoft.com/office/drawing/2014/main" id="{B2789134-2FDB-498D-83BD-7644FCCDC521}"/>
              </a:ext>
            </a:extLst>
          </p:cNvPr>
          <p:cNvSpPr/>
          <p:nvPr/>
        </p:nvSpPr>
        <p:spPr>
          <a:xfrm>
            <a:off x="13903517" y="-3953906"/>
            <a:ext cx="8673908" cy="9041095"/>
          </a:xfrm>
          <a:prstGeom prst="roundRect">
            <a:avLst>
              <a:gd name="adj" fmla="val 5000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21" name="CuadroTexto 350">
            <a:extLst>
              <a:ext uri="{FF2B5EF4-FFF2-40B4-BE49-F238E27FC236}">
                <a16:creationId xmlns:a16="http://schemas.microsoft.com/office/drawing/2014/main" id="{D03FD9AE-E6BE-7249-8D7A-D4439D5EFE99}"/>
              </a:ext>
            </a:extLst>
          </p:cNvPr>
          <p:cNvSpPr txBox="1"/>
          <p:nvPr/>
        </p:nvSpPr>
        <p:spPr>
          <a:xfrm>
            <a:off x="5006525" y="1071658"/>
            <a:ext cx="14364830" cy="1692771"/>
          </a:xfrm>
          <a:prstGeom prst="rect">
            <a:avLst/>
          </a:prstGeom>
          <a:noFill/>
        </p:spPr>
        <p:txBody>
          <a:bodyPr wrap="none" rtlCol="0">
            <a:spAutoFit/>
          </a:bodyPr>
          <a:lstStyle/>
          <a:p>
            <a:pPr algn="ctr"/>
            <a:r>
              <a:rPr lang="en-US" sz="4400" b="1" dirty="0">
                <a:solidFill>
                  <a:schemeClr val="tx2"/>
                </a:solidFill>
                <a:latin typeface="Century Gothic" panose="020B0502020202020204" pitchFamily="34" charset="0"/>
                <a:ea typeface="Lato Heavy" charset="0"/>
                <a:cs typeface="Poppins" pitchFamily="2" charset="77"/>
              </a:rPr>
              <a:t>KPI- 2</a:t>
            </a:r>
          </a:p>
          <a:p>
            <a:pPr algn="ctr"/>
            <a:r>
              <a:rPr lang="en-US" sz="6000" b="1" dirty="0">
                <a:solidFill>
                  <a:schemeClr val="tx2"/>
                </a:solidFill>
                <a:latin typeface="Century Gothic" panose="020B0502020202020204" pitchFamily="34" charset="0"/>
                <a:ea typeface="Lato Heavy" charset="0"/>
                <a:cs typeface="Poppins" pitchFamily="2" charset="77"/>
              </a:rPr>
              <a:t>Hourly Rate of Male Research Scientist</a:t>
            </a:r>
          </a:p>
        </p:txBody>
      </p:sp>
      <p:sp>
        <p:nvSpPr>
          <p:cNvPr id="25" name="Rectangle 45">
            <a:extLst>
              <a:ext uri="{FF2B5EF4-FFF2-40B4-BE49-F238E27FC236}">
                <a16:creationId xmlns:a16="http://schemas.microsoft.com/office/drawing/2014/main" id="{4D00EFF8-74D9-754A-8029-BEAB05BA5CB1}"/>
              </a:ext>
            </a:extLst>
          </p:cNvPr>
          <p:cNvSpPr/>
          <p:nvPr/>
        </p:nvSpPr>
        <p:spPr>
          <a:xfrm>
            <a:off x="11079729" y="292930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ángulo redondeado 57">
            <a:extLst>
              <a:ext uri="{FF2B5EF4-FFF2-40B4-BE49-F238E27FC236}">
                <a16:creationId xmlns:a16="http://schemas.microsoft.com/office/drawing/2014/main" id="{01693AE3-0C3A-4981-8323-ED41E9DA2D87}"/>
              </a:ext>
            </a:extLst>
          </p:cNvPr>
          <p:cNvSpPr/>
          <p:nvPr/>
        </p:nvSpPr>
        <p:spPr>
          <a:xfrm>
            <a:off x="-1672590" y="5391150"/>
            <a:ext cx="12460593" cy="6515100"/>
          </a:xfrm>
          <a:prstGeom prst="roundRect">
            <a:avLst>
              <a:gd name="adj" fmla="val 19334"/>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latin typeface="Century Gothic" panose="020B0502020202020204" pitchFamily="34" charset="0"/>
            </a:endParaRPr>
          </a:p>
        </p:txBody>
      </p:sp>
      <p:sp>
        <p:nvSpPr>
          <p:cNvPr id="38" name="TextBox 37">
            <a:extLst>
              <a:ext uri="{FF2B5EF4-FFF2-40B4-BE49-F238E27FC236}">
                <a16:creationId xmlns:a16="http://schemas.microsoft.com/office/drawing/2014/main" id="{8D7561C9-305B-474C-86AB-C712F157B226}"/>
              </a:ext>
            </a:extLst>
          </p:cNvPr>
          <p:cNvSpPr txBox="1"/>
          <p:nvPr/>
        </p:nvSpPr>
        <p:spPr>
          <a:xfrm>
            <a:off x="614706" y="6109543"/>
            <a:ext cx="9164637" cy="5078313"/>
          </a:xfrm>
          <a:prstGeom prst="rect">
            <a:avLst/>
          </a:prstGeom>
          <a:noFill/>
        </p:spPr>
        <p:txBody>
          <a:bodyPr wrap="square" rtlCol="0">
            <a:spAutoFit/>
          </a:bodyPr>
          <a:lstStyle/>
          <a:p>
            <a:pPr algn="ctr"/>
            <a:r>
              <a:rPr lang="en-US" sz="3600" b="0" i="0" dirty="0">
                <a:solidFill>
                  <a:schemeClr val="bg1"/>
                </a:solidFill>
                <a:effectLst/>
                <a:latin typeface="Caladea" panose="02040503050406030204" pitchFamily="18" charset="0"/>
              </a:rPr>
              <a:t>This key performance indicator (KPI) is centered on ascertaining the average hourly pay rate for male research scientists within the organization, which currently stands at $114.45. This metric not only provides insights into the compensation standards for this specific role but also serves as a benchmark for evaluating salary scales and fairness across similar positions.</a:t>
            </a:r>
            <a:endParaRPr lang="en-US" sz="3600" dirty="0">
              <a:solidFill>
                <a:schemeClr val="bg1"/>
              </a:solidFill>
              <a:latin typeface="Caladea" panose="02040503050406030204" pitchFamily="18" charset="0"/>
            </a:endParaRPr>
          </a:p>
        </p:txBody>
      </p:sp>
      <p:pic>
        <p:nvPicPr>
          <p:cNvPr id="7" name="Picture 6">
            <a:extLst>
              <a:ext uri="{FF2B5EF4-FFF2-40B4-BE49-F238E27FC236}">
                <a16:creationId xmlns:a16="http://schemas.microsoft.com/office/drawing/2014/main" id="{77509E63-B8B8-4106-BFE1-6223A02A4574}"/>
              </a:ext>
            </a:extLst>
          </p:cNvPr>
          <p:cNvPicPr>
            <a:picLocks noChangeAspect="1"/>
          </p:cNvPicPr>
          <p:nvPr/>
        </p:nvPicPr>
        <p:blipFill>
          <a:blip r:embed="rId2"/>
          <a:stretch>
            <a:fillRect/>
          </a:stretch>
        </p:blipFill>
        <p:spPr>
          <a:xfrm>
            <a:off x="11552124" y="4080114"/>
            <a:ext cx="12627575" cy="7826136"/>
          </a:xfrm>
          <a:prstGeom prst="rect">
            <a:avLst/>
          </a:prstGeom>
        </p:spPr>
      </p:pic>
    </p:spTree>
    <p:extLst>
      <p:ext uri="{BB962C8B-B14F-4D97-AF65-F5344CB8AC3E}">
        <p14:creationId xmlns:p14="http://schemas.microsoft.com/office/powerpoint/2010/main" val="3436801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uadroTexto 350">
            <a:extLst>
              <a:ext uri="{FF2B5EF4-FFF2-40B4-BE49-F238E27FC236}">
                <a16:creationId xmlns:a16="http://schemas.microsoft.com/office/drawing/2014/main" id="{D03FD9AE-E6BE-7249-8D7A-D4439D5EFE99}"/>
              </a:ext>
            </a:extLst>
          </p:cNvPr>
          <p:cNvSpPr txBox="1"/>
          <p:nvPr/>
        </p:nvSpPr>
        <p:spPr>
          <a:xfrm>
            <a:off x="5090682" y="1071658"/>
            <a:ext cx="14196515" cy="1692771"/>
          </a:xfrm>
          <a:prstGeom prst="rect">
            <a:avLst/>
          </a:prstGeom>
          <a:noFill/>
        </p:spPr>
        <p:txBody>
          <a:bodyPr wrap="none" rtlCol="0">
            <a:spAutoFit/>
          </a:bodyPr>
          <a:lstStyle/>
          <a:p>
            <a:pPr algn="ctr"/>
            <a:r>
              <a:rPr lang="en-US" sz="4400" b="1" dirty="0">
                <a:solidFill>
                  <a:schemeClr val="tx2"/>
                </a:solidFill>
                <a:latin typeface="Century Gothic" panose="020B0502020202020204" pitchFamily="34" charset="0"/>
                <a:ea typeface="Lato Heavy" charset="0"/>
                <a:cs typeface="Poppins" pitchFamily="2" charset="77"/>
              </a:rPr>
              <a:t>KPI- 3</a:t>
            </a:r>
          </a:p>
          <a:p>
            <a:pPr algn="ctr"/>
            <a:r>
              <a:rPr lang="en-US" sz="6000" b="1" dirty="0">
                <a:solidFill>
                  <a:schemeClr val="tx2"/>
                </a:solidFill>
                <a:latin typeface="Century Gothic" panose="020B0502020202020204" pitchFamily="34" charset="0"/>
                <a:ea typeface="Lato Heavy" charset="0"/>
                <a:cs typeface="Poppins" pitchFamily="2" charset="77"/>
              </a:rPr>
              <a:t>Attrition Rate Vs Monthly Income Stats</a:t>
            </a:r>
          </a:p>
        </p:txBody>
      </p:sp>
      <p:sp>
        <p:nvSpPr>
          <p:cNvPr id="25" name="Rectangle 45">
            <a:extLst>
              <a:ext uri="{FF2B5EF4-FFF2-40B4-BE49-F238E27FC236}">
                <a16:creationId xmlns:a16="http://schemas.microsoft.com/office/drawing/2014/main" id="{4D00EFF8-74D9-754A-8029-BEAB05BA5CB1}"/>
              </a:ext>
            </a:extLst>
          </p:cNvPr>
          <p:cNvSpPr/>
          <p:nvPr/>
        </p:nvSpPr>
        <p:spPr>
          <a:xfrm>
            <a:off x="11079729" y="292930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960B2082-AD30-4B54-A24D-F20588C971E9}"/>
              </a:ext>
            </a:extLst>
          </p:cNvPr>
          <p:cNvSpPr/>
          <p:nvPr/>
        </p:nvSpPr>
        <p:spPr>
          <a:xfrm rot="19784012">
            <a:off x="-918852" y="4198537"/>
            <a:ext cx="11263003" cy="8185906"/>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CA2D0C5-8CDC-436E-A0EB-CC45BD4255A0}"/>
              </a:ext>
            </a:extLst>
          </p:cNvPr>
          <p:cNvSpPr txBox="1"/>
          <p:nvPr/>
        </p:nvSpPr>
        <p:spPr>
          <a:xfrm>
            <a:off x="355963" y="6475788"/>
            <a:ext cx="9164637" cy="3170099"/>
          </a:xfrm>
          <a:prstGeom prst="rect">
            <a:avLst/>
          </a:prstGeom>
          <a:noFill/>
        </p:spPr>
        <p:txBody>
          <a:bodyPr wrap="square" rtlCol="0">
            <a:spAutoFit/>
          </a:bodyPr>
          <a:lstStyle/>
          <a:p>
            <a:pPr algn="ctr"/>
            <a:r>
              <a:rPr lang="en-US" sz="4000" b="0" i="0" dirty="0">
                <a:solidFill>
                  <a:schemeClr val="tx2">
                    <a:lumMod val="50000"/>
                  </a:schemeClr>
                </a:solidFill>
                <a:effectLst/>
                <a:latin typeface="Caladea" panose="02040503050406030204" pitchFamily="18" charset="0"/>
              </a:rPr>
              <a:t>This key performance indicator (KPI) is designed to explore the correlation between monthly income and the attrition rate, aiming to understand how salary levels impact employee turnover.</a:t>
            </a:r>
            <a:endParaRPr lang="en-US" sz="4000" dirty="0">
              <a:solidFill>
                <a:schemeClr val="tx2">
                  <a:lumMod val="50000"/>
                </a:schemeClr>
              </a:solidFill>
              <a:latin typeface="Caladea" panose="02040503050406030204" pitchFamily="18" charset="0"/>
            </a:endParaRPr>
          </a:p>
        </p:txBody>
      </p:sp>
      <p:sp>
        <p:nvSpPr>
          <p:cNvPr id="11" name="Rounded Rectangle 31">
            <a:extLst>
              <a:ext uri="{FF2B5EF4-FFF2-40B4-BE49-F238E27FC236}">
                <a16:creationId xmlns:a16="http://schemas.microsoft.com/office/drawing/2014/main" id="{64C11CD7-53B1-42AE-8D13-6A755FBC5EF3}"/>
              </a:ext>
            </a:extLst>
          </p:cNvPr>
          <p:cNvSpPr/>
          <p:nvPr/>
        </p:nvSpPr>
        <p:spPr>
          <a:xfrm>
            <a:off x="13903517" y="10638394"/>
            <a:ext cx="8673908" cy="9041095"/>
          </a:xfrm>
          <a:prstGeom prst="roundRect">
            <a:avLst>
              <a:gd name="adj" fmla="val 5000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pic>
        <p:nvPicPr>
          <p:cNvPr id="6" name="Picture 5">
            <a:extLst>
              <a:ext uri="{FF2B5EF4-FFF2-40B4-BE49-F238E27FC236}">
                <a16:creationId xmlns:a16="http://schemas.microsoft.com/office/drawing/2014/main" id="{C0C0FA5D-8935-4F50-9449-F4B6C8A10AFD}"/>
              </a:ext>
            </a:extLst>
          </p:cNvPr>
          <p:cNvPicPr>
            <a:picLocks noChangeAspect="1"/>
          </p:cNvPicPr>
          <p:nvPr/>
        </p:nvPicPr>
        <p:blipFill>
          <a:blip r:embed="rId2"/>
          <a:stretch>
            <a:fillRect/>
          </a:stretch>
        </p:blipFill>
        <p:spPr>
          <a:xfrm>
            <a:off x="10205160" y="3814465"/>
            <a:ext cx="13826052" cy="7801468"/>
          </a:xfrm>
          <a:prstGeom prst="rect">
            <a:avLst/>
          </a:prstGeom>
        </p:spPr>
      </p:pic>
    </p:spTree>
    <p:extLst>
      <p:ext uri="{BB962C8B-B14F-4D97-AF65-F5344CB8AC3E}">
        <p14:creationId xmlns:p14="http://schemas.microsoft.com/office/powerpoint/2010/main" val="410404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uadroTexto 350">
            <a:extLst>
              <a:ext uri="{FF2B5EF4-FFF2-40B4-BE49-F238E27FC236}">
                <a16:creationId xmlns:a16="http://schemas.microsoft.com/office/drawing/2014/main" id="{D03FD9AE-E6BE-7249-8D7A-D4439D5EFE99}"/>
              </a:ext>
            </a:extLst>
          </p:cNvPr>
          <p:cNvSpPr txBox="1"/>
          <p:nvPr/>
        </p:nvSpPr>
        <p:spPr>
          <a:xfrm>
            <a:off x="5090682" y="1071658"/>
            <a:ext cx="14196515" cy="1692771"/>
          </a:xfrm>
          <a:prstGeom prst="rect">
            <a:avLst/>
          </a:prstGeom>
          <a:noFill/>
        </p:spPr>
        <p:txBody>
          <a:bodyPr wrap="none" rtlCol="0">
            <a:spAutoFit/>
          </a:bodyPr>
          <a:lstStyle/>
          <a:p>
            <a:pPr algn="ctr"/>
            <a:r>
              <a:rPr lang="en-US" sz="4400" b="1" dirty="0">
                <a:solidFill>
                  <a:schemeClr val="tx2"/>
                </a:solidFill>
                <a:latin typeface="Century Gothic" panose="020B0502020202020204" pitchFamily="34" charset="0"/>
                <a:ea typeface="Lato Heavy" charset="0"/>
                <a:cs typeface="Poppins" pitchFamily="2" charset="77"/>
              </a:rPr>
              <a:t>KPI- 4</a:t>
            </a:r>
          </a:p>
          <a:p>
            <a:pPr algn="ctr"/>
            <a:r>
              <a:rPr lang="en-US" sz="6000" b="1" kern="1200" dirty="0">
                <a:solidFill>
                  <a:schemeClr val="tx2"/>
                </a:solidFill>
                <a:latin typeface="Amasis MT Pro Medium" panose="02040604050005020304" pitchFamily="18" charset="0"/>
              </a:rPr>
              <a:t>Average Working Years for each Department</a:t>
            </a:r>
            <a:endParaRPr lang="en-US" sz="6000" b="1" dirty="0">
              <a:solidFill>
                <a:schemeClr val="tx2"/>
              </a:solidFill>
              <a:latin typeface="Century Gothic" panose="020B0502020202020204" pitchFamily="34" charset="0"/>
              <a:ea typeface="Lato Heavy" charset="0"/>
              <a:cs typeface="Poppins" pitchFamily="2" charset="77"/>
            </a:endParaRPr>
          </a:p>
        </p:txBody>
      </p:sp>
      <p:sp>
        <p:nvSpPr>
          <p:cNvPr id="25" name="Rectangle 45">
            <a:extLst>
              <a:ext uri="{FF2B5EF4-FFF2-40B4-BE49-F238E27FC236}">
                <a16:creationId xmlns:a16="http://schemas.microsoft.com/office/drawing/2014/main" id="{4D00EFF8-74D9-754A-8029-BEAB05BA5CB1}"/>
              </a:ext>
            </a:extLst>
          </p:cNvPr>
          <p:cNvSpPr/>
          <p:nvPr/>
        </p:nvSpPr>
        <p:spPr>
          <a:xfrm>
            <a:off x="11079729" y="292930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743FF1F9-A1FF-4375-868A-BF88D832EE32}"/>
              </a:ext>
            </a:extLst>
          </p:cNvPr>
          <p:cNvSpPr/>
          <p:nvPr/>
        </p:nvSpPr>
        <p:spPr>
          <a:xfrm rot="2349983">
            <a:off x="-1710283" y="2994625"/>
            <a:ext cx="12150855" cy="10611221"/>
          </a:xfrm>
          <a:prstGeom prst="roundRect">
            <a:avLst>
              <a:gd name="adj" fmla="val 50000"/>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5A3941B-5035-4464-9F45-D6160E775FEE}"/>
              </a:ext>
            </a:extLst>
          </p:cNvPr>
          <p:cNvSpPr txBox="1"/>
          <p:nvPr/>
        </p:nvSpPr>
        <p:spPr>
          <a:xfrm>
            <a:off x="430778" y="5257800"/>
            <a:ext cx="8572501" cy="5632311"/>
          </a:xfrm>
          <a:prstGeom prst="rect">
            <a:avLst/>
          </a:prstGeom>
          <a:noFill/>
        </p:spPr>
        <p:txBody>
          <a:bodyPr wrap="square">
            <a:spAutoFit/>
          </a:bodyPr>
          <a:lstStyle/>
          <a:p>
            <a:pPr algn="ctr"/>
            <a:r>
              <a:rPr lang="en-US" sz="4000" b="0" i="0" dirty="0">
                <a:solidFill>
                  <a:schemeClr val="tx2">
                    <a:lumMod val="50000"/>
                  </a:schemeClr>
                </a:solidFill>
                <a:effectLst/>
                <a:latin typeface="Caladea" panose="02040503050406030204" pitchFamily="18" charset="0"/>
              </a:rPr>
              <a:t>Upon analysis, it becomes evident that the Software Department has a notably higher average working tenure compared to other departments, while the Research &amp; Development Department exhibits the lowest. The overall conclusion drawn is that the average working tenure across all departments hovers around 20 years.</a:t>
            </a:r>
          </a:p>
        </p:txBody>
      </p:sp>
      <p:sp>
        <p:nvSpPr>
          <p:cNvPr id="18" name="Rounded Rectangle 31">
            <a:extLst>
              <a:ext uri="{FF2B5EF4-FFF2-40B4-BE49-F238E27FC236}">
                <a16:creationId xmlns:a16="http://schemas.microsoft.com/office/drawing/2014/main" id="{93A8E6A8-821D-4F00-9DC9-7473F87AF71F}"/>
              </a:ext>
            </a:extLst>
          </p:cNvPr>
          <p:cNvSpPr/>
          <p:nvPr/>
        </p:nvSpPr>
        <p:spPr>
          <a:xfrm>
            <a:off x="20505637" y="2161604"/>
            <a:ext cx="8673908" cy="9041095"/>
          </a:xfrm>
          <a:prstGeom prst="roundRect">
            <a:avLst>
              <a:gd name="adj" fmla="val 5000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pic>
        <p:nvPicPr>
          <p:cNvPr id="14" name="Picture 13">
            <a:extLst>
              <a:ext uri="{FF2B5EF4-FFF2-40B4-BE49-F238E27FC236}">
                <a16:creationId xmlns:a16="http://schemas.microsoft.com/office/drawing/2014/main" id="{41863434-B1EC-45A5-8C73-74572B5D3232}"/>
              </a:ext>
            </a:extLst>
          </p:cNvPr>
          <p:cNvPicPr>
            <a:picLocks noChangeAspect="1"/>
          </p:cNvPicPr>
          <p:nvPr/>
        </p:nvPicPr>
        <p:blipFill>
          <a:blip r:embed="rId2"/>
          <a:stretch>
            <a:fillRect/>
          </a:stretch>
        </p:blipFill>
        <p:spPr>
          <a:xfrm>
            <a:off x="10332591" y="3887093"/>
            <a:ext cx="13623806" cy="7667303"/>
          </a:xfrm>
          <a:prstGeom prst="rect">
            <a:avLst/>
          </a:prstGeom>
        </p:spPr>
      </p:pic>
    </p:spTree>
    <p:extLst>
      <p:ext uri="{BB962C8B-B14F-4D97-AF65-F5344CB8AC3E}">
        <p14:creationId xmlns:p14="http://schemas.microsoft.com/office/powerpoint/2010/main" val="4063567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31">
            <a:extLst>
              <a:ext uri="{FF2B5EF4-FFF2-40B4-BE49-F238E27FC236}">
                <a16:creationId xmlns:a16="http://schemas.microsoft.com/office/drawing/2014/main" id="{F29F0D0D-457D-49AA-9D97-21AE787CDEA1}"/>
              </a:ext>
            </a:extLst>
          </p:cNvPr>
          <p:cNvSpPr/>
          <p:nvPr/>
        </p:nvSpPr>
        <p:spPr>
          <a:xfrm>
            <a:off x="19857937" y="-3305746"/>
            <a:ext cx="8673908" cy="9041095"/>
          </a:xfrm>
          <a:prstGeom prst="roundRect">
            <a:avLst>
              <a:gd name="adj" fmla="val 5000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21" name="CuadroTexto 350">
            <a:extLst>
              <a:ext uri="{FF2B5EF4-FFF2-40B4-BE49-F238E27FC236}">
                <a16:creationId xmlns:a16="http://schemas.microsoft.com/office/drawing/2014/main" id="{D03FD9AE-E6BE-7249-8D7A-D4439D5EFE99}"/>
              </a:ext>
            </a:extLst>
          </p:cNvPr>
          <p:cNvSpPr txBox="1"/>
          <p:nvPr/>
        </p:nvSpPr>
        <p:spPr>
          <a:xfrm>
            <a:off x="2823235" y="1071658"/>
            <a:ext cx="18731410" cy="1692771"/>
          </a:xfrm>
          <a:prstGeom prst="rect">
            <a:avLst/>
          </a:prstGeom>
          <a:noFill/>
        </p:spPr>
        <p:txBody>
          <a:bodyPr wrap="none" rtlCol="0">
            <a:spAutoFit/>
          </a:bodyPr>
          <a:lstStyle/>
          <a:p>
            <a:pPr algn="ctr"/>
            <a:r>
              <a:rPr lang="en-US" sz="4400" b="1" dirty="0">
                <a:solidFill>
                  <a:schemeClr val="tx2"/>
                </a:solidFill>
                <a:latin typeface="Century Gothic" panose="020B0502020202020204" pitchFamily="34" charset="0"/>
                <a:ea typeface="Lato Heavy" charset="0"/>
                <a:cs typeface="Poppins" pitchFamily="2" charset="77"/>
              </a:rPr>
              <a:t>KPI- 5</a:t>
            </a:r>
          </a:p>
          <a:p>
            <a:pPr algn="ctr"/>
            <a:r>
              <a:rPr lang="en-US" sz="6000" b="1" dirty="0">
                <a:solidFill>
                  <a:schemeClr val="tx2"/>
                </a:solidFill>
                <a:latin typeface="Century Gothic" panose="020B0502020202020204" pitchFamily="34" charset="0"/>
                <a:ea typeface="Lato Heavy" charset="0"/>
                <a:cs typeface="Poppins" pitchFamily="2" charset="77"/>
              </a:rPr>
              <a:t>Job Role Vs Work Life Balance for Total Employees</a:t>
            </a:r>
          </a:p>
        </p:txBody>
      </p:sp>
      <p:sp>
        <p:nvSpPr>
          <p:cNvPr id="25" name="Rectangle 45">
            <a:extLst>
              <a:ext uri="{FF2B5EF4-FFF2-40B4-BE49-F238E27FC236}">
                <a16:creationId xmlns:a16="http://schemas.microsoft.com/office/drawing/2014/main" id="{4D00EFF8-74D9-754A-8029-BEAB05BA5CB1}"/>
              </a:ext>
            </a:extLst>
          </p:cNvPr>
          <p:cNvSpPr/>
          <p:nvPr/>
        </p:nvSpPr>
        <p:spPr>
          <a:xfrm>
            <a:off x="11079729" y="292930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31">
            <a:extLst>
              <a:ext uri="{FF2B5EF4-FFF2-40B4-BE49-F238E27FC236}">
                <a16:creationId xmlns:a16="http://schemas.microsoft.com/office/drawing/2014/main" id="{42AA8054-FD21-42DB-B69F-FA40AC973DCC}"/>
              </a:ext>
            </a:extLst>
          </p:cNvPr>
          <p:cNvSpPr/>
          <p:nvPr/>
        </p:nvSpPr>
        <p:spPr>
          <a:xfrm>
            <a:off x="-506730" y="4224854"/>
            <a:ext cx="11847316" cy="7471846"/>
          </a:xfrm>
          <a:prstGeom prst="roundRect">
            <a:avLst>
              <a:gd name="adj" fmla="val 50000"/>
            </a:avLst>
          </a:prstGeom>
          <a:solidFill>
            <a:srgbClr val="6B00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11" name="TextBox 10">
            <a:extLst>
              <a:ext uri="{FF2B5EF4-FFF2-40B4-BE49-F238E27FC236}">
                <a16:creationId xmlns:a16="http://schemas.microsoft.com/office/drawing/2014/main" id="{0D094064-C33D-4F87-919A-E2811420161E}"/>
              </a:ext>
            </a:extLst>
          </p:cNvPr>
          <p:cNvSpPr txBox="1"/>
          <p:nvPr/>
        </p:nvSpPr>
        <p:spPr>
          <a:xfrm>
            <a:off x="314770" y="5421620"/>
            <a:ext cx="10204315" cy="5078313"/>
          </a:xfrm>
          <a:prstGeom prst="rect">
            <a:avLst/>
          </a:prstGeom>
          <a:noFill/>
        </p:spPr>
        <p:txBody>
          <a:bodyPr wrap="square">
            <a:spAutoFit/>
          </a:bodyPr>
          <a:lstStyle/>
          <a:p>
            <a:pPr marL="571500" indent="-571500">
              <a:buFont typeface="Arial" panose="020B0604020202020204" pitchFamily="34" charset="0"/>
              <a:buChar char="•"/>
            </a:pPr>
            <a:r>
              <a:rPr lang="en-US" sz="3600" dirty="0">
                <a:solidFill>
                  <a:schemeClr val="bg2"/>
                </a:solidFill>
                <a:latin typeface="Caladea" panose="02040503050406030204" pitchFamily="18" charset="0"/>
              </a:rPr>
              <a:t>Human Resources</a:t>
            </a:r>
            <a:r>
              <a:rPr lang="en-US" sz="3600" b="0" i="0" dirty="0">
                <a:solidFill>
                  <a:schemeClr val="bg2"/>
                </a:solidFill>
                <a:effectLst/>
                <a:latin typeface="Caladea" panose="02040503050406030204" pitchFamily="18" charset="0"/>
              </a:rPr>
              <a:t> and Laboratory Technicians experience poor work-life balance.</a:t>
            </a:r>
          </a:p>
          <a:p>
            <a:pPr marL="571500" indent="-571500">
              <a:buFont typeface="Arial" panose="020B0604020202020204" pitchFamily="34" charset="0"/>
              <a:buChar char="•"/>
            </a:pPr>
            <a:r>
              <a:rPr lang="en-US" sz="3600" b="0" i="0" dirty="0">
                <a:solidFill>
                  <a:schemeClr val="bg2"/>
                </a:solidFill>
                <a:effectLst/>
                <a:latin typeface="Caladea" panose="02040503050406030204" pitchFamily="18" charset="0"/>
              </a:rPr>
              <a:t>Sales Representatives, Managers, Manufacturing Directors, and Sales Executives have a fair level of work-life balance.</a:t>
            </a:r>
          </a:p>
          <a:p>
            <a:pPr marL="571500" indent="-571500">
              <a:buFont typeface="Arial" panose="020B0604020202020204" pitchFamily="34" charset="0"/>
              <a:buChar char="•"/>
            </a:pPr>
            <a:r>
              <a:rPr lang="en-US" sz="3600" b="0" i="0" dirty="0">
                <a:solidFill>
                  <a:schemeClr val="bg2"/>
                </a:solidFill>
                <a:effectLst/>
                <a:latin typeface="Caladea" panose="02040503050406030204" pitchFamily="18" charset="0"/>
              </a:rPr>
              <a:t>Research Scientists, Healthcare Representatives, and Developers enjoy a good work-life balance.</a:t>
            </a:r>
          </a:p>
          <a:p>
            <a:pPr marL="571500" indent="-571500">
              <a:buFont typeface="Arial" panose="020B0604020202020204" pitchFamily="34" charset="0"/>
              <a:buChar char="•"/>
            </a:pPr>
            <a:r>
              <a:rPr lang="en-US" sz="3600" b="0" i="0" dirty="0">
                <a:solidFill>
                  <a:schemeClr val="bg2"/>
                </a:solidFill>
                <a:effectLst/>
                <a:latin typeface="Caladea" panose="02040503050406030204" pitchFamily="18" charset="0"/>
              </a:rPr>
              <a:t>Employees in the Human Resources department report an excellent work-life balance.</a:t>
            </a:r>
          </a:p>
        </p:txBody>
      </p:sp>
      <p:pic>
        <p:nvPicPr>
          <p:cNvPr id="6" name="Picture 5">
            <a:extLst>
              <a:ext uri="{FF2B5EF4-FFF2-40B4-BE49-F238E27FC236}">
                <a16:creationId xmlns:a16="http://schemas.microsoft.com/office/drawing/2014/main" id="{F947629C-37D7-4192-B93B-3A02691023AD}"/>
              </a:ext>
            </a:extLst>
          </p:cNvPr>
          <p:cNvPicPr>
            <a:picLocks noChangeAspect="1"/>
          </p:cNvPicPr>
          <p:nvPr/>
        </p:nvPicPr>
        <p:blipFill>
          <a:blip r:embed="rId2"/>
          <a:stretch>
            <a:fillRect/>
          </a:stretch>
        </p:blipFill>
        <p:spPr>
          <a:xfrm>
            <a:off x="11560999" y="4428506"/>
            <a:ext cx="12550166" cy="7020544"/>
          </a:xfrm>
          <a:prstGeom prst="rect">
            <a:avLst/>
          </a:prstGeom>
        </p:spPr>
      </p:pic>
    </p:spTree>
    <p:extLst>
      <p:ext uri="{BB962C8B-B14F-4D97-AF65-F5344CB8AC3E}">
        <p14:creationId xmlns:p14="http://schemas.microsoft.com/office/powerpoint/2010/main" val="3394928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Theme Light B">
      <a:dk1>
        <a:srgbClr val="999999"/>
      </a:dk1>
      <a:lt1>
        <a:srgbClr val="FFFFFF"/>
      </a:lt1>
      <a:dk2>
        <a:srgbClr val="363E48"/>
      </a:dk2>
      <a:lt2>
        <a:srgbClr val="FDFFFE"/>
      </a:lt2>
      <a:accent1>
        <a:srgbClr val="6C53E4"/>
      </a:accent1>
      <a:accent2>
        <a:srgbClr val="00B2A6"/>
      </a:accent2>
      <a:accent3>
        <a:srgbClr val="42BDDD"/>
      </a:accent3>
      <a:accent4>
        <a:srgbClr val="FCBC52"/>
      </a:accent4>
      <a:accent5>
        <a:srgbClr val="FB8652"/>
      </a:accent5>
      <a:accent6>
        <a:srgbClr val="989998"/>
      </a:accent6>
      <a:hlink>
        <a:srgbClr val="CCCCFF"/>
      </a:hlink>
      <a:folHlink>
        <a:srgbClr val="B2B2B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9372</TotalTime>
  <Words>836</Words>
  <Application>Microsoft Office PowerPoint</Application>
  <PresentationFormat>Custom</PresentationFormat>
  <Paragraphs>106</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Amasis MT Pro Medium</vt:lpstr>
      <vt:lpstr>Arial</vt:lpstr>
      <vt:lpstr>Caladea</vt:lpstr>
      <vt:lpstr>Calibri</vt:lpstr>
      <vt:lpstr>Calibri Light</vt:lpstr>
      <vt:lpstr>Century Gothic</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Luis Lopez</dc:creator>
  <cp:lastModifiedBy>kakumanu guna venkata Tejesh</cp:lastModifiedBy>
  <cp:revision>1230</cp:revision>
  <dcterms:created xsi:type="dcterms:W3CDTF">2020-05-04T13:20:50Z</dcterms:created>
  <dcterms:modified xsi:type="dcterms:W3CDTF">2024-01-21T04:45:04Z</dcterms:modified>
</cp:coreProperties>
</file>