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2" r:id="rId3"/>
    <p:sldId id="4375" r:id="rId4"/>
    <p:sldId id="4403" r:id="rId5"/>
    <p:sldId id="4419" r:id="rId6"/>
    <p:sldId id="4420" r:id="rId7"/>
    <p:sldId id="4421" r:id="rId8"/>
    <p:sldId id="4401" r:id="rId9"/>
    <p:sldId id="4418" r:id="rId10"/>
    <p:sldId id="4404" r:id="rId11"/>
    <p:sldId id="4400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F2F2F2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285" autoAdjust="0"/>
  </p:normalViewPr>
  <p:slideViewPr>
    <p:cSldViewPr snapToGrid="0" snapToObjects="1">
      <p:cViewPr>
        <p:scale>
          <a:sx n="42" d="100"/>
          <a:sy n="42" d="100"/>
        </p:scale>
        <p:origin x="374" y="6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1F8A769-615B-4223-8393-676500A578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r="39204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58356" y="-261256"/>
            <a:ext cx="24930938" cy="142750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932688" y="2712875"/>
            <a:ext cx="22018752" cy="7911989"/>
            <a:chOff x="2912077" y="3168352"/>
            <a:chExt cx="18865188" cy="68746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8951082" y="3168352"/>
              <a:ext cx="12826183" cy="35433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CROWDFUNDING</a:t>
              </a:r>
              <a:br>
                <a:rPr lang="en-US" sz="1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</a:br>
              <a:r>
                <a:rPr lang="en-US" sz="115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ANALYSIS</a:t>
              </a:r>
              <a:r>
                <a:rPr lang="en-US" sz="96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 </a:t>
              </a:r>
              <a:endParaRPr lang="en-US" sz="12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912077" y="3696227"/>
              <a:ext cx="6346782" cy="6346782"/>
              <a:chOff x="9017042" y="2512775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17042" y="2512775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D3FDDB-A9C4-4C89-9145-4B3045396F9F}"/>
              </a:ext>
            </a:extLst>
          </p:cNvPr>
          <p:cNvSpPr txBox="1"/>
          <p:nvPr/>
        </p:nvSpPr>
        <p:spPr>
          <a:xfrm>
            <a:off x="9828691" y="7382323"/>
            <a:ext cx="63467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GROUP MEMBERS  :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NAMRATA MHATRE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KIRAN BHARADWAJ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PRATYUSHA MEDAVARAM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NIKHIT CHOKHANDRE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ADITYA CHAVAN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4173DD-D624-4C30-90D0-7C678AE2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915" y="1701684"/>
            <a:ext cx="8134597" cy="10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4328518" y="7700885"/>
              <a:ext cx="19537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1211932" y="7700885"/>
              <a:ext cx="19537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8095362" y="7700885"/>
              <a:ext cx="195377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77%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340CF-6725-4F05-A328-6A05F8472484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4FBB7-E067-4C40-911C-3E0EDF96DFDB}"/>
              </a:ext>
            </a:extLst>
          </p:cNvPr>
          <p:cNvSpPr/>
          <p:nvPr/>
        </p:nvSpPr>
        <p:spPr>
          <a:xfrm>
            <a:off x="12188825" y="0"/>
            <a:ext cx="12188809" cy="1371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9C714-B845-41EF-B1BB-35D1474466CD}"/>
              </a:ext>
            </a:extLst>
          </p:cNvPr>
          <p:cNvSpPr txBox="1"/>
          <p:nvPr/>
        </p:nvSpPr>
        <p:spPr>
          <a:xfrm>
            <a:off x="1447896" y="128016"/>
            <a:ext cx="921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Tips to Improve Funding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DE61F-6C35-42BD-B7D3-1B59124B3F25}"/>
              </a:ext>
            </a:extLst>
          </p:cNvPr>
          <p:cNvSpPr txBox="1"/>
          <p:nvPr/>
        </p:nvSpPr>
        <p:spPr>
          <a:xfrm>
            <a:off x="13917168" y="128016"/>
            <a:ext cx="850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Issues We Tackled While Working on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D12067-3C04-46BB-BD6E-8E5E812D18E6}"/>
              </a:ext>
            </a:extLst>
          </p:cNvPr>
          <p:cNvCxnSpPr/>
          <p:nvPr/>
        </p:nvCxnSpPr>
        <p:spPr>
          <a:xfrm>
            <a:off x="16" y="1715964"/>
            <a:ext cx="2437763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31EC22-5181-43DA-866A-376F953F88EF}"/>
              </a:ext>
            </a:extLst>
          </p:cNvPr>
          <p:cNvCxnSpPr>
            <a:cxnSpLocks/>
          </p:cNvCxnSpPr>
          <p:nvPr/>
        </p:nvCxnSpPr>
        <p:spPr>
          <a:xfrm>
            <a:off x="12188816" y="0"/>
            <a:ext cx="9" cy="1371600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F62166-84F9-42F4-8FCD-1C46364EED49}"/>
              </a:ext>
            </a:extLst>
          </p:cNvPr>
          <p:cNvSpPr txBox="1"/>
          <p:nvPr/>
        </p:nvSpPr>
        <p:spPr>
          <a:xfrm>
            <a:off x="292607" y="2029968"/>
            <a:ext cx="1126531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4000" b="1" i="0" dirty="0">
                <a:solidFill>
                  <a:schemeClr val="bg1"/>
                </a:solidFill>
                <a:effectLst/>
              </a:rPr>
              <a:t>Milestone Rewards:</a:t>
            </a:r>
            <a:endParaRPr lang="en-US" sz="4000" b="0" i="0" dirty="0">
              <a:solidFill>
                <a:schemeClr val="bg1"/>
              </a:solidFill>
              <a:effectLst/>
            </a:endParaRPr>
          </a:p>
          <a:p>
            <a:pPr marL="457200" lvl="1" algn="just"/>
            <a:r>
              <a:rPr lang="en-US" sz="4000" b="0" i="0" dirty="0">
                <a:solidFill>
                  <a:schemeClr val="bg1"/>
                </a:solidFill>
                <a:effectLst/>
              </a:rPr>
              <a:t>Offer special rewards as the project hits specific goals to attract more backers and make them feel part of the project's success.</a:t>
            </a:r>
          </a:p>
          <a:p>
            <a:pPr marL="457200" lvl="1" algn="just"/>
            <a:endParaRPr lang="en-US" sz="4000" b="0" i="0" dirty="0">
              <a:solidFill>
                <a:schemeClr val="bg1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4000" b="1" i="0" dirty="0">
                <a:solidFill>
                  <a:schemeClr val="bg1"/>
                </a:solidFill>
                <a:effectLst/>
              </a:rPr>
              <a:t>Clear Project Explanation:</a:t>
            </a:r>
            <a:endParaRPr lang="en-US" sz="4000" b="0" i="0" dirty="0">
              <a:solidFill>
                <a:schemeClr val="bg1"/>
              </a:solidFill>
              <a:effectLst/>
            </a:endParaRPr>
          </a:p>
          <a:p>
            <a:pPr marL="457200" lvl="1" algn="just"/>
            <a:r>
              <a:rPr lang="en-US" sz="4000" b="0" i="0" dirty="0">
                <a:solidFill>
                  <a:schemeClr val="bg1"/>
                </a:solidFill>
                <a:effectLst/>
              </a:rPr>
              <a:t>Ensure everyone understands your project by explaining its goals and plans in a straightforward way, building trust among potential backers.</a:t>
            </a:r>
          </a:p>
          <a:p>
            <a:pPr marL="457200" lvl="1" algn="just"/>
            <a:endParaRPr lang="en-US" sz="4000" b="0" i="0" dirty="0">
              <a:solidFill>
                <a:schemeClr val="bg1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4000" b="1" i="0" dirty="0">
                <a:solidFill>
                  <a:schemeClr val="bg1"/>
                </a:solidFill>
                <a:effectLst/>
              </a:rPr>
              <a:t>Smart Advertising Strategies:</a:t>
            </a:r>
            <a:endParaRPr lang="en-US" sz="4000" b="0" i="0" dirty="0">
              <a:solidFill>
                <a:schemeClr val="bg1"/>
              </a:solidFill>
              <a:effectLst/>
            </a:endParaRPr>
          </a:p>
          <a:p>
            <a:pPr marL="457200" lvl="1" algn="just"/>
            <a:r>
              <a:rPr lang="en-US" sz="4000" b="0" i="0" dirty="0">
                <a:solidFill>
                  <a:schemeClr val="bg1"/>
                </a:solidFill>
                <a:effectLst/>
              </a:rPr>
              <a:t>Use clever advertising methods to reach more people and create interest in your project, bringing in a larger community of backers.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C7319-6EB6-4FAB-890D-2EB6EDCB9B24}"/>
              </a:ext>
            </a:extLst>
          </p:cNvPr>
          <p:cNvSpPr txBox="1"/>
          <p:nvPr/>
        </p:nvSpPr>
        <p:spPr>
          <a:xfrm>
            <a:off x="12700790" y="1975101"/>
            <a:ext cx="110187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000" b="0" i="0" dirty="0">
                <a:solidFill>
                  <a:srgbClr val="ECECEC"/>
                </a:solidFill>
                <a:effectLst/>
              </a:rPr>
              <a:t>Handling large amounts of data posed challenges when it was brought into the system, leading to potential issues with system performance due to the sheer volume of data.</a:t>
            </a:r>
          </a:p>
          <a:p>
            <a:pPr marL="742950" indent="-742950" algn="just">
              <a:buFont typeface="+mj-lt"/>
              <a:buAutoNum type="arabicPeriod"/>
            </a:pPr>
            <a:endParaRPr lang="en-US" dirty="0">
              <a:solidFill>
                <a:srgbClr val="ECECEC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4000" b="0" i="0" dirty="0">
                <a:solidFill>
                  <a:srgbClr val="ECECEC"/>
                </a:solidFill>
                <a:effectLst/>
              </a:rPr>
              <a:t>Dealing with massive datasets caused problems for the system, slowing it down.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4000" dirty="0">
              <a:solidFill>
                <a:srgbClr val="ECECEC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4000" b="0" i="0" dirty="0">
                <a:solidFill>
                  <a:srgbClr val="ECECEC"/>
                </a:solidFill>
                <a:effectLst/>
              </a:rPr>
              <a:t>We encountered challenges in importing the data because of its sheer volume.</a:t>
            </a:r>
            <a:endParaRPr lang="en-US" sz="4000" dirty="0">
              <a:solidFill>
                <a:srgbClr val="ECECEC"/>
              </a:solidFill>
            </a:endParaRPr>
          </a:p>
          <a:p>
            <a:pPr algn="l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-146302"/>
            <a:ext cx="24377646" cy="13862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BB96F-D722-4A2A-8A67-0D9090AC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3" y="515185"/>
            <a:ext cx="23006304" cy="126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4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3" y="-274319"/>
            <a:ext cx="24377647" cy="1509039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9119643" y="1631132"/>
            <a:ext cx="61383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Agenda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4C7782-5C43-4C41-8F0F-AD345E3D2843}"/>
              </a:ext>
            </a:extLst>
          </p:cNvPr>
          <p:cNvSpPr/>
          <p:nvPr/>
        </p:nvSpPr>
        <p:spPr>
          <a:xfrm>
            <a:off x="1662280" y="5279834"/>
            <a:ext cx="1550504" cy="1550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75DC6F-6933-9C48-9432-A6D34F225B4F}"/>
              </a:ext>
            </a:extLst>
          </p:cNvPr>
          <p:cNvSpPr/>
          <p:nvPr/>
        </p:nvSpPr>
        <p:spPr>
          <a:xfrm>
            <a:off x="1662280" y="9547034"/>
            <a:ext cx="1550504" cy="15505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47542A-9841-964E-8C0A-E45BDCD46716}"/>
              </a:ext>
            </a:extLst>
          </p:cNvPr>
          <p:cNvGrpSpPr/>
          <p:nvPr/>
        </p:nvGrpSpPr>
        <p:grpSpPr>
          <a:xfrm>
            <a:off x="3336511" y="5340854"/>
            <a:ext cx="5401460" cy="1195432"/>
            <a:chOff x="13864375" y="2648010"/>
            <a:chExt cx="5401460" cy="1195432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79072EED-C2B5-534E-9E04-0D1482254531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DBFF6D-CB8A-F446-AFD0-7B91C26BEC16}"/>
                </a:ext>
              </a:extLst>
            </p:cNvPr>
            <p:cNvSpPr/>
            <p:nvPr/>
          </p:nvSpPr>
          <p:spPr>
            <a:xfrm>
              <a:off x="14083153" y="2648010"/>
              <a:ext cx="51826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ea typeface="Roboto" panose="02000000000000000000" pitchFamily="2" charset="0"/>
                  <a:cs typeface="Lato Light" panose="020F0502020204030203" pitchFamily="34" charset="0"/>
                </a:rPr>
                <a:t>Information</a:t>
              </a:r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45DB8C-899E-D44F-8A09-1F0BF74AED20}"/>
              </a:ext>
            </a:extLst>
          </p:cNvPr>
          <p:cNvGrpSpPr/>
          <p:nvPr/>
        </p:nvGrpSpPr>
        <p:grpSpPr>
          <a:xfrm>
            <a:off x="3336511" y="10042416"/>
            <a:ext cx="13289416" cy="797380"/>
            <a:chOff x="13864375" y="3046062"/>
            <a:chExt cx="13289416" cy="797380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A5144D76-EEF4-3545-93C8-6BDE673C6F26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5CD698-E5A0-A64A-A5AA-9DED4D8E7895}"/>
                </a:ext>
              </a:extLst>
            </p:cNvPr>
            <p:cNvSpPr/>
            <p:nvPr/>
          </p:nvSpPr>
          <p:spPr>
            <a:xfrm>
              <a:off x="21971109" y="3046062"/>
              <a:ext cx="51826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Project Insights 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7E72118-222D-A54E-B45E-CAC143691194}"/>
              </a:ext>
            </a:extLst>
          </p:cNvPr>
          <p:cNvSpPr/>
          <p:nvPr/>
        </p:nvSpPr>
        <p:spPr>
          <a:xfrm>
            <a:off x="8816362" y="5335043"/>
            <a:ext cx="1550504" cy="15505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960BD7-6E9F-CF4A-840B-C1AD168BED3F}"/>
              </a:ext>
            </a:extLst>
          </p:cNvPr>
          <p:cNvSpPr/>
          <p:nvPr/>
        </p:nvSpPr>
        <p:spPr>
          <a:xfrm>
            <a:off x="9366352" y="9728829"/>
            <a:ext cx="1550504" cy="1550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3FF154-973C-8647-9287-748329677AC2}"/>
              </a:ext>
            </a:extLst>
          </p:cNvPr>
          <p:cNvGrpSpPr/>
          <p:nvPr/>
        </p:nvGrpSpPr>
        <p:grpSpPr>
          <a:xfrm>
            <a:off x="3660709" y="5489825"/>
            <a:ext cx="11938998" cy="5618635"/>
            <a:chOff x="6856355" y="3069885"/>
            <a:chExt cx="11938998" cy="5618635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61B737EF-D4AF-864B-B363-3CBA058397EC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2C8D05-4C81-254A-90AB-F0FD83A4B8AE}"/>
                </a:ext>
              </a:extLst>
            </p:cNvPr>
            <p:cNvSpPr/>
            <p:nvPr/>
          </p:nvSpPr>
          <p:spPr>
            <a:xfrm>
              <a:off x="6856355" y="7241970"/>
              <a:ext cx="518268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Analysis on Failed Kickstarter Campaign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155A52-D8BB-B243-8AFD-51673D4F2809}"/>
              </a:ext>
            </a:extLst>
          </p:cNvPr>
          <p:cNvGrpSpPr/>
          <p:nvPr/>
        </p:nvGrpSpPr>
        <p:grpSpPr>
          <a:xfrm>
            <a:off x="10821805" y="10138964"/>
            <a:ext cx="12999616" cy="1408718"/>
            <a:chOff x="13864375" y="2434724"/>
            <a:chExt cx="12999616" cy="1408718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A86A3374-D9E1-554E-8DF8-0071B363FEC2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E23DAC-EDB9-7949-B43F-8DA30536E9CF}"/>
                </a:ext>
              </a:extLst>
            </p:cNvPr>
            <p:cNvSpPr/>
            <p:nvPr/>
          </p:nvSpPr>
          <p:spPr>
            <a:xfrm>
              <a:off x="21681309" y="2434724"/>
              <a:ext cx="51826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Dashboard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CCA1422D-19AD-7943-8AD6-401536D26F1E}"/>
              </a:ext>
            </a:extLst>
          </p:cNvPr>
          <p:cNvSpPr/>
          <p:nvPr/>
        </p:nvSpPr>
        <p:spPr>
          <a:xfrm>
            <a:off x="16285128" y="5279834"/>
            <a:ext cx="1550504" cy="15505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33FD9F-D317-134A-834D-1D16CAA33096}"/>
              </a:ext>
            </a:extLst>
          </p:cNvPr>
          <p:cNvGrpSpPr/>
          <p:nvPr/>
        </p:nvGrpSpPr>
        <p:grpSpPr>
          <a:xfrm>
            <a:off x="17959359" y="5041511"/>
            <a:ext cx="5967007" cy="2123658"/>
            <a:chOff x="13864375" y="2348667"/>
            <a:chExt cx="5967007" cy="2123658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A92BEC80-E826-BB48-88C6-47F01D6006F4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CF1F11-D81C-B146-9DD3-7494548523EC}"/>
                </a:ext>
              </a:extLst>
            </p:cNvPr>
            <p:cNvSpPr/>
            <p:nvPr/>
          </p:nvSpPr>
          <p:spPr>
            <a:xfrm>
              <a:off x="13994452" y="2348667"/>
              <a:ext cx="583693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Factors that Contributes in Successful Kickstarter Campaign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4BB13A-4E19-6549-A60F-128B33676F8B}"/>
              </a:ext>
            </a:extLst>
          </p:cNvPr>
          <p:cNvGrpSpPr/>
          <p:nvPr/>
        </p:nvGrpSpPr>
        <p:grpSpPr>
          <a:xfrm>
            <a:off x="18269339" y="9353344"/>
            <a:ext cx="5472530" cy="1656778"/>
            <a:chOff x="13864375" y="2361999"/>
            <a:chExt cx="5401460" cy="1481443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C804B020-F383-964A-B9FF-C18A0724F58D}"/>
                </a:ext>
              </a:extLst>
            </p:cNvPr>
            <p:cNvSpPr txBox="1">
              <a:spLocks/>
            </p:cNvSpPr>
            <p:nvPr/>
          </p:nvSpPr>
          <p:spPr>
            <a:xfrm>
              <a:off x="13864375" y="3069885"/>
              <a:ext cx="4930978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B57F7D-284D-FD41-BB74-6A0D4CA7840E}"/>
                </a:ext>
              </a:extLst>
            </p:cNvPr>
            <p:cNvSpPr/>
            <p:nvPr/>
          </p:nvSpPr>
          <p:spPr>
            <a:xfrm>
              <a:off x="14083153" y="2361999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47EC8-5425-AD45-8C47-59D791C94A6F}"/>
              </a:ext>
            </a:extLst>
          </p:cNvPr>
          <p:cNvSpPr/>
          <p:nvPr/>
        </p:nvSpPr>
        <p:spPr>
          <a:xfrm>
            <a:off x="1878938" y="5620461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0076BF-347C-B845-89F9-9974B09BF4C1}"/>
              </a:ext>
            </a:extLst>
          </p:cNvPr>
          <p:cNvSpPr/>
          <p:nvPr/>
        </p:nvSpPr>
        <p:spPr>
          <a:xfrm>
            <a:off x="9059667" y="5620461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264162-B539-D945-9F0C-A0FBF1A0F000}"/>
              </a:ext>
            </a:extLst>
          </p:cNvPr>
          <p:cNvSpPr/>
          <p:nvPr/>
        </p:nvSpPr>
        <p:spPr>
          <a:xfrm>
            <a:off x="16509338" y="5620461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A2244B-A5B3-D446-B298-7BDCB16C9428}"/>
              </a:ext>
            </a:extLst>
          </p:cNvPr>
          <p:cNvSpPr/>
          <p:nvPr/>
        </p:nvSpPr>
        <p:spPr>
          <a:xfrm>
            <a:off x="1878938" y="9923520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ABCB34-6767-334D-80B8-7337FC8167B6}"/>
              </a:ext>
            </a:extLst>
          </p:cNvPr>
          <p:cNvSpPr/>
          <p:nvPr/>
        </p:nvSpPr>
        <p:spPr>
          <a:xfrm>
            <a:off x="9591614" y="10042416"/>
            <a:ext cx="1117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ECA92-DBF6-4A04-A801-19BF7850B4C9}"/>
              </a:ext>
            </a:extLst>
          </p:cNvPr>
          <p:cNvSpPr txBox="1"/>
          <p:nvPr/>
        </p:nvSpPr>
        <p:spPr>
          <a:xfrm>
            <a:off x="3555289" y="6103340"/>
            <a:ext cx="471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Kickstarter?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3948A-C067-4E48-8785-579B213A4C17}"/>
              </a:ext>
            </a:extLst>
          </p:cNvPr>
          <p:cNvSpPr txBox="1"/>
          <p:nvPr/>
        </p:nvSpPr>
        <p:spPr>
          <a:xfrm>
            <a:off x="10709554" y="5724766"/>
            <a:ext cx="4782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Project Objectives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8419EA-DACD-4ADD-8F4D-2A3B8D969323}"/>
              </a:ext>
            </a:extLst>
          </p:cNvPr>
          <p:cNvSpPr/>
          <p:nvPr/>
        </p:nvSpPr>
        <p:spPr>
          <a:xfrm>
            <a:off x="16654023" y="9923520"/>
            <a:ext cx="1430616" cy="135581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4A85A-7A85-460D-8353-8090BA1912EB}"/>
              </a:ext>
            </a:extLst>
          </p:cNvPr>
          <p:cNvSpPr txBox="1"/>
          <p:nvPr/>
        </p:nvSpPr>
        <p:spPr>
          <a:xfrm>
            <a:off x="17107014" y="10138964"/>
            <a:ext cx="84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2F2F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276643" y="-261256"/>
            <a:ext cx="24930938" cy="1423851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38000" y="-16002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5365750" y="3428981"/>
            <a:ext cx="13646150" cy="9224709"/>
            <a:chOff x="5365750" y="3966933"/>
            <a:chExt cx="13646150" cy="922470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11109552" y="3966933"/>
              <a:ext cx="2158543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5712672"/>
              <a:ext cx="13646150" cy="74789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chemeClr val="bg1"/>
                  </a:solidFill>
                  <a:effectLst/>
                  <a:latin typeface="Söhne"/>
                </a:rPr>
                <a:t>Kickstarter is a platform where thousands of independent creators, including filmmakers, musicians, artists, and designers, fund their creative projects.</a:t>
              </a:r>
            </a:p>
            <a:p>
              <a:pPr algn="just"/>
              <a:endParaRPr lang="en-US" sz="40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chemeClr val="bg1"/>
                  </a:solidFill>
                  <a:effectLst/>
                  <a:latin typeface="Söhne"/>
                </a:rPr>
                <a:t>Creators have complete control over their projects, dedicating weeks to building project pages, creating videos, and planning rewards for backers. 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endParaRPr lang="en-US" sz="4000" b="0" i="0" dirty="0">
                <a:solidFill>
                  <a:schemeClr val="bg1"/>
                </a:solidFill>
                <a:effectLst/>
                <a:latin typeface="Söhne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0" i="0" dirty="0">
                  <a:solidFill>
                    <a:schemeClr val="bg1"/>
                  </a:solidFill>
                  <a:effectLst/>
                  <a:latin typeface="Söhne"/>
                </a:rPr>
                <a:t>Each project sets a funding goal and deadline, and backers can pledge money to support projects they like. Funding is all-or-nothing – if a project reaches its goal, backers are charged; otherwise, no charges occur.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8B8E40-6C80-4833-BB93-F03BAA5E80BF}"/>
              </a:ext>
            </a:extLst>
          </p:cNvPr>
          <p:cNvSpPr txBox="1"/>
          <p:nvPr/>
        </p:nvSpPr>
        <p:spPr>
          <a:xfrm>
            <a:off x="8211151" y="1368419"/>
            <a:ext cx="79553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What is  </a:t>
            </a:r>
            <a:r>
              <a:rPr lang="en-US" sz="9600" b="1" dirty="0">
                <a:solidFill>
                  <a:schemeClr val="bg1"/>
                </a:solidFill>
              </a:rPr>
              <a:t>KICKSTARTER</a:t>
            </a:r>
          </a:p>
        </p:txBody>
      </p: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0" y="2"/>
            <a:ext cx="24377647" cy="1371599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-2794006" y="-2772132"/>
            <a:ext cx="11055350" cy="11055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-261257" y="1748378"/>
            <a:ext cx="18333721" cy="7181171"/>
            <a:chOff x="0" y="1292656"/>
            <a:chExt cx="18333721" cy="71811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0" y="1292656"/>
              <a:ext cx="7854956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PROJECT OBJECTIVES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043929" y="7827496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D4C1504-3D10-41F0-BF56-803B541E903A}"/>
              </a:ext>
            </a:extLst>
          </p:cNvPr>
          <p:cNvSpPr txBox="1"/>
          <p:nvPr/>
        </p:nvSpPr>
        <p:spPr>
          <a:xfrm>
            <a:off x="8630111" y="408164"/>
            <a:ext cx="1497239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project aims to analyze Kickstarter crowdfunding data using tools like Microsoft Excel, Power BI, Tableau, and MySQL. The goal is to get a complete picture of crowdfunding trends and figure out important performance indicators to understand how crowdfunding works.</a:t>
            </a:r>
          </a:p>
          <a:p>
            <a:pPr algn="just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Here are the main points we're looking at:</a:t>
            </a:r>
          </a:p>
          <a:p>
            <a:pPr algn="just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Söhne"/>
              </a:rPr>
              <a:t>1. Total Projects:</a:t>
            </a: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Checking how many projects are on the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Looking at how project creation changes over time to see how the platform is growing.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Söhne"/>
              </a:rPr>
              <a:t>2. Successful Projects: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Studying which factors (like category, funding goal, and duration) affects  project's success.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Figuring out what makes a project successful and suggest ways to improve it.</a:t>
            </a:r>
          </a:p>
          <a:p>
            <a:pPr algn="just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A0764-3DAA-4691-9A09-CF8FE328CBC0}"/>
              </a:ext>
            </a:extLst>
          </p:cNvPr>
          <p:cNvSpPr txBox="1"/>
          <p:nvPr/>
        </p:nvSpPr>
        <p:spPr>
          <a:xfrm>
            <a:off x="1108970" y="8377336"/>
            <a:ext cx="22493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Söhne"/>
              </a:rPr>
              <a:t>3. Total Backers: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Exploring how many people back different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Finding patterns in how backers behave, like which categories they prefer or how much they typically contribute.</a:t>
            </a:r>
          </a:p>
          <a:p>
            <a:pPr algn="just"/>
            <a:r>
              <a:rPr 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Söhne"/>
              </a:rPr>
              <a:t>4. Total Categories: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Sorting projects into categories to see the types of crowdfunding initiatives.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Highlighting which categories are the most popular and successful.</a:t>
            </a:r>
          </a:p>
          <a:p>
            <a:pPr algn="just"/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just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By doing this, we hoping to provide a clear and simple understanding of how crowdfunding works and what makes projects successful.</a:t>
            </a:r>
          </a:p>
        </p:txBody>
      </p: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4155" y="-4180"/>
            <a:ext cx="24377653" cy="14129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1338493" y="5580887"/>
            <a:ext cx="1370327" cy="1207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1298479" y="8205385"/>
            <a:ext cx="1321723" cy="12104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1434940" y="10110340"/>
            <a:ext cx="1321723" cy="13032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1599241" y="8432610"/>
            <a:ext cx="754109" cy="770992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0A8BD6-B817-1C48-8C08-989AA691E64B}"/>
              </a:ext>
            </a:extLst>
          </p:cNvPr>
          <p:cNvGrpSpPr/>
          <p:nvPr/>
        </p:nvGrpSpPr>
        <p:grpSpPr>
          <a:xfrm>
            <a:off x="14689516" y="3676399"/>
            <a:ext cx="7493892" cy="4708900"/>
            <a:chOff x="2142477" y="1907834"/>
            <a:chExt cx="7493892" cy="47089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302257" y="1907834"/>
              <a:ext cx="733411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A16F55B-0103-A747-8988-C79328260545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5845742"/>
              <a:ext cx="6896015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ts val="4299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543475" y="257275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965A64-DC7A-4086-A6D5-3DB6BBB9A03C}"/>
              </a:ext>
            </a:extLst>
          </p:cNvPr>
          <p:cNvGrpSpPr/>
          <p:nvPr/>
        </p:nvGrpSpPr>
        <p:grpSpPr>
          <a:xfrm>
            <a:off x="1713905" y="10468464"/>
            <a:ext cx="763791" cy="545684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D836DAF6-FFB7-4593-BD40-8480BFEF4FE2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3B02C91F-B8EA-471D-A544-8734ED6E5AD4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B81CDDC-679B-45B0-89E5-0DA94D7176BA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A9E4AC24-363F-4E08-BA9C-FFC4950FD63A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F739AD6E-CE01-4349-8DB3-F96EBB9F8D2A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4AAFC2A2-455A-46B6-BCA2-E730B2346CB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1489BD27-6FDE-42DD-8C53-9C334EBF6310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89124AB8-2D5E-4552-9A68-0612C31E0799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B21D2F50-346F-43D5-BFDD-96F75F0642F7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4B998204-1DC8-467F-8DF5-76ED934BF4D1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87E19208-CABB-48CA-BB18-A41F196CF5B1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DF862ABD-6E61-4AFC-9620-3AEBBA0250FC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CA77470A-8597-458B-80C7-FCA2E34489B2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BC3672F-B283-4A7A-86C8-503AB82C0A69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9ADFCDFF-D168-4E1B-9D48-934040C1BA12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59EEF5-6F79-45D0-A2A6-21D0DBDC77DD}"/>
              </a:ext>
            </a:extLst>
          </p:cNvPr>
          <p:cNvSpPr txBox="1"/>
          <p:nvPr/>
        </p:nvSpPr>
        <p:spPr>
          <a:xfrm>
            <a:off x="2702560" y="1022987"/>
            <a:ext cx="1974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Lato Light" panose="020F0502020204030203" pitchFamily="34" charset="0"/>
              </a:rPr>
              <a:t>Factors that Contribute in Successful Kickstarter Campaign 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E8114-86BE-4129-AD5F-CCA4B219073D}"/>
              </a:ext>
            </a:extLst>
          </p:cNvPr>
          <p:cNvSpPr txBox="1"/>
          <p:nvPr/>
        </p:nvSpPr>
        <p:spPr>
          <a:xfrm>
            <a:off x="3255328" y="3358189"/>
            <a:ext cx="195061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38.35%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projects on Kickstarter succeed, showing that many creators bring their ideas to life. It's good, but there's still a chance to make it even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BD17B-1A41-4000-89A3-B9D16BD043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79" y="3252593"/>
            <a:ext cx="1453443" cy="1453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7FF5A-195B-4C83-B407-7CCC2D0FA0FA}"/>
              </a:ext>
            </a:extLst>
          </p:cNvPr>
          <p:cNvSpPr txBox="1"/>
          <p:nvPr/>
        </p:nvSpPr>
        <p:spPr>
          <a:xfrm>
            <a:off x="3203135" y="5212281"/>
            <a:ext cx="19506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top 5 most successful projects based on the amount raised are: The Good Life with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$81M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LM7 Black Rock Shooter Creator Figure Project with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$52M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Dream Pen: True Ebonite Fountain Pens with Japanese Art with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$33M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The VR Animation Spice and Wolf VR Production Project with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$31M,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Venus Blood Frontier English Localization Project with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$24M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944E83-B9F2-4858-9C74-5E09274DDECE}"/>
              </a:ext>
            </a:extLst>
          </p:cNvPr>
          <p:cNvGrpSpPr/>
          <p:nvPr/>
        </p:nvGrpSpPr>
        <p:grpSpPr>
          <a:xfrm>
            <a:off x="1804614" y="5791476"/>
            <a:ext cx="417774" cy="859604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78DAE961-32A4-4390-AAD4-B10C839D39E6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D3C2B6C3-68F8-4DF0-B89F-C1A557F5DCFE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D07A1AB3-FF6E-4ECF-BB41-0CCC47F85AE4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D4E493-A94F-4F77-87F2-A47B9DCA7B29}"/>
              </a:ext>
            </a:extLst>
          </p:cNvPr>
          <p:cNvSpPr txBox="1"/>
          <p:nvPr/>
        </p:nvSpPr>
        <p:spPr>
          <a:xfrm>
            <a:off x="3255328" y="8349262"/>
            <a:ext cx="195061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Percentage of Successful Projects fluctuates throughout the Year, with the highest Percentage occurring  in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58B5F-4534-464F-857E-EB9714475C01}"/>
              </a:ext>
            </a:extLst>
          </p:cNvPr>
          <p:cNvSpPr txBox="1"/>
          <p:nvPr/>
        </p:nvSpPr>
        <p:spPr>
          <a:xfrm>
            <a:off x="3255329" y="10341870"/>
            <a:ext cx="1950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EFFFF"/>
                </a:solidFill>
                <a:latin typeface="Calibri" panose="020F0502020204030204"/>
              </a:rPr>
              <a:t>Projects with realistic and well-defined funding goals are more likely to succeed.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24B3-D000-4B21-B83E-4C0C07CBA6C7}"/>
              </a:ext>
            </a:extLst>
          </p:cNvPr>
          <p:cNvSpPr txBox="1"/>
          <p:nvPr/>
        </p:nvSpPr>
        <p:spPr>
          <a:xfrm>
            <a:off x="3255328" y="11849821"/>
            <a:ext cx="19506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Looking at different categories, Tabletop Games have a success rate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62.42%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making them the most successful Category. 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F4150F-523F-4B2F-AAAA-CB67225DC182}"/>
              </a:ext>
            </a:extLst>
          </p:cNvPr>
          <p:cNvSpPr/>
          <p:nvPr/>
        </p:nvSpPr>
        <p:spPr>
          <a:xfrm>
            <a:off x="1495341" y="11909024"/>
            <a:ext cx="1321723" cy="12031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F70D10-EAA3-4E52-9D0D-32C2A4D8D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86" y="12163471"/>
            <a:ext cx="777091" cy="6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1" y="-166507"/>
            <a:ext cx="24527963" cy="14129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1383698" y="4834008"/>
            <a:ext cx="1370327" cy="1207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1499207" y="7289915"/>
            <a:ext cx="1339615" cy="12104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1469858" y="9581235"/>
            <a:ext cx="1321723" cy="12031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1753665" y="9789841"/>
            <a:ext cx="754109" cy="770992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0A8BD6-B817-1C48-8C08-989AA691E64B}"/>
              </a:ext>
            </a:extLst>
          </p:cNvPr>
          <p:cNvGrpSpPr/>
          <p:nvPr/>
        </p:nvGrpSpPr>
        <p:grpSpPr>
          <a:xfrm>
            <a:off x="14689516" y="3676399"/>
            <a:ext cx="7493892" cy="4708900"/>
            <a:chOff x="2142477" y="1907834"/>
            <a:chExt cx="7493892" cy="47089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5C5BB-0777-D247-8DF4-76AC6360F7B8}"/>
                </a:ext>
              </a:extLst>
            </p:cNvPr>
            <p:cNvSpPr txBox="1"/>
            <p:nvPr/>
          </p:nvSpPr>
          <p:spPr>
            <a:xfrm>
              <a:off x="2302257" y="1907834"/>
              <a:ext cx="733411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A16F55B-0103-A747-8988-C79328260545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5845742"/>
              <a:ext cx="6896015" cy="77099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ts val="4299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543475" y="2572754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965A64-DC7A-4086-A6D5-3DB6BBB9A03C}"/>
              </a:ext>
            </a:extLst>
          </p:cNvPr>
          <p:cNvGrpSpPr/>
          <p:nvPr/>
        </p:nvGrpSpPr>
        <p:grpSpPr>
          <a:xfrm>
            <a:off x="1643056" y="5135354"/>
            <a:ext cx="842133" cy="60095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D836DAF6-FFB7-4593-BD40-8480BFEF4FE2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3B02C91F-B8EA-471D-A544-8734ED6E5AD4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7B81CDDC-679B-45B0-89E5-0DA94D7176BA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A9E4AC24-363F-4E08-BA9C-FFC4950FD63A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F739AD6E-CE01-4349-8DB3-F96EBB9F8D2A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4AAFC2A2-455A-46B6-BCA2-E730B2346CB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1489BD27-6FDE-42DD-8C53-9C334EBF6310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89124AB8-2D5E-4552-9A68-0612C31E0799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B21D2F50-346F-43D5-BFDD-96F75F0642F7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4B998204-1DC8-467F-8DF5-76ED934BF4D1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87E19208-CABB-48CA-BB18-A41F196CF5B1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DF862ABD-6E61-4AFC-9620-3AEBBA0250FC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CA77470A-8597-458B-80C7-FCA2E34489B2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1BC3672F-B283-4A7A-86C8-503AB82C0A69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9ADFCDFF-D168-4E1B-9D48-934040C1BA12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859EEF5-6F79-45D0-A2A6-21D0DBDC77DD}"/>
              </a:ext>
            </a:extLst>
          </p:cNvPr>
          <p:cNvSpPr txBox="1"/>
          <p:nvPr/>
        </p:nvSpPr>
        <p:spPr>
          <a:xfrm>
            <a:off x="4310741" y="1520508"/>
            <a:ext cx="15446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on Failed Kickstarter Campaign 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8835-0D8F-4E76-A6F6-357D85E4CA3D}"/>
              </a:ext>
            </a:extLst>
          </p:cNvPr>
          <p:cNvSpPr txBox="1"/>
          <p:nvPr/>
        </p:nvSpPr>
        <p:spPr>
          <a:xfrm>
            <a:off x="3145536" y="4789559"/>
            <a:ext cx="1978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Approximately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51.45%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projects on the platform did not achieve their funding goals, indicating a notable percentage of unsuccessful crowdfunding initiatives.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D729B-300B-433E-A5A2-0856CBDD22B0}"/>
              </a:ext>
            </a:extLst>
          </p:cNvPr>
          <p:cNvSpPr txBox="1"/>
          <p:nvPr/>
        </p:nvSpPr>
        <p:spPr>
          <a:xfrm>
            <a:off x="3199007" y="7200747"/>
            <a:ext cx="19729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Projects in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Design, Documentary, </a:t>
            </a:r>
            <a:r>
              <a:rPr lang="en-US" sz="4400" b="1" dirty="0">
                <a:solidFill>
                  <a:srgbClr val="FEFFFF"/>
                </a:solidFill>
                <a:latin typeface="Calibri" panose="020F0502020204030204"/>
              </a:rPr>
              <a:t>Video Games,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Music and Food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categories have a higher number of failures compared to other categories.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780F7-2C5E-42D8-8C57-460AD96C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7068" y="7511854"/>
            <a:ext cx="661569" cy="766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D0024-C617-440C-8E08-08A70E4330CB}"/>
              </a:ext>
            </a:extLst>
          </p:cNvPr>
          <p:cNvSpPr txBox="1"/>
          <p:nvPr/>
        </p:nvSpPr>
        <p:spPr>
          <a:xfrm>
            <a:off x="3199007" y="9581235"/>
            <a:ext cx="18984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FEFFFF"/>
                </a:solidFill>
                <a:latin typeface="Calibri" panose="020F0502020204030204"/>
              </a:rPr>
              <a:t>Failing to identify popular project categories, backer demographics, and emerging funding trends can limit campaign's potential.</a:t>
            </a:r>
          </a:p>
        </p:txBody>
      </p:sp>
    </p:spTree>
    <p:extLst>
      <p:ext uri="{BB962C8B-B14F-4D97-AF65-F5344CB8AC3E}">
        <p14:creationId xmlns:p14="http://schemas.microsoft.com/office/powerpoint/2010/main" val="841363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7" y="1"/>
            <a:ext cx="18192744" cy="1371599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indent="-5715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Söhne"/>
              </a:rPr>
              <a:t>Identifying Peak Years for Project Launches: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Recognizing the peak year in Kickstarter project launches, such as the notable surge in 2014, is crucial for strategic planning. 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aligning major project launches with historically successful periods, leveraging the platform's heightened activity for increased visibility and support.</a:t>
            </a:r>
          </a:p>
          <a:p>
            <a:pPr marR="0" lvl="1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indent="-571500" algn="just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Söhne"/>
              </a:rPr>
              <a:t>Addressing Project Outcome Disparities: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analysis of project outcomes, as indicated by the donut chart, reveals a need for a targeted improvement strategy.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Focusing on reducing the percentage of failed projects and enhancing the success rate should be a priority. 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could involve refining project planning, conducting thorough market research, and implementing effective risk management to enhance overall project viability.</a:t>
            </a:r>
          </a:p>
          <a:p>
            <a:pPr marR="0" lvl="1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indent="-5715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Söhne"/>
              </a:rPr>
              <a:t>Strategic Resource Allocation Across Quarters: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concentration of projects in quarter 3 suggests a potential strategic advantage during that period.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optimize resource allocation, consider understanding the specific conditions that make quarter 3 favourable. </a:t>
            </a:r>
          </a:p>
          <a:p>
            <a:pPr marL="1485717" marR="0" lvl="1" indent="-57150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insight can guide the scheduling of major launches, ensuring that resources are allocated efficiently to capitalize on the platform's dynamics during the most opportune times.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37D3876-1DB6-5648-82E3-1CAC2D73653D}"/>
              </a:ext>
            </a:extLst>
          </p:cNvPr>
          <p:cNvSpPr txBox="1">
            <a:spLocks/>
          </p:cNvSpPr>
          <p:nvPr/>
        </p:nvSpPr>
        <p:spPr>
          <a:xfrm>
            <a:off x="11363775" y="6548023"/>
            <a:ext cx="11320605" cy="8966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2AC270-5A1B-46A9-9E68-8C640884FF02}"/>
              </a:ext>
            </a:extLst>
          </p:cNvPr>
          <p:cNvSpPr/>
          <p:nvPr/>
        </p:nvSpPr>
        <p:spPr>
          <a:xfrm>
            <a:off x="17757648" y="-2998578"/>
            <a:ext cx="8522208" cy="88873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D50DB-D057-4A11-9278-857CA8012DBD}"/>
              </a:ext>
            </a:extLst>
          </p:cNvPr>
          <p:cNvSpPr txBox="1"/>
          <p:nvPr/>
        </p:nvSpPr>
        <p:spPr>
          <a:xfrm>
            <a:off x="18698557" y="541172"/>
            <a:ext cx="5249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265058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1298180" y="-2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Dashboard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55367-646E-48AA-B991-50E21030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2" y="1323438"/>
            <a:ext cx="22895055" cy="123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1298180" y="-2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Dashboard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DDFE1-B9EE-49D0-956F-2AA66381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330138"/>
            <a:ext cx="23116032" cy="122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3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93802</TotalTime>
  <Words>919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Lato Light</vt:lpstr>
      <vt:lpstr>Lato Medium</vt:lpstr>
      <vt:lpstr>Montserrat Light</vt:lpstr>
      <vt:lpstr>Montserrat SemiBold</vt:lpstr>
      <vt:lpstr>PT Sans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Dhanesh Madhavi</dc:creator>
  <cp:keywords/>
  <dc:description/>
  <cp:lastModifiedBy>Dhanesh Madhavi</cp:lastModifiedBy>
  <cp:revision>16497</cp:revision>
  <dcterms:created xsi:type="dcterms:W3CDTF">2014-11-12T21:47:38Z</dcterms:created>
  <dcterms:modified xsi:type="dcterms:W3CDTF">2024-03-02T05:08:30Z</dcterms:modified>
  <cp:category/>
</cp:coreProperties>
</file>