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1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slides/slide1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s/slide1.xml" ContentType="application/vnd.openxmlformats-officedocument.presentationml.slide+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20.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28.xml" ContentType="application/vnd.openxmlformats-officedocument.presentationml.slide+xml"/>
  <Override PartName="/ppt/slideLayouts/slideLayout6.xml" ContentType="application/vnd.openxmlformats-officedocument.presentationml.slideLayout+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presProps" Target="presProps.xml" /><Relationship Id="rId32" Type="http://schemas.openxmlformats.org/officeDocument/2006/relationships/tableStyles" Target="tableStyles.xml" /><Relationship Id="rId3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 hidden="0"/>
          <p:cNvSpPr/>
          <p:nvPr isPhoto="0" userDrawn="1"/>
        </p:nvSpPr>
        <p:spPr bwMode="auto">
          <a:xfrm>
            <a:off x="2174709" y="1340767"/>
            <a:ext cx="7953738" cy="3744415"/>
          </a:xfrm>
          <a:prstGeom prst="rect">
            <a:avLst/>
          </a:prstGeom>
          <a:noFill/>
          <a:ln w="22225">
            <a:solidFill>
              <a:schemeClr val="bg1">
                <a:alpha val="84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 name="" hidden="0"/>
          <p:cNvSpPr/>
          <p:nvPr isPhoto="0" userDrawn="1"/>
        </p:nvSpPr>
        <p:spPr bwMode="auto">
          <a:xfrm>
            <a:off x="2351583" y="1484784"/>
            <a:ext cx="7584842" cy="3456383"/>
          </a:xfrm>
          <a:prstGeom prst="rect">
            <a:avLst/>
          </a:prstGeom>
          <a:solidFill>
            <a:schemeClr val="bg1">
              <a:alpha val="81000"/>
            </a:schemeClr>
          </a:solidFill>
          <a:ln w="22225">
            <a:solidFill>
              <a:schemeClr val="bg1">
                <a:alpha val="84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6" name="" hidden="0"/>
          <p:cNvSpPr>
            <a:spLocks noGrp="1"/>
          </p:cNvSpPr>
          <p:nvPr isPhoto="0" userDrawn="0">
            <p:ph type="ctrTitle" hasCustomPrompt="0"/>
          </p:nvPr>
        </p:nvSpPr>
        <p:spPr bwMode="auto">
          <a:xfrm>
            <a:off x="2831637" y="2132855"/>
            <a:ext cx="6624735" cy="1080119"/>
          </a:xfrm>
        </p:spPr>
        <p:txBody>
          <a:bodyPr anchor="b">
            <a:noAutofit/>
          </a:bodyPr>
          <a:lstStyle>
            <a:lvl1pPr algn="ctr">
              <a:lnSpc>
                <a:spcPct val="100000"/>
              </a:lnSpc>
              <a:defRPr sz="4000">
                <a:solidFill>
                  <a:schemeClr val="accent3">
                    <a:lumMod val="50000"/>
                  </a:schemeClr>
                </a:solidFill>
                <a:latin typeface="+mn-lt"/>
              </a:defRPr>
            </a:lvl1pPr>
          </a:lstStyle>
          <a:p>
            <a:pPr>
              <a:defRPr/>
            </a:pPr>
            <a:r>
              <a:rPr lang="ru-RU"/>
              <a:t>Образец заголовка</a:t>
            </a:r>
            <a:endParaRPr lang="en-US"/>
          </a:p>
        </p:txBody>
      </p:sp>
      <p:sp>
        <p:nvSpPr>
          <p:cNvPr id="7" name="" hidden="0"/>
          <p:cNvSpPr>
            <a:spLocks noGrp="1"/>
          </p:cNvSpPr>
          <p:nvPr isPhoto="0" userDrawn="0">
            <p:ph type="subTitle" idx="1" hasCustomPrompt="0"/>
          </p:nvPr>
        </p:nvSpPr>
        <p:spPr bwMode="auto">
          <a:xfrm>
            <a:off x="2831637" y="3284983"/>
            <a:ext cx="6624735" cy="1224134"/>
          </a:xfrm>
        </p:spPr>
        <p:txBody>
          <a:bodyPr>
            <a:normAutofit/>
          </a:bodyPr>
          <a:lstStyle>
            <a:lvl1pPr marL="0" indent="0" algn="ctr">
              <a:buNone/>
              <a:defRPr sz="2400">
                <a:solidFill>
                  <a:schemeClr val="accent3">
                    <a:lumMod val="50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8" name="" hidden="0"/>
          <p:cNvSpPr/>
          <p:nvPr isPhoto="0" userDrawn="1"/>
        </p:nvSpPr>
        <p:spPr bwMode="auto">
          <a:xfrm>
            <a:off x="1967542" y="1188367"/>
            <a:ext cx="8352927" cy="4049215"/>
          </a:xfrm>
          <a:prstGeom prst="rect">
            <a:avLst/>
          </a:prstGeom>
          <a:noFill/>
          <a:ln w="22225">
            <a:solidFill>
              <a:schemeClr val="bg1">
                <a:alpha val="84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en-US"/>
          </a:p>
        </p:txBody>
      </p:sp>
      <p:sp>
        <p:nvSpPr>
          <p:cNvPr id="5" name=""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lvl="0">
              <a:defRPr/>
            </a:pPr>
            <a:r>
              <a:rPr lang="ru-RU"/>
              <a:t>Образец текста</a:t>
            </a:r>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Section Header">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en-US"/>
          </a:p>
        </p:txBody>
      </p:sp>
      <p:sp>
        <p:nvSpPr>
          <p:cNvPr id="5" name="" hidden="0"/>
          <p:cNvSpPr>
            <a:spLocks noGrp="1"/>
          </p:cNvSpPr>
          <p:nvPr isPhoto="0" userDrawn="0">
            <p:ph sz="half" idx="2" hasCustomPrompt="1"/>
          </p:nvPr>
        </p:nvSpPr>
        <p:spPr bwMode="auto">
          <a:xfrm>
            <a:off x="6197599" y="1600201"/>
            <a:ext cx="5384799" cy="4525962"/>
          </a:xfrm>
        </p:spPr>
        <p:txBody>
          <a:bodyPr/>
          <a:lstStyle>
            <a:lvl1pPr marL="85725" indent="0">
              <a:defRPr sz="2400"/>
            </a:lvl1pPr>
            <a:lvl2pPr marL="85725" indent="0">
              <a:defRPr sz="1600"/>
            </a:lvl2pPr>
            <a:lvl3pPr marL="85725" indent="0">
              <a:defRPr sz="1600"/>
            </a:lvl3pPr>
            <a:lvl4pPr marL="85725" indent="0">
              <a:defRPr sz="1600"/>
            </a:lvl4pPr>
            <a:lvl5pPr marL="85725" indent="0">
              <a:defRPr sz="1600"/>
            </a:lvl5pPr>
            <a:lvl6pPr>
              <a:defRPr sz="1600"/>
            </a:lvl6pPr>
            <a:lvl7pPr>
              <a:defRPr sz="1600"/>
            </a:lvl7pPr>
            <a:lvl8pPr>
              <a:defRPr sz="1600"/>
            </a:lvl8pPr>
            <a:lvl9pPr>
              <a:defRPr sz="1600"/>
            </a:lvl9pPr>
          </a:lstStyle>
          <a:p>
            <a:pPr lvl="0">
              <a:defRPr/>
            </a:pPr>
            <a:r>
              <a:rPr lang="en-US"/>
              <a:t> </a:t>
            </a:r>
            <a:r>
              <a:rPr lang="ru-RU"/>
              <a:t>Образец текста</a:t>
            </a:r>
            <a:endParaRPr/>
          </a:p>
        </p:txBody>
      </p:sp>
      <p:sp>
        <p:nvSpPr>
          <p:cNvPr id="6" name="" hidden="0"/>
          <p:cNvSpPr>
            <a:spLocks noGrp="1"/>
          </p:cNvSpPr>
          <p:nvPr isPhoto="0" userDrawn="0">
            <p:ph sz="quarter" idx="13" hasCustomPrompt="1"/>
          </p:nvPr>
        </p:nvSpPr>
        <p:spPr bwMode="auto">
          <a:xfrm>
            <a:off x="487679" y="1600200"/>
            <a:ext cx="5388863" cy="4526279"/>
          </a:xfrm>
        </p:spPr>
        <p:txBody>
          <a:bodyPr/>
          <a:lstStyle>
            <a:lvl1pPr marL="0" indent="0" algn="l">
              <a:defRPr/>
            </a:lvl1pPr>
            <a:lvl2pPr marL="0" indent="0" algn="l">
              <a:defRPr/>
            </a:lvl2pPr>
            <a:lvl3pPr marL="0" indent="0" algn="l">
              <a:defRPr/>
            </a:lvl3pPr>
            <a:lvl4pPr marL="0" indent="0" algn="l">
              <a:defRPr/>
            </a:lvl4pPr>
            <a:lvl5pPr marL="0" indent="0" algn="l">
              <a:defRPr/>
            </a:lvl5pPr>
          </a:lstStyle>
          <a:p>
            <a:pPr lvl="0">
              <a:defRPr/>
            </a:pPr>
            <a:r>
              <a:rPr lang="en-US"/>
              <a:t> </a:t>
            </a:r>
            <a:r>
              <a:rPr lang="ru-RU"/>
              <a:t>Образец текста</a:t>
            </a:r>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Comparis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en-US"/>
          </a:p>
        </p:txBody>
      </p:sp>
      <p:sp>
        <p:nvSpPr>
          <p:cNvPr id="5" name="" hidden="0"/>
          <p:cNvSpPr>
            <a:spLocks noGrp="1"/>
          </p:cNvSpPr>
          <p:nvPr isPhoto="0" userDrawn="0">
            <p:ph type="body" idx="1" hasCustomPrompt="0"/>
          </p:nvPr>
        </p:nvSpPr>
        <p:spPr bwMode="auto">
          <a:xfrm>
            <a:off x="526356" y="1441375"/>
            <a:ext cx="5386917" cy="65300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 hidden="0"/>
          <p:cNvSpPr>
            <a:spLocks noGrp="1"/>
          </p:cNvSpPr>
          <p:nvPr isPhoto="0" userDrawn="0">
            <p:ph type="body" sz="quarter" idx="3" hasCustomPrompt="0"/>
          </p:nvPr>
        </p:nvSpPr>
        <p:spPr bwMode="auto">
          <a:xfrm>
            <a:off x="6114357" y="1448779"/>
            <a:ext cx="5502257" cy="645603"/>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7" name="" hidden="0"/>
          <p:cNvSpPr>
            <a:spLocks noGrp="1"/>
          </p:cNvSpPr>
          <p:nvPr isPhoto="0" userDrawn="0">
            <p:ph sz="quarter" idx="14" hasCustomPrompt="0"/>
          </p:nvPr>
        </p:nvSpPr>
        <p:spPr bwMode="auto">
          <a:xfrm>
            <a:off x="6156007" y="2276865"/>
            <a:ext cx="5462969" cy="3849170"/>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8" name="" hidden="0"/>
          <p:cNvSpPr>
            <a:spLocks noGrp="1"/>
          </p:cNvSpPr>
          <p:nvPr isPhoto="0" userDrawn="0">
            <p:ph sz="quarter" idx="15" hasCustomPrompt="0"/>
          </p:nvPr>
        </p:nvSpPr>
        <p:spPr bwMode="auto">
          <a:xfrm>
            <a:off x="515381" y="2258870"/>
            <a:ext cx="5462969" cy="3849170"/>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lang="ru-RU"/>
              <a:t>Образец заголовка</a:t>
            </a:r>
            <a:endParaRPr lang="en-US"/>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pic" idx="1" hasCustomPrompt="0"/>
          </p:nvPr>
        </p:nvSpPr>
        <p:spPr bwMode="auto">
          <a:xfrm>
            <a:off x="2740803" y="1412777"/>
            <a:ext cx="6747105" cy="3795246"/>
          </a:xfrm>
          <a:prstGeom prst="rect">
            <a:avLst/>
          </a:prstGeom>
          <a:blipFill>
            <a:blip r:embed="rId2">
              <a:alphaModFix amt="36000"/>
            </a:blip>
            <a:stretch/>
          </a:blipFill>
          <a:ln w="76200">
            <a:solidFill>
              <a:schemeClr val="bg1"/>
            </a:solidFill>
          </a:ln>
        </p:spPr>
        <p:txBody>
          <a:bodyPr anchor="ctr" anchorCtr="1"/>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en-US"/>
          </a:p>
        </p:txBody>
      </p:sp>
      <p:sp>
        <p:nvSpPr>
          <p:cNvPr id="5" name="" hidden="0"/>
          <p:cNvSpPr>
            <a:spLocks noGrp="1"/>
          </p:cNvSpPr>
          <p:nvPr isPhoto="0" userDrawn="0">
            <p:ph type="body" sz="half" idx="2" hasCustomPrompt="0"/>
          </p:nvPr>
        </p:nvSpPr>
        <p:spPr bwMode="auto">
          <a:xfrm>
            <a:off x="2239434" y="5373215"/>
            <a:ext cx="7615765" cy="970433"/>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cxnSp>
        <p:nvCxnSpPr>
          <p:cNvPr id="6" name="" hidden="0"/>
          <p:cNvCxnSpPr>
            <a:cxnSpLocks/>
          </p:cNvCxnSpPr>
        </p:nvCxnSpPr>
        <p:spPr bwMode="auto">
          <a:xfrm>
            <a:off x="18355" y="943135"/>
            <a:ext cx="12191999" cy="1587"/>
          </a:xfrm>
          <a:prstGeom prst="line">
            <a:avLst/>
          </a:prstGeom>
          <a:ln w="15875" cmpd="tri">
            <a:solidFill>
              <a:schemeClr val="tx1"/>
            </a:solidFill>
            <a:prstDash val="sysDot"/>
            <a:headEnd w="lg" len="med"/>
          </a:ln>
        </p:spPr>
        <p:style>
          <a:lnRef idx="1">
            <a:schemeClr val="accent1"/>
          </a:lnRef>
          <a:fillRef idx="0">
            <a:schemeClr val="accent1"/>
          </a:fillRef>
          <a:effectRef idx="0">
            <a:schemeClr val="accent1"/>
          </a:effectRef>
          <a:fontRef idx="minor">
            <a:schemeClr val="tx1"/>
          </a:fontRef>
        </p:style>
      </p:cxnSp>
      <p:cxnSp>
        <p:nvCxnSpPr>
          <p:cNvPr id="7" name="" hidden="0"/>
          <p:cNvCxnSpPr>
            <a:cxnSpLocks/>
          </p:cNvCxnSpPr>
        </p:nvCxnSpPr>
        <p:spPr bwMode="auto">
          <a:xfrm>
            <a:off x="18355" y="979139"/>
            <a:ext cx="12191999" cy="1587"/>
          </a:xfrm>
          <a:prstGeom prst="line">
            <a:avLst/>
          </a:prstGeom>
          <a:ln w="15875" cmpd="tri">
            <a:solidFill>
              <a:schemeClr val="tx1"/>
            </a:solidFill>
            <a:prstDash val="sysDot"/>
            <a:headEnd w="lg" len="med"/>
          </a:ln>
        </p:spPr>
        <p:style>
          <a:lnRef idx="1">
            <a:schemeClr val="accent1"/>
          </a:lnRef>
          <a:fillRef idx="0">
            <a:schemeClr val="accent1"/>
          </a:fillRef>
          <a:effectRef idx="0">
            <a:schemeClr val="accent1"/>
          </a:effectRef>
          <a:fontRef idx="minor">
            <a:schemeClr val="tx1"/>
          </a:fontRef>
        </p:style>
      </p:cxnSp>
      <p:sp>
        <p:nvSpPr>
          <p:cNvPr id="8" name="" hidden="0"/>
          <p:cNvSpPr>
            <a:spLocks noGrp="1"/>
          </p:cNvSpPr>
          <p:nvPr isPhoto="0" userDrawn="0">
            <p:ph type="title" hasCustomPrompt="0"/>
          </p:nvPr>
        </p:nvSpPr>
        <p:spPr bwMode="auto">
          <a:xfrm>
            <a:off x="609599" y="188640"/>
            <a:ext cx="10972800" cy="864095"/>
          </a:xfrm>
        </p:spPr>
        <p:txBody>
          <a:bodyPr/>
          <a:lstStyle/>
          <a:p>
            <a:pPr>
              <a:defRPr/>
            </a:pPr>
            <a:r>
              <a:rPr lang="ru-RU"/>
              <a:t>Образец заголовка</a:t>
            </a:r>
            <a:endParaRPr lang="en-US"/>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9"/>
          <a:stretch/>
        </a:blipFill>
      </p:bgPr>
    </p:bg>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a:xfrm>
            <a:off x="609599" y="188640"/>
            <a:ext cx="10972800" cy="864095"/>
          </a:xfrm>
          <a:prstGeom prst="rect">
            <a:avLst/>
          </a:prstGeom>
        </p:spPr>
        <p:txBody>
          <a:bodyPr vert="horz" lIns="91440" tIns="45720" rIns="91440" bIns="45720" rtlCol="0" anchor="b">
            <a:noAutofit/>
          </a:bodyPr>
          <a:lstStyle/>
          <a:p>
            <a:pPr>
              <a:defRPr/>
            </a:pPr>
            <a:r>
              <a:rPr lang="ru-RU"/>
              <a:t>Образец заголовка</a:t>
            </a:r>
            <a:endParaRPr lang="en-US"/>
          </a:p>
        </p:txBody>
      </p:sp>
      <p:sp>
        <p:nvSpPr>
          <p:cNvPr id="5" name=""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6" name="" hidden="0"/>
          <p:cNvSpPr>
            <a:spLocks noGrp="1"/>
          </p:cNvSpPr>
          <p:nvPr isPhoto="0" userDrawn="0">
            <p:ph type="sldNum" sz="quarter" idx="4" hasCustomPrompt="0"/>
          </p:nvPr>
        </p:nvSpPr>
        <p:spPr bwMode="auto">
          <a:xfrm>
            <a:off x="5721350" y="6381327"/>
            <a:ext cx="749299" cy="365125"/>
          </a:xfrm>
          <a:prstGeom prst="rect">
            <a:avLst/>
          </a:prstGeom>
          <a:solidFill>
            <a:schemeClr val="bg1">
              <a:alpha val="71000"/>
            </a:schemeClr>
          </a:solidFill>
          <a:ln w="15875">
            <a:solidFill>
              <a:schemeClr val="bg1"/>
            </a:solidFill>
            <a:prstDash val="sysDot"/>
          </a:ln>
        </p:spPr>
        <p:txBody>
          <a:bodyPr/>
          <a:lstStyle>
            <a:lvl1pPr algn="ctr">
              <a:defRPr/>
            </a:lvl1pPr>
          </a:lstStyle>
          <a:p>
            <a:pPr>
              <a:defRPr/>
            </a:pPr>
            <a:endParaRPr lang="ru-RU"/>
          </a:p>
        </p:txBody>
      </p:sp>
      <p:cxnSp>
        <p:nvCxnSpPr>
          <p:cNvPr id="7" name="" hidden="0"/>
          <p:cNvCxnSpPr>
            <a:cxnSpLocks/>
          </p:cNvCxnSpPr>
        </p:nvCxnSpPr>
        <p:spPr bwMode="auto">
          <a:xfrm>
            <a:off x="0" y="1196751"/>
            <a:ext cx="12191999" cy="1587"/>
          </a:xfrm>
          <a:prstGeom prst="line">
            <a:avLst/>
          </a:prstGeom>
          <a:ln w="15875" cmpd="tri">
            <a:solidFill>
              <a:schemeClr val="bg1"/>
            </a:solidFill>
            <a:prstDash val="sysDot"/>
            <a:headEnd w="lg" len="med"/>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Lst>
  <p:hf dt="1" ftr="1" hdr="1" sldNum="1"/>
  <p:txStyles>
    <p:titleStyle>
      <a:lvl1pPr algn="ctr" defTabSz="914400">
        <a:lnSpc>
          <a:spcPts val="5799"/>
        </a:lnSpc>
        <a:spcBef>
          <a:spcPts val="0"/>
        </a:spcBef>
        <a:buNone/>
        <a:defRPr sz="4000">
          <a:solidFill>
            <a:schemeClr val="bg1"/>
          </a:solidFill>
          <a:latin typeface="+mn-lt"/>
          <a:ea typeface="+mj-ea"/>
          <a:cs typeface="+mj-cs"/>
        </a:defRPr>
      </a:lvl1pPr>
    </p:titleStyle>
    <p:bodyStyle>
      <a:lvl1pPr marL="361949" indent="-361949" algn="l" defTabSz="914400">
        <a:spcBef>
          <a:spcPts val="0"/>
        </a:spcBef>
        <a:buFont typeface="Arial"/>
        <a:buChar char="•"/>
        <a:defRPr sz="2400">
          <a:solidFill>
            <a:schemeClr val="bg2">
              <a:lumMod val="75000"/>
            </a:schemeClr>
          </a:solidFill>
          <a:latin typeface="+mj-lt"/>
          <a:ea typeface="+mn-ea"/>
          <a:cs typeface="+mn-cs"/>
        </a:defRPr>
      </a:lvl1pPr>
      <a:lvl2pPr marL="895349" indent="-361949" algn="l" defTabSz="914400">
        <a:spcBef>
          <a:spcPts val="0"/>
        </a:spcBef>
        <a:buFont typeface="Courier New"/>
        <a:buChar char="o"/>
        <a:defRPr sz="1600">
          <a:solidFill>
            <a:schemeClr val="bg2">
              <a:lumMod val="75000"/>
            </a:schemeClr>
          </a:solidFill>
          <a:latin typeface="+mj-lt"/>
          <a:ea typeface="+mn-ea"/>
          <a:cs typeface="+mn-cs"/>
        </a:defRPr>
      </a:lvl2pPr>
      <a:lvl3pPr marL="1162049" indent="-361949" algn="l" defTabSz="914400">
        <a:spcBef>
          <a:spcPts val="0"/>
        </a:spcBef>
        <a:buFont typeface="Arial"/>
        <a:buChar char="•"/>
        <a:defRPr sz="1600">
          <a:solidFill>
            <a:schemeClr val="bg2">
              <a:lumMod val="75000"/>
            </a:schemeClr>
          </a:solidFill>
          <a:latin typeface="+mj-lt"/>
          <a:ea typeface="+mn-ea"/>
          <a:cs typeface="+mn-cs"/>
        </a:defRPr>
      </a:lvl3pPr>
      <a:lvl4pPr marL="1438274" indent="-361949" algn="l" defTabSz="914400">
        <a:spcBef>
          <a:spcPts val="0"/>
        </a:spcBef>
        <a:buFont typeface="Courier New"/>
        <a:buChar char="o"/>
        <a:defRPr sz="1600">
          <a:solidFill>
            <a:schemeClr val="bg2">
              <a:lumMod val="75000"/>
            </a:schemeClr>
          </a:solidFill>
          <a:latin typeface="+mj-lt"/>
          <a:ea typeface="+mn-ea"/>
          <a:cs typeface="+mn-cs"/>
        </a:defRPr>
      </a:lvl4pPr>
      <a:lvl5pPr marL="1790699" indent="-361949" algn="l" defTabSz="914400">
        <a:spcBef>
          <a:spcPts val="0"/>
        </a:spcBef>
        <a:buFont typeface="Arial"/>
        <a:buChar char="•"/>
        <a:defRPr sz="1600">
          <a:solidFill>
            <a:schemeClr val="bg2">
              <a:lumMod val="75000"/>
            </a:schemeClr>
          </a:solidFill>
          <a:latin typeface="+mj-lt"/>
          <a:ea typeface="+mn-ea"/>
          <a:cs typeface="+mn-cs"/>
        </a:defRPr>
      </a:lvl5pPr>
      <a:lvl6pPr marL="2514599" indent="-228600" algn="l" defTabSz="914400">
        <a:spcBef>
          <a:spcPts val="0"/>
        </a:spcBef>
        <a:buFont typeface="Courier New"/>
        <a:buChar char="o"/>
        <a:defRPr sz="1600">
          <a:solidFill>
            <a:schemeClr val="tx1">
              <a:lumMod val="50000"/>
              <a:lumOff val="50000"/>
            </a:schemeClr>
          </a:solidFill>
          <a:latin typeface="+mj-lt"/>
          <a:ea typeface="+mn-ea"/>
          <a:cs typeface="+mn-cs"/>
        </a:defRPr>
      </a:lvl6pPr>
      <a:lvl7pPr marL="2971800" indent="-228600" algn="l" defTabSz="914400">
        <a:spcBef>
          <a:spcPts val="0"/>
        </a:spcBef>
        <a:buFont typeface="Arial"/>
        <a:buChar char="•"/>
        <a:defRPr sz="1600">
          <a:solidFill>
            <a:schemeClr val="tx1">
              <a:lumMod val="50000"/>
              <a:lumOff val="50000"/>
            </a:schemeClr>
          </a:solidFill>
          <a:latin typeface="+mj-lt"/>
          <a:ea typeface="+mn-ea"/>
          <a:cs typeface="+mn-cs"/>
        </a:defRPr>
      </a:lvl7pPr>
      <a:lvl8pPr marL="3429000" indent="-228600" algn="l" defTabSz="914400">
        <a:spcBef>
          <a:spcPts val="0"/>
        </a:spcBef>
        <a:buFont typeface="Courier New"/>
        <a:buChar char="o"/>
        <a:defRPr sz="1600">
          <a:solidFill>
            <a:schemeClr val="tx1">
              <a:lumMod val="50000"/>
              <a:lumOff val="50000"/>
            </a:schemeClr>
          </a:solidFill>
          <a:latin typeface="+mj-lt"/>
          <a:ea typeface="+mn-ea"/>
          <a:cs typeface="+mn-cs"/>
        </a:defRPr>
      </a:lvl8pPr>
      <a:lvl9pPr marL="3886200" indent="-228600" algn="l" defTabSz="914400">
        <a:spcBef>
          <a:spcPts val="0"/>
        </a:spcBef>
        <a:buFont typeface="Arial"/>
        <a:buChar char="•"/>
        <a:defRPr sz="1600">
          <a:solidFill>
            <a:schemeClr val="tx1">
              <a:lumMod val="50000"/>
              <a:lumOff val="50000"/>
            </a:schemeClr>
          </a:solidFill>
          <a:latin typeface="+mj-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Staircase Extraction</a:t>
            </a:r>
            <a:endParaRPr lang="en-US"/>
          </a:p>
        </p:txBody>
      </p:sp>
      <p:sp>
        <p:nvSpPr>
          <p:cNvPr id="5" name="Subtitle 2" hidden="0"/>
          <p:cNvSpPr>
            <a:spLocks noGrp="1"/>
          </p:cNvSpPr>
          <p:nvPr isPhoto="0" userDrawn="0">
            <p:ph type="subTitle" idx="1" hasCustomPrompt="0"/>
          </p:nvPr>
        </p:nvSpPr>
        <p:spPr bwMode="auto"/>
        <p:txBody>
          <a:bodyPr/>
          <a:lstStyle/>
          <a:p>
            <a:pPr>
              <a:defRPr/>
            </a:pPr>
            <a:r>
              <a:rPr lang="en-US"/>
              <a:t>Presentation</a:t>
            </a:r>
            <a:endParaRPr lang="en-US"/>
          </a:p>
          <a:p>
            <a:pPr>
              <a:defRPr/>
            </a:pPr>
            <a:r>
              <a:rPr lang="en-US"/>
              <a:t>		</a:t>
            </a:r>
            <a:r>
              <a:rPr lang="en-US" sz="2000"/>
              <a:t>-Aditya Cheruvu</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3.Identification of parallel line sets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AutoNum type="arabicPeriod" startAt="1"/>
              <a:defRPr/>
            </a:pPr>
            <a:r>
              <a:rPr/>
              <a:t>Segregating lines based on the angle of rotation in radians as a dictionary object.</a:t>
            </a:r>
            <a:endParaRPr/>
          </a:p>
          <a:p>
            <a:pPr marL="349965" indent="-349965">
              <a:buAutoNum type="arabicPeriod" startAt="1"/>
              <a:defRPr/>
            </a:pPr>
            <a:r>
              <a:rPr/>
              <a:t>Grouping of different angles of lines obtained such that they satisfy a threshold of + or - epsilon radians, in overcome the practical issues of having slight inaccuracies in angles of parallel lines. - Done by grouping the angles that are almost parallel. (It is an iterative process where the weighted average of the group being generated is compared to a new angle. If the angle is practically close enough, it is added into the group, and the weighted average is updated.)</a:t>
            </a:r>
            <a:endParaRPr/>
          </a:p>
          <a:p>
            <a:pPr marL="349965" indent="-349965">
              <a:buAutoNum type="arabicPeriod" startAt="1"/>
              <a:defRPr/>
            </a:pPr>
            <a:r>
              <a:rPr/>
              <a:t>Segregating the lines into different sets based on the grouped angles.</a:t>
            </a:r>
            <a:endParaRPr/>
          </a:p>
          <a:p>
            <a:pPr marL="349965" indent="-349965">
              <a:buAutoNum type="arabicPeriod" startAt="1"/>
              <a:defRPr/>
            </a:pPr>
            <a:endParaRPr/>
          </a:p>
          <a:p>
            <a:pPr>
              <a:defRPr/>
            </a:pPr>
            <a:r>
              <a:rPr/>
              <a:t>The utility functions are explained in the later slides.</a:t>
            </a:r>
            <a:endParaRPr/>
          </a:p>
          <a:p>
            <a:pPr marL="349965" indent="-349965">
              <a:buAutoNum type="arabicPeriod" startAt="1"/>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2600"/>
              <a:t>4.</a:t>
            </a:r>
            <a:r>
              <a:rPr lang="en-US" sz="2600" b="0" i="0" u="none" strike="noStrike" cap="none" spc="0">
                <a:solidFill>
                  <a:schemeClr val="bg1"/>
                </a:solidFill>
                <a:latin typeface="+mn-lt"/>
                <a:ea typeface="+mj-ea"/>
                <a:cs typeface="+mj-cs"/>
              </a:rPr>
              <a:t>Splitting of the parallel line sets based on the line equations</a:t>
            </a:r>
            <a:endParaRPr sz="2600"/>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Font typeface="Arial"/>
              <a:buChar char="•"/>
              <a:defRPr/>
            </a:pPr>
            <a:r>
              <a:rPr/>
              <a:t>For each set of parallel lines identified:</a:t>
            </a:r>
            <a:endParaRPr/>
          </a:p>
          <a:p>
            <a:pPr marL="750015" lvl="1" indent="-349965">
              <a:buAutoNum type="arabicPeriod" startAt="1"/>
              <a:defRPr/>
            </a:pPr>
            <a:r>
              <a:rPr sz="2400">
                <a:solidFill>
                  <a:schemeClr val="tx1"/>
                </a:solidFill>
              </a:rPr>
              <a:t>Select a line L from the set.</a:t>
            </a:r>
            <a:endParaRPr sz="2400">
              <a:solidFill>
                <a:schemeClr val="tx1"/>
              </a:solidFill>
            </a:endParaRPr>
          </a:p>
          <a:p>
            <a:pPr marL="750015" lvl="1" indent="-349965">
              <a:buAutoNum type="arabicPeriod" startAt="1"/>
              <a:defRPr/>
            </a:pPr>
            <a:r>
              <a:rPr lang="en-US" sz="2400" b="0" i="0" u="none" strike="noStrike" cap="none" spc="0">
                <a:solidFill>
                  <a:schemeClr val="tx1"/>
                </a:solidFill>
                <a:latin typeface="+mj-lt"/>
                <a:ea typeface="+mn-ea"/>
                <a:cs typeface="+mn-cs"/>
              </a:rPr>
              <a:t>Construct a pair of perpendicular lines passing through the endpoints of the selected line L. (Refer to slide 5)</a:t>
            </a:r>
            <a:endParaRPr sz="2400">
              <a:solidFill>
                <a:schemeClr val="tx1"/>
              </a:solidFill>
            </a:endParaRPr>
          </a:p>
          <a:p>
            <a:pPr marL="750015" lvl="1" indent="-349965">
              <a:buAutoNum type="arabicPeriod" startAt="1"/>
              <a:defRPr/>
            </a:pPr>
            <a:r>
              <a:rPr sz="2400">
                <a:solidFill>
                  <a:schemeClr val="tx1"/>
                </a:solidFill>
              </a:rPr>
              <a:t>Identify all the lines in the set which pass through these endpoints and group them as a new set S.</a:t>
            </a:r>
            <a:endParaRPr sz="2400">
              <a:solidFill>
                <a:schemeClr val="tx1"/>
              </a:solidFill>
            </a:endParaRPr>
          </a:p>
          <a:p>
            <a:pPr marL="750015" lvl="1" indent="-349965">
              <a:buAutoNum type="arabicPeriod" startAt="1"/>
              <a:defRPr/>
            </a:pPr>
            <a:r>
              <a:rPr sz="2400">
                <a:solidFill>
                  <a:schemeClr val="tx1"/>
                </a:solidFill>
              </a:rPr>
              <a:t>Pick a new line from the remaining set of parallel lines and repeat the procedure from step 1 until the remaining set of parallel lines is empty.</a:t>
            </a:r>
            <a:endParaRPr sz="2400">
              <a:solidFill>
                <a:schemeClr val="tx1"/>
              </a:solidFill>
            </a:endParaRPr>
          </a:p>
          <a:p>
            <a:pPr marL="750014" lvl="1" indent="-349965">
              <a:buAutoNum type="arabicPeriod" startAt="1"/>
              <a:defRPr/>
            </a:pPr>
            <a:r>
              <a:rPr sz="2400">
                <a:solidFill>
                  <a:schemeClr val="tx1"/>
                </a:solidFill>
              </a:rPr>
              <a:t>Group al the sets S obtained as a set of sets G. (This is the output of this section of the algorithm and input to the next)</a:t>
            </a:r>
            <a:endParaRPr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2200"/>
              <a:t>5.</a:t>
            </a:r>
            <a:r>
              <a:rPr lang="en-US" sz="2200" b="0" i="0" u="none" strike="noStrike" cap="none" spc="0">
                <a:solidFill>
                  <a:schemeClr val="bg1"/>
                </a:solidFill>
                <a:latin typeface="+mn-lt"/>
                <a:ea typeface="+mj-ea"/>
                <a:cs typeface="+mj-cs"/>
              </a:rPr>
              <a:t>Splitting of the resultant sets obtained based on the distances between consecutive lines.</a:t>
            </a:r>
            <a:endParaRPr sz="2200"/>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AutoNum type="arabicPeriod" startAt="1"/>
              <a:defRPr/>
            </a:pPr>
            <a:endParaRPr sz="2400" b="0" i="0" u="none">
              <a:solidFill>
                <a:schemeClr val="tx1"/>
              </a:solidFill>
              <a:latin typeface="Arial"/>
              <a:ea typeface="Arial"/>
              <a:cs typeface="Arial"/>
            </a:endParaRPr>
          </a:p>
          <a:p>
            <a:pPr>
              <a:defRPr/>
            </a:pPr>
            <a:r>
              <a:rPr sz="2400" b="0" i="0" u="none">
                <a:solidFill>
                  <a:schemeClr val="tx1"/>
                </a:solidFill>
                <a:latin typeface="Arial"/>
                <a:ea typeface="Arial"/>
                <a:cs typeface="Arial"/>
              </a:rPr>
              <a:t>For each set of lines obtained from the previous set of sets G:</a:t>
            </a:r>
            <a:endParaRPr sz="2400" b="0" i="0" u="none">
              <a:solidFill>
                <a:schemeClr val="tx1"/>
              </a:solidFill>
              <a:latin typeface="Arial"/>
              <a:ea typeface="Arial"/>
              <a:cs typeface="Arial"/>
            </a:endParaRPr>
          </a:p>
          <a:p>
            <a:pPr>
              <a:defRPr/>
            </a:pPr>
            <a:endParaRPr sz="2400" b="0" i="0" u="none">
              <a:solidFill>
                <a:schemeClr val="tx1"/>
              </a:solidFill>
              <a:latin typeface="Arial"/>
              <a:ea typeface="Arial"/>
              <a:cs typeface="Arial"/>
            </a:endParaRPr>
          </a:p>
          <a:p>
            <a:pPr marL="750015" lvl="1" indent="-349965">
              <a:buAutoNum type="arabicPeriod" startAt="1"/>
              <a:defRPr/>
            </a:pPr>
            <a:r>
              <a:rPr sz="2200" b="0" i="0" u="none">
                <a:solidFill>
                  <a:schemeClr val="tx1"/>
                </a:solidFill>
                <a:latin typeface="Arial"/>
                <a:ea typeface="Arial"/>
                <a:cs typeface="Arial"/>
              </a:rPr>
              <a:t>Sort each list of lines, based on the line orientation.</a:t>
            </a:r>
            <a:endParaRPr sz="2200" b="0" i="0" u="none">
              <a:solidFill>
                <a:schemeClr val="tx1"/>
              </a:solidFill>
              <a:latin typeface="Arial"/>
              <a:ea typeface="Arial"/>
              <a:cs typeface="Arial"/>
            </a:endParaRPr>
          </a:p>
          <a:p>
            <a:pPr marL="750015" lvl="1" indent="-349965">
              <a:buAutoNum type="arabicPeriod" startAt="1"/>
              <a:defRPr/>
            </a:pPr>
            <a:r>
              <a:rPr sz="2200" b="0" i="0" u="none">
                <a:solidFill>
                  <a:schemeClr val="tx1"/>
                </a:solidFill>
                <a:latin typeface="Arial"/>
                <a:ea typeface="Arial"/>
                <a:cs typeface="Arial"/>
              </a:rPr>
              <a:t>Find distance between consecutive lines, and split the sets when the distance is larger than the maximum possible value or smaller than the smallest possible value.</a:t>
            </a:r>
            <a:endParaRPr sz="220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2600"/>
              <a:t>6. </a:t>
            </a:r>
            <a:r>
              <a:rPr lang="en-US" sz="2600" b="0" i="0" u="none" strike="noStrike" cap="none" spc="0">
                <a:solidFill>
                  <a:schemeClr val="bg1"/>
                </a:solidFill>
                <a:latin typeface="+mn-lt"/>
                <a:ea typeface="+mj-ea"/>
                <a:cs typeface="+mj-cs"/>
              </a:rPr>
              <a:t>Removing all sets of lines with number of lines less than a minimum count.</a:t>
            </a:r>
            <a:endParaRPr sz="2600"/>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Loop through the list sets of lines obtained and remove all the sets which have lengths less than a minimum count.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 used</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AutoNum type="arabicPeriod" startAt="1"/>
              <a:defRPr/>
            </a:pPr>
            <a:r>
              <a:rPr/>
              <a:t>getPerpendicularLineEqs:</a:t>
            </a:r>
            <a:endParaRPr/>
          </a:p>
          <a:p>
            <a:pPr marL="349965" indent="-349965">
              <a:buAutoNum type="arabicPeriod" startAt="1"/>
              <a:defRPr/>
            </a:pPr>
            <a:endParaRPr sz="2200">
              <a:solidFill>
                <a:schemeClr val="tx1"/>
              </a:solidFill>
            </a:endParaRPr>
          </a:p>
          <a:p>
            <a:pPr>
              <a:defRPr/>
            </a:pPr>
            <a:r>
              <a:rPr sz="2200" b="0" i="0" u="none">
                <a:solidFill>
                  <a:schemeClr val="tx1"/>
                </a:solidFill>
                <a:latin typeface="Droid Sans Mono"/>
                <a:ea typeface="Droid Sans Mono"/>
                <a:cs typeface="Droid Sans Mono"/>
              </a:rPr>
              <a:t>def</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getPerpendicularLineEqs</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slope</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endpoint1</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endpoint2</a:t>
            </a:r>
            <a:r>
              <a:rPr sz="2200" b="0" i="0" u="none">
                <a:solidFill>
                  <a:schemeClr val="tx1"/>
                </a:solidFill>
                <a:latin typeface="Droid Sans Mono"/>
                <a:ea typeface="Droid Sans Mono"/>
                <a:cs typeface="Droid Sans Mono"/>
              </a:rPr>
              <a:t>):</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Finds a pair of perpendicular lines to the given slope at the given endpoints</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slope: slope of the given line</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endpoint1: 1st endpoint of the given line</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endpoint2: 2nd endpoint of the given line</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a:t>
            </a:r>
            <a:br>
              <a:rPr sz="2200" b="0" i="0" u="none">
                <a:solidFill>
                  <a:schemeClr val="tx1"/>
                </a:solidFill>
                <a:latin typeface="Droid Sans Mono"/>
                <a:ea typeface="Droid Sans Mono"/>
                <a:cs typeface="Droid Sans Mono"/>
              </a:rPr>
            </a:br>
            <a:endParaRPr sz="2200" b="0" i="0" u="none">
              <a:solidFill>
                <a:schemeClr val="tx1"/>
              </a:solidFill>
              <a:latin typeface="Droid Sans Mono"/>
              <a:ea typeface="Droid Sans Mono"/>
              <a:cs typeface="Droid Sans Mono"/>
            </a:endParaRPr>
          </a:p>
          <a:p>
            <a:pPr>
              <a:defRPr/>
            </a:pPr>
            <a:r>
              <a:rPr sz="1050" b="0" i="0" u="none">
                <a:solidFill>
                  <a:srgbClr val="CE9178"/>
                </a:solidFill>
                <a:latin typeface="Droid Sans Mono"/>
                <a:ea typeface="Droid Sans Mono"/>
                <a:cs typeface="Droid Sans Mono"/>
              </a:rPr>
              <a:t>    """</a:t>
            </a:r>
            <a:endParaRPr sz="1050" b="0" i="0" u="none">
              <a:solidFill>
                <a:srgbClr val="CE9178"/>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sz="2400" b="0" i="0" u="none">
                <a:solidFill>
                  <a:schemeClr val="tx1"/>
                </a:solidFill>
                <a:latin typeface="Arial"/>
                <a:ea typeface="Arial"/>
                <a:cs typeface="Arial"/>
              </a:rPr>
              <a:t>Description:</a:t>
            </a:r>
            <a:endParaRPr sz="2400" b="0" i="0" u="none">
              <a:solidFill>
                <a:schemeClr val="tx1"/>
              </a:solidFill>
              <a:latin typeface="Arial"/>
              <a:ea typeface="Arial"/>
              <a:cs typeface="Arial"/>
            </a:endParaRPr>
          </a:p>
          <a:p>
            <a:pPr>
              <a:defRPr/>
            </a:pPr>
            <a:endParaRPr sz="2400" b="0" i="0" u="none">
              <a:solidFill>
                <a:schemeClr val="tx1"/>
              </a:solidFill>
              <a:latin typeface="Arial"/>
              <a:ea typeface="Arial"/>
              <a:cs typeface="Arial"/>
            </a:endParaRPr>
          </a:p>
          <a:p>
            <a:pPr marL="750015" lvl="1" indent="-349965">
              <a:buFont typeface="Arial"/>
              <a:buChar char="•"/>
              <a:defRPr/>
            </a:pPr>
            <a:r>
              <a:rPr sz="2400" b="0" i="0" u="none">
                <a:solidFill>
                  <a:schemeClr val="tx1"/>
                </a:solidFill>
                <a:latin typeface="Arial"/>
                <a:ea typeface="Arial"/>
                <a:cs typeface="Arial"/>
              </a:rPr>
              <a:t>If slope of given line is 0 or very small, </a:t>
            </a:r>
            <a:endParaRPr sz="2400" b="0" i="0" u="none">
              <a:solidFill>
                <a:schemeClr val="tx1"/>
              </a:solidFill>
              <a:latin typeface="Arial"/>
              <a:ea typeface="Arial"/>
              <a:cs typeface="Arial"/>
            </a:endParaRPr>
          </a:p>
          <a:p>
            <a:pPr marL="1150065" lvl="2" indent="-349965">
              <a:buFont typeface="Arial"/>
              <a:buChar char="•"/>
              <a:defRPr/>
            </a:pPr>
            <a:r>
              <a:rPr sz="2000" b="0" i="0" u="none">
                <a:solidFill>
                  <a:schemeClr val="tx1"/>
                </a:solidFill>
                <a:latin typeface="Arial"/>
                <a:ea typeface="Arial"/>
                <a:cs typeface="Arial"/>
              </a:rPr>
              <a:t>then the target slope </a:t>
            </a:r>
            <a:r>
              <a:rPr sz="2000" b="0" i="0" u="none">
                <a:solidFill>
                  <a:schemeClr val="tx1"/>
                </a:solidFill>
                <a:latin typeface="Arial"/>
                <a:ea typeface="Arial"/>
                <a:cs typeface="Arial"/>
              </a:rPr>
              <a:t>of perpendicular line is Infinity, and constant is the corresponding x coordinate.</a:t>
            </a:r>
            <a:endParaRPr sz="2000" b="0" i="0" u="none">
              <a:solidFill>
                <a:schemeClr val="tx1"/>
              </a:solidFill>
              <a:latin typeface="Arial"/>
              <a:ea typeface="Arial"/>
              <a:cs typeface="Arial"/>
            </a:endParaRPr>
          </a:p>
          <a:p>
            <a:pPr marL="800100" lvl="2" indent="0">
              <a:buNone/>
              <a:defRPr/>
            </a:pPr>
            <a:endParaRPr lang="en-US" sz="2400" b="0" i="0" u="none" strike="noStrike" cap="none" spc="0">
              <a:solidFill>
                <a:schemeClr val="tx1"/>
              </a:solidFill>
              <a:latin typeface="Arial"/>
              <a:ea typeface="Arial"/>
              <a:cs typeface="Arial"/>
            </a:endParaRPr>
          </a:p>
          <a:p>
            <a:pPr marL="705958" lvl="1" indent="-305908">
              <a:buFont typeface="Arial"/>
              <a:buChar char="•"/>
              <a:defRPr/>
            </a:pPr>
            <a:r>
              <a:rPr lang="en-US" sz="2400" b="0" i="0" u="none" strike="noStrike" cap="none" spc="0">
                <a:solidFill>
                  <a:schemeClr val="tx1"/>
                </a:solidFill>
                <a:latin typeface="Arial"/>
                <a:ea typeface="Arial"/>
                <a:cs typeface="Arial"/>
              </a:rPr>
              <a:t>else </a:t>
            </a:r>
            <a:r>
              <a:rPr lang="en-US" sz="2400" b="0" i="0" u="none" strike="noStrike" cap="none" spc="0">
                <a:solidFill>
                  <a:schemeClr val="tx1"/>
                </a:solidFill>
                <a:latin typeface="Arial"/>
                <a:ea typeface="Arial"/>
                <a:cs typeface="Arial"/>
              </a:rPr>
              <a:t>If slope is Infinity, then target slope is 0.</a:t>
            </a:r>
            <a:endParaRPr lang="en-US" sz="2400" b="0" i="0" u="none" strike="noStrike" cap="none" spc="0">
              <a:solidFill>
                <a:schemeClr val="tx1"/>
              </a:solidFill>
              <a:latin typeface="Arial"/>
              <a:ea typeface="Arial"/>
              <a:cs typeface="Arial"/>
            </a:endParaRPr>
          </a:p>
          <a:p>
            <a:pPr marL="705958" lvl="1" indent="-305908">
              <a:buFont typeface="Arial"/>
              <a:buChar char="•"/>
              <a:defRPr/>
            </a:pPr>
            <a:endParaRPr lang="en-US" sz="2400" b="0" i="0" u="none" strike="noStrike" cap="none" spc="0">
              <a:solidFill>
                <a:schemeClr val="tx1"/>
              </a:solidFill>
              <a:latin typeface="Arial"/>
              <a:ea typeface="Arial"/>
              <a:cs typeface="Arial"/>
            </a:endParaRPr>
          </a:p>
          <a:p>
            <a:pPr marL="705958" lvl="1" indent="-305908">
              <a:buFont typeface="Arial"/>
              <a:buChar char="•"/>
              <a:defRPr/>
            </a:pPr>
            <a:r>
              <a:rPr lang="en-US" sz="2400" b="0" i="0" u="none" strike="noStrike" cap="none" spc="0">
                <a:solidFill>
                  <a:schemeClr val="tx1"/>
                </a:solidFill>
                <a:latin typeface="Arial"/>
                <a:ea typeface="Arial"/>
                <a:cs typeface="Arial"/>
              </a:rPr>
              <a:t>else it is -1/slope and </a:t>
            </a:r>
            <a:r>
              <a:rPr lang="en-US" sz="2400" b="0" i="0" u="none" strike="noStrike" cap="none" spc="0">
                <a:solidFill>
                  <a:schemeClr val="tx1"/>
                </a:solidFill>
                <a:latin typeface="Arial"/>
                <a:ea typeface="Arial"/>
                <a:cs typeface="Arial"/>
              </a:rPr>
              <a:t>the constant can be calculated using c = y-mx</a:t>
            </a:r>
            <a:endParaRPr lang="en-US"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400050" lvl="1" indent="0">
              <a:buNone/>
              <a:defRPr/>
            </a:pPr>
            <a:r>
              <a:rPr lang="en-US" sz="2400" b="0" i="0" u="none" strike="noStrike" cap="none" spc="0">
                <a:solidFill>
                  <a:schemeClr val="tx1"/>
                </a:solidFill>
                <a:latin typeface="Arial"/>
                <a:ea typeface="Arial"/>
                <a:cs typeface="Arial"/>
              </a:rPr>
              <a:t>2. </a:t>
            </a:r>
            <a:r>
              <a:rPr lang="en-US" sz="2400" b="0" i="0" u="none" strike="noStrike" cap="none" spc="0">
                <a:solidFill>
                  <a:schemeClr val="tx1"/>
                </a:solidFill>
                <a:latin typeface="Arial"/>
                <a:ea typeface="Arial"/>
                <a:cs typeface="Arial"/>
              </a:rPr>
              <a:t>areEndPointsOnLineEqs:</a:t>
            </a:r>
            <a:endParaRPr lang="en-US" sz="2400" b="0" i="0" u="none" strike="noStrike" cap="none" spc="0">
              <a:solidFill>
                <a:schemeClr val="tx1"/>
              </a:solidFill>
              <a:latin typeface="Arial"/>
              <a:ea typeface="Arial"/>
              <a:cs typeface="Arial"/>
            </a:endParaRPr>
          </a:p>
          <a:p>
            <a:pPr>
              <a:defRPr/>
            </a:pP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r>
              <a:rPr lang="en-US" sz="2400" b="0" i="0" u="none" strike="noStrike" cap="none" spc="0">
                <a:solidFill>
                  <a:schemeClr val="tx1"/>
                </a:solidFill>
                <a:latin typeface="Arial"/>
                <a:ea typeface="Arial"/>
                <a:cs typeface="Arial"/>
              </a:rPr>
              <a:t>def areEndPointsOnLineEqs(m, c1, c2, endpoint1, endpoint2):</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Checks if endpoint1 and endpoint2 are on lines y = mx + c1 and 	y=mx+c2 respectively</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m: slope of given lines.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c1, c2: constants of each of the line equations.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endpoint1, endpoint2: points of lines which are being tested.</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Description:</a:t>
            </a:r>
            <a:endParaRPr/>
          </a:p>
          <a:p>
            <a:pPr>
              <a:defRPr/>
            </a:pPr>
            <a:endParaRPr/>
          </a:p>
          <a:p>
            <a:pPr marL="349965" indent="-349965">
              <a:buFont typeface="Arial"/>
              <a:buChar char="•"/>
              <a:defRPr/>
            </a:pPr>
            <a:r>
              <a:rPr lang="en-US" sz="2400" b="0" i="0" u="none" strike="noStrike" cap="none" spc="0">
                <a:solidFill>
                  <a:schemeClr val="tx1"/>
                </a:solidFill>
                <a:latin typeface="Arial"/>
                <a:ea typeface="Arial"/>
                <a:cs typeface="Arial"/>
              </a:rPr>
              <a:t>If slope is Infinity, then the equation is satisfied if c-x = 0, where due to practical constraints, we define it as absolute(c-x) &lt; epsilon.</a:t>
            </a:r>
            <a:endParaRPr lang="en-US" sz="2400" b="0" i="0" u="none" strike="noStrike" cap="none" spc="0">
              <a:solidFill>
                <a:schemeClr val="tx1"/>
              </a:solidFill>
              <a:latin typeface="Arial"/>
              <a:ea typeface="Arial"/>
              <a:cs typeface="Arial"/>
            </a:endParaRPr>
          </a:p>
          <a:p>
            <a:pPr marL="349965" indent="-349965">
              <a:buFont typeface="Arial"/>
              <a:buChar char="•"/>
              <a:defRPr/>
            </a:pPr>
            <a:endParaRPr lang="en-US" sz="2400" b="0" i="0" u="none" strike="noStrike" cap="none" spc="0">
              <a:solidFill>
                <a:schemeClr val="tx1"/>
              </a:solidFill>
              <a:latin typeface="Arial"/>
              <a:ea typeface="Arial"/>
              <a:cs typeface="Arial"/>
            </a:endParaRPr>
          </a:p>
          <a:p>
            <a:pPr marL="349965" indent="-349965">
              <a:buFont typeface="Arial"/>
              <a:buChar char="•"/>
              <a:defRPr/>
            </a:pPr>
            <a:r>
              <a:rPr lang="en-US" sz="2400" b="0" i="0" u="none" strike="noStrike" cap="none" spc="0">
                <a:solidFill>
                  <a:schemeClr val="tx1"/>
                </a:solidFill>
                <a:latin typeface="Arial"/>
                <a:ea typeface="Arial"/>
                <a:cs typeface="Arial"/>
              </a:rPr>
              <a:t>If slope is any other number, the equation is satisfied if y-mx-c=0, </a:t>
            </a:r>
            <a:r>
              <a:rPr lang="en-US" sz="2400" b="0" i="0" u="none" strike="noStrike" cap="none" spc="0">
                <a:solidFill>
                  <a:schemeClr val="tx1"/>
                </a:solidFill>
                <a:latin typeface="Arial"/>
                <a:ea typeface="Arial"/>
                <a:cs typeface="Arial"/>
              </a:rPr>
              <a:t>where due to practical constraints, we define it as absolute(y-mx-c) &lt; epsilon.</a:t>
            </a:r>
            <a:endParaRPr lang="en-US"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400050" lvl="1" indent="0">
              <a:buNone/>
              <a:defRPr/>
            </a:pPr>
            <a:r>
              <a:rPr lang="en-US" sz="2400" b="0" i="0" u="none" strike="noStrike" cap="none" spc="0">
                <a:solidFill>
                  <a:schemeClr val="tx1"/>
                </a:solidFill>
                <a:latin typeface="Arial"/>
                <a:ea typeface="Arial"/>
                <a:cs typeface="Arial"/>
              </a:rPr>
              <a:t>3. </a:t>
            </a:r>
            <a:r>
              <a:rPr lang="en-US" sz="2400" b="0" i="0" u="none" strike="noStrike" cap="none" spc="0">
                <a:solidFill>
                  <a:schemeClr val="tx1"/>
                </a:solidFill>
                <a:latin typeface="Arial"/>
                <a:ea typeface="Arial"/>
                <a:cs typeface="Arial"/>
              </a:rPr>
              <a:t>isStairSize</a:t>
            </a:r>
            <a:r>
              <a:rPr lang="en-US" sz="2400" b="0" i="0" u="none" strike="noStrike" cap="none" spc="0">
                <a:solidFill>
                  <a:schemeClr val="tx1"/>
                </a:solidFill>
                <a:latin typeface="Arial"/>
                <a:ea typeface="Arial"/>
                <a:cs typeface="Arial"/>
              </a:rPr>
              <a:t>:</a:t>
            </a:r>
            <a:endParaRPr lang="en-US" sz="2400" b="0" i="0" u="none" strike="noStrike" cap="none" spc="0">
              <a:solidFill>
                <a:schemeClr val="tx1"/>
              </a:solidFill>
              <a:latin typeface="Arial"/>
              <a:ea typeface="Arial"/>
              <a:cs typeface="Arial"/>
            </a:endParaRPr>
          </a:p>
          <a:p>
            <a:pPr>
              <a:defRPr/>
            </a:pP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r>
              <a:rPr lang="en-US" sz="2400" b="0" i="0" u="none" strike="noStrike" cap="none" spc="0">
                <a:solidFill>
                  <a:schemeClr val="tx1"/>
                </a:solidFill>
                <a:latin typeface="Arial"/>
                <a:ea typeface="Arial"/>
                <a:cs typeface="Arial"/>
              </a:rPr>
              <a:t>def isStairSize(size):</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Function to apply threshold on width of a step.</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r>
              <a:rPr lang="en-US" sz="2400" b="0" i="0" u="none" strike="noStrike" cap="none" spc="0">
                <a:solidFill>
                  <a:schemeClr val="tx1"/>
                </a:solidFill>
                <a:latin typeface="Arial"/>
                <a:ea typeface="Arial"/>
                <a:cs typeface="Arial"/>
              </a:rPr>
              <a:t>if(size &gt;= minStairSize and size &lt;= maxStairSize):</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return True</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else:</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return False</a:t>
            </a:r>
            <a:endParaRPr lang="en-US"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4. </a:t>
            </a:r>
            <a:r>
              <a:rPr lang="en-US" sz="2400" b="0" i="0" u="none" strike="noStrike" cap="none" spc="0">
                <a:solidFill>
                  <a:schemeClr val="tx1"/>
                </a:solidFill>
                <a:latin typeface="Arial"/>
                <a:ea typeface="Arial"/>
                <a:cs typeface="Arial"/>
              </a:rPr>
              <a:t>areLineSetsParallel</a:t>
            </a:r>
            <a:endParaRPr lang="en-US" sz="2400" b="0" i="0" u="none" strike="noStrike" cap="none" spc="0">
              <a:solidFill>
                <a:schemeClr val="tx1"/>
              </a:solidFill>
              <a:latin typeface="Arial"/>
              <a:ea typeface="Arial"/>
              <a:cs typeface="Arial"/>
            </a:endParaRPr>
          </a:p>
          <a:p>
            <a:pPr>
              <a:defRPr/>
            </a:pPr>
            <a:endParaRPr lang="en-US" sz="2400" b="0" i="0" u="none" strike="noStrike" cap="none" spc="0">
              <a:solidFill>
                <a:schemeClr val="tx1"/>
              </a:solidFill>
              <a:latin typeface="Arial"/>
              <a:ea typeface="Arial"/>
              <a:cs typeface="Arial"/>
            </a:endParaRPr>
          </a:p>
        </p:txBody>
      </p:sp>
      <p:sp>
        <p:nvSpPr>
          <p:cNvPr id="6" name="" hidden="0"/>
          <p:cNvSpPr/>
          <p:nvPr isPhoto="0" userDrawn="0"/>
        </p:nvSpPr>
        <p:spPr bwMode="auto">
          <a:xfrm flipH="0" flipV="0">
            <a:off x="913821" y="2150744"/>
            <a:ext cx="9783728" cy="411483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US" sz="2400" b="0" i="0" u="none" strike="noStrike" cap="none" spc="0">
                <a:solidFill>
                  <a:schemeClr val="tx1"/>
                </a:solidFill>
              </a:rPr>
              <a:t>def areLineSetsParallel(angle1, angle2):</a:t>
            </a:r>
            <a:endParaRPr lang="en-US" sz="2400" b="0" i="0" u="none" strike="noStrike" cap="none" spc="0">
              <a:solidFill>
                <a:schemeClr val="tx1"/>
              </a:solidFill>
            </a:endParaRPr>
          </a:p>
          <a:p>
            <a:pPr algn="l">
              <a:defRPr/>
            </a:pPr>
            <a:r>
              <a:rPr lang="en-US" sz="2400" b="0" i="0" u="none" strike="noStrike" cap="none" spc="0">
                <a:solidFill>
                  <a:schemeClr val="tx1"/>
                </a:solidFill>
              </a:rPr>
              <a:t>    """</a:t>
            </a:r>
            <a:endParaRPr lang="en-US" sz="2400" b="0" i="0" u="none" strike="noStrike" cap="none" spc="0">
              <a:solidFill>
                <a:schemeClr val="tx1"/>
              </a:solidFill>
            </a:endParaRPr>
          </a:p>
          <a:p>
            <a:pPr algn="l">
              <a:defRPr/>
            </a:pPr>
            <a:r>
              <a:rPr lang="en-US" sz="2400" b="0" i="0" u="none" strike="noStrike" cap="none" spc="0">
                <a:solidFill>
                  <a:schemeClr val="tx1"/>
                </a:solidFill>
              </a:rPr>
              <a:t>    Function to determine if 2 line sets can be considered parallel.</a:t>
            </a:r>
            <a:endParaRPr lang="en-US" sz="2400" b="0" i="0" u="none" strike="noStrike" cap="none" spc="0">
              <a:solidFill>
                <a:schemeClr val="tx1"/>
              </a:solidFill>
            </a:endParaRPr>
          </a:p>
          <a:p>
            <a:pPr algn="l">
              <a:defRPr/>
            </a:pPr>
            <a:r>
              <a:rPr lang="en-US" sz="2400" b="0" i="0" u="none" strike="noStrike" cap="none" spc="0">
                <a:solidFill>
                  <a:schemeClr val="tx1"/>
                </a:solidFill>
              </a:rPr>
              <a:t>    angle1, angle2: degree of rotation in radians of 2 parallel line sets.</a:t>
            </a:r>
            <a:endParaRPr lang="en-US" sz="2400" b="0" i="0" u="none" strike="noStrike" cap="none" spc="0">
              <a:solidFill>
                <a:schemeClr val="tx1"/>
              </a:solidFill>
            </a:endParaRPr>
          </a:p>
          <a:p>
            <a:pPr algn="l">
              <a:defRPr/>
            </a:pPr>
            <a:r>
              <a:rPr lang="en-US" sz="2400" b="0" i="0" u="none" strike="noStrike" cap="none" spc="0">
                <a:solidFill>
                  <a:schemeClr val="tx1"/>
                </a:solidFill>
              </a:rPr>
              <a:t>    """</a:t>
            </a:r>
            <a:endParaRPr lang="en-US" sz="2400" b="0" i="0" u="none" strike="noStrike" cap="none" spc="0">
              <a:solidFill>
                <a:schemeClr val="tx1"/>
              </a:solidFill>
            </a:endParaRPr>
          </a:p>
          <a:p>
            <a:pPr algn="l">
              <a:defRPr/>
            </a:pPr>
            <a:r>
              <a:rPr lang="en-US" sz="2400" b="0" i="0" u="none" strike="noStrike" cap="none" spc="0">
                <a:solidFill>
                  <a:schemeClr val="tx1"/>
                </a:solidFill>
              </a:rPr>
              <a:t>Description:</a:t>
            </a:r>
            <a:endParaRPr lang="en-US" sz="2400" b="0" i="0" u="none" strike="noStrike" cap="none" spc="0">
              <a:solidFill>
                <a:schemeClr val="tx1"/>
              </a:solidFill>
            </a:endParaRPr>
          </a:p>
          <a:p>
            <a:pPr marL="349965" indent="-349965" algn="l">
              <a:buFont typeface="Arial"/>
              <a:buChar char="•"/>
              <a:defRPr/>
            </a:pPr>
            <a:r>
              <a:rPr lang="en-US" sz="2400" b="0" i="0" u="none" strike="noStrike" cap="none" spc="0">
                <a:solidFill>
                  <a:schemeClr val="tx1"/>
                </a:solidFill>
              </a:rPr>
              <a:t>If the absolute difference between angle1 and 2 is within epsilon, return true</a:t>
            </a:r>
            <a:endParaRPr lang="en-US" sz="2400" b="0" i="0" u="none" strike="noStrike" cap="none" spc="0">
              <a:solidFill>
                <a:schemeClr val="tx1"/>
              </a:solidFill>
            </a:endParaRPr>
          </a:p>
          <a:p>
            <a:pPr marL="349965" indent="-349965" algn="l">
              <a:buFont typeface="Arial"/>
              <a:buChar char="•"/>
              <a:defRPr/>
            </a:pPr>
            <a:r>
              <a:rPr lang="en-US" sz="2400" b="0" i="0" u="none" strike="noStrike" cap="none" spc="0">
                <a:solidFill>
                  <a:schemeClr val="tx1"/>
                </a:solidFill>
              </a:rPr>
              <a:t>else, return false</a:t>
            </a:r>
            <a:endParaRPr lang="en-US" sz="2400" b="0" i="0" u="none" strike="noStrike" cap="none" spc="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Context</a:t>
            </a:r>
            <a:endParaRPr/>
          </a:p>
        </p:txBody>
      </p:sp>
      <p:sp>
        <p:nvSpPr>
          <p:cNvPr id="5" name=""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Font typeface="Arial"/>
              <a:buChar char="•"/>
              <a:defRPr/>
            </a:pPr>
            <a:r>
              <a:rPr/>
              <a:t>This work is part of the Modeling of indoor spaces in a space semantic model, done by me in my internship at the LSI, under prof K.S Rajan and Ar. Sristi Srivastava.</a:t>
            </a:r>
            <a:endParaRPr/>
          </a:p>
          <a:p>
            <a:pPr marL="349965" indent="-349965">
              <a:buFont typeface="Arial"/>
              <a:buChar char="•"/>
              <a:defRPr/>
            </a:pPr>
            <a:endParaRPr/>
          </a:p>
          <a:p>
            <a:pPr marL="349965" indent="-349965">
              <a:buFont typeface="Arial"/>
              <a:buChar char="•"/>
              <a:defRPr/>
            </a:pPr>
            <a:r>
              <a:rPr/>
              <a:t>The work presented in this ppt is concerned with staircase modeling for a building plan.</a:t>
            </a:r>
            <a:endParaRPr/>
          </a:p>
          <a:p>
            <a:pPr marL="349965" indent="-349965">
              <a:buFont typeface="Arial"/>
              <a:buChar char="•"/>
              <a:defRPr/>
            </a:pPr>
            <a:endParaRPr/>
          </a:p>
          <a:p>
            <a:pPr marL="349965" indent="-349965">
              <a:buFont typeface="Arial"/>
              <a:buChar char="•"/>
              <a:defRPr/>
            </a:pPr>
            <a:r>
              <a:rPr/>
              <a:t>The staircases are one of the most important elements in a space semantic model of a building, as they are the vertical connecting elements, which are responsible for connecting elements in the height dimension.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5. </a:t>
            </a:r>
            <a:r>
              <a:rPr lang="en-US" sz="2400" b="0" i="0" u="none" strike="noStrike" cap="none" spc="0">
                <a:solidFill>
                  <a:schemeClr val="tx1"/>
                </a:solidFill>
                <a:latin typeface="Arial"/>
                <a:ea typeface="Arial"/>
                <a:cs typeface="Arial"/>
              </a:rPr>
              <a:t>findGroupsOfAngles</a:t>
            </a:r>
            <a:endParaRPr lang="en-US" sz="2400" b="0" i="0" u="none" strike="noStrike" cap="none" spc="0">
              <a:solidFill>
                <a:schemeClr val="tx1"/>
              </a:solidFill>
              <a:latin typeface="Arial"/>
              <a:ea typeface="Arial"/>
              <a:cs typeface="Arial"/>
            </a:endParaRPr>
          </a:p>
          <a:p>
            <a:pPr>
              <a:defRPr/>
            </a:pPr>
            <a:endParaRPr lang="en-US" sz="2400" b="0" i="0" u="none" strike="noStrike" cap="none" spc="0">
              <a:solidFill>
                <a:schemeClr val="tx1"/>
              </a:solidFill>
              <a:latin typeface="Arial"/>
              <a:ea typeface="Arial"/>
              <a:cs typeface="Arial"/>
            </a:endParaRPr>
          </a:p>
        </p:txBody>
      </p:sp>
      <p:sp>
        <p:nvSpPr>
          <p:cNvPr id="6" name="" hidden="0"/>
          <p:cNvSpPr/>
          <p:nvPr isPhoto="0" userDrawn="0"/>
        </p:nvSpPr>
        <p:spPr bwMode="auto">
          <a:xfrm flipH="0" flipV="0">
            <a:off x="913820" y="2150744"/>
            <a:ext cx="9783727" cy="411483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en-US" sz="2400" b="0" i="0" u="none" strike="noStrike" cap="none" spc="0">
                <a:solidFill>
                  <a:schemeClr val="tx1"/>
                </a:solidFill>
                <a:latin typeface="Times New Roman"/>
                <a:ea typeface="Times New Roman"/>
                <a:cs typeface="Times New Roman"/>
              </a:rPr>
              <a:t>def findGroupsOfAngles(allAnglesList, allAnglesCount):</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groups different angles of lines found in the drawing, if they can be considered parallel.</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allAnglesList: List of all angles of lines without repitition.</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allAnglesCount: Dictionary of all angles mapped to respective count of lines with those angles.</a:t>
            </a:r>
            <a:endParaRPr lang="en-US"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    """</a:t>
            </a:r>
            <a:endParaRPr lang="en-US" sz="2400" b="0" i="0" u="none" strike="noStrike" cap="none" spc="0">
              <a:solidFill>
                <a:schemeClr val="tx1"/>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lgn="l">
              <a:defRPr/>
            </a:pPr>
            <a:r>
              <a:rPr lang="en-US" sz="2400" b="0" i="0" u="none" strike="noStrike" cap="none" spc="0">
                <a:solidFill>
                  <a:schemeClr val="tx1"/>
                </a:solidFill>
                <a:latin typeface="+mj-lt"/>
                <a:ea typeface="+mn-ea"/>
                <a:cs typeface="+mn-cs"/>
              </a:rPr>
              <a:t>Description:</a:t>
            </a:r>
            <a:endParaRPr lang="en-US" sz="2400" b="0" i="0" u="none" strike="noStrike" cap="none" spc="0">
              <a:solidFill>
                <a:schemeClr val="tx1"/>
              </a:solidFill>
              <a:latin typeface="+mj-lt"/>
              <a:ea typeface="+mn-ea"/>
              <a:cs typeface="+mn-cs"/>
            </a:endParaRPr>
          </a:p>
          <a:p>
            <a:pPr algn="l">
              <a:defRPr/>
            </a:pPr>
            <a:r>
              <a:rPr lang="en-US" sz="2400" b="0" i="0" u="none" strike="noStrike" cap="none" spc="0">
                <a:solidFill>
                  <a:schemeClr val="tx1"/>
                </a:solidFill>
                <a:latin typeface="+mj-lt"/>
                <a:ea typeface="+mn-ea"/>
                <a:cs typeface="+mn-cs"/>
              </a:rPr>
              <a:t>Given an ordered list of angles, </a:t>
            </a:r>
            <a:endParaRPr lang="en-US" sz="2400" b="0" i="0" u="none" strike="noStrike" cap="none" spc="0">
              <a:solidFill>
                <a:schemeClr val="tx1"/>
              </a:solidFill>
              <a:latin typeface="+mj-lt"/>
              <a:ea typeface="+mn-ea"/>
              <a:cs typeface="+mn-cs"/>
            </a:endParaRPr>
          </a:p>
          <a:p>
            <a:pPr algn="l">
              <a:defRPr/>
            </a:pPr>
            <a:r>
              <a:rPr lang="en-US" sz="2400" b="0" i="0" u="none" strike="noStrike" cap="none" spc="0">
                <a:solidFill>
                  <a:schemeClr val="tx1"/>
                </a:solidFill>
                <a:latin typeface="+mj-lt"/>
                <a:ea typeface="+mn-ea"/>
                <a:cs typeface="+mn-cs"/>
              </a:rPr>
              <a:t>w = weighted average angle within group of angles (weighted by number of occurences in lines.)</a:t>
            </a:r>
            <a:endParaRPr lang="en-US" sz="2400" b="0" i="0" u="none" strike="noStrike" cap="none" spc="0">
              <a:solidFill>
                <a:schemeClr val="tx1"/>
              </a:solidFill>
              <a:latin typeface="+mj-lt"/>
              <a:ea typeface="+mn-ea"/>
              <a:cs typeface="+mn-cs"/>
            </a:endParaRPr>
          </a:p>
          <a:p>
            <a:pPr algn="l">
              <a:defRPr/>
            </a:pPr>
            <a:endParaRPr lang="en-US" sz="2400" b="0" i="0" u="none" strike="noStrike" cap="none" spc="0">
              <a:solidFill>
                <a:schemeClr val="tx1"/>
              </a:solidFill>
              <a:latin typeface="Arial"/>
              <a:ea typeface="Arial"/>
              <a:cs typeface="Arial"/>
            </a:endParaRPr>
          </a:p>
          <a:p>
            <a:pPr algn="l">
              <a:defRPr/>
            </a:pPr>
            <a:r>
              <a:rPr lang="en-US" sz="2400" b="0" i="0" u="none" strike="noStrike" cap="none" spc="0">
                <a:solidFill>
                  <a:schemeClr val="tx1"/>
                </a:solidFill>
                <a:latin typeface="+mj-lt"/>
                <a:ea typeface="+mn-ea"/>
                <a:cs typeface="+mn-cs"/>
              </a:rPr>
              <a:t>Untill the list is empty, </a:t>
            </a:r>
            <a:endParaRPr lang="en-US" sz="2400" b="0" i="0" u="none" strike="noStrike" cap="none" spc="0">
              <a:solidFill>
                <a:schemeClr val="tx1"/>
              </a:solidFill>
              <a:latin typeface="+mj-lt"/>
              <a:ea typeface="+mn-ea"/>
              <a:cs typeface="+mn-cs"/>
            </a:endParaRPr>
          </a:p>
          <a:p>
            <a:pPr marL="349965" indent="-349965" algn="l">
              <a:buFont typeface="Arial"/>
              <a:buChar char="•"/>
              <a:defRPr/>
            </a:pPr>
            <a:endParaRPr lang="en-US" sz="2400" b="0" i="0" u="none" strike="noStrike" cap="none" spc="0">
              <a:solidFill>
                <a:schemeClr val="tx1"/>
              </a:solidFill>
              <a:latin typeface="Arial"/>
              <a:ea typeface="Arial"/>
              <a:cs typeface="Arial"/>
            </a:endParaRPr>
          </a:p>
          <a:p>
            <a:pPr marL="533399" lvl="1" indent="0" algn="l">
              <a:buNone/>
              <a:defRPr/>
            </a:pPr>
            <a:r>
              <a:rPr lang="en-US" sz="2400" b="0" i="0" u="none" strike="noStrike" cap="none" spc="0">
                <a:solidFill>
                  <a:schemeClr val="tx1"/>
                </a:solidFill>
                <a:latin typeface="+mj-lt"/>
                <a:ea typeface="+mn-ea"/>
                <a:cs typeface="+mn-cs"/>
              </a:rPr>
              <a:t>	If areLineSetsParallel(w, next Angle In Iteration), </a:t>
            </a:r>
            <a:endParaRPr lang="en-US" sz="2400" b="0" i="0" u="none" strike="noStrike" cap="none" spc="0">
              <a:solidFill>
                <a:schemeClr val="tx1"/>
              </a:solidFill>
              <a:latin typeface="+mj-lt"/>
              <a:ea typeface="+mn-ea"/>
              <a:cs typeface="+mn-cs"/>
            </a:endParaRPr>
          </a:p>
          <a:p>
            <a:pPr marL="800100" lvl="2" indent="0" algn="l">
              <a:buNone/>
              <a:defRPr/>
            </a:pPr>
            <a:r>
              <a:rPr lang="en-US" sz="2400" b="0" i="0" u="none" strike="noStrike" cap="none" spc="0">
                <a:solidFill>
                  <a:schemeClr val="tx1"/>
                </a:solidFill>
                <a:latin typeface="+mj-lt"/>
                <a:ea typeface="+mn-ea"/>
                <a:cs typeface="+mn-cs"/>
              </a:rPr>
              <a:t>		then add the angle to the group and update the weighted average 			of the group.</a:t>
            </a:r>
            <a:endParaRPr lang="en-US" sz="2400" b="0" i="0" u="none" strike="noStrike" cap="none" spc="0">
              <a:solidFill>
                <a:schemeClr val="tx1"/>
              </a:solidFill>
              <a:latin typeface="+mj-lt"/>
              <a:ea typeface="+mn-ea"/>
              <a:cs typeface="+mn-cs"/>
            </a:endParaRPr>
          </a:p>
          <a:p>
            <a:pPr marL="800100" lvl="2" indent="0" algn="l">
              <a:buNone/>
              <a:defRPr/>
            </a:pPr>
            <a:endParaRPr lang="en-US" sz="2400" b="0" i="0" u="none" strike="noStrike" cap="none" spc="0">
              <a:solidFill>
                <a:schemeClr val="tx1"/>
              </a:solidFill>
              <a:latin typeface="+mj-lt"/>
              <a:ea typeface="+mn-ea"/>
              <a:cs typeface="+mn-cs"/>
            </a:endParaRPr>
          </a:p>
          <a:p>
            <a:pPr marL="800100" lvl="2" indent="0" algn="l">
              <a:buNone/>
              <a:defRPr/>
            </a:pPr>
            <a:r>
              <a:rPr lang="en-US" sz="2400" b="0" i="0" u="none" strike="noStrike" cap="none" spc="0">
                <a:solidFill>
                  <a:schemeClr val="tx1"/>
                </a:solidFill>
                <a:latin typeface="+mj-lt"/>
                <a:ea typeface="+mn-ea"/>
                <a:cs typeface="+mn-cs"/>
              </a:rPr>
              <a:t>  </a:t>
            </a:r>
            <a:r>
              <a:rPr lang="en-US" sz="2400" b="0" i="0" u="none" strike="noStrike" cap="none" spc="0">
                <a:solidFill>
                  <a:schemeClr val="tx1"/>
                </a:solidFill>
                <a:latin typeface="+mj-lt"/>
                <a:ea typeface="+mn-ea"/>
                <a:cs typeface="+mn-cs"/>
              </a:rPr>
              <a:t>Else, </a:t>
            </a:r>
            <a:r>
              <a:rPr lang="en-US" sz="2400" b="0" i="0" u="none" strike="noStrike" cap="none" spc="0">
                <a:solidFill>
                  <a:schemeClr val="tx1"/>
                </a:solidFill>
                <a:latin typeface="+mj-lt"/>
                <a:ea typeface="+mn-ea"/>
                <a:cs typeface="+mn-cs"/>
              </a:rPr>
              <a:t>append the group generated to a list.</a:t>
            </a:r>
            <a:endParaRPr lang="en-US" sz="2400" b="0" i="0" u="none" strike="noStrike" cap="none" spc="0">
              <a:solidFill>
                <a:schemeClr val="tx1"/>
              </a:solidFill>
              <a:latin typeface="+mj-lt"/>
              <a:ea typeface="+mn-ea"/>
              <a:cs typeface="+mn-cs"/>
            </a:endParaRPr>
          </a:p>
          <a:p>
            <a:pPr marL="800100" lvl="2" indent="0" algn="l">
              <a:buNone/>
              <a:defRPr/>
            </a:pPr>
            <a:endParaRPr lang="en-US" sz="2400" b="0" i="0" u="none" strike="noStrike" cap="none" spc="0">
              <a:solidFill>
                <a:schemeClr val="tx1"/>
              </a:solidFill>
              <a:latin typeface="+mj-lt"/>
              <a:ea typeface="+mn-ea"/>
              <a:cs typeface="+mn-cs"/>
            </a:endParaRPr>
          </a:p>
          <a:p>
            <a:pPr marL="800100" lvl="2" indent="0" algn="l">
              <a:buNone/>
              <a:defRPr/>
            </a:pPr>
            <a:r>
              <a:rPr lang="en-US" sz="2400" b="0" i="0" u="none" strike="noStrike" cap="none" spc="0">
                <a:solidFill>
                  <a:schemeClr val="tx1"/>
                </a:solidFill>
                <a:latin typeface="+mj-lt"/>
                <a:ea typeface="+mn-ea"/>
                <a:cs typeface="+mn-cs"/>
              </a:rPr>
              <a:t>	</a:t>
            </a:r>
            <a:r>
              <a:rPr lang="en-US" sz="2400" b="0" i="0" u="none" strike="noStrike" cap="none" spc="0">
                <a:solidFill>
                  <a:schemeClr val="tx1"/>
                </a:solidFill>
                <a:latin typeface="+mj-lt"/>
                <a:ea typeface="+mn-ea"/>
                <a:cs typeface="+mn-cs"/>
              </a:rPr>
              <a:t>return the resultant list.</a:t>
            </a:r>
            <a:endParaRPr lang="en-US" sz="2400" b="0" i="0" u="none" strike="noStrike" cap="none" spc="0">
              <a:solidFill>
                <a:schemeClr val="tx1"/>
              </a:solidFill>
              <a:latin typeface="+mj-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Utility Functions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6. </a:t>
            </a:r>
            <a:r>
              <a:rPr lang="en-US" sz="2400" b="0" i="0" u="none" strike="noStrike" cap="none" spc="0">
                <a:solidFill>
                  <a:schemeClr val="tx1"/>
                </a:solidFill>
                <a:latin typeface="Arial"/>
                <a:ea typeface="Arial"/>
                <a:cs typeface="Arial"/>
              </a:rPr>
              <a:t>keyToSortLines</a:t>
            </a:r>
            <a:endParaRPr lang="en-US" sz="2400" b="0" i="0" u="none" strike="noStrike" cap="none" spc="0">
              <a:solidFill>
                <a:schemeClr val="tx1"/>
              </a:solidFill>
              <a:latin typeface="Arial"/>
              <a:ea typeface="Arial"/>
              <a:cs typeface="Arial"/>
            </a:endParaRPr>
          </a:p>
          <a:p>
            <a:pPr>
              <a:defRPr/>
            </a:pP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r>
              <a:rPr lang="en-US" sz="2400" b="0" i="0" u="none" strike="noStrike" cap="none" spc="0">
                <a:solidFill>
                  <a:schemeClr val="tx1"/>
                </a:solidFill>
                <a:latin typeface="Arial"/>
                <a:ea typeface="Arial"/>
                <a:cs typeface="Arial"/>
              </a:rPr>
              <a:t>def keyToSortLines(line):</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key function to sort list of parallel lines, vertically or horizontally</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based on the orientation of parallel lines.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if abs(line.a.x - line.b.x) &lt;= EPS: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return line.a.x</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elif abs(line.a.y - line.b.y) &lt;= EPS: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return line.a.y</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    return line.a.x</a:t>
            </a:r>
            <a:endParaRPr lang="en-US" sz="24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Output</a:t>
            </a:r>
            <a:endParaRPr/>
          </a:p>
        </p:txBody>
      </p:sp>
      <p:pic>
        <p:nvPicPr>
          <p:cNvPr id="5" name="" hidden="0"/>
          <p:cNvPicPr>
            <a:picLocks noChangeAspect="1"/>
          </p:cNvPicPr>
          <p:nvPr isPhoto="0" userDrawn="0"/>
        </p:nvPicPr>
        <p:blipFill>
          <a:blip r:embed="rId2"/>
          <a:stretch/>
        </p:blipFill>
        <p:spPr bwMode="auto">
          <a:xfrm flipH="0" flipV="0">
            <a:off x="7811474" y="1381124"/>
            <a:ext cx="1628808" cy="4991099"/>
          </a:xfrm>
          <a:prstGeom prst="rect">
            <a:avLst/>
          </a:prstGeom>
        </p:spPr>
      </p:pic>
      <p:pic>
        <p:nvPicPr>
          <p:cNvPr id="6" name="" hidden="0"/>
          <p:cNvPicPr>
            <a:picLocks noChangeAspect="1"/>
          </p:cNvPicPr>
          <p:nvPr isPhoto="0" userDrawn="0"/>
        </p:nvPicPr>
        <p:blipFill>
          <a:blip r:embed="rId3"/>
          <a:stretch/>
        </p:blipFill>
        <p:spPr bwMode="auto">
          <a:xfrm flipH="0" flipV="0">
            <a:off x="2153624" y="1445032"/>
            <a:ext cx="1651612" cy="4610485"/>
          </a:xfrm>
          <a:prstGeom prst="rect">
            <a:avLst/>
          </a:prstGeom>
        </p:spPr>
      </p:pic>
      <p:sp>
        <p:nvSpPr>
          <p:cNvPr id="7" name="" hidden="0"/>
          <p:cNvSpPr/>
          <p:nvPr isPhoto="0" userDrawn="0"/>
        </p:nvSpPr>
        <p:spPr bwMode="auto">
          <a:xfrm flipH="0" flipV="0">
            <a:off x="4249125" y="3200400"/>
            <a:ext cx="3190874" cy="73342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8" name="" hidden="0"/>
          <p:cNvSpPr/>
          <p:nvPr isPhoto="0" userDrawn="0"/>
        </p:nvSpPr>
        <p:spPr bwMode="auto">
          <a:xfrm flipH="0" flipV="0">
            <a:off x="9649799" y="2466973"/>
            <a:ext cx="2447924" cy="52387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No. of Stairs found = 10</a:t>
            </a:r>
            <a:endParaRPr/>
          </a:p>
        </p:txBody>
      </p:sp>
      <p:sp>
        <p:nvSpPr>
          <p:cNvPr id="9" name="" hidden="0"/>
          <p:cNvSpPr/>
          <p:nvPr isPhoto="0" userDrawn="0"/>
        </p:nvSpPr>
        <p:spPr bwMode="auto">
          <a:xfrm flipH="0" flipV="0">
            <a:off x="9649798" y="4743450"/>
            <a:ext cx="2447923" cy="52387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No. of Stairs found = 10</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br>
              <a:rPr lang="en-US"/>
            </a:br>
            <a:br>
              <a:rPr lang="en-US"/>
            </a:br>
            <a:r>
              <a:rPr lang="en-US"/>
              <a:t>Part - II</a:t>
            </a:r>
            <a:br>
              <a:rPr lang="en-US"/>
            </a:br>
            <a:r>
              <a:rPr lang="en-US"/>
              <a:t>Identification of mid-landings to extract complete staircases</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Algorithm in steps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AutoNum type="arabicPeriod" startAt="1"/>
              <a:defRPr/>
            </a:pPr>
            <a:r>
              <a:rPr/>
              <a:t>Unite sets of steps that are parallel, and a step depth away from each other and part of a flight of steps.</a:t>
            </a:r>
            <a:endParaRPr/>
          </a:p>
          <a:p>
            <a:pPr marL="349965" indent="-349965">
              <a:buAutoNum type="arabicPeriod" startAt="1"/>
              <a:defRPr/>
            </a:pPr>
            <a:endParaRPr/>
          </a:p>
          <a:p>
            <a:pPr>
              <a:defRPr/>
            </a:pPr>
            <a:r>
              <a:rPr/>
              <a:t>2. Identify mid-landings by examining the proximity and orientation of flights of steps.</a:t>
            </a:r>
            <a:endParaRPr/>
          </a:p>
          <a:p>
            <a:pPr>
              <a:defRPr/>
            </a:pPr>
            <a:endParaRPr/>
          </a:p>
          <a:p>
            <a:pPr>
              <a:defRPr/>
            </a:pPr>
            <a:r>
              <a:rPr/>
              <a:t>3. Join the mid-landings with respective flights of stairs to obtains a list of staircases.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1.</a:t>
            </a:r>
            <a:r>
              <a:rPr lang="en-US" sz="4000" b="0" i="0" u="none" strike="noStrike" cap="none" spc="0">
                <a:solidFill>
                  <a:schemeClr val="bg1"/>
                </a:solidFill>
                <a:latin typeface="+mn-lt"/>
                <a:ea typeface="+mj-ea"/>
                <a:cs typeface="+mj-cs"/>
              </a:rPr>
              <a:t>Unite sets of steps to flight of steps</a:t>
            </a:r>
            <a:endParaRPr/>
          </a:p>
        </p:txBody>
      </p:sp>
      <p:sp>
        <p:nvSpPr>
          <p:cNvPr id="5" name="Content Placeholder 2" hidden="0"/>
          <p:cNvSpPr>
            <a:spLocks noGrp="1"/>
          </p:cNvSpPr>
          <p:nvPr isPhoto="0" userDrawn="0">
            <p:ph idx="1" hasCustomPrompt="0"/>
          </p:nvPr>
        </p:nvSpPr>
        <p:spPr bwMode="auto">
          <a:xfrm>
            <a:off x="609598" y="1600200"/>
            <a:ext cx="10972800" cy="4525961"/>
          </a:xfrm>
        </p:spPr>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This step is carried out to unite some sets of steps to a flight of steps, in order to cover the case of varying length steps in a flight of steps.</a:t>
            </a:r>
            <a:endParaRPr/>
          </a:p>
          <a:p>
            <a:pPr>
              <a:defRPr/>
            </a:pPr>
            <a:endParaRPr/>
          </a:p>
          <a:p>
            <a:pPr>
              <a:defRPr/>
            </a:pPr>
            <a:r>
              <a:rPr/>
              <a:t>The rules considered are:</a:t>
            </a:r>
            <a:endParaRPr/>
          </a:p>
          <a:p>
            <a:pPr>
              <a:defRPr/>
            </a:pPr>
            <a:endParaRPr/>
          </a:p>
          <a:p>
            <a:pPr marL="349965" indent="-349965">
              <a:buFont typeface="Arial"/>
              <a:buChar char="•"/>
              <a:defRPr/>
            </a:pPr>
            <a:r>
              <a:rPr/>
              <a:t>The sets of steps must be parallel to each other.</a:t>
            </a:r>
            <a:endParaRPr/>
          </a:p>
          <a:p>
            <a:pPr marL="349965" indent="-349965">
              <a:buFont typeface="Arial"/>
              <a:buChar char="•"/>
              <a:defRPr/>
            </a:pPr>
            <a:r>
              <a:rPr/>
              <a:t>Distance between the sets of steps must be within the range of the depth of a step.</a:t>
            </a:r>
            <a:endParaRPr/>
          </a:p>
          <a:p>
            <a:pPr marL="349965" indent="-349965">
              <a:buFont typeface="Arial"/>
              <a:buChar char="•"/>
              <a:defRPr/>
            </a:pPr>
            <a:r>
              <a:rPr/>
              <a:t>The length of projection of any step from the set with smaller step length on the other set must be almost equal to the length of the smaller step.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2.</a:t>
            </a:r>
            <a:r>
              <a:rPr lang="en-US" sz="4000" b="0" i="0" u="none" strike="noStrike" cap="none" spc="0">
                <a:solidFill>
                  <a:schemeClr val="bg1"/>
                </a:solidFill>
                <a:latin typeface="+mn-lt"/>
                <a:ea typeface="+mj-ea"/>
                <a:cs typeface="+mj-cs"/>
              </a:rPr>
              <a:t>Identify mid-landing</a:t>
            </a:r>
            <a:endParaRPr/>
          </a:p>
        </p:txBody>
      </p:sp>
      <p:sp>
        <p:nvSpPr>
          <p:cNvPr id="5" name="Content Placeholder 2" hidden="0"/>
          <p:cNvSpPr>
            <a:spLocks noGrp="1"/>
          </p:cNvSpPr>
          <p:nvPr isPhoto="0" userDrawn="0">
            <p:ph idx="1" hasCustomPrompt="0"/>
          </p:nvPr>
        </p:nvSpPr>
        <p:spPr bwMode="auto">
          <a:xfrm>
            <a:off x="609598" y="1600200"/>
            <a:ext cx="10972800" cy="4525961"/>
          </a:xfrm>
        </p:spPr>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This step is carried out identify the mid-landing between any two flights of steps.</a:t>
            </a:r>
            <a:endParaRPr/>
          </a:p>
          <a:p>
            <a:pPr>
              <a:defRPr/>
            </a:pPr>
            <a:endParaRPr/>
          </a:p>
          <a:p>
            <a:pPr marL="349965" indent="-349965">
              <a:buFont typeface="Arial"/>
              <a:buChar char="•"/>
              <a:defRPr/>
            </a:pPr>
            <a:r>
              <a:rPr/>
              <a:t>The sets of steps must be parallel to each other.</a:t>
            </a:r>
            <a:endParaRPr/>
          </a:p>
          <a:p>
            <a:pPr marL="349965" indent="-349965">
              <a:buFont typeface="Arial"/>
              <a:buChar char="•"/>
              <a:defRPr/>
            </a:pPr>
            <a:r>
              <a:rPr/>
              <a:t>Distance between the sets of steps must be within the range of the depth of a step.</a:t>
            </a:r>
            <a:endParaRPr/>
          </a:p>
          <a:p>
            <a:pPr marL="349965" indent="-349965">
              <a:buFont typeface="Arial"/>
              <a:buChar char="•"/>
              <a:defRPr/>
            </a:pPr>
            <a:r>
              <a:rPr/>
              <a:t>The length of projection of any step from the set with smaller step length on the other set must be almost equal to the length of the smaller step.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Thank You</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Nomenclature</a:t>
            </a:r>
            <a:endParaRPr/>
          </a:p>
        </p:txBody>
      </p:sp>
      <p:pic>
        <p:nvPicPr>
          <p:cNvPr id="5" name="" hidden="0"/>
          <p:cNvPicPr>
            <a:picLocks noChangeAspect="1"/>
          </p:cNvPicPr>
          <p:nvPr isPhoto="0" userDrawn="0"/>
        </p:nvPicPr>
        <p:blipFill>
          <a:blip r:embed="rId2"/>
          <a:stretch/>
        </p:blipFill>
        <p:spPr bwMode="auto">
          <a:xfrm flipH="0" flipV="0">
            <a:off x="994591" y="1481701"/>
            <a:ext cx="1921032" cy="5362574"/>
          </a:xfrm>
          <a:prstGeom prst="rect">
            <a:avLst/>
          </a:prstGeom>
        </p:spPr>
      </p:pic>
      <p:sp>
        <p:nvSpPr>
          <p:cNvPr id="6" name="" hidden="0"/>
          <p:cNvSpPr/>
          <p:nvPr isPhoto="0" userDrawn="0"/>
        </p:nvSpPr>
        <p:spPr bwMode="auto">
          <a:xfrm flipH="0" flipV="0">
            <a:off x="3096599" y="1504949"/>
            <a:ext cx="7019924" cy="5219699"/>
          </a:xfrm>
          <a:prstGeom prst="rightBrace">
            <a:avLst>
              <a:gd name="adj1" fmla="val 4014"/>
              <a:gd name="adj2" fmla="val 50000"/>
            </a:avLst>
          </a:prstGeom>
        </p:spPr>
        <p:style>
          <a:lnRef idx="1">
            <a:schemeClr val="accent1">
              <a:shade val="50000"/>
            </a:schemeClr>
          </a:lnRef>
          <a:fillRef idx="0">
            <a:schemeClr val="accent1"/>
          </a:fillRef>
          <a:effectRef idx="0">
            <a:schemeClr val="accent1"/>
          </a:effectRef>
          <a:fontRef idx="minor">
            <a:schemeClr val="tx1"/>
          </a:fontRef>
        </p:style>
      </p:sp>
      <p:sp>
        <p:nvSpPr>
          <p:cNvPr id="7" name="" hidden="0"/>
          <p:cNvSpPr/>
          <p:nvPr isPhoto="0" userDrawn="0"/>
        </p:nvSpPr>
        <p:spPr bwMode="auto">
          <a:xfrm flipH="0" flipV="0">
            <a:off x="3229949" y="1752599"/>
            <a:ext cx="552449" cy="1743075"/>
          </a:xfrm>
          <a:prstGeom prst="rightBrace">
            <a:avLst>
              <a:gd name="adj1" fmla="val 8333"/>
              <a:gd name="adj2" fmla="val 50000"/>
            </a:avLst>
          </a:prstGeom>
        </p:spPr>
        <p:style>
          <a:lnRef idx="1">
            <a:schemeClr val="accent1">
              <a:shade val="50000"/>
            </a:schemeClr>
          </a:lnRef>
          <a:fillRef idx="0">
            <a:schemeClr val="accent1"/>
          </a:fillRef>
          <a:effectRef idx="0">
            <a:schemeClr val="accent1"/>
          </a:effectRef>
          <a:fontRef idx="minor">
            <a:schemeClr val="tx1"/>
          </a:fontRef>
        </p:style>
      </p:sp>
      <p:sp>
        <p:nvSpPr>
          <p:cNvPr id="8" name="" hidden="0"/>
          <p:cNvSpPr/>
          <p:nvPr isPhoto="0" userDrawn="0"/>
        </p:nvSpPr>
        <p:spPr bwMode="auto">
          <a:xfrm flipH="0" flipV="0">
            <a:off x="3134699" y="3629025"/>
            <a:ext cx="219074" cy="981073"/>
          </a:xfrm>
          <a:prstGeom prst="rightBrace">
            <a:avLst>
              <a:gd name="adj1" fmla="val 8333"/>
              <a:gd name="adj2" fmla="val 50000"/>
            </a:avLst>
          </a:prstGeom>
        </p:spPr>
        <p:style>
          <a:lnRef idx="1">
            <a:schemeClr val="accent1">
              <a:shade val="50000"/>
            </a:schemeClr>
          </a:lnRef>
          <a:fillRef idx="0">
            <a:schemeClr val="accent1"/>
          </a:fillRef>
          <a:effectRef idx="0">
            <a:schemeClr val="accent1"/>
          </a:effectRef>
          <a:fontRef idx="minor">
            <a:schemeClr val="tx1"/>
          </a:fontRef>
        </p:style>
      </p:sp>
      <p:sp>
        <p:nvSpPr>
          <p:cNvPr id="9" name="" hidden="0"/>
          <p:cNvSpPr/>
          <p:nvPr isPhoto="0" userDrawn="0"/>
        </p:nvSpPr>
        <p:spPr bwMode="auto">
          <a:xfrm flipH="0" flipV="0">
            <a:off x="2267924" y="5135879"/>
            <a:ext cx="1409699" cy="4572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0" name="" hidden="0"/>
          <p:cNvSpPr/>
          <p:nvPr isPhoto="0" userDrawn="0"/>
        </p:nvSpPr>
        <p:spPr bwMode="auto">
          <a:xfrm flipH="0" flipV="0">
            <a:off x="4010999" y="2419349"/>
            <a:ext cx="1343025" cy="5048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set of steps</a:t>
            </a:r>
            <a:endParaRPr/>
          </a:p>
        </p:txBody>
      </p:sp>
      <p:sp>
        <p:nvSpPr>
          <p:cNvPr id="11" name="" hidden="0"/>
          <p:cNvSpPr/>
          <p:nvPr isPhoto="0" userDrawn="0"/>
        </p:nvSpPr>
        <p:spPr bwMode="auto">
          <a:xfrm flipH="0" flipV="0">
            <a:off x="3506175" y="3867149"/>
            <a:ext cx="1343025" cy="5048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mid-landing</a:t>
            </a:r>
            <a:endParaRPr/>
          </a:p>
        </p:txBody>
      </p:sp>
      <p:sp>
        <p:nvSpPr>
          <p:cNvPr id="12" name="" hidden="0"/>
          <p:cNvSpPr/>
          <p:nvPr isPhoto="0" userDrawn="0"/>
        </p:nvSpPr>
        <p:spPr bwMode="auto">
          <a:xfrm flipH="0" flipV="0">
            <a:off x="3782399" y="4929187"/>
            <a:ext cx="2286000" cy="5048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step - the perpendicular distance between two parallel lines must be within a range to qualify it as a step</a:t>
            </a:r>
            <a:endParaRPr/>
          </a:p>
        </p:txBody>
      </p:sp>
      <p:sp>
        <p:nvSpPr>
          <p:cNvPr id="13" name="" hidden="0"/>
          <p:cNvSpPr/>
          <p:nvPr isPhoto="0" userDrawn="0"/>
        </p:nvSpPr>
        <p:spPr bwMode="auto">
          <a:xfrm flipH="0" flipV="0">
            <a:off x="10164150" y="3910576"/>
            <a:ext cx="1343025" cy="5048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staircase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Introduction</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Font typeface="Arial"/>
              <a:buChar char="•"/>
              <a:defRPr/>
            </a:pPr>
            <a:r>
              <a:rPr/>
              <a:t>This task is the staircase identification and modeling of the space semantic model of a building.</a:t>
            </a:r>
            <a:endParaRPr/>
          </a:p>
          <a:p>
            <a:pPr marL="349965" indent="-349965">
              <a:buFont typeface="Arial"/>
              <a:buChar char="•"/>
              <a:defRPr/>
            </a:pPr>
            <a:r>
              <a:rPr/>
              <a:t>The objective of this task is to identify sets of steps in a plan, identify connecting mid-landings and join them as staircases a .shp file of these stairs.</a:t>
            </a:r>
            <a:endParaRPr/>
          </a:p>
          <a:p>
            <a:pPr marL="349965" indent="-349965">
              <a:lnSpc>
                <a:spcPct val="114999"/>
              </a:lnSpc>
              <a:buFont typeface="Arial"/>
              <a:buChar char="•"/>
              <a:defRPr/>
            </a:pPr>
            <a:r>
              <a:rPr/>
              <a:t>The parameters and conditions used to search for sets of steps:</a:t>
            </a:r>
            <a:endParaRPr/>
          </a:p>
          <a:p>
            <a:pPr marL="795250" lvl="1" indent="-261850">
              <a:lnSpc>
                <a:spcPct val="114999"/>
              </a:lnSpc>
              <a:buAutoNum type="arabicPeriod" startAt="1"/>
              <a:defRPr/>
            </a:pPr>
            <a:r>
              <a:rPr sz="2000">
                <a:solidFill>
                  <a:schemeClr val="tx1"/>
                </a:solidFill>
              </a:rPr>
              <a:t>The lines must be parallel (or almost parallel, with a + or - epsilon value in radians)</a:t>
            </a:r>
            <a:endParaRPr sz="2000">
              <a:solidFill>
                <a:schemeClr val="tx1"/>
              </a:solidFill>
            </a:endParaRPr>
          </a:p>
          <a:p>
            <a:pPr marL="795250" lvl="1" indent="-261850">
              <a:lnSpc>
                <a:spcPct val="114999"/>
              </a:lnSpc>
              <a:buAutoNum type="arabicPeriod" startAt="1"/>
              <a:defRPr/>
            </a:pPr>
            <a:r>
              <a:rPr sz="2000">
                <a:solidFill>
                  <a:schemeClr val="tx1"/>
                </a:solidFill>
              </a:rPr>
              <a:t>The endpoints of lines in each set of steps, must satisfy the line equations perpendicular to the lines in the set, and passing through the endpoints of any reference line in the set. (Refer to the next slide for an illustration diagram)</a:t>
            </a:r>
            <a:endParaRPr sz="2000">
              <a:solidFill>
                <a:schemeClr val="tx1"/>
              </a:solidFill>
            </a:endParaRPr>
          </a:p>
          <a:p>
            <a:pPr marL="795250" lvl="1" indent="-261850">
              <a:lnSpc>
                <a:spcPct val="114999"/>
              </a:lnSpc>
              <a:buAutoNum type="arabicPeriod" startAt="1"/>
              <a:defRPr/>
            </a:pPr>
            <a:r>
              <a:rPr sz="2000">
                <a:solidFill>
                  <a:schemeClr val="tx1"/>
                </a:solidFill>
              </a:rPr>
              <a:t>The distance between any two consecutive pair of lines in the set (tread) must be within a threshold.</a:t>
            </a:r>
            <a:endParaRPr sz="2000">
              <a:solidFill>
                <a:schemeClr val="tx1"/>
              </a:solidFill>
            </a:endParaRPr>
          </a:p>
          <a:p>
            <a:pPr marL="795250" lvl="1" indent="-261850">
              <a:lnSpc>
                <a:spcPct val="114999"/>
              </a:lnSpc>
              <a:buAutoNum type="arabicPeriod" startAt="1"/>
              <a:defRPr/>
            </a:pPr>
            <a:r>
              <a:rPr sz="2000">
                <a:solidFill>
                  <a:schemeClr val="tx1"/>
                </a:solidFill>
              </a:rPr>
              <a:t>The length of any of these lines must lie within a defined range.</a:t>
            </a:r>
            <a:endParaRPr sz="2000">
              <a:solidFill>
                <a:schemeClr val="tx1"/>
              </a:solidFill>
            </a:endParaRPr>
          </a:p>
          <a:p>
            <a:pPr marL="795250" lvl="1" indent="-261850">
              <a:lnSpc>
                <a:spcPct val="114999"/>
              </a:lnSpc>
              <a:buAutoNum type="arabicPeriod" startAt="1"/>
              <a:defRPr/>
            </a:pPr>
            <a:r>
              <a:rPr sz="2000">
                <a:solidFill>
                  <a:schemeClr val="tx1"/>
                </a:solidFill>
              </a:rPr>
              <a:t>There must be a minimum number of lines in the set.</a:t>
            </a:r>
            <a:endParaRPr sz="2000">
              <a:solidFill>
                <a:schemeClr val="tx1"/>
              </a:solidFill>
            </a:endParaRPr>
          </a:p>
          <a:p>
            <a:pPr marL="349965" indent="-349965">
              <a:lnSpc>
                <a:spcPct val="150000"/>
              </a:lnSpc>
              <a:buFont typeface="Arial"/>
              <a:buChar cha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 hidden="0"/>
          <p:cNvSpPr>
            <a:spLocks noGrp="1"/>
          </p:cNvSpPr>
          <p:nvPr isPhoto="0" userDrawn="0">
            <p:ph type="title" hasCustomPrompt="0"/>
          </p:nvPr>
        </p:nvSpPr>
        <p:spPr bwMode="auto"/>
        <p:txBody>
          <a:bodyPr/>
          <a:lstStyle/>
          <a:p>
            <a:pPr>
              <a:defRPr/>
            </a:pPr>
            <a:r>
              <a:rPr/>
              <a:t>Illustration diagram</a:t>
            </a:r>
            <a:endParaRPr/>
          </a:p>
        </p:txBody>
      </p:sp>
      <p:pic>
        <p:nvPicPr>
          <p:cNvPr id="5" name="" hidden="0"/>
          <p:cNvPicPr>
            <a:picLocks noChangeAspect="1"/>
          </p:cNvPicPr>
          <p:nvPr isPhoto="0" userDrawn="0"/>
        </p:nvPicPr>
        <p:blipFill>
          <a:blip r:embed="rId2"/>
          <a:stretch/>
        </p:blipFill>
        <p:spPr bwMode="auto">
          <a:xfrm flipH="0" flipV="0">
            <a:off x="2314574" y="1619249"/>
            <a:ext cx="3172799" cy="4634426"/>
          </a:xfrm>
          <a:prstGeom prst="rect">
            <a:avLst/>
          </a:prstGeom>
        </p:spPr>
      </p:pic>
      <p:cxnSp>
        <p:nvCxnSpPr>
          <p:cNvPr id="6" name="" hidden="0"/>
          <p:cNvCxnSpPr>
            <a:cxnSpLocks/>
          </p:cNvCxnSpPr>
        </p:nvCxnSpPr>
        <p:spPr bwMode="auto">
          <a:xfrm flipH="0" flipV="0">
            <a:off x="2972774" y="2085975"/>
            <a:ext cx="0" cy="4086225"/>
          </a:xfrm>
          <a:prstGeom prst="line">
            <a:avLst/>
          </a:prstGeom>
        </p:spPr>
        <p:style>
          <a:lnRef idx="1">
            <a:schemeClr val="accent1">
              <a:shade val="50000"/>
            </a:schemeClr>
          </a:lnRef>
          <a:fillRef idx="0">
            <a:schemeClr val="accent1"/>
          </a:fillRef>
          <a:effectRef idx="0">
            <a:schemeClr val="accent1"/>
          </a:effectRef>
          <a:fontRef idx="minor">
            <a:schemeClr val="tx1"/>
          </a:fontRef>
        </p:style>
      </p:cxnSp>
      <p:cxnSp>
        <p:nvCxnSpPr>
          <p:cNvPr id="7" name="" hidden="0"/>
          <p:cNvCxnSpPr>
            <a:cxnSpLocks/>
          </p:cNvCxnSpPr>
        </p:nvCxnSpPr>
        <p:spPr bwMode="auto">
          <a:xfrm flipH="1" flipV="0">
            <a:off x="4744423" y="2085974"/>
            <a:ext cx="0" cy="4076699"/>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
        <p:nvSpPr>
          <p:cNvPr id="8" name="" hidden="0"/>
          <p:cNvSpPr/>
          <p:nvPr isPhoto="0" userDrawn="0"/>
        </p:nvSpPr>
        <p:spPr bwMode="auto">
          <a:xfrm flipH="0" flipV="0">
            <a:off x="4763475" y="5181599"/>
            <a:ext cx="2666999" cy="13334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9" name="" hidden="0"/>
          <p:cNvSpPr/>
          <p:nvPr isPhoto="0" userDrawn="0"/>
        </p:nvSpPr>
        <p:spPr bwMode="auto">
          <a:xfrm flipH="0" flipV="0">
            <a:off x="2972774" y="5457824"/>
            <a:ext cx="5476874" cy="276224"/>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sp>
      <p:sp>
        <p:nvSpPr>
          <p:cNvPr id="10" name="" hidden="0"/>
          <p:cNvSpPr/>
          <p:nvPr isPhoto="0" userDrawn="0"/>
        </p:nvSpPr>
        <p:spPr bwMode="auto">
          <a:xfrm flipH="0" flipV="0">
            <a:off x="7592400" y="4762499"/>
            <a:ext cx="4486275" cy="70869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Imaginary line equations perpendicular to the set of steps</a:t>
            </a:r>
            <a:endParaRPr/>
          </a:p>
        </p:txBody>
      </p:sp>
      <p:sp>
        <p:nvSpPr>
          <p:cNvPr id="11" name="" hidden="0"/>
          <p:cNvSpPr/>
          <p:nvPr isPhoto="0" userDrawn="0"/>
        </p:nvSpPr>
        <p:spPr bwMode="auto">
          <a:xfrm flipH="1" flipV="0">
            <a:off x="4687274" y="2447924"/>
            <a:ext cx="152399" cy="133349"/>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12" name="" hidden="0"/>
          <p:cNvSpPr/>
          <p:nvPr isPhoto="0" userDrawn="0"/>
        </p:nvSpPr>
        <p:spPr bwMode="auto">
          <a:xfrm flipH="1" flipV="0">
            <a:off x="2896574" y="2447924"/>
            <a:ext cx="152399" cy="133348"/>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13" name="" hidden="0"/>
          <p:cNvSpPr/>
          <p:nvPr isPhoto="0" userDrawn="0"/>
        </p:nvSpPr>
        <p:spPr bwMode="auto">
          <a:xfrm flipH="1" flipV="0">
            <a:off x="4668223" y="2695574"/>
            <a:ext cx="152399" cy="133348"/>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14" name="" hidden="0"/>
          <p:cNvSpPr/>
          <p:nvPr isPhoto="0" userDrawn="0"/>
        </p:nvSpPr>
        <p:spPr bwMode="auto">
          <a:xfrm flipH="1" flipV="0">
            <a:off x="2896573" y="2695574"/>
            <a:ext cx="133350" cy="133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r>
              <a:rPr/>
              <a:t>`</a:t>
            </a:r>
            <a:endParaRPr/>
          </a:p>
        </p:txBody>
      </p:sp>
      <p:cxnSp>
        <p:nvCxnSpPr>
          <p:cNvPr id="15" name="" hidden="0"/>
          <p:cNvCxnSpPr>
            <a:cxnSpLocks/>
          </p:cNvCxnSpPr>
        </p:nvCxnSpPr>
        <p:spPr bwMode="auto">
          <a:xfrm flipH="0" flipV="0">
            <a:off x="4763475" y="2495549"/>
            <a:ext cx="2981324" cy="323849"/>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12" idx="1"/>
          </p:cNvCxnSpPr>
        </p:nvCxnSpPr>
        <p:spPr bwMode="auto">
          <a:xfrm rot="16199969" flipH="1" flipV="0">
            <a:off x="5100216" y="393892"/>
            <a:ext cx="456721" cy="4603843"/>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7" name="" hidden="0"/>
          <p:cNvSpPr/>
          <p:nvPr isPhoto="0" userDrawn="0"/>
        </p:nvSpPr>
        <p:spPr bwMode="auto">
          <a:xfrm flipH="0" flipV="0">
            <a:off x="8040074" y="2714625"/>
            <a:ext cx="915300" cy="11887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end points of the lines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Part-I</a:t>
            </a:r>
            <a:br>
              <a:rPr lang="en-US"/>
            </a:br>
            <a:r>
              <a:rPr lang="en-US"/>
              <a:t>Identification of sets of steps</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Algorithm in steps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marL="349965" indent="-349965">
              <a:buAutoNum type="arabicPeriod" startAt="1"/>
              <a:defRPr/>
            </a:pPr>
            <a:r>
              <a:rPr/>
              <a:t>Reading a dxf file and query for all lines in the file.</a:t>
            </a:r>
            <a:endParaRPr/>
          </a:p>
          <a:p>
            <a:pPr marL="349965" indent="-349965">
              <a:buAutoNum type="arabicPeriod" startAt="1"/>
              <a:defRPr/>
            </a:pPr>
            <a:r>
              <a:rPr/>
              <a:t>Construction of Segment objects for all lines identified.</a:t>
            </a:r>
            <a:endParaRPr/>
          </a:p>
          <a:p>
            <a:pPr marL="349965" indent="-349965">
              <a:buAutoNum type="arabicPeriod" startAt="1"/>
              <a:defRPr/>
            </a:pPr>
            <a:r>
              <a:rPr/>
              <a:t>Identification of parallel lines sets as a map from weighted average angle mapped to the set of lines (with a + or  - epsilon value in their angle in radians).</a:t>
            </a:r>
            <a:endParaRPr/>
          </a:p>
          <a:p>
            <a:pPr marL="349965" indent="-349965">
              <a:buAutoNum type="arabicPeriod" startAt="1"/>
              <a:defRPr/>
            </a:pPr>
            <a:r>
              <a:rPr/>
              <a:t>Splitting of the parallel line sets based on the line equations satisfied by the lines in the sets.</a:t>
            </a:r>
            <a:endParaRPr/>
          </a:p>
          <a:p>
            <a:pPr marL="349965" indent="-349965">
              <a:buAutoNum type="arabicPeriod" startAt="1"/>
              <a:defRPr/>
            </a:pPr>
            <a:r>
              <a:rPr/>
              <a:t>Splitting of the resultant sets obtained based on the distances between consecutive lines.</a:t>
            </a:r>
            <a:endParaRPr/>
          </a:p>
          <a:p>
            <a:pPr marL="349965" indent="-349965">
              <a:buAutoNum type="arabicPeriod" startAt="1"/>
              <a:defRPr/>
            </a:pPr>
            <a:r>
              <a:rPr/>
              <a:t>Removing all sets of lines with number of lines less than a minimum count.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1.Reading the dxf file</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Reading the dxf file is done by using the ezdxf library and querying for lines.</a:t>
            </a:r>
            <a:endParaRPr/>
          </a:p>
          <a:p>
            <a:pPr>
              <a:defRPr/>
            </a:pPr>
            <a:endParaRPr/>
          </a:p>
          <a:p>
            <a:pPr>
              <a:defRPr/>
            </a:pPr>
            <a:r>
              <a:rPr/>
              <a:t>Code snippet:</a:t>
            </a:r>
            <a:endParaRPr/>
          </a:p>
          <a:p>
            <a:pPr>
              <a:defRPr/>
            </a:pPr>
            <a:endParaRPr/>
          </a:p>
          <a:p>
            <a:pPr>
              <a:defRPr/>
            </a:pPr>
            <a:r>
              <a:rPr sz="2200" b="0" i="0" u="none">
                <a:solidFill>
                  <a:schemeClr val="tx1"/>
                </a:solidFill>
                <a:latin typeface="Droid Sans Mono"/>
                <a:ea typeface="Droid Sans Mono"/>
                <a:cs typeface="Droid Sans Mono"/>
              </a:rPr>
              <a:t>    arg </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 sys.argv</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if</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not</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len</a:t>
            </a:r>
            <a:r>
              <a:rPr sz="2200" b="0" i="0" u="none">
                <a:solidFill>
                  <a:schemeClr val="tx1"/>
                </a:solidFill>
                <a:latin typeface="Droid Sans Mono"/>
                <a:ea typeface="Droid Sans Mono"/>
                <a:cs typeface="Droid Sans Mono"/>
              </a:rPr>
              <a:t>(arg)</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2</a:t>
            </a:r>
            <a:r>
              <a:rPr sz="2200" b="0" i="0" u="none">
                <a:solidFill>
                  <a:schemeClr val="tx1"/>
                </a:solidFill>
                <a:latin typeface="Droid Sans Mono"/>
                <a:ea typeface="Droid Sans Mono"/>
                <a:cs typeface="Droid Sans Mono"/>
              </a:rPr>
              <a:t>) :</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print</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"Usage: python ExtractStaircases.py Filename"</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sys.exit()</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inputFile </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 arg[</a:t>
            </a:r>
            <a:r>
              <a:rPr sz="2200" b="0" i="0" u="none">
                <a:solidFill>
                  <a:schemeClr val="tx1"/>
                </a:solidFill>
                <a:latin typeface="Droid Sans Mono"/>
                <a:ea typeface="Droid Sans Mono"/>
                <a:cs typeface="Droid Sans Mono"/>
              </a:rPr>
              <a:t>1</a:t>
            </a:r>
            <a:r>
              <a:rPr sz="2200" b="0" i="0" u="none">
                <a:solidFill>
                  <a:schemeClr val="tx1"/>
                </a:solidFill>
                <a:latin typeface="Droid Sans Mono"/>
                <a:ea typeface="Droid Sans Mono"/>
                <a:cs typeface="Droid Sans Mono"/>
              </a:rPr>
              <a:t>]</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dwg </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 ezdxf.readfile(inputFile)</a:t>
            </a:r>
            <a:endParaRPr sz="2200" b="0" i="0" u="none">
              <a:solidFill>
                <a:schemeClr val="tx1"/>
              </a:solidFill>
              <a:latin typeface="Droid Sans Mono"/>
              <a:ea typeface="Droid Sans Mono"/>
              <a:cs typeface="Droid Sans Mono"/>
            </a:endParaRPr>
          </a:p>
          <a:p>
            <a:pPr>
              <a:defRPr/>
            </a:pPr>
            <a:r>
              <a:rPr sz="2200" b="0" i="0" u="none">
                <a:solidFill>
                  <a:schemeClr val="tx1"/>
                </a:solidFill>
                <a:latin typeface="Droid Sans Mono"/>
                <a:ea typeface="Droid Sans Mono"/>
                <a:cs typeface="Droid Sans Mono"/>
              </a:rPr>
              <a:t>    modelspace </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 dwg.modelspace()</a:t>
            </a:r>
            <a:endParaRPr sz="2200" b="0" i="0" u="none">
              <a:solidFill>
                <a:schemeClr val="tx1"/>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2.Construction of segment objects</a:t>
            </a:r>
            <a:endParaRPr/>
          </a:p>
        </p:txBody>
      </p:sp>
      <p:sp>
        <p:nvSpPr>
          <p:cNvPr id="5" name="Content Placeholder 2" hidden="0"/>
          <p:cNvSpPr>
            <a:spLocks noGrp="1"/>
          </p:cNvSpPr>
          <p:nvPr isPhoto="0" userDrawn="0">
            <p:ph idx="1" hasCustomPrompt="0"/>
          </p:nvPr>
        </p:nvSpPr>
        <p:spPr bwMode="auto"/>
        <p:txBody>
          <a:bodyPr/>
          <a:lstStyle>
            <a:lvl1pPr marL="0" indent="0">
              <a:buNone/>
              <a:defRPr>
                <a:solidFill>
                  <a:schemeClr val="tx1"/>
                </a:solidFill>
              </a:defRPr>
            </a:lvl1pPr>
            <a:lvl5pPr>
              <a:defRPr/>
            </a:lvl5pPr>
            <a:lvl6pPr>
              <a:defRPr/>
            </a:lvl6pPr>
            <a:lvl7pPr>
              <a:defRPr/>
            </a:lvl7pPr>
            <a:lvl8pPr>
              <a:defRPr/>
            </a:lvl8pPr>
            <a:lvl9pPr>
              <a:buFont typeface="Arial"/>
              <a:buChar char="•"/>
              <a:defRPr/>
            </a:lvl9pPr>
          </a:lstStyle>
          <a:p>
            <a:pPr>
              <a:defRPr/>
            </a:pPr>
            <a:r>
              <a:rPr/>
              <a:t>The segment objects are constructed using the Segment constructor of the </a:t>
            </a:r>
            <a:endParaRPr/>
          </a:p>
          <a:p>
            <a:pPr>
              <a:defRPr/>
            </a:pPr>
            <a:r>
              <a:rPr/>
              <a:t>Segment class in LineSegment.py.</a:t>
            </a:r>
            <a:endParaRPr/>
          </a:p>
          <a:p>
            <a:pPr>
              <a:defRPr/>
            </a:pPr>
            <a:endParaRPr/>
          </a:p>
          <a:p>
            <a:pPr>
              <a:defRPr/>
            </a:pPr>
            <a:r>
              <a:rPr/>
              <a:t>Code snippet:</a:t>
            </a:r>
            <a:endParaRPr/>
          </a:p>
          <a:p>
            <a:pPr>
              <a:defRPr/>
            </a:pPr>
            <a:endParaRPr/>
          </a:p>
          <a:p>
            <a:pPr>
              <a:defRPr/>
            </a:pPr>
            <a:r>
              <a:rPr sz="2200" b="0" i="0" u="none">
                <a:solidFill>
                  <a:schemeClr val="tx1"/>
                </a:solidFill>
                <a:latin typeface="Droid Sans Mono"/>
                <a:ea typeface="Droid Sans Mono"/>
                <a:cs typeface="Droid Sans Mono"/>
              </a:rPr>
              <a:t>    LineSegmentsFromDwg </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 [Segment(Point(</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line.dxf.start[:</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1</a:t>
            </a:r>
            <a:r>
              <a:rPr sz="2200" b="0" i="0" u="none">
                <a:solidFill>
                  <a:schemeClr val="tx1"/>
                </a:solidFill>
                <a:latin typeface="Droid Sans Mono"/>
                <a:ea typeface="Droid Sans Mono"/>
                <a:cs typeface="Droid Sans Mono"/>
              </a:rPr>
              <a:t>]), Point(</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line.dxf.end[:</a:t>
            </a:r>
            <a:r>
              <a:rPr sz="2200" b="0" i="0" u="none">
                <a:solidFill>
                  <a:schemeClr val="tx1"/>
                </a:solidFill>
                <a:latin typeface="Droid Sans Mono"/>
                <a:ea typeface="Droid Sans Mono"/>
                <a:cs typeface="Droid Sans Mono"/>
              </a:rPr>
              <a:t>-</a:t>
            </a:r>
            <a:r>
              <a:rPr sz="2200" b="0" i="0" u="none">
                <a:solidFill>
                  <a:schemeClr val="tx1"/>
                </a:solidFill>
                <a:latin typeface="Droid Sans Mono"/>
                <a:ea typeface="Droid Sans Mono"/>
                <a:cs typeface="Droid Sans Mono"/>
              </a:rPr>
              <a:t>1</a:t>
            </a:r>
            <a:r>
              <a:rPr sz="2200" b="0" i="0" u="none">
                <a:solidFill>
                  <a:schemeClr val="tx1"/>
                </a:solidFill>
                <a:latin typeface="Droid Sans Mono"/>
                <a:ea typeface="Droid Sans Mono"/>
                <a:cs typeface="Droid Sans Mono"/>
              </a:rPr>
              <a:t>])) </a:t>
            </a:r>
            <a:r>
              <a:rPr sz="2200" b="0" i="0" u="none">
                <a:solidFill>
                  <a:schemeClr val="tx1"/>
                </a:solidFill>
                <a:latin typeface="Droid Sans Mono"/>
                <a:ea typeface="Droid Sans Mono"/>
                <a:cs typeface="Droid Sans Mono"/>
              </a:rPr>
              <a:t>for</a:t>
            </a:r>
            <a:r>
              <a:rPr sz="2200" b="0" i="0" u="none">
                <a:solidFill>
                  <a:schemeClr val="tx1"/>
                </a:solidFill>
                <a:latin typeface="Droid Sans Mono"/>
                <a:ea typeface="Droid Sans Mono"/>
                <a:cs typeface="Droid Sans Mono"/>
              </a:rPr>
              <a:t> line </a:t>
            </a:r>
            <a:r>
              <a:rPr sz="2200" b="0" i="0" u="none">
                <a:solidFill>
                  <a:schemeClr val="tx1"/>
                </a:solidFill>
                <a:latin typeface="Droid Sans Mono"/>
                <a:ea typeface="Droid Sans Mono"/>
                <a:cs typeface="Droid Sans Mono"/>
              </a:rPr>
              <a:t>in</a:t>
            </a:r>
            <a:r>
              <a:rPr sz="2200" b="0" i="0" u="none">
                <a:solidFill>
                  <a:schemeClr val="tx1"/>
                </a:solidFill>
                <a:latin typeface="Droid Sans Mono"/>
                <a:ea typeface="Droid Sans Mono"/>
                <a:cs typeface="Droid Sans Mono"/>
              </a:rPr>
              <a:t> modelspace.query(</a:t>
            </a:r>
            <a:r>
              <a:rPr sz="2200" b="0" i="0" u="none">
                <a:solidFill>
                  <a:schemeClr val="tx1"/>
                </a:solidFill>
                <a:latin typeface="Droid Sans Mono"/>
                <a:ea typeface="Droid Sans Mono"/>
                <a:cs typeface="Droid Sans Mono"/>
              </a:rPr>
              <a:t>'LINE'</a:t>
            </a:r>
            <a:r>
              <a:rPr sz="2200" b="0" i="0" u="none">
                <a:solidFill>
                  <a:schemeClr val="tx1"/>
                </a:solidFill>
                <a:latin typeface="Droid Sans Mono"/>
                <a:ea typeface="Droid Sans Mono"/>
                <a:cs typeface="Droid Sans Mono"/>
              </a:rPr>
              <a:t>)]</a:t>
            </a:r>
            <a:endParaRPr sz="22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Safari">
  <a:themeElements>
    <a:clrScheme name="Другая 38">
      <a:dk1>
        <a:sysClr val="windowText" lastClr="000000"/>
      </a:dk1>
      <a:lt1>
        <a:sysClr val="window" lastClr="FFFFFF"/>
      </a:lt1>
      <a:dk2>
        <a:srgbClr val="583109"/>
      </a:dk2>
      <a:lt2>
        <a:srgbClr val="76420D"/>
      </a:lt2>
      <a:accent1>
        <a:srgbClr val="76420D"/>
      </a:accent1>
      <a:accent2>
        <a:srgbClr val="9C5252"/>
      </a:accent2>
      <a:accent3>
        <a:srgbClr val="E68422"/>
      </a:accent3>
      <a:accent4>
        <a:srgbClr val="846648"/>
      </a:accent4>
      <a:accent5>
        <a:srgbClr val="63891F"/>
      </a:accent5>
      <a:accent6>
        <a:srgbClr val="758085"/>
      </a:accent6>
      <a:hlink>
        <a:srgbClr val="3399FF"/>
      </a:hlink>
      <a:folHlink>
        <a:srgbClr val="753D3D"/>
      </a:folHlink>
    </a:clrScheme>
    <a:fontScheme name="">
      <a:majorFont>
        <a:latin typeface="Arial"/>
        <a:ea typeface="Arial"/>
        <a:cs typeface="Arial"/>
      </a:majorFont>
      <a:minorFont>
        <a:latin typeface="Times New Roman"/>
        <a:ea typeface="Arial"/>
        <a:cs typeface="Arial"/>
      </a:minorFont>
    </a:fontScheme>
    <a:fmtScheme name="Исполнитель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gradFill>
        <a:blipFill>
          <a:blip r:embed="rId1"/>
          <a:tile algn="tl" flip="none" sx="100000" sy="100000" tx="0" ty="0"/>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ONLYOFFICE/5.2.8.9</Application>
  <PresentationFormat>On-screen Show (4:3)</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