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9A86-6891-F8D1-5A1B-4A8FBA3A6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B39F1-9FE9-FC89-8E44-70781DEF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C5DE-2AFF-3937-6192-331E5AB1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DBFB-BFD5-43C8-BFBE-0E31090399FA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0EDE-E5A4-6A0B-22F5-4395A5A8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E980-A85B-7636-0FAD-3380169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E0B2-6BB9-4C37-9257-31947906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7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7A36-6FBA-C877-66DD-615F74C3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AA53C-DF71-CB4F-93B1-DC212895F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DE746-07D1-4F89-6F41-C57252BB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DBFB-BFD5-43C8-BFBE-0E31090399FA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1A86-A8F7-126D-E6B3-06AB1FF3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CC28-46A5-C119-1634-843FE728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E0B2-6BB9-4C37-9257-31947906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4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41785-6564-C1AF-A525-41822D9F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0A294-6CF8-2DB7-2667-E484FBB8B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E9F1-7DD9-9B9C-29F1-EB6324D1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DBFB-BFD5-43C8-BFBE-0E31090399FA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AA18-BA45-85AB-619D-ACFE3C4A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946C-11C4-F317-A765-0319F0D4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E0B2-6BB9-4C37-9257-31947906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70BB-2CC1-5D0B-674A-8EF16CEF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518A-8B27-F44F-2617-AA9E4B92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07E-D7D9-9B8F-5BFD-DF3A9554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DBFB-BFD5-43C8-BFBE-0E31090399FA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5635-C653-5C53-02BD-83345B45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0D9C-EB84-6E21-4449-7A72C474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E0B2-6BB9-4C37-9257-31947906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9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1AD9-946F-4DE3-9A2F-4B836C2E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A8128-E8B9-D408-84D8-9AF1F7B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FD66-3B13-68C8-4B10-07634D04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DBFB-BFD5-43C8-BFBE-0E31090399FA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489B-D364-C677-BDB4-BDD7071F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4623-5C29-46E3-197A-F3428EF8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E0B2-6BB9-4C37-9257-31947906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4AB8-A2A4-87DF-8E9C-7DE0AA9D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0ADF-A4E3-A2FA-8C3B-8287C205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47585-DEED-F7DC-70A1-C2C633643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63FF3-9DC2-50AC-DC3F-88819BB8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DBFB-BFD5-43C8-BFBE-0E31090399FA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1C43A-349D-5A75-4FB1-FA77C628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EC7A5-1C4C-4D6B-7F0D-41400D79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E0B2-6BB9-4C37-9257-31947906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1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AAA6-AB31-4E73-617F-716488D7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0172-F461-02F0-9601-85A22A1A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486C2-970A-90A6-74BA-CC591328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4221C-4972-B720-95BD-BF0AEFE92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E2747-7C82-8E76-4792-643A98328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30086-74ED-C638-61FE-FA0BC0F0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DBFB-BFD5-43C8-BFBE-0E31090399FA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29E4C-DE6E-9633-B8FD-5F5F3324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0A193-8714-F322-0083-ECC8D799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E0B2-6BB9-4C37-9257-31947906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6D32-8BA7-B38F-D6DC-56E43838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A622C-3B87-BF18-EE60-47E201B3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DBFB-BFD5-43C8-BFBE-0E31090399FA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0F74A-68AE-5947-A3BB-7DB5AFF8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67FA3-EA6A-2B4F-024B-8EEF206D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E0B2-6BB9-4C37-9257-31947906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1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464CC-3BF8-86F3-E0C7-D17452BA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DBFB-BFD5-43C8-BFBE-0E31090399FA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AE3F7-A92F-64BE-44EC-478A853F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DD05F-CBEB-E3A5-0CC8-09703006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E0B2-6BB9-4C37-9257-31947906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616F-2210-D7E1-C0B4-1A4DE5D0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BAC8-A93C-F28F-21EC-6B54EA4F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32A45-7CCB-F1B7-317E-46E70F68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1703C-764A-5B65-9D1C-86154D83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DBFB-BFD5-43C8-BFBE-0E31090399FA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1885D-94EE-1378-CD0A-C8B353F0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CA9D2-8A2C-97C6-36EF-2DD2C661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E0B2-6BB9-4C37-9257-31947906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8987-7A23-E2FA-7B34-C69D6A78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BB2EB-53CC-E0C0-7386-497E810ED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84074-EC99-A549-3CF2-CE04EE1CE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B3F24-F39E-6E2F-C3E0-F4B534D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DBFB-BFD5-43C8-BFBE-0E31090399FA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D1263-5876-5A2F-20C5-55D5B961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27D7-9DBA-2060-A3E3-6B720F48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E0B2-6BB9-4C37-9257-31947906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0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AA32C-9293-9DC2-A225-5315ED69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62BC2-DE9E-1326-E6AF-6638D6DD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DF041-2D85-387F-F6CE-20E96EB31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DBFB-BFD5-43C8-BFBE-0E31090399FA}" type="datetimeFigureOut">
              <a:rPr lang="en-US" smtClean="0"/>
              <a:t>20-Oct-23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6F20B-95EC-E059-3618-925F87E5F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DC170-09EF-0E04-49D4-83546C114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E0B2-6BB9-4C37-9257-31947906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00AF-3C5C-16BA-51D7-11AE5143F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PGPDE</a:t>
            </a:r>
            <a:br>
              <a:rPr lang="en-US" sz="6600" dirty="0"/>
            </a:br>
            <a:b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GB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Programming in Python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0715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38C0-4279-8A73-1AD2-B48DE636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E797-2DFB-9E03-9C01-324CE806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uses four types of values. This is also called constants or literals.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Integer 		int	e.g. 1, 45, 101</a:t>
            </a:r>
          </a:p>
          <a:p>
            <a:r>
              <a:rPr lang="en-GB" dirty="0"/>
              <a:t>floating point 	float	e.g. 3.14, 9.8</a:t>
            </a:r>
          </a:p>
          <a:p>
            <a:r>
              <a:rPr lang="en-GB" dirty="0"/>
              <a:t>String 		str	e.g. “M”, “Y”, “hello world”</a:t>
            </a:r>
          </a:p>
          <a:p>
            <a:r>
              <a:rPr lang="en-GB" dirty="0"/>
              <a:t>Boolean 		bool	e.g. True,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8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6705-F240-4861-FC17-203C4A1E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D675-5EA7-1E9E-5E95-DBEF85FB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always have names, and they store values</a:t>
            </a:r>
          </a:p>
          <a:p>
            <a:r>
              <a:rPr lang="en-US" dirty="0"/>
              <a:t>Variables are (also) of type integer, float, string, Boolean</a:t>
            </a:r>
          </a:p>
          <a:p>
            <a:r>
              <a:rPr lang="en-US" dirty="0"/>
              <a:t>Variables come into existence with their initial values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19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48E1-EA7E-C4B3-1E31-ED74610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36B9-5A59-7D8A-7A12-181A8EF7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variable name must start with a letter or the underscore character.</a:t>
            </a:r>
          </a:p>
          <a:p>
            <a:pPr lvl="1"/>
            <a:r>
              <a:rPr lang="en-GB" dirty="0"/>
              <a:t>_name, name </a:t>
            </a:r>
          </a:p>
          <a:p>
            <a:r>
              <a:rPr lang="en-GB" dirty="0"/>
              <a:t>A variable name cannot start with a number. </a:t>
            </a:r>
          </a:p>
          <a:p>
            <a:pPr lvl="1"/>
            <a:r>
              <a:rPr lang="en-GB" dirty="0"/>
              <a:t>2022sales X, sales2022</a:t>
            </a:r>
          </a:p>
          <a:p>
            <a:r>
              <a:rPr lang="en-GB" dirty="0"/>
              <a:t>A variable name can only contain alpha-numeric characters and underscores (A-z, 0-9, and _ ) </a:t>
            </a:r>
          </a:p>
          <a:p>
            <a:r>
              <a:rPr lang="en-GB" dirty="0"/>
              <a:t>Variable names are case-sensitive (age, Age and AGE are three different variables)</a:t>
            </a:r>
          </a:p>
          <a:p>
            <a:r>
              <a:rPr lang="en-GB" dirty="0"/>
              <a:t>Python keywords cannot be used as variable names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9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B685-A52D-5F7E-A815-FA2E7124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2D85-F436-367B-B41D-D5DC0B94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these variables the same? </a:t>
            </a:r>
          </a:p>
          <a:p>
            <a:pPr lvl="1"/>
            <a:r>
              <a:rPr lang="en-US" dirty="0" err="1"/>
              <a:t>EmployeeName</a:t>
            </a:r>
            <a:r>
              <a:rPr lang="en-US" dirty="0"/>
              <a:t>, </a:t>
            </a:r>
            <a:r>
              <a:rPr lang="en-US" dirty="0" err="1"/>
              <a:t>employeename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Which of these are valid variable names?</a:t>
            </a:r>
          </a:p>
          <a:p>
            <a:pPr lvl="1"/>
            <a:r>
              <a:rPr lang="en-US" dirty="0"/>
              <a:t>_James_Bond_007</a:t>
            </a:r>
          </a:p>
          <a:p>
            <a:pPr lvl="1"/>
            <a:r>
              <a:rPr lang="en-US" dirty="0"/>
              <a:t>James_Bond_007</a:t>
            </a:r>
          </a:p>
          <a:p>
            <a:pPr lvl="1"/>
            <a:r>
              <a:rPr lang="en-US" dirty="0"/>
              <a:t>007_JamesBond</a:t>
            </a:r>
          </a:p>
          <a:p>
            <a:pPr lvl="1"/>
            <a:r>
              <a:rPr lang="en-US" dirty="0"/>
              <a:t>James_Bond_007!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1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051D-DA64-EE99-8395-743486E1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EEE1-90D5-7557-0A4E-FD45D0D2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rutigerLTStd-Roman"/>
              </a:rPr>
              <a:t>Order of operations follows this sequence</a:t>
            </a:r>
          </a:p>
          <a:p>
            <a:pPr algn="l"/>
            <a:endParaRPr lang="en-US" sz="1800" b="0" i="0" u="none" strike="noStrike" baseline="0" dirty="0">
              <a:latin typeface="FrutigerLTStd-Roman"/>
            </a:endParaRPr>
          </a:p>
          <a:p>
            <a:pPr algn="l"/>
            <a:r>
              <a:rPr lang="en-US" sz="1800" b="0" i="0" u="none" strike="noStrike" baseline="0" dirty="0">
                <a:latin typeface="FrutigerLTStd-Roman"/>
              </a:rPr>
              <a:t>Parentheses Exponents Multiplication Division Addition Subtraction.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7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493E-D10A-86B0-388F-D792A2EA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0BF0-E0E6-BF0A-5A53-99E372F8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Objectives</a:t>
            </a:r>
          </a:p>
          <a:p>
            <a:pPr marL="742950" lvl="1" indent="-285750"/>
            <a:r>
              <a:rPr lang="en-GB" dirty="0">
                <a:solidFill>
                  <a:srgbClr val="000000"/>
                </a:solidFill>
                <a:latin typeface="Cambria" panose="02040503050406030204" pitchFamily="18" charset="0"/>
              </a:rPr>
              <a:t>To understand the syntax and semantics of Python 	</a:t>
            </a:r>
          </a:p>
          <a:p>
            <a:pPr marL="742950" lvl="1" indent="-285750"/>
            <a:r>
              <a:rPr lang="en-GB" dirty="0">
                <a:solidFill>
                  <a:srgbClr val="000000"/>
                </a:solidFill>
                <a:latin typeface="Cambria" panose="02040503050406030204" pitchFamily="18" charset="0"/>
              </a:rPr>
              <a:t>To apply the algorithms using python. 	</a:t>
            </a:r>
          </a:p>
          <a:p>
            <a:pPr marL="742950" lvl="1" indent="-285750"/>
            <a:r>
              <a:rPr lang="en-GB" dirty="0">
                <a:solidFill>
                  <a:srgbClr val="000000"/>
                </a:solidFill>
                <a:latin typeface="Cambria" panose="02040503050406030204" pitchFamily="18" charset="0"/>
              </a:rPr>
              <a:t>To build a practice of Functional Programming skills using Python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Outcome</a:t>
            </a:r>
          </a:p>
          <a:p>
            <a:pPr lvl="1"/>
            <a:r>
              <a:rPr lang="en-GB" dirty="0"/>
              <a:t>Master the fundamentals of writing Python programs</a:t>
            </a:r>
          </a:p>
          <a:p>
            <a:pPr lvl="1"/>
            <a:r>
              <a:rPr lang="en-GB" dirty="0"/>
              <a:t>Write Python functions to facilitate code reuse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Sessions: 20 sessions (1.5 Hours each)</a:t>
            </a:r>
          </a:p>
          <a:p>
            <a:endParaRPr lang="en-US" dirty="0"/>
          </a:p>
          <a:p>
            <a:r>
              <a:rPr lang="en-US" dirty="0"/>
              <a:t>Tools: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2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FB99-0997-5BA5-E2C6-19806E5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Topics planned for sessions 1 - 10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08A9-18B8-FDE9-02B9-4F075EE3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Introduction to Programming 	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Data Types, Categories, and Sources 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Conditional Statements and Iterations 	</a:t>
            </a:r>
          </a:p>
          <a:p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Iterations</a:t>
            </a:r>
          </a:p>
          <a:p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497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6901-7A31-443D-F20A-4D4FE691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97FC-77C2-3FE8-AF5F-4B7DF704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2859" cy="4351338"/>
          </a:xfrm>
        </p:spPr>
        <p:txBody>
          <a:bodyPr>
            <a:normAutofit fontScale="62500" lnSpcReduction="20000"/>
          </a:bodyPr>
          <a:lstStyle/>
          <a:p>
            <a:r>
              <a:rPr lang="en-GB" i="1" dirty="0"/>
              <a:t>Python is named after Monty Python and its famous flying circus, not the snake. It is a trademark of the Python Software Foundation.</a:t>
            </a:r>
          </a:p>
          <a:p>
            <a:r>
              <a:rPr lang="en-US" dirty="0"/>
              <a:t>Created by Guido Van Rossum in ‘89</a:t>
            </a:r>
          </a:p>
          <a:p>
            <a:endParaRPr lang="en-US" dirty="0"/>
          </a:p>
          <a:p>
            <a:r>
              <a:rPr lang="en-US" sz="2800" b="1" dirty="0"/>
              <a:t>Python is Interpreted</a:t>
            </a:r>
            <a:r>
              <a:rPr lang="en-US" sz="2800" dirty="0"/>
              <a:t> − Python is processed at runtime by the interpreter. You do not need to compile your program before executing it. This is similar to PERL and PHP.</a:t>
            </a:r>
          </a:p>
          <a:p>
            <a:r>
              <a:rPr lang="en-US" sz="2800" b="1" dirty="0"/>
              <a:t>Python is Interactive</a:t>
            </a:r>
            <a:r>
              <a:rPr lang="en-US" sz="2800" dirty="0"/>
              <a:t> − You can actually sit at a Python prompt and interact with the interpreter directly to write your programs.</a:t>
            </a:r>
          </a:p>
          <a:p>
            <a:r>
              <a:rPr lang="en-US" sz="2800" b="1" dirty="0"/>
              <a:t>Python is Object-Oriented</a:t>
            </a:r>
            <a:r>
              <a:rPr lang="en-US" sz="2800" dirty="0"/>
              <a:t> − Python supports Object-Oriented style or technique of programming that encapsulates code within objects.</a:t>
            </a:r>
          </a:p>
          <a:p>
            <a:r>
              <a:rPr lang="en-US" sz="2800" b="1" dirty="0"/>
              <a:t>Python is a Beginner's Language</a:t>
            </a:r>
            <a:r>
              <a:rPr lang="en-US" sz="2800" dirty="0"/>
              <a:t> − Python is a great language for the beginner-level programmers and supports the development of a wide range of applications from simple text processing to WWW browsers to games.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04094-59C8-E72E-7D84-D31CD1AF4C85}"/>
              </a:ext>
            </a:extLst>
          </p:cNvPr>
          <p:cNvSpPr txBox="1"/>
          <p:nvPr/>
        </p:nvSpPr>
        <p:spPr>
          <a:xfrm>
            <a:off x="8399506" y="4355923"/>
            <a:ext cx="3438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u="sng" dirty="0"/>
              <a:t>Additional reading: </a:t>
            </a:r>
          </a:p>
          <a:p>
            <a:pPr marL="0" indent="0">
              <a:buNone/>
            </a:pPr>
            <a:r>
              <a:rPr lang="en-US" sz="1800" dirty="0"/>
              <a:t>www.python.org/doc/essays/blurb/</a:t>
            </a:r>
          </a:p>
          <a:p>
            <a:pPr marL="0" indent="0">
              <a:buNone/>
            </a:pPr>
            <a:r>
              <a:rPr lang="en-US" sz="1800" dirty="0"/>
              <a:t>wiki.python.org/</a:t>
            </a:r>
          </a:p>
          <a:p>
            <a:pPr marL="0" indent="0">
              <a:buNone/>
            </a:pPr>
            <a:r>
              <a:rPr lang="en-US" sz="1800" dirty="0"/>
              <a:t>https://www.python.org/about/</a:t>
            </a:r>
          </a:p>
          <a:p>
            <a:pPr marL="0" indent="0">
              <a:buNone/>
            </a:pPr>
            <a:r>
              <a:rPr lang="en-US" sz="1800" dirty="0"/>
              <a:t>https://www.newgenapps.com/blog/r-vs-python-for-data-science-big-data-artificial-intelligence-ml</a:t>
            </a:r>
          </a:p>
        </p:txBody>
      </p:sp>
    </p:spTree>
    <p:extLst>
      <p:ext uri="{BB962C8B-B14F-4D97-AF65-F5344CB8AC3E}">
        <p14:creationId xmlns:p14="http://schemas.microsoft.com/office/powerpoint/2010/main" val="234242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2576-8B40-5219-7777-A190CF47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4B5D-791B-B122-1ED0-F77C546A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Python:</a:t>
            </a:r>
          </a:p>
          <a:p>
            <a:pPr lvl="1"/>
            <a:r>
              <a:rPr lang="en-US" dirty="0"/>
              <a:t>Open an internet browser and go to </a:t>
            </a:r>
            <a:r>
              <a:rPr lang="en-US" b="1" dirty="0"/>
              <a:t>https://anaconda.org/anaconda/python</a:t>
            </a:r>
          </a:p>
          <a:p>
            <a:r>
              <a:rPr lang="en-US" dirty="0"/>
              <a:t>From Anaconda, install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From Anaconda we can also install other development environments like Spyder, Orange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0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DF82-A1A0-0E68-9204-E577D316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58D3-6A15-E491-38F5-10D9337B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Anaconda Prompt</a:t>
            </a:r>
          </a:p>
          <a:p>
            <a:r>
              <a:rPr lang="en-US" dirty="0"/>
              <a:t>Type and enter the following command</a:t>
            </a:r>
          </a:p>
          <a:p>
            <a:r>
              <a:rPr lang="en-US" b="1" i="1" dirty="0" err="1">
                <a:highlight>
                  <a:srgbClr val="FFFF00"/>
                </a:highlight>
              </a:rPr>
              <a:t>Jupyter</a:t>
            </a:r>
            <a:r>
              <a:rPr lang="en-US" b="1" i="1" dirty="0">
                <a:highlight>
                  <a:srgbClr val="FFFF00"/>
                </a:highlight>
              </a:rPr>
              <a:t> Notebook</a:t>
            </a:r>
          </a:p>
          <a:p>
            <a:r>
              <a:rPr lang="en-US" dirty="0"/>
              <a:t>This should open up the application we require for all out exercises</a:t>
            </a:r>
          </a:p>
        </p:txBody>
      </p:sp>
    </p:spTree>
    <p:extLst>
      <p:ext uri="{BB962C8B-B14F-4D97-AF65-F5344CB8AC3E}">
        <p14:creationId xmlns:p14="http://schemas.microsoft.com/office/powerpoint/2010/main" val="59521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EC811-0673-BDFC-646D-C0E50949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84A52E-68D1-19F2-3203-3DD04EF4F264}"/>
              </a:ext>
            </a:extLst>
          </p:cNvPr>
          <p:cNvSpPr txBox="1"/>
          <p:nvPr/>
        </p:nvSpPr>
        <p:spPr>
          <a:xfrm>
            <a:off x="4983892" y="3105833"/>
            <a:ext cx="222421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Files in the current working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F2D5-ED44-21DC-9504-F744141FC954}"/>
              </a:ext>
            </a:extLst>
          </p:cNvPr>
          <p:cNvSpPr txBox="1"/>
          <p:nvPr/>
        </p:nvSpPr>
        <p:spPr>
          <a:xfrm>
            <a:off x="4889158" y="1812492"/>
            <a:ext cx="28585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current working directory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150483-9C13-033C-44AA-E5B00A72F87A}"/>
              </a:ext>
            </a:extLst>
          </p:cNvPr>
          <p:cNvCxnSpPr>
            <a:stCxn id="7" idx="1"/>
          </p:cNvCxnSpPr>
          <p:nvPr/>
        </p:nvCxnSpPr>
        <p:spPr>
          <a:xfrm flipH="1">
            <a:off x="3917092" y="1997158"/>
            <a:ext cx="972066" cy="28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73BF3-CF95-53BF-3860-66D587BF2B8F}"/>
              </a:ext>
            </a:extLst>
          </p:cNvPr>
          <p:cNvCxnSpPr/>
          <p:nvPr/>
        </p:nvCxnSpPr>
        <p:spPr>
          <a:xfrm flipH="1" flipV="1">
            <a:off x="4403125" y="3336324"/>
            <a:ext cx="580767" cy="9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568802-E530-62A2-7520-1F7BA9F800A4}"/>
              </a:ext>
            </a:extLst>
          </p:cNvPr>
          <p:cNvSpPr txBox="1"/>
          <p:nvPr/>
        </p:nvSpPr>
        <p:spPr>
          <a:xfrm>
            <a:off x="7549980" y="1112794"/>
            <a:ext cx="23477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new notebook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779499-F8BE-0AC6-91D4-520D3CF21DED}"/>
              </a:ext>
            </a:extLst>
          </p:cNvPr>
          <p:cNvCxnSpPr/>
          <p:nvPr/>
        </p:nvCxnSpPr>
        <p:spPr>
          <a:xfrm>
            <a:off x="9984259" y="1334530"/>
            <a:ext cx="778476" cy="47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8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421C-5420-E2FD-B620-F06A033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4C91-06D1-2FDB-DBD7-78966EA6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file</a:t>
            </a:r>
          </a:p>
          <a:p>
            <a:r>
              <a:rPr lang="en-US" dirty="0"/>
              <a:t>Save</a:t>
            </a:r>
          </a:p>
          <a:p>
            <a:r>
              <a:rPr lang="en-US" dirty="0"/>
              <a:t>Add cells, manipulate cells, delete</a:t>
            </a:r>
          </a:p>
          <a:p>
            <a:r>
              <a:rPr lang="en-US" dirty="0"/>
              <a:t>Change sequence of cells</a:t>
            </a:r>
          </a:p>
          <a:p>
            <a:r>
              <a:rPr lang="en-US" dirty="0"/>
              <a:t>Execute comment cells, simple calculations</a:t>
            </a:r>
          </a:p>
          <a:p>
            <a:r>
              <a:rPr lang="en-US" dirty="0"/>
              <a:t>Logout and shutdown terminal</a:t>
            </a:r>
          </a:p>
        </p:txBody>
      </p:sp>
    </p:spTree>
    <p:extLst>
      <p:ext uri="{BB962C8B-B14F-4D97-AF65-F5344CB8AC3E}">
        <p14:creationId xmlns:p14="http://schemas.microsoft.com/office/powerpoint/2010/main" val="307468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1EA3-A0E8-C39C-4225-4251DD71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A45F-8729-9DCE-FEB5-0FF40EBE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a single text in a cell</a:t>
            </a:r>
          </a:p>
          <a:p>
            <a:r>
              <a:rPr lang="en-US" dirty="0"/>
              <a:t>Multiple texts in a cell</a:t>
            </a:r>
          </a:p>
          <a:p>
            <a:r>
              <a:rPr lang="en-US" dirty="0"/>
              <a:t>Use of special characters - \n, \t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9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645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FrutigerLTStd-Roman</vt:lpstr>
      <vt:lpstr>Times New Roman</vt:lpstr>
      <vt:lpstr>Office Theme</vt:lpstr>
      <vt:lpstr>PGPDE  Functional Programming in Python</vt:lpstr>
      <vt:lpstr>Course overview</vt:lpstr>
      <vt:lpstr>Topics planned for sessions 1 - 10</vt:lpstr>
      <vt:lpstr>What is Python?</vt:lpstr>
      <vt:lpstr>Installation</vt:lpstr>
      <vt:lpstr>Check your installation</vt:lpstr>
      <vt:lpstr>PowerPoint Presentation</vt:lpstr>
      <vt:lpstr>Exploring jupyter notebook</vt:lpstr>
      <vt:lpstr>Print text</vt:lpstr>
      <vt:lpstr>Types of values</vt:lpstr>
      <vt:lpstr>Variables</vt:lpstr>
      <vt:lpstr>Rules for naming variables</vt:lpstr>
      <vt:lpstr>Quiz</vt:lpstr>
      <vt:lpstr>PEMDAS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PGPDE  Functional Programming in Python</dc:title>
  <dc:creator>Sridhar Srinivasan</dc:creator>
  <cp:lastModifiedBy>ssridhar</cp:lastModifiedBy>
  <cp:revision>16</cp:revision>
  <dcterms:created xsi:type="dcterms:W3CDTF">2022-06-13T13:16:45Z</dcterms:created>
  <dcterms:modified xsi:type="dcterms:W3CDTF">2023-10-20T14:21:52Z</dcterms:modified>
</cp:coreProperties>
</file>