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4/25/2024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4/25/2024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4/25/2024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4/25/2024</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4/25/2024</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4/25/2024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4/25/2024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4/25/2024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4/25/2024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MUSIC STORE ANALYSIS</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SQL PROJECT BY ADITYA D GAYEN</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F38CBF9-C1E7-49C2-8391-D528441600A3}"/>
              </a:ext>
            </a:extLst>
          </p:cNvPr>
          <p:cNvPicPr>
            <a:picLocks noGrp="1" noChangeAspect="1"/>
          </p:cNvPicPr>
          <p:nvPr>
            <p:ph sz="half" idx="2"/>
          </p:nvPr>
        </p:nvPicPr>
        <p:blipFill>
          <a:blip r:embed="rId2"/>
          <a:stretch>
            <a:fillRect/>
          </a:stretch>
        </p:blipFill>
        <p:spPr>
          <a:xfrm>
            <a:off x="1115539" y="2147619"/>
            <a:ext cx="4238005" cy="2911475"/>
          </a:xfrm>
        </p:spPr>
      </p:pic>
      <p:pic>
        <p:nvPicPr>
          <p:cNvPr id="10" name="Content Placeholder 9">
            <a:extLst>
              <a:ext uri="{FF2B5EF4-FFF2-40B4-BE49-F238E27FC236}">
                <a16:creationId xmlns:a16="http://schemas.microsoft.com/office/drawing/2014/main" id="{A4C264C7-5142-4453-80D7-FB8EE5B6F52F}"/>
              </a:ext>
            </a:extLst>
          </p:cNvPr>
          <p:cNvPicPr>
            <a:picLocks noGrp="1" noChangeAspect="1"/>
          </p:cNvPicPr>
          <p:nvPr>
            <p:ph sz="quarter" idx="4"/>
          </p:nvPr>
        </p:nvPicPr>
        <p:blipFill>
          <a:blip r:embed="rId3"/>
          <a:stretch>
            <a:fillRect/>
          </a:stretch>
        </p:blipFill>
        <p:spPr>
          <a:xfrm>
            <a:off x="6114259" y="2085129"/>
            <a:ext cx="5016979" cy="2970883"/>
          </a:xfrm>
        </p:spPr>
      </p:pic>
      <p:sp>
        <p:nvSpPr>
          <p:cNvPr id="11" name="Text Placeholder 3">
            <a:extLst>
              <a:ext uri="{FF2B5EF4-FFF2-40B4-BE49-F238E27FC236}">
                <a16:creationId xmlns:a16="http://schemas.microsoft.com/office/drawing/2014/main" id="{61184B5E-7A7B-44AA-AB07-AA1F1D22D823}"/>
              </a:ext>
            </a:extLst>
          </p:cNvPr>
          <p:cNvSpPr txBox="1">
            <a:spLocks/>
          </p:cNvSpPr>
          <p:nvPr/>
        </p:nvSpPr>
        <p:spPr>
          <a:xfrm>
            <a:off x="1097280" y="1801988"/>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5004E937-29F6-4B7C-BD11-60602BA1E76F}"/>
              </a:ext>
            </a:extLst>
          </p:cNvPr>
          <p:cNvSpPr txBox="1">
            <a:spLocks/>
          </p:cNvSpPr>
          <p:nvPr/>
        </p:nvSpPr>
        <p:spPr>
          <a:xfrm>
            <a:off x="6114259" y="1801988"/>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DA1A9E14-DF76-4EF0-B30C-C970D98BD7B3}"/>
              </a:ext>
            </a:extLst>
          </p:cNvPr>
          <p:cNvSpPr>
            <a:spLocks noGrp="1"/>
          </p:cNvSpPr>
          <p:nvPr>
            <p:ph type="body" idx="1"/>
          </p:nvPr>
        </p:nvSpPr>
        <p:spPr>
          <a:xfrm>
            <a:off x="1097280" y="872601"/>
            <a:ext cx="1358584" cy="495938"/>
          </a:xfrm>
        </p:spPr>
        <p:txBody>
          <a:bodyPr>
            <a:normAutofit fontScale="85000" lnSpcReduction="10000"/>
          </a:bodyPr>
          <a:lstStyle/>
          <a:p>
            <a:r>
              <a:rPr lang="en-IN" dirty="0"/>
              <a:t>Moderate</a:t>
            </a:r>
          </a:p>
        </p:txBody>
      </p:sp>
      <p:sp>
        <p:nvSpPr>
          <p:cNvPr id="14" name="Text Placeholder 3">
            <a:extLst>
              <a:ext uri="{FF2B5EF4-FFF2-40B4-BE49-F238E27FC236}">
                <a16:creationId xmlns:a16="http://schemas.microsoft.com/office/drawing/2014/main" id="{845DC36E-00D1-4ABA-A53D-480A3A2867F8}"/>
              </a:ext>
            </a:extLst>
          </p:cNvPr>
          <p:cNvSpPr txBox="1">
            <a:spLocks/>
          </p:cNvSpPr>
          <p:nvPr/>
        </p:nvSpPr>
        <p:spPr>
          <a:xfrm>
            <a:off x="1115539" y="1183058"/>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Write query to return the email, first name, last name, &amp; Genre of all Rock Music listeners. Return your list ordered alphabetically by email starting with A. (This is Solved in a different METHOD)</a:t>
            </a:r>
            <a:endParaRPr lang="en-IN" sz="1000" dirty="0"/>
          </a:p>
        </p:txBody>
      </p:sp>
    </p:spTree>
    <p:extLst>
      <p:ext uri="{BB962C8B-B14F-4D97-AF65-F5344CB8AC3E}">
        <p14:creationId xmlns:p14="http://schemas.microsoft.com/office/powerpoint/2010/main" val="20090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AF1B65C-D1A4-48CA-9B00-4F540BEAB4F2}"/>
              </a:ext>
            </a:extLst>
          </p:cNvPr>
          <p:cNvPicPr>
            <a:picLocks noGrp="1" noChangeAspect="1"/>
          </p:cNvPicPr>
          <p:nvPr>
            <p:ph sz="half" idx="2"/>
          </p:nvPr>
        </p:nvPicPr>
        <p:blipFill>
          <a:blip r:embed="rId2"/>
          <a:stretch>
            <a:fillRect/>
          </a:stretch>
        </p:blipFill>
        <p:spPr>
          <a:xfrm>
            <a:off x="1096963" y="2100951"/>
            <a:ext cx="4640262" cy="2829207"/>
          </a:xfrm>
        </p:spPr>
      </p:pic>
      <p:pic>
        <p:nvPicPr>
          <p:cNvPr id="10" name="Content Placeholder 9">
            <a:extLst>
              <a:ext uri="{FF2B5EF4-FFF2-40B4-BE49-F238E27FC236}">
                <a16:creationId xmlns:a16="http://schemas.microsoft.com/office/drawing/2014/main" id="{98055BF5-380E-4C1C-8DB0-A0B00D312D6D}"/>
              </a:ext>
            </a:extLst>
          </p:cNvPr>
          <p:cNvPicPr>
            <a:picLocks noGrp="1" noChangeAspect="1"/>
          </p:cNvPicPr>
          <p:nvPr>
            <p:ph sz="quarter" idx="4"/>
          </p:nvPr>
        </p:nvPicPr>
        <p:blipFill>
          <a:blip r:embed="rId3"/>
          <a:stretch>
            <a:fillRect/>
          </a:stretch>
        </p:blipFill>
        <p:spPr>
          <a:xfrm>
            <a:off x="6095841" y="2100951"/>
            <a:ext cx="4638675" cy="2829207"/>
          </a:xfrm>
        </p:spPr>
      </p:pic>
      <p:sp>
        <p:nvSpPr>
          <p:cNvPr id="11" name="Text Placeholder 3">
            <a:extLst>
              <a:ext uri="{FF2B5EF4-FFF2-40B4-BE49-F238E27FC236}">
                <a16:creationId xmlns:a16="http://schemas.microsoft.com/office/drawing/2014/main" id="{8CABC11D-599F-49D0-B5E6-A9EEDDF0C394}"/>
              </a:ext>
            </a:extLst>
          </p:cNvPr>
          <p:cNvSpPr txBox="1">
            <a:spLocks/>
          </p:cNvSpPr>
          <p:nvPr/>
        </p:nvSpPr>
        <p:spPr>
          <a:xfrm>
            <a:off x="1096963" y="1804851"/>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99CE2EC2-554A-4861-98F7-1B8FC0280369}"/>
              </a:ext>
            </a:extLst>
          </p:cNvPr>
          <p:cNvSpPr txBox="1">
            <a:spLocks/>
          </p:cNvSpPr>
          <p:nvPr/>
        </p:nvSpPr>
        <p:spPr>
          <a:xfrm>
            <a:off x="6095841" y="1786272"/>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5A7C8613-4A27-45D0-A872-5D8CA081BC35}"/>
              </a:ext>
            </a:extLst>
          </p:cNvPr>
          <p:cNvSpPr>
            <a:spLocks noGrp="1"/>
          </p:cNvSpPr>
          <p:nvPr>
            <p:ph type="body" idx="1"/>
          </p:nvPr>
        </p:nvSpPr>
        <p:spPr>
          <a:xfrm>
            <a:off x="1097280" y="872601"/>
            <a:ext cx="1358584" cy="495938"/>
          </a:xfrm>
        </p:spPr>
        <p:txBody>
          <a:bodyPr>
            <a:normAutofit fontScale="85000" lnSpcReduction="10000"/>
          </a:bodyPr>
          <a:lstStyle/>
          <a:p>
            <a:r>
              <a:rPr lang="en-IN" dirty="0"/>
              <a:t>Moderate</a:t>
            </a:r>
          </a:p>
        </p:txBody>
      </p:sp>
      <p:sp>
        <p:nvSpPr>
          <p:cNvPr id="15" name="Text Placeholder 3">
            <a:extLst>
              <a:ext uri="{FF2B5EF4-FFF2-40B4-BE49-F238E27FC236}">
                <a16:creationId xmlns:a16="http://schemas.microsoft.com/office/drawing/2014/main" id="{62DB007F-44E9-4D68-B329-5546CBB278DA}"/>
              </a:ext>
            </a:extLst>
          </p:cNvPr>
          <p:cNvSpPr txBox="1">
            <a:spLocks/>
          </p:cNvSpPr>
          <p:nvPr/>
        </p:nvSpPr>
        <p:spPr>
          <a:xfrm>
            <a:off x="1097280" y="1308913"/>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Let's invite the artists who have written the most rock music in our dataset. Write a query that returns the Artist name and total track count of the top 10 rock bands.</a:t>
            </a:r>
            <a:endParaRPr lang="en-IN" sz="1000" dirty="0"/>
          </a:p>
        </p:txBody>
      </p:sp>
    </p:spTree>
    <p:extLst>
      <p:ext uri="{BB962C8B-B14F-4D97-AF65-F5344CB8AC3E}">
        <p14:creationId xmlns:p14="http://schemas.microsoft.com/office/powerpoint/2010/main" val="2321572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0996840-EFAB-4844-B725-F41D2CF76AE6}"/>
              </a:ext>
            </a:extLst>
          </p:cNvPr>
          <p:cNvPicPr>
            <a:picLocks noGrp="1" noChangeAspect="1"/>
          </p:cNvPicPr>
          <p:nvPr>
            <p:ph sz="half" idx="2"/>
          </p:nvPr>
        </p:nvPicPr>
        <p:blipFill>
          <a:blip r:embed="rId2"/>
          <a:stretch>
            <a:fillRect/>
          </a:stretch>
        </p:blipFill>
        <p:spPr>
          <a:xfrm>
            <a:off x="1096963" y="2135485"/>
            <a:ext cx="4640262" cy="2495782"/>
          </a:xfrm>
        </p:spPr>
      </p:pic>
      <p:pic>
        <p:nvPicPr>
          <p:cNvPr id="10" name="Content Placeholder 9">
            <a:extLst>
              <a:ext uri="{FF2B5EF4-FFF2-40B4-BE49-F238E27FC236}">
                <a16:creationId xmlns:a16="http://schemas.microsoft.com/office/drawing/2014/main" id="{58BE1D6A-DC7A-463E-9378-34523C6B71D4}"/>
              </a:ext>
            </a:extLst>
          </p:cNvPr>
          <p:cNvPicPr>
            <a:picLocks noGrp="1" noChangeAspect="1"/>
          </p:cNvPicPr>
          <p:nvPr>
            <p:ph sz="quarter" idx="4"/>
          </p:nvPr>
        </p:nvPicPr>
        <p:blipFill>
          <a:blip r:embed="rId3"/>
          <a:stretch>
            <a:fillRect/>
          </a:stretch>
        </p:blipFill>
        <p:spPr>
          <a:xfrm>
            <a:off x="6096000" y="2135484"/>
            <a:ext cx="4998720" cy="2495783"/>
          </a:xfrm>
        </p:spPr>
      </p:pic>
      <p:sp>
        <p:nvSpPr>
          <p:cNvPr id="11" name="Text Placeholder 3">
            <a:extLst>
              <a:ext uri="{FF2B5EF4-FFF2-40B4-BE49-F238E27FC236}">
                <a16:creationId xmlns:a16="http://schemas.microsoft.com/office/drawing/2014/main" id="{B36D97B5-E0FD-407D-B4FB-ADB3007D939A}"/>
              </a:ext>
            </a:extLst>
          </p:cNvPr>
          <p:cNvSpPr txBox="1">
            <a:spLocks/>
          </p:cNvSpPr>
          <p:nvPr/>
        </p:nvSpPr>
        <p:spPr>
          <a:xfrm>
            <a:off x="1096963" y="1807781"/>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A447950C-63F1-43BC-95B0-4CE20AF3A405}"/>
              </a:ext>
            </a:extLst>
          </p:cNvPr>
          <p:cNvSpPr txBox="1">
            <a:spLocks/>
          </p:cNvSpPr>
          <p:nvPr/>
        </p:nvSpPr>
        <p:spPr>
          <a:xfrm>
            <a:off x="6095841" y="1807781"/>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DADE4A92-7AD7-4E82-8C63-7BC292582CF9}"/>
              </a:ext>
            </a:extLst>
          </p:cNvPr>
          <p:cNvSpPr>
            <a:spLocks noGrp="1"/>
          </p:cNvSpPr>
          <p:nvPr>
            <p:ph type="body" idx="1"/>
          </p:nvPr>
        </p:nvSpPr>
        <p:spPr>
          <a:xfrm>
            <a:off x="1097280" y="872601"/>
            <a:ext cx="1358584" cy="495938"/>
          </a:xfrm>
        </p:spPr>
        <p:txBody>
          <a:bodyPr>
            <a:normAutofit fontScale="85000" lnSpcReduction="10000"/>
          </a:bodyPr>
          <a:lstStyle/>
          <a:p>
            <a:r>
              <a:rPr lang="en-IN" dirty="0"/>
              <a:t>Moderate</a:t>
            </a:r>
          </a:p>
        </p:txBody>
      </p:sp>
      <p:sp>
        <p:nvSpPr>
          <p:cNvPr id="14" name="Text Placeholder 3">
            <a:extLst>
              <a:ext uri="{FF2B5EF4-FFF2-40B4-BE49-F238E27FC236}">
                <a16:creationId xmlns:a16="http://schemas.microsoft.com/office/drawing/2014/main" id="{1C564924-37DB-4E44-A333-C27302082BF2}"/>
              </a:ext>
            </a:extLst>
          </p:cNvPr>
          <p:cNvSpPr txBox="1">
            <a:spLocks/>
          </p:cNvSpPr>
          <p:nvPr/>
        </p:nvSpPr>
        <p:spPr>
          <a:xfrm>
            <a:off x="1097280" y="1194578"/>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Return all the track names that have a song length longer than the average song length. Return the Name and Milliseconds for each track. Order by the song length with the longest songs listed first. </a:t>
            </a:r>
            <a:endParaRPr lang="en-IN" sz="1000" dirty="0"/>
          </a:p>
        </p:txBody>
      </p:sp>
    </p:spTree>
    <p:extLst>
      <p:ext uri="{BB962C8B-B14F-4D97-AF65-F5344CB8AC3E}">
        <p14:creationId xmlns:p14="http://schemas.microsoft.com/office/powerpoint/2010/main" val="222331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1C31640-2B55-4187-BBD5-FA457BFACADB}"/>
              </a:ext>
            </a:extLst>
          </p:cNvPr>
          <p:cNvPicPr>
            <a:picLocks noGrp="1" noChangeAspect="1"/>
          </p:cNvPicPr>
          <p:nvPr>
            <p:ph sz="half" idx="2"/>
          </p:nvPr>
        </p:nvPicPr>
        <p:blipFill>
          <a:blip r:embed="rId2"/>
          <a:stretch>
            <a:fillRect/>
          </a:stretch>
        </p:blipFill>
        <p:spPr>
          <a:xfrm>
            <a:off x="1165361" y="1761462"/>
            <a:ext cx="4912380" cy="4131337"/>
          </a:xfrm>
        </p:spPr>
      </p:pic>
      <p:pic>
        <p:nvPicPr>
          <p:cNvPr id="10" name="Content Placeholder 9">
            <a:extLst>
              <a:ext uri="{FF2B5EF4-FFF2-40B4-BE49-F238E27FC236}">
                <a16:creationId xmlns:a16="http://schemas.microsoft.com/office/drawing/2014/main" id="{3F85B0E9-4E64-453E-901C-33E0F1F0CDC2}"/>
              </a:ext>
            </a:extLst>
          </p:cNvPr>
          <p:cNvPicPr>
            <a:picLocks noGrp="1" noChangeAspect="1"/>
          </p:cNvPicPr>
          <p:nvPr>
            <p:ph sz="quarter" idx="4"/>
          </p:nvPr>
        </p:nvPicPr>
        <p:blipFill>
          <a:blip r:embed="rId3"/>
          <a:stretch>
            <a:fillRect/>
          </a:stretch>
        </p:blipFill>
        <p:spPr>
          <a:xfrm>
            <a:off x="6114261" y="4142382"/>
            <a:ext cx="5053272" cy="1750417"/>
          </a:xfrm>
        </p:spPr>
      </p:pic>
      <p:sp>
        <p:nvSpPr>
          <p:cNvPr id="11" name="Text Placeholder 3">
            <a:extLst>
              <a:ext uri="{FF2B5EF4-FFF2-40B4-BE49-F238E27FC236}">
                <a16:creationId xmlns:a16="http://schemas.microsoft.com/office/drawing/2014/main" id="{657759B7-1FCA-4C43-B068-BE8BABE24288}"/>
              </a:ext>
            </a:extLst>
          </p:cNvPr>
          <p:cNvSpPr txBox="1">
            <a:spLocks/>
          </p:cNvSpPr>
          <p:nvPr/>
        </p:nvSpPr>
        <p:spPr>
          <a:xfrm>
            <a:off x="1097280" y="1368539"/>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2A8164FB-082F-457A-A89F-CE0E47597DE2}"/>
              </a:ext>
            </a:extLst>
          </p:cNvPr>
          <p:cNvSpPr txBox="1">
            <a:spLocks/>
          </p:cNvSpPr>
          <p:nvPr/>
        </p:nvSpPr>
        <p:spPr>
          <a:xfrm>
            <a:off x="6077741" y="3846554"/>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17A9D737-1554-4C89-9C01-40BF544D6EE0}"/>
              </a:ext>
            </a:extLst>
          </p:cNvPr>
          <p:cNvSpPr>
            <a:spLocks noGrp="1"/>
          </p:cNvSpPr>
          <p:nvPr>
            <p:ph type="body" idx="1"/>
          </p:nvPr>
        </p:nvSpPr>
        <p:spPr>
          <a:xfrm>
            <a:off x="1097280" y="872601"/>
            <a:ext cx="1358584" cy="495938"/>
          </a:xfrm>
        </p:spPr>
        <p:txBody>
          <a:bodyPr>
            <a:normAutofit fontScale="77500" lnSpcReduction="20000"/>
          </a:bodyPr>
          <a:lstStyle/>
          <a:p>
            <a:r>
              <a:rPr lang="en-IN" dirty="0"/>
              <a:t>ADVANCED</a:t>
            </a:r>
          </a:p>
        </p:txBody>
      </p:sp>
      <p:sp>
        <p:nvSpPr>
          <p:cNvPr id="14" name="Text Placeholder 3">
            <a:extLst>
              <a:ext uri="{FF2B5EF4-FFF2-40B4-BE49-F238E27FC236}">
                <a16:creationId xmlns:a16="http://schemas.microsoft.com/office/drawing/2014/main" id="{EB2CD258-7186-498D-84BD-B7F60C57D37F}"/>
              </a:ext>
            </a:extLst>
          </p:cNvPr>
          <p:cNvSpPr txBox="1">
            <a:spLocks/>
          </p:cNvSpPr>
          <p:nvPr/>
        </p:nvSpPr>
        <p:spPr>
          <a:xfrm>
            <a:off x="6114261" y="1761462"/>
            <a:ext cx="5147733" cy="194423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Find how much amount spent by each customer on artists? Write a query to return customer name, artist name and total spent First, find which artist has earned the most according to the Invoice Lines. </a:t>
            </a:r>
          </a:p>
          <a:p>
            <a:r>
              <a:rPr lang="en-US" sz="1000" dirty="0"/>
              <a:t>Now use this artist to find which customer spent the most on this artist. For this query, you will need to use the Invoice, Invoice Line, Track, Customer, Album, and Artist tables. Note, this one is tricky because the Total spent in the Invoice table might not be on a single product, so you need to use the Invoice Line table to find out how many of each product was purchased, and then multiply this by the price for each artist.</a:t>
            </a:r>
            <a:endParaRPr lang="en-IN" sz="1000" dirty="0"/>
          </a:p>
        </p:txBody>
      </p:sp>
    </p:spTree>
    <p:extLst>
      <p:ext uri="{BB962C8B-B14F-4D97-AF65-F5344CB8AC3E}">
        <p14:creationId xmlns:p14="http://schemas.microsoft.com/office/powerpoint/2010/main" val="245301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92F0A44-C6F6-4FC0-B92E-21E3A0CFE889}"/>
              </a:ext>
            </a:extLst>
          </p:cNvPr>
          <p:cNvPicPr>
            <a:picLocks noGrp="1" noChangeAspect="1"/>
          </p:cNvPicPr>
          <p:nvPr>
            <p:ph sz="half" idx="2"/>
          </p:nvPr>
        </p:nvPicPr>
        <p:blipFill>
          <a:blip r:embed="rId2"/>
          <a:stretch>
            <a:fillRect/>
          </a:stretch>
        </p:blipFill>
        <p:spPr>
          <a:xfrm>
            <a:off x="1097280" y="1727782"/>
            <a:ext cx="4640262" cy="3454961"/>
          </a:xfrm>
        </p:spPr>
      </p:pic>
      <p:pic>
        <p:nvPicPr>
          <p:cNvPr id="10" name="Content Placeholder 9">
            <a:extLst>
              <a:ext uri="{FF2B5EF4-FFF2-40B4-BE49-F238E27FC236}">
                <a16:creationId xmlns:a16="http://schemas.microsoft.com/office/drawing/2014/main" id="{275D970D-2AA8-4D0F-8637-6814A6A84B11}"/>
              </a:ext>
            </a:extLst>
          </p:cNvPr>
          <p:cNvPicPr>
            <a:picLocks noGrp="1" noChangeAspect="1"/>
          </p:cNvPicPr>
          <p:nvPr>
            <p:ph sz="quarter" idx="4"/>
          </p:nvPr>
        </p:nvPicPr>
        <p:blipFill>
          <a:blip r:embed="rId3"/>
          <a:stretch>
            <a:fillRect/>
          </a:stretch>
        </p:blipFill>
        <p:spPr>
          <a:xfrm>
            <a:off x="6096000" y="3266769"/>
            <a:ext cx="4638675" cy="1915974"/>
          </a:xfrm>
        </p:spPr>
      </p:pic>
      <p:sp>
        <p:nvSpPr>
          <p:cNvPr id="11" name="Text Placeholder 3">
            <a:extLst>
              <a:ext uri="{FF2B5EF4-FFF2-40B4-BE49-F238E27FC236}">
                <a16:creationId xmlns:a16="http://schemas.microsoft.com/office/drawing/2014/main" id="{4BD3252F-4D90-4E56-A705-84871091BEA6}"/>
              </a:ext>
            </a:extLst>
          </p:cNvPr>
          <p:cNvSpPr txBox="1">
            <a:spLocks/>
          </p:cNvSpPr>
          <p:nvPr/>
        </p:nvSpPr>
        <p:spPr>
          <a:xfrm>
            <a:off x="1097280" y="1345193"/>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982651B5-8900-4E3F-BEA7-B328BE4E774A}"/>
              </a:ext>
            </a:extLst>
          </p:cNvPr>
          <p:cNvSpPr txBox="1">
            <a:spLocks/>
          </p:cNvSpPr>
          <p:nvPr/>
        </p:nvSpPr>
        <p:spPr>
          <a:xfrm>
            <a:off x="6096000" y="2976265"/>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FEC15957-F395-4B34-93AA-843A74A5830A}"/>
              </a:ext>
            </a:extLst>
          </p:cNvPr>
          <p:cNvSpPr>
            <a:spLocks noGrp="1"/>
          </p:cNvSpPr>
          <p:nvPr>
            <p:ph type="body" idx="1"/>
          </p:nvPr>
        </p:nvSpPr>
        <p:spPr>
          <a:xfrm>
            <a:off x="1097280" y="872601"/>
            <a:ext cx="1358584" cy="495938"/>
          </a:xfrm>
        </p:spPr>
        <p:txBody>
          <a:bodyPr>
            <a:normAutofit fontScale="77500" lnSpcReduction="20000"/>
          </a:bodyPr>
          <a:lstStyle/>
          <a:p>
            <a:r>
              <a:rPr lang="en-IN" dirty="0"/>
              <a:t>ADVANCED</a:t>
            </a:r>
          </a:p>
        </p:txBody>
      </p:sp>
      <p:sp>
        <p:nvSpPr>
          <p:cNvPr id="14" name="Text Placeholder 3">
            <a:extLst>
              <a:ext uri="{FF2B5EF4-FFF2-40B4-BE49-F238E27FC236}">
                <a16:creationId xmlns:a16="http://schemas.microsoft.com/office/drawing/2014/main" id="{31ED7A36-FAF7-47F2-AAF1-1B00E6DDA391}"/>
              </a:ext>
            </a:extLst>
          </p:cNvPr>
          <p:cNvSpPr txBox="1">
            <a:spLocks/>
          </p:cNvSpPr>
          <p:nvPr/>
        </p:nvSpPr>
        <p:spPr>
          <a:xfrm>
            <a:off x="6096000" y="1368539"/>
            <a:ext cx="5342467" cy="160772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We want to find out the most popular music Genre for each country. We determine the most popular genre as the genre </a:t>
            </a:r>
          </a:p>
          <a:p>
            <a:r>
              <a:rPr lang="en-US" sz="1000" dirty="0"/>
              <a:t>with the highest amount of purchases. Write a query that returns each country along with the top Genre. For countries where the maximum number of purchases is shared return all Genres. </a:t>
            </a:r>
            <a:endParaRPr lang="en-IN" sz="1000" dirty="0"/>
          </a:p>
        </p:txBody>
      </p:sp>
    </p:spTree>
    <p:extLst>
      <p:ext uri="{BB962C8B-B14F-4D97-AF65-F5344CB8AC3E}">
        <p14:creationId xmlns:p14="http://schemas.microsoft.com/office/powerpoint/2010/main" val="134754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94504B5-EAE6-4E8C-BD88-963ED289D0D9}"/>
              </a:ext>
            </a:extLst>
          </p:cNvPr>
          <p:cNvPicPr>
            <a:picLocks noGrp="1" noChangeAspect="1"/>
          </p:cNvPicPr>
          <p:nvPr>
            <p:ph sz="half" idx="2"/>
          </p:nvPr>
        </p:nvPicPr>
        <p:blipFill>
          <a:blip r:embed="rId2"/>
          <a:stretch>
            <a:fillRect/>
          </a:stretch>
        </p:blipFill>
        <p:spPr>
          <a:xfrm>
            <a:off x="1096963" y="1927119"/>
            <a:ext cx="4640262" cy="3509333"/>
          </a:xfrm>
        </p:spPr>
      </p:pic>
      <p:pic>
        <p:nvPicPr>
          <p:cNvPr id="10" name="Content Placeholder 9">
            <a:extLst>
              <a:ext uri="{FF2B5EF4-FFF2-40B4-BE49-F238E27FC236}">
                <a16:creationId xmlns:a16="http://schemas.microsoft.com/office/drawing/2014/main" id="{76BB7294-DBCF-456C-83BD-C835EF141D2E}"/>
              </a:ext>
            </a:extLst>
          </p:cNvPr>
          <p:cNvPicPr>
            <a:picLocks noGrp="1" noChangeAspect="1"/>
          </p:cNvPicPr>
          <p:nvPr>
            <p:ph sz="quarter" idx="4"/>
          </p:nvPr>
        </p:nvPicPr>
        <p:blipFill>
          <a:blip r:embed="rId3"/>
          <a:stretch>
            <a:fillRect/>
          </a:stretch>
        </p:blipFill>
        <p:spPr>
          <a:xfrm>
            <a:off x="6127220" y="3360873"/>
            <a:ext cx="4969775" cy="2075580"/>
          </a:xfrm>
        </p:spPr>
      </p:pic>
      <p:sp>
        <p:nvSpPr>
          <p:cNvPr id="11" name="Text Placeholder 3">
            <a:extLst>
              <a:ext uri="{FF2B5EF4-FFF2-40B4-BE49-F238E27FC236}">
                <a16:creationId xmlns:a16="http://schemas.microsoft.com/office/drawing/2014/main" id="{4349E87D-125D-41B8-A635-32E4D8AE4A5C}"/>
              </a:ext>
            </a:extLst>
          </p:cNvPr>
          <p:cNvSpPr txBox="1">
            <a:spLocks/>
          </p:cNvSpPr>
          <p:nvPr/>
        </p:nvSpPr>
        <p:spPr>
          <a:xfrm>
            <a:off x="1096963" y="1446246"/>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AAB51176-0297-4BC0-8F8C-EA2AF97B7020}"/>
              </a:ext>
            </a:extLst>
          </p:cNvPr>
          <p:cNvSpPr txBox="1">
            <a:spLocks/>
          </p:cNvSpPr>
          <p:nvPr/>
        </p:nvSpPr>
        <p:spPr>
          <a:xfrm>
            <a:off x="6125262" y="3053971"/>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F64D0608-9044-49CD-A960-BBD2A558F1EE}"/>
              </a:ext>
            </a:extLst>
          </p:cNvPr>
          <p:cNvSpPr>
            <a:spLocks noGrp="1"/>
          </p:cNvSpPr>
          <p:nvPr>
            <p:ph type="body" idx="1"/>
          </p:nvPr>
        </p:nvSpPr>
        <p:spPr>
          <a:xfrm>
            <a:off x="1097280" y="872601"/>
            <a:ext cx="1358584" cy="495938"/>
          </a:xfrm>
        </p:spPr>
        <p:txBody>
          <a:bodyPr>
            <a:normAutofit fontScale="77500" lnSpcReduction="20000"/>
          </a:bodyPr>
          <a:lstStyle/>
          <a:p>
            <a:r>
              <a:rPr lang="en-IN" dirty="0"/>
              <a:t>ADVANCED</a:t>
            </a:r>
          </a:p>
        </p:txBody>
      </p:sp>
      <p:sp>
        <p:nvSpPr>
          <p:cNvPr id="15" name="Text Placeholder 3">
            <a:extLst>
              <a:ext uri="{FF2B5EF4-FFF2-40B4-BE49-F238E27FC236}">
                <a16:creationId xmlns:a16="http://schemas.microsoft.com/office/drawing/2014/main" id="{11092B84-EC46-4B3B-9D85-E2EF7B502AC8}"/>
              </a:ext>
            </a:extLst>
          </p:cNvPr>
          <p:cNvSpPr txBox="1">
            <a:spLocks/>
          </p:cNvSpPr>
          <p:nvPr/>
        </p:nvSpPr>
        <p:spPr>
          <a:xfrm>
            <a:off x="6129180" y="1587817"/>
            <a:ext cx="4965857" cy="160772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We want to find out the most popular music Genre for each country. We determine the most popular genre as the genre </a:t>
            </a:r>
          </a:p>
          <a:p>
            <a:r>
              <a:rPr lang="en-US" sz="1000" dirty="0"/>
              <a:t>with the highest amount of purchases. Write a query that returns each country along with the top Genre. For countries where the maximum number of purchases is shared return all Genres. </a:t>
            </a:r>
            <a:endParaRPr lang="en-IN" sz="1000" dirty="0"/>
          </a:p>
        </p:txBody>
      </p:sp>
    </p:spTree>
    <p:extLst>
      <p:ext uri="{BB962C8B-B14F-4D97-AF65-F5344CB8AC3E}">
        <p14:creationId xmlns:p14="http://schemas.microsoft.com/office/powerpoint/2010/main" val="1825990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0293294-35D6-4F52-9B26-97B3F206FCA7}"/>
              </a:ext>
            </a:extLst>
          </p:cNvPr>
          <p:cNvPicPr>
            <a:picLocks noGrp="1" noChangeAspect="1"/>
          </p:cNvPicPr>
          <p:nvPr>
            <p:ph sz="half" idx="2"/>
          </p:nvPr>
        </p:nvPicPr>
        <p:blipFill>
          <a:blip r:embed="rId2"/>
          <a:stretch>
            <a:fillRect/>
          </a:stretch>
        </p:blipFill>
        <p:spPr>
          <a:xfrm>
            <a:off x="1169141" y="1651681"/>
            <a:ext cx="4478126" cy="3837780"/>
          </a:xfrm>
        </p:spPr>
      </p:pic>
      <p:pic>
        <p:nvPicPr>
          <p:cNvPr id="10" name="Content Placeholder 9">
            <a:extLst>
              <a:ext uri="{FF2B5EF4-FFF2-40B4-BE49-F238E27FC236}">
                <a16:creationId xmlns:a16="http://schemas.microsoft.com/office/drawing/2014/main" id="{40D241E9-E58C-4FAD-A3D6-4F52881F1A17}"/>
              </a:ext>
            </a:extLst>
          </p:cNvPr>
          <p:cNvPicPr>
            <a:picLocks noGrp="1" noChangeAspect="1"/>
          </p:cNvPicPr>
          <p:nvPr>
            <p:ph sz="quarter" idx="4"/>
          </p:nvPr>
        </p:nvPicPr>
        <p:blipFill>
          <a:blip r:embed="rId3"/>
          <a:stretch>
            <a:fillRect/>
          </a:stretch>
        </p:blipFill>
        <p:spPr>
          <a:xfrm>
            <a:off x="6095999" y="3102214"/>
            <a:ext cx="5113868" cy="2387247"/>
          </a:xfrm>
        </p:spPr>
      </p:pic>
      <p:sp>
        <p:nvSpPr>
          <p:cNvPr id="11" name="Text Placeholder 3">
            <a:extLst>
              <a:ext uri="{FF2B5EF4-FFF2-40B4-BE49-F238E27FC236}">
                <a16:creationId xmlns:a16="http://schemas.microsoft.com/office/drawing/2014/main" id="{040AF140-1380-422C-889C-7B85259EA791}"/>
              </a:ext>
            </a:extLst>
          </p:cNvPr>
          <p:cNvSpPr txBox="1">
            <a:spLocks/>
          </p:cNvSpPr>
          <p:nvPr/>
        </p:nvSpPr>
        <p:spPr>
          <a:xfrm>
            <a:off x="1097280" y="1368539"/>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5CC3D58F-5DD8-4098-BAAB-B2475465B8BC}"/>
              </a:ext>
            </a:extLst>
          </p:cNvPr>
          <p:cNvSpPr txBox="1">
            <a:spLocks/>
          </p:cNvSpPr>
          <p:nvPr/>
        </p:nvSpPr>
        <p:spPr>
          <a:xfrm>
            <a:off x="6095999" y="2745229"/>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E0C7E3F4-3798-4506-BF43-9D8672E8CD70}"/>
              </a:ext>
            </a:extLst>
          </p:cNvPr>
          <p:cNvSpPr>
            <a:spLocks noGrp="1"/>
          </p:cNvSpPr>
          <p:nvPr>
            <p:ph type="body" idx="1"/>
          </p:nvPr>
        </p:nvSpPr>
        <p:spPr>
          <a:xfrm>
            <a:off x="1097280" y="872601"/>
            <a:ext cx="1358584" cy="495938"/>
          </a:xfrm>
        </p:spPr>
        <p:txBody>
          <a:bodyPr>
            <a:normAutofit fontScale="77500" lnSpcReduction="20000"/>
          </a:bodyPr>
          <a:lstStyle/>
          <a:p>
            <a:r>
              <a:rPr lang="en-IN" dirty="0"/>
              <a:t>ADVANCED</a:t>
            </a:r>
          </a:p>
        </p:txBody>
      </p:sp>
      <p:sp>
        <p:nvSpPr>
          <p:cNvPr id="16" name="Text Placeholder 3">
            <a:extLst>
              <a:ext uri="{FF2B5EF4-FFF2-40B4-BE49-F238E27FC236}">
                <a16:creationId xmlns:a16="http://schemas.microsoft.com/office/drawing/2014/main" id="{74C83EA2-F85C-459F-8F39-700C1BE72AF0}"/>
              </a:ext>
            </a:extLst>
          </p:cNvPr>
          <p:cNvSpPr txBox="1">
            <a:spLocks/>
          </p:cNvSpPr>
          <p:nvPr/>
        </p:nvSpPr>
        <p:spPr>
          <a:xfrm>
            <a:off x="6095999" y="1120570"/>
            <a:ext cx="5222954" cy="160772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 </a:t>
            </a:r>
          </a:p>
          <a:p>
            <a:r>
              <a:rPr lang="en-US" sz="1000" dirty="0"/>
              <a:t>There are two parts in question first find the most spent on music for each country and second filter the data for respective customers.</a:t>
            </a:r>
            <a:endParaRPr lang="en-IN" sz="1000" dirty="0"/>
          </a:p>
        </p:txBody>
      </p:sp>
    </p:spTree>
    <p:extLst>
      <p:ext uri="{BB962C8B-B14F-4D97-AF65-F5344CB8AC3E}">
        <p14:creationId xmlns:p14="http://schemas.microsoft.com/office/powerpoint/2010/main" val="2020832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3E30-A7F5-4D21-92FD-9E15DB84AAF6}"/>
              </a:ext>
            </a:extLst>
          </p:cNvPr>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276623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OVERVIEW</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5521854" y="1179407"/>
            <a:ext cx="5490104" cy="4975860"/>
          </a:xfrm>
        </p:spPr>
        <p:txBody>
          <a:bodyPr>
            <a:normAutofit/>
          </a:bodyPr>
          <a:lstStyle/>
          <a:p>
            <a:pPr algn="just"/>
            <a:endParaRPr lang="en-US" dirty="0"/>
          </a:p>
          <a:p>
            <a:pPr algn="just"/>
            <a:endParaRPr lang="en-US" dirty="0"/>
          </a:p>
          <a:p>
            <a:pPr algn="just"/>
            <a:r>
              <a:rPr lang="en-US" dirty="0"/>
              <a:t>Utilize the power of SQL to embark on a comprehensive journey through the digital music store database.</a:t>
            </a:r>
          </a:p>
          <a:p>
            <a:pPr algn="just"/>
            <a:r>
              <a:rPr lang="en-US" dirty="0"/>
              <a:t> Extend a gentle hand to stakeholders, offering them insights finely tuned to their needs for thoughtful decision-making.</a:t>
            </a:r>
          </a:p>
          <a:p>
            <a:pPr algn="just"/>
            <a:r>
              <a:rPr lang="en-US" dirty="0"/>
              <a:t>Explore geographical growth patterns, purchasing power variations, and total revenue trends.</a:t>
            </a:r>
          </a:p>
          <a:p>
            <a:pPr algn="just"/>
            <a:r>
              <a:rPr lang="en-US" dirty="0"/>
              <a:t>Identify the most profitable city in terms of revenue generation and the highest-spending customers.</a:t>
            </a:r>
          </a:p>
          <a:p>
            <a:pPr algn="just"/>
            <a:r>
              <a:rPr lang="en-US" dirty="0"/>
              <a:t>Provide actionable recommendations tailored to drive business growth and optimize performance metrics.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3677FE36-6FF9-489F-9D1D-291BAD7BDB14}"/>
              </a:ext>
            </a:extLst>
          </p:cNvPr>
          <p:cNvPicPr>
            <a:picLocks noGrp="1" noChangeAspect="1"/>
          </p:cNvPicPr>
          <p:nvPr>
            <p:ph sz="half" idx="2"/>
          </p:nvPr>
        </p:nvPicPr>
        <p:blipFill>
          <a:blip r:embed="rId2"/>
          <a:stretch>
            <a:fillRect/>
          </a:stretch>
        </p:blipFill>
        <p:spPr>
          <a:xfrm>
            <a:off x="1097279" y="1611313"/>
            <a:ext cx="5108787" cy="4257781"/>
          </a:xfrm>
        </p:spPr>
      </p:pic>
      <p:sp>
        <p:nvSpPr>
          <p:cNvPr id="5" name="Content Placeholder 4">
            <a:extLst>
              <a:ext uri="{FF2B5EF4-FFF2-40B4-BE49-F238E27FC236}">
                <a16:creationId xmlns:a16="http://schemas.microsoft.com/office/drawing/2014/main" id="{F0E7F268-0B96-4D2D-A88F-5EFBAA8E312B}"/>
              </a:ext>
            </a:extLst>
          </p:cNvPr>
          <p:cNvSpPr>
            <a:spLocks noGrp="1"/>
          </p:cNvSpPr>
          <p:nvPr>
            <p:ph sz="quarter" idx="4"/>
          </p:nvPr>
        </p:nvSpPr>
        <p:spPr>
          <a:xfrm>
            <a:off x="6206066" y="1611313"/>
            <a:ext cx="4639736" cy="1504420"/>
          </a:xfrm>
        </p:spPr>
        <p:txBody>
          <a:bodyPr/>
          <a:lstStyle/>
          <a:p>
            <a:pPr algn="just"/>
            <a:r>
              <a:rPr lang="en-US" sz="1200" dirty="0"/>
              <a:t>A schema diagram visually displays a database's structure, including tables, columns, and their relationships. It acts as a blueprint for understanding data organization, aiding in database design, development, and maintenance. This clear overview supports efficient data management and informed decision-making for administrators, developers, and stakeholders.</a:t>
            </a:r>
            <a:endParaRPr lang="en-IN" dirty="0"/>
          </a:p>
        </p:txBody>
      </p:sp>
      <p:sp>
        <p:nvSpPr>
          <p:cNvPr id="6" name="Title 5">
            <a:extLst>
              <a:ext uri="{FF2B5EF4-FFF2-40B4-BE49-F238E27FC236}">
                <a16:creationId xmlns:a16="http://schemas.microsoft.com/office/drawing/2014/main" id="{5B20AE39-9C70-4343-BBC7-824842C34CD2}"/>
              </a:ext>
            </a:extLst>
          </p:cNvPr>
          <p:cNvSpPr>
            <a:spLocks noGrp="1"/>
          </p:cNvSpPr>
          <p:nvPr>
            <p:ph type="title"/>
          </p:nvPr>
        </p:nvSpPr>
        <p:spPr/>
        <p:txBody>
          <a:bodyPr/>
          <a:lstStyle/>
          <a:p>
            <a:r>
              <a:rPr lang="en-IN" dirty="0"/>
              <a:t>SCHEMA DIAGRAM</a:t>
            </a:r>
          </a:p>
        </p:txBody>
      </p:sp>
    </p:spTree>
    <p:extLst>
      <p:ext uri="{BB962C8B-B14F-4D97-AF65-F5344CB8AC3E}">
        <p14:creationId xmlns:p14="http://schemas.microsoft.com/office/powerpoint/2010/main" val="264083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662211-DBE0-4155-8D4B-0B164E03BCB4}"/>
              </a:ext>
            </a:extLst>
          </p:cNvPr>
          <p:cNvSpPr>
            <a:spLocks noGrp="1"/>
          </p:cNvSpPr>
          <p:nvPr>
            <p:ph type="body" idx="1"/>
          </p:nvPr>
        </p:nvSpPr>
        <p:spPr>
          <a:xfrm>
            <a:off x="1096749" y="1059588"/>
            <a:ext cx="909851" cy="495938"/>
          </a:xfrm>
        </p:spPr>
        <p:txBody>
          <a:bodyPr/>
          <a:lstStyle/>
          <a:p>
            <a:r>
              <a:rPr lang="en-IN" dirty="0"/>
              <a:t>EASY</a:t>
            </a:r>
          </a:p>
        </p:txBody>
      </p:sp>
      <p:pic>
        <p:nvPicPr>
          <p:cNvPr id="10" name="Content Placeholder 9">
            <a:extLst>
              <a:ext uri="{FF2B5EF4-FFF2-40B4-BE49-F238E27FC236}">
                <a16:creationId xmlns:a16="http://schemas.microsoft.com/office/drawing/2014/main" id="{0ADC3142-296E-4DA1-A409-649A40831B8D}"/>
              </a:ext>
            </a:extLst>
          </p:cNvPr>
          <p:cNvPicPr>
            <a:picLocks noGrp="1" noChangeAspect="1"/>
          </p:cNvPicPr>
          <p:nvPr>
            <p:ph sz="half" idx="2"/>
          </p:nvPr>
        </p:nvPicPr>
        <p:blipFill>
          <a:blip r:embed="rId2"/>
          <a:stretch>
            <a:fillRect/>
          </a:stretch>
        </p:blipFill>
        <p:spPr>
          <a:xfrm>
            <a:off x="1168402" y="2207008"/>
            <a:ext cx="3208865" cy="2187191"/>
          </a:xfrm>
        </p:spPr>
      </p:pic>
      <p:sp>
        <p:nvSpPr>
          <p:cNvPr id="4" name="Text Placeholder 3">
            <a:extLst>
              <a:ext uri="{FF2B5EF4-FFF2-40B4-BE49-F238E27FC236}">
                <a16:creationId xmlns:a16="http://schemas.microsoft.com/office/drawing/2014/main" id="{0023F444-897F-4FC5-AE7C-455AA0A9607D}"/>
              </a:ext>
            </a:extLst>
          </p:cNvPr>
          <p:cNvSpPr>
            <a:spLocks noGrp="1"/>
          </p:cNvSpPr>
          <p:nvPr>
            <p:ph type="body" sz="quarter" idx="3"/>
          </p:nvPr>
        </p:nvSpPr>
        <p:spPr>
          <a:xfrm>
            <a:off x="1096749" y="1440634"/>
            <a:ext cx="4639736" cy="587584"/>
          </a:xfrm>
        </p:spPr>
        <p:txBody>
          <a:bodyPr>
            <a:normAutofit/>
          </a:bodyPr>
          <a:lstStyle/>
          <a:p>
            <a:r>
              <a:rPr lang="en-US" sz="1200" dirty="0"/>
              <a:t>Who is the senior most employee based on job title? </a:t>
            </a:r>
            <a:endParaRPr lang="en-IN" sz="1200" dirty="0"/>
          </a:p>
        </p:txBody>
      </p:sp>
      <p:pic>
        <p:nvPicPr>
          <p:cNvPr id="12" name="Content Placeholder 11">
            <a:extLst>
              <a:ext uri="{FF2B5EF4-FFF2-40B4-BE49-F238E27FC236}">
                <a16:creationId xmlns:a16="http://schemas.microsoft.com/office/drawing/2014/main" id="{FC97E380-C1C4-4DF7-B5C6-0960556F8D28}"/>
              </a:ext>
            </a:extLst>
          </p:cNvPr>
          <p:cNvPicPr>
            <a:picLocks noGrp="1" noChangeAspect="1"/>
          </p:cNvPicPr>
          <p:nvPr>
            <p:ph sz="quarter" idx="4"/>
          </p:nvPr>
        </p:nvPicPr>
        <p:blipFill>
          <a:blip r:embed="rId3"/>
          <a:stretch>
            <a:fillRect/>
          </a:stretch>
        </p:blipFill>
        <p:spPr>
          <a:xfrm>
            <a:off x="6064091" y="2207009"/>
            <a:ext cx="5399776" cy="2187190"/>
          </a:xfrm>
        </p:spPr>
      </p:pic>
      <p:sp>
        <p:nvSpPr>
          <p:cNvPr id="14" name="Text Placeholder 3">
            <a:extLst>
              <a:ext uri="{FF2B5EF4-FFF2-40B4-BE49-F238E27FC236}">
                <a16:creationId xmlns:a16="http://schemas.microsoft.com/office/drawing/2014/main" id="{3140DC60-491F-44CE-B501-B68DBE5CFFAF}"/>
              </a:ext>
            </a:extLst>
          </p:cNvPr>
          <p:cNvSpPr txBox="1">
            <a:spLocks/>
          </p:cNvSpPr>
          <p:nvPr/>
        </p:nvSpPr>
        <p:spPr>
          <a:xfrm>
            <a:off x="1096749" y="1886647"/>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5" name="Text Placeholder 3">
            <a:extLst>
              <a:ext uri="{FF2B5EF4-FFF2-40B4-BE49-F238E27FC236}">
                <a16:creationId xmlns:a16="http://schemas.microsoft.com/office/drawing/2014/main" id="{337344F4-E698-468E-947C-48D354E67F23}"/>
              </a:ext>
            </a:extLst>
          </p:cNvPr>
          <p:cNvSpPr txBox="1">
            <a:spLocks/>
          </p:cNvSpPr>
          <p:nvPr/>
        </p:nvSpPr>
        <p:spPr>
          <a:xfrm>
            <a:off x="6064091" y="1886647"/>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Tree>
    <p:extLst>
      <p:ext uri="{BB962C8B-B14F-4D97-AF65-F5344CB8AC3E}">
        <p14:creationId xmlns:p14="http://schemas.microsoft.com/office/powerpoint/2010/main" val="29985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24645CF-34EC-4AEC-84B4-E81ECD6759F0}"/>
              </a:ext>
            </a:extLst>
          </p:cNvPr>
          <p:cNvPicPr>
            <a:picLocks noGrp="1" noChangeAspect="1"/>
          </p:cNvPicPr>
          <p:nvPr>
            <p:ph sz="half" idx="2"/>
          </p:nvPr>
        </p:nvPicPr>
        <p:blipFill>
          <a:blip r:embed="rId2"/>
          <a:stretch>
            <a:fillRect/>
          </a:stretch>
        </p:blipFill>
        <p:spPr>
          <a:xfrm>
            <a:off x="1160778" y="2219374"/>
            <a:ext cx="4482573" cy="2643359"/>
          </a:xfrm>
        </p:spPr>
      </p:pic>
      <p:pic>
        <p:nvPicPr>
          <p:cNvPr id="12" name="Content Placeholder 11">
            <a:extLst>
              <a:ext uri="{FF2B5EF4-FFF2-40B4-BE49-F238E27FC236}">
                <a16:creationId xmlns:a16="http://schemas.microsoft.com/office/drawing/2014/main" id="{D7FA71F1-4D3D-40CB-B68C-DC7C3135CB6D}"/>
              </a:ext>
            </a:extLst>
          </p:cNvPr>
          <p:cNvPicPr>
            <a:picLocks noGrp="1" noChangeAspect="1"/>
          </p:cNvPicPr>
          <p:nvPr>
            <p:ph sz="quarter" idx="4"/>
          </p:nvPr>
        </p:nvPicPr>
        <p:blipFill>
          <a:blip r:embed="rId3"/>
          <a:stretch>
            <a:fillRect/>
          </a:stretch>
        </p:blipFill>
        <p:spPr>
          <a:xfrm>
            <a:off x="6096000" y="2224973"/>
            <a:ext cx="4935222" cy="2643360"/>
          </a:xfrm>
        </p:spPr>
      </p:pic>
      <p:sp>
        <p:nvSpPr>
          <p:cNvPr id="7" name="Text Placeholder 1">
            <a:extLst>
              <a:ext uri="{FF2B5EF4-FFF2-40B4-BE49-F238E27FC236}">
                <a16:creationId xmlns:a16="http://schemas.microsoft.com/office/drawing/2014/main" id="{120322F5-C206-4DCD-9861-BD7D7B6A9559}"/>
              </a:ext>
            </a:extLst>
          </p:cNvPr>
          <p:cNvSpPr txBox="1">
            <a:spLocks/>
          </p:cNvSpPr>
          <p:nvPr/>
        </p:nvSpPr>
        <p:spPr>
          <a:xfrm>
            <a:off x="1097280" y="1044521"/>
            <a:ext cx="909851" cy="4959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dirty="0"/>
              <a:t>EASY</a:t>
            </a:r>
          </a:p>
        </p:txBody>
      </p:sp>
      <p:sp>
        <p:nvSpPr>
          <p:cNvPr id="8" name="Text Placeholder 3">
            <a:extLst>
              <a:ext uri="{FF2B5EF4-FFF2-40B4-BE49-F238E27FC236}">
                <a16:creationId xmlns:a16="http://schemas.microsoft.com/office/drawing/2014/main" id="{F3D43304-26CA-4BC7-8872-06022D75CB89}"/>
              </a:ext>
            </a:extLst>
          </p:cNvPr>
          <p:cNvSpPr txBox="1">
            <a:spLocks/>
          </p:cNvSpPr>
          <p:nvPr/>
        </p:nvSpPr>
        <p:spPr>
          <a:xfrm>
            <a:off x="1003616" y="1348649"/>
            <a:ext cx="4639736" cy="58758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200" dirty="0"/>
              <a:t> Which countries have the most Invoices? </a:t>
            </a:r>
            <a:endParaRPr lang="en-IN" sz="1200" dirty="0"/>
          </a:p>
        </p:txBody>
      </p:sp>
      <p:sp>
        <p:nvSpPr>
          <p:cNvPr id="13" name="Text Placeholder 3">
            <a:extLst>
              <a:ext uri="{FF2B5EF4-FFF2-40B4-BE49-F238E27FC236}">
                <a16:creationId xmlns:a16="http://schemas.microsoft.com/office/drawing/2014/main" id="{5CC7E960-2F03-4E64-9DF3-EFE478C5A6D5}"/>
              </a:ext>
            </a:extLst>
          </p:cNvPr>
          <p:cNvSpPr txBox="1">
            <a:spLocks/>
          </p:cNvSpPr>
          <p:nvPr/>
        </p:nvSpPr>
        <p:spPr>
          <a:xfrm>
            <a:off x="1160779" y="1936233"/>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4" name="Text Placeholder 3">
            <a:extLst>
              <a:ext uri="{FF2B5EF4-FFF2-40B4-BE49-F238E27FC236}">
                <a16:creationId xmlns:a16="http://schemas.microsoft.com/office/drawing/2014/main" id="{007CD7D3-2CF3-4A25-92FB-0871CCEB6B35}"/>
              </a:ext>
            </a:extLst>
          </p:cNvPr>
          <p:cNvSpPr txBox="1">
            <a:spLocks/>
          </p:cNvSpPr>
          <p:nvPr/>
        </p:nvSpPr>
        <p:spPr>
          <a:xfrm>
            <a:off x="6079067" y="1936233"/>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Tree>
    <p:extLst>
      <p:ext uri="{BB962C8B-B14F-4D97-AF65-F5344CB8AC3E}">
        <p14:creationId xmlns:p14="http://schemas.microsoft.com/office/powerpoint/2010/main" val="315460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AACE659-AF54-423F-8B36-3424B56C0FB9}"/>
              </a:ext>
            </a:extLst>
          </p:cNvPr>
          <p:cNvPicPr>
            <a:picLocks noGrp="1" noChangeAspect="1"/>
          </p:cNvPicPr>
          <p:nvPr>
            <p:ph sz="half" idx="2"/>
          </p:nvPr>
        </p:nvPicPr>
        <p:blipFill>
          <a:blip r:embed="rId2"/>
          <a:stretch>
            <a:fillRect/>
          </a:stretch>
        </p:blipFill>
        <p:spPr>
          <a:xfrm>
            <a:off x="1221413" y="2072426"/>
            <a:ext cx="2867987" cy="1508973"/>
          </a:xfrm>
        </p:spPr>
      </p:pic>
      <p:pic>
        <p:nvPicPr>
          <p:cNvPr id="12" name="Content Placeholder 11">
            <a:extLst>
              <a:ext uri="{FF2B5EF4-FFF2-40B4-BE49-F238E27FC236}">
                <a16:creationId xmlns:a16="http://schemas.microsoft.com/office/drawing/2014/main" id="{552E5953-0541-40B1-9924-5817C20FDCB3}"/>
              </a:ext>
            </a:extLst>
          </p:cNvPr>
          <p:cNvPicPr>
            <a:picLocks noGrp="1" noChangeAspect="1"/>
          </p:cNvPicPr>
          <p:nvPr>
            <p:ph sz="quarter" idx="4"/>
          </p:nvPr>
        </p:nvPicPr>
        <p:blipFill>
          <a:blip r:embed="rId3"/>
          <a:stretch>
            <a:fillRect/>
          </a:stretch>
        </p:blipFill>
        <p:spPr>
          <a:xfrm>
            <a:off x="6096000" y="2072426"/>
            <a:ext cx="2582333" cy="2118573"/>
          </a:xfrm>
        </p:spPr>
      </p:pic>
      <p:sp>
        <p:nvSpPr>
          <p:cNvPr id="7" name="Text Placeholder 1">
            <a:extLst>
              <a:ext uri="{FF2B5EF4-FFF2-40B4-BE49-F238E27FC236}">
                <a16:creationId xmlns:a16="http://schemas.microsoft.com/office/drawing/2014/main" id="{3406F37B-6A08-41D6-8E1C-48D2531B1A72}"/>
              </a:ext>
            </a:extLst>
          </p:cNvPr>
          <p:cNvSpPr txBox="1">
            <a:spLocks/>
          </p:cNvSpPr>
          <p:nvPr/>
        </p:nvSpPr>
        <p:spPr>
          <a:xfrm>
            <a:off x="1097280" y="988905"/>
            <a:ext cx="909851" cy="4959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dirty="0"/>
              <a:t>EASY</a:t>
            </a:r>
          </a:p>
        </p:txBody>
      </p:sp>
      <p:sp>
        <p:nvSpPr>
          <p:cNvPr id="8" name="Text Placeholder 3">
            <a:extLst>
              <a:ext uri="{FF2B5EF4-FFF2-40B4-BE49-F238E27FC236}">
                <a16:creationId xmlns:a16="http://schemas.microsoft.com/office/drawing/2014/main" id="{D3489AE3-AC93-4BBC-9413-CCAD1600BBC5}"/>
              </a:ext>
            </a:extLst>
          </p:cNvPr>
          <p:cNvSpPr txBox="1">
            <a:spLocks/>
          </p:cNvSpPr>
          <p:nvPr/>
        </p:nvSpPr>
        <p:spPr>
          <a:xfrm>
            <a:off x="1097280" y="1236874"/>
            <a:ext cx="4639736" cy="58758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200" dirty="0"/>
              <a:t> What are top 3 values of total invoice?</a:t>
            </a:r>
            <a:endParaRPr lang="en-IN" sz="1200" dirty="0"/>
          </a:p>
        </p:txBody>
      </p:sp>
      <p:sp>
        <p:nvSpPr>
          <p:cNvPr id="14" name="Text Placeholder 3">
            <a:extLst>
              <a:ext uri="{FF2B5EF4-FFF2-40B4-BE49-F238E27FC236}">
                <a16:creationId xmlns:a16="http://schemas.microsoft.com/office/drawing/2014/main" id="{68558E37-3EEF-4C41-A4A3-E19381511817}"/>
              </a:ext>
            </a:extLst>
          </p:cNvPr>
          <p:cNvSpPr txBox="1">
            <a:spLocks/>
          </p:cNvSpPr>
          <p:nvPr/>
        </p:nvSpPr>
        <p:spPr>
          <a:xfrm>
            <a:off x="1160779" y="1732812"/>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5" name="Text Placeholder 3">
            <a:extLst>
              <a:ext uri="{FF2B5EF4-FFF2-40B4-BE49-F238E27FC236}">
                <a16:creationId xmlns:a16="http://schemas.microsoft.com/office/drawing/2014/main" id="{14B1FD13-FEF7-4EA3-A007-27218B70A202}"/>
              </a:ext>
            </a:extLst>
          </p:cNvPr>
          <p:cNvSpPr txBox="1">
            <a:spLocks/>
          </p:cNvSpPr>
          <p:nvPr/>
        </p:nvSpPr>
        <p:spPr>
          <a:xfrm>
            <a:off x="6096000" y="1732812"/>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Tree>
    <p:extLst>
      <p:ext uri="{BB962C8B-B14F-4D97-AF65-F5344CB8AC3E}">
        <p14:creationId xmlns:p14="http://schemas.microsoft.com/office/powerpoint/2010/main" val="423329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DD55A01B-8D39-41A4-AD54-E133414EC7F9}"/>
              </a:ext>
            </a:extLst>
          </p:cNvPr>
          <p:cNvPicPr>
            <a:picLocks noGrp="1" noChangeAspect="1"/>
          </p:cNvPicPr>
          <p:nvPr>
            <p:ph sz="half" idx="2"/>
          </p:nvPr>
        </p:nvPicPr>
        <p:blipFill>
          <a:blip r:embed="rId2"/>
          <a:stretch>
            <a:fillRect/>
          </a:stretch>
        </p:blipFill>
        <p:spPr>
          <a:xfrm>
            <a:off x="1097280" y="2364938"/>
            <a:ext cx="4651587" cy="2240792"/>
          </a:xfrm>
        </p:spPr>
      </p:pic>
      <p:pic>
        <p:nvPicPr>
          <p:cNvPr id="14" name="Content Placeholder 13">
            <a:extLst>
              <a:ext uri="{FF2B5EF4-FFF2-40B4-BE49-F238E27FC236}">
                <a16:creationId xmlns:a16="http://schemas.microsoft.com/office/drawing/2014/main" id="{6CA5C281-73BB-406B-9DAC-3370911B7410}"/>
              </a:ext>
            </a:extLst>
          </p:cNvPr>
          <p:cNvPicPr>
            <a:picLocks noGrp="1" noChangeAspect="1"/>
          </p:cNvPicPr>
          <p:nvPr>
            <p:ph sz="quarter" idx="4"/>
          </p:nvPr>
        </p:nvPicPr>
        <p:blipFill>
          <a:blip r:embed="rId3"/>
          <a:stretch>
            <a:fillRect/>
          </a:stretch>
        </p:blipFill>
        <p:spPr>
          <a:xfrm>
            <a:off x="6096000" y="2364938"/>
            <a:ext cx="4998720" cy="2240792"/>
          </a:xfrm>
        </p:spPr>
      </p:pic>
      <p:sp>
        <p:nvSpPr>
          <p:cNvPr id="7" name="Text Placeholder 1">
            <a:extLst>
              <a:ext uri="{FF2B5EF4-FFF2-40B4-BE49-F238E27FC236}">
                <a16:creationId xmlns:a16="http://schemas.microsoft.com/office/drawing/2014/main" id="{9989BC1C-98C9-45A6-8E62-D7F599BD1252}"/>
              </a:ext>
            </a:extLst>
          </p:cNvPr>
          <p:cNvSpPr txBox="1">
            <a:spLocks/>
          </p:cNvSpPr>
          <p:nvPr/>
        </p:nvSpPr>
        <p:spPr>
          <a:xfrm>
            <a:off x="1097280" y="988905"/>
            <a:ext cx="909851" cy="4959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dirty="0"/>
              <a:t>EASY</a:t>
            </a:r>
          </a:p>
        </p:txBody>
      </p:sp>
      <p:sp>
        <p:nvSpPr>
          <p:cNvPr id="8" name="Text Placeholder 3">
            <a:extLst>
              <a:ext uri="{FF2B5EF4-FFF2-40B4-BE49-F238E27FC236}">
                <a16:creationId xmlns:a16="http://schemas.microsoft.com/office/drawing/2014/main" id="{FF91E0F9-DCE8-43EA-9D2D-95DBB4EC11F5}"/>
              </a:ext>
            </a:extLst>
          </p:cNvPr>
          <p:cNvSpPr txBox="1">
            <a:spLocks/>
          </p:cNvSpPr>
          <p:nvPr/>
        </p:nvSpPr>
        <p:spPr>
          <a:xfrm>
            <a:off x="1097280" y="1969129"/>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9" name="Text Placeholder 3">
            <a:extLst>
              <a:ext uri="{FF2B5EF4-FFF2-40B4-BE49-F238E27FC236}">
                <a16:creationId xmlns:a16="http://schemas.microsoft.com/office/drawing/2014/main" id="{F53A3F65-EAF3-4D39-B925-26F4FE30E7E7}"/>
              </a:ext>
            </a:extLst>
          </p:cNvPr>
          <p:cNvSpPr txBox="1">
            <a:spLocks/>
          </p:cNvSpPr>
          <p:nvPr/>
        </p:nvSpPr>
        <p:spPr>
          <a:xfrm>
            <a:off x="6096000" y="1982458"/>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2" name="Text Placeholder 3">
            <a:extLst>
              <a:ext uri="{FF2B5EF4-FFF2-40B4-BE49-F238E27FC236}">
                <a16:creationId xmlns:a16="http://schemas.microsoft.com/office/drawing/2014/main" id="{2477E4A5-4CEA-4884-95AB-1D0BB285B6B9}"/>
              </a:ext>
            </a:extLst>
          </p:cNvPr>
          <p:cNvSpPr txBox="1">
            <a:spLocks/>
          </p:cNvSpPr>
          <p:nvPr/>
        </p:nvSpPr>
        <p:spPr>
          <a:xfrm>
            <a:off x="1097280" y="1350199"/>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Which city has the best customers? We would like to throw a promotional Music Festival in the city we made the most money ?. Write a query that returns one city that has the highest sum of invoice totals. Return both the city name &amp; sum of all invoice totals </a:t>
            </a:r>
            <a:endParaRPr lang="en-IN" sz="1000" dirty="0"/>
          </a:p>
        </p:txBody>
      </p:sp>
    </p:spTree>
    <p:extLst>
      <p:ext uri="{BB962C8B-B14F-4D97-AF65-F5344CB8AC3E}">
        <p14:creationId xmlns:p14="http://schemas.microsoft.com/office/powerpoint/2010/main" val="119581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4E01C1C-5EC2-47A6-8F2B-1A953FFF971E}"/>
              </a:ext>
            </a:extLst>
          </p:cNvPr>
          <p:cNvPicPr>
            <a:picLocks noGrp="1" noChangeAspect="1"/>
          </p:cNvPicPr>
          <p:nvPr>
            <p:ph sz="half" idx="2"/>
          </p:nvPr>
        </p:nvPicPr>
        <p:blipFill>
          <a:blip r:embed="rId2"/>
          <a:stretch>
            <a:fillRect/>
          </a:stretch>
        </p:blipFill>
        <p:spPr>
          <a:xfrm>
            <a:off x="1097280" y="2330423"/>
            <a:ext cx="4640262" cy="2320131"/>
          </a:xfrm>
        </p:spPr>
      </p:pic>
      <p:pic>
        <p:nvPicPr>
          <p:cNvPr id="11" name="Content Placeholder 10">
            <a:extLst>
              <a:ext uri="{FF2B5EF4-FFF2-40B4-BE49-F238E27FC236}">
                <a16:creationId xmlns:a16="http://schemas.microsoft.com/office/drawing/2014/main" id="{AD6805EB-2451-494A-ACAE-F2517CA1C195}"/>
              </a:ext>
            </a:extLst>
          </p:cNvPr>
          <p:cNvPicPr>
            <a:picLocks noGrp="1" noChangeAspect="1"/>
          </p:cNvPicPr>
          <p:nvPr>
            <p:ph sz="quarter" idx="4"/>
          </p:nvPr>
        </p:nvPicPr>
        <p:blipFill rotWithShape="1">
          <a:blip r:embed="rId3"/>
          <a:srcRect b="43780"/>
          <a:stretch/>
        </p:blipFill>
        <p:spPr>
          <a:xfrm>
            <a:off x="6223000" y="2330423"/>
            <a:ext cx="4998720" cy="1310244"/>
          </a:xfrm>
        </p:spPr>
      </p:pic>
      <p:sp>
        <p:nvSpPr>
          <p:cNvPr id="7" name="Text Placeholder 1">
            <a:extLst>
              <a:ext uri="{FF2B5EF4-FFF2-40B4-BE49-F238E27FC236}">
                <a16:creationId xmlns:a16="http://schemas.microsoft.com/office/drawing/2014/main" id="{95C48E6C-AAC9-435C-8E61-C43FBA91DE5E}"/>
              </a:ext>
            </a:extLst>
          </p:cNvPr>
          <p:cNvSpPr txBox="1">
            <a:spLocks/>
          </p:cNvSpPr>
          <p:nvPr/>
        </p:nvSpPr>
        <p:spPr>
          <a:xfrm>
            <a:off x="1097280" y="988905"/>
            <a:ext cx="909851" cy="49593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dirty="0"/>
              <a:t>EASY</a:t>
            </a:r>
          </a:p>
        </p:txBody>
      </p:sp>
      <p:sp>
        <p:nvSpPr>
          <p:cNvPr id="12" name="Text Placeholder 3">
            <a:extLst>
              <a:ext uri="{FF2B5EF4-FFF2-40B4-BE49-F238E27FC236}">
                <a16:creationId xmlns:a16="http://schemas.microsoft.com/office/drawing/2014/main" id="{706C8B8C-2F03-4C35-86B2-0750A693F261}"/>
              </a:ext>
            </a:extLst>
          </p:cNvPr>
          <p:cNvSpPr txBox="1">
            <a:spLocks/>
          </p:cNvSpPr>
          <p:nvPr/>
        </p:nvSpPr>
        <p:spPr>
          <a:xfrm>
            <a:off x="1097280" y="1350199"/>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Who is the best customer? The customer who has spent the most money will be declared the best customer? Write a query that returns the person who has spent the most money</a:t>
            </a:r>
            <a:endParaRPr lang="en-IN" sz="1000" dirty="0"/>
          </a:p>
        </p:txBody>
      </p:sp>
      <p:sp>
        <p:nvSpPr>
          <p:cNvPr id="13" name="Text Placeholder 3">
            <a:extLst>
              <a:ext uri="{FF2B5EF4-FFF2-40B4-BE49-F238E27FC236}">
                <a16:creationId xmlns:a16="http://schemas.microsoft.com/office/drawing/2014/main" id="{808F6114-D6F2-431C-8D9C-CC8FADE20F8A}"/>
              </a:ext>
            </a:extLst>
          </p:cNvPr>
          <p:cNvSpPr txBox="1">
            <a:spLocks/>
          </p:cNvSpPr>
          <p:nvPr/>
        </p:nvSpPr>
        <p:spPr>
          <a:xfrm>
            <a:off x="1097280" y="1969129"/>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4" name="Text Placeholder 3">
            <a:extLst>
              <a:ext uri="{FF2B5EF4-FFF2-40B4-BE49-F238E27FC236}">
                <a16:creationId xmlns:a16="http://schemas.microsoft.com/office/drawing/2014/main" id="{9E39C386-D1B1-4FFE-B623-74EB2271BD7A}"/>
              </a:ext>
            </a:extLst>
          </p:cNvPr>
          <p:cNvSpPr txBox="1">
            <a:spLocks/>
          </p:cNvSpPr>
          <p:nvPr/>
        </p:nvSpPr>
        <p:spPr>
          <a:xfrm>
            <a:off x="6096000" y="2008205"/>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Tree>
    <p:extLst>
      <p:ext uri="{BB962C8B-B14F-4D97-AF65-F5344CB8AC3E}">
        <p14:creationId xmlns:p14="http://schemas.microsoft.com/office/powerpoint/2010/main" val="301008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860C234-F05A-4313-9390-E20F1FFA1490}"/>
              </a:ext>
            </a:extLst>
          </p:cNvPr>
          <p:cNvPicPr>
            <a:picLocks noGrp="1" noChangeAspect="1"/>
          </p:cNvPicPr>
          <p:nvPr>
            <p:ph sz="half" idx="2"/>
          </p:nvPr>
        </p:nvPicPr>
        <p:blipFill>
          <a:blip r:embed="rId2"/>
          <a:stretch>
            <a:fillRect/>
          </a:stretch>
        </p:blipFill>
        <p:spPr>
          <a:xfrm>
            <a:off x="1266421" y="2250469"/>
            <a:ext cx="4422386" cy="2911475"/>
          </a:xfrm>
        </p:spPr>
      </p:pic>
      <p:pic>
        <p:nvPicPr>
          <p:cNvPr id="10" name="Content Placeholder 9">
            <a:extLst>
              <a:ext uri="{FF2B5EF4-FFF2-40B4-BE49-F238E27FC236}">
                <a16:creationId xmlns:a16="http://schemas.microsoft.com/office/drawing/2014/main" id="{7CD5071B-7C79-4A66-BEDE-8C4091F4DCC6}"/>
              </a:ext>
            </a:extLst>
          </p:cNvPr>
          <p:cNvPicPr>
            <a:picLocks noGrp="1" noChangeAspect="1"/>
          </p:cNvPicPr>
          <p:nvPr>
            <p:ph sz="quarter" idx="4"/>
          </p:nvPr>
        </p:nvPicPr>
        <p:blipFill>
          <a:blip r:embed="rId3"/>
          <a:stretch>
            <a:fillRect/>
          </a:stretch>
        </p:blipFill>
        <p:spPr>
          <a:xfrm>
            <a:off x="6204621" y="2250469"/>
            <a:ext cx="4638675" cy="2911475"/>
          </a:xfrm>
        </p:spPr>
      </p:pic>
      <p:sp>
        <p:nvSpPr>
          <p:cNvPr id="11" name="Text Placeholder 3">
            <a:extLst>
              <a:ext uri="{FF2B5EF4-FFF2-40B4-BE49-F238E27FC236}">
                <a16:creationId xmlns:a16="http://schemas.microsoft.com/office/drawing/2014/main" id="{3DF94AA7-BC10-4BE5-8817-A89E821CCA91}"/>
              </a:ext>
            </a:extLst>
          </p:cNvPr>
          <p:cNvSpPr txBox="1">
            <a:spLocks/>
          </p:cNvSpPr>
          <p:nvPr/>
        </p:nvSpPr>
        <p:spPr>
          <a:xfrm>
            <a:off x="1205901" y="1847338"/>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QUERY</a:t>
            </a:r>
          </a:p>
        </p:txBody>
      </p:sp>
      <p:sp>
        <p:nvSpPr>
          <p:cNvPr id="12" name="Text Placeholder 3">
            <a:extLst>
              <a:ext uri="{FF2B5EF4-FFF2-40B4-BE49-F238E27FC236}">
                <a16:creationId xmlns:a16="http://schemas.microsoft.com/office/drawing/2014/main" id="{195BE345-A463-4E93-B7C6-45501AF2C7D5}"/>
              </a:ext>
            </a:extLst>
          </p:cNvPr>
          <p:cNvSpPr txBox="1">
            <a:spLocks/>
          </p:cNvSpPr>
          <p:nvPr/>
        </p:nvSpPr>
        <p:spPr>
          <a:xfrm>
            <a:off x="6204621" y="1847338"/>
            <a:ext cx="782851" cy="28314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IN" sz="1200" dirty="0"/>
              <a:t>Table</a:t>
            </a:r>
          </a:p>
        </p:txBody>
      </p:sp>
      <p:sp>
        <p:nvSpPr>
          <p:cNvPr id="13" name="Text Placeholder 1">
            <a:extLst>
              <a:ext uri="{FF2B5EF4-FFF2-40B4-BE49-F238E27FC236}">
                <a16:creationId xmlns:a16="http://schemas.microsoft.com/office/drawing/2014/main" id="{F15DB591-BEB6-47A2-8EF4-4EFDBB53433F}"/>
              </a:ext>
            </a:extLst>
          </p:cNvPr>
          <p:cNvSpPr>
            <a:spLocks noGrp="1"/>
          </p:cNvSpPr>
          <p:nvPr>
            <p:ph type="body" idx="1"/>
          </p:nvPr>
        </p:nvSpPr>
        <p:spPr>
          <a:xfrm>
            <a:off x="1205901" y="872601"/>
            <a:ext cx="1359499" cy="495938"/>
          </a:xfrm>
        </p:spPr>
        <p:txBody>
          <a:bodyPr>
            <a:normAutofit fontScale="85000" lnSpcReduction="10000"/>
          </a:bodyPr>
          <a:lstStyle/>
          <a:p>
            <a:r>
              <a:rPr lang="en-IN" dirty="0"/>
              <a:t>MODERATE</a:t>
            </a:r>
          </a:p>
        </p:txBody>
      </p:sp>
      <p:sp>
        <p:nvSpPr>
          <p:cNvPr id="14" name="Text Placeholder 3">
            <a:extLst>
              <a:ext uri="{FF2B5EF4-FFF2-40B4-BE49-F238E27FC236}">
                <a16:creationId xmlns:a16="http://schemas.microsoft.com/office/drawing/2014/main" id="{631267F2-1725-493D-8C72-B8BEE6E4BD35}"/>
              </a:ext>
            </a:extLst>
          </p:cNvPr>
          <p:cNvSpPr txBox="1">
            <a:spLocks/>
          </p:cNvSpPr>
          <p:nvPr/>
        </p:nvSpPr>
        <p:spPr>
          <a:xfrm>
            <a:off x="1205901" y="1252070"/>
            <a:ext cx="9997440" cy="61893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sz="1000" dirty="0"/>
              <a:t>Write query to return the email, first name, last name, &amp; Genre of all Rock Music listeners. Return your list ordered alphabetically by email starting with A.</a:t>
            </a:r>
            <a:endParaRPr lang="en-IN" sz="1000" dirty="0"/>
          </a:p>
        </p:txBody>
      </p:sp>
    </p:spTree>
    <p:extLst>
      <p:ext uri="{BB962C8B-B14F-4D97-AF65-F5344CB8AC3E}">
        <p14:creationId xmlns:p14="http://schemas.microsoft.com/office/powerpoint/2010/main" val="1631168897"/>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FAF7B5-E40C-46BE-9C83-DA251FCAE61E}">
  <ds:schemaRef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774</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Helvetica Neue Medium</vt:lpstr>
      <vt:lpstr>RetrospectVTI</vt:lpstr>
      <vt:lpstr>MUSIC STORE ANALYSIS</vt:lpstr>
      <vt:lpstr>OVERVIEW</vt:lpstr>
      <vt:lpstr>SCHEMA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2024-04-25T10:28:43Z</dcterms:created>
  <dcterms:modified xsi:type="dcterms:W3CDTF">2024-04-25T15:06:03Z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