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43631" y="612920"/>
            <a:ext cx="960000" cy="558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Mammogram Images</a:t>
            </a:r>
            <a:endParaRPr sz="900"/>
          </a:p>
        </p:txBody>
      </p:sp>
      <p:sp>
        <p:nvSpPr>
          <p:cNvPr id="55" name="Google Shape;55;p13"/>
          <p:cNvSpPr/>
          <p:nvPr/>
        </p:nvSpPr>
        <p:spPr>
          <a:xfrm>
            <a:off x="324150" y="2758631"/>
            <a:ext cx="1063200" cy="615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Text Prompts </a:t>
            </a:r>
            <a:r>
              <a:rPr i="1" lang="en" sz="800">
                <a:solidFill>
                  <a:schemeClr val="dk1"/>
                </a:solidFill>
              </a:rPr>
              <a:t>(e.g., “Benign”, “Malignant”)</a:t>
            </a:r>
            <a:endParaRPr sz="1100"/>
          </a:p>
        </p:txBody>
      </p:sp>
      <p:cxnSp>
        <p:nvCxnSpPr>
          <p:cNvPr id="56" name="Google Shape;56;p13"/>
          <p:cNvCxnSpPr>
            <a:stCxn id="54" idx="3"/>
          </p:cNvCxnSpPr>
          <p:nvPr/>
        </p:nvCxnSpPr>
        <p:spPr>
          <a:xfrm flipH="1" rot="10800000">
            <a:off x="1403631" y="888620"/>
            <a:ext cx="758700" cy="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" name="Google Shape;57;p13"/>
          <p:cNvCxnSpPr/>
          <p:nvPr/>
        </p:nvCxnSpPr>
        <p:spPr>
          <a:xfrm>
            <a:off x="2742513" y="919225"/>
            <a:ext cx="5790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" name="Google Shape;58;p13"/>
          <p:cNvSpPr/>
          <p:nvPr/>
        </p:nvSpPr>
        <p:spPr>
          <a:xfrm>
            <a:off x="3321705" y="572048"/>
            <a:ext cx="960000" cy="615600"/>
          </a:xfrm>
          <a:prstGeom prst="snip2SameRect">
            <a:avLst>
              <a:gd fmla="val 16667" name="adj1"/>
              <a:gd fmla="val 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Image Embeddings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59" name="Google Shape;59;p13"/>
          <p:cNvCxnSpPr>
            <a:stCxn id="55" idx="3"/>
            <a:endCxn id="60" idx="1"/>
          </p:cNvCxnSpPr>
          <p:nvPr/>
        </p:nvCxnSpPr>
        <p:spPr>
          <a:xfrm>
            <a:off x="1387350" y="3066431"/>
            <a:ext cx="46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" name="Google Shape;61;p13"/>
          <p:cNvCxnSpPr>
            <a:stCxn id="62" idx="3"/>
            <a:endCxn id="63" idx="2"/>
          </p:cNvCxnSpPr>
          <p:nvPr/>
        </p:nvCxnSpPr>
        <p:spPr>
          <a:xfrm flipH="1" rot="10800000">
            <a:off x="2510325" y="3116226"/>
            <a:ext cx="7935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" name="Google Shape;63;p13"/>
          <p:cNvSpPr/>
          <p:nvPr/>
        </p:nvSpPr>
        <p:spPr>
          <a:xfrm>
            <a:off x="3303931" y="2808550"/>
            <a:ext cx="1001700" cy="615600"/>
          </a:xfrm>
          <a:prstGeom prst="snip2SameRect">
            <a:avLst>
              <a:gd fmla="val 16667" name="adj1"/>
              <a:gd fmla="val 0" name="adj2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Precomputed Text Embeddings</a:t>
            </a:r>
            <a:endParaRPr sz="900"/>
          </a:p>
        </p:txBody>
      </p:sp>
      <p:cxnSp>
        <p:nvCxnSpPr>
          <p:cNvPr id="64" name="Google Shape;64;p13"/>
          <p:cNvCxnSpPr>
            <a:stCxn id="58" idx="1"/>
            <a:endCxn id="63" idx="3"/>
          </p:cNvCxnSpPr>
          <p:nvPr/>
        </p:nvCxnSpPr>
        <p:spPr>
          <a:xfrm>
            <a:off x="3801705" y="1187648"/>
            <a:ext cx="3000" cy="16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3"/>
          <p:cNvCxnSpPr>
            <a:endCxn id="66" idx="1"/>
          </p:cNvCxnSpPr>
          <p:nvPr/>
        </p:nvCxnSpPr>
        <p:spPr>
          <a:xfrm>
            <a:off x="3801957" y="1447313"/>
            <a:ext cx="1061100" cy="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" name="Google Shape;66;p13"/>
          <p:cNvSpPr/>
          <p:nvPr/>
        </p:nvSpPr>
        <p:spPr>
          <a:xfrm>
            <a:off x="4863057" y="1082063"/>
            <a:ext cx="1063200" cy="7395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Similarity-Guided Classifier </a:t>
            </a:r>
            <a:r>
              <a:rPr i="1" lang="en" sz="600"/>
              <a:t>(SimilarityFCClassifier)</a:t>
            </a:r>
            <a:endParaRPr i="1" sz="600"/>
          </a:p>
        </p:txBody>
      </p:sp>
      <p:cxnSp>
        <p:nvCxnSpPr>
          <p:cNvPr id="67" name="Google Shape;67;p13"/>
          <p:cNvCxnSpPr>
            <a:endCxn id="68" idx="1"/>
          </p:cNvCxnSpPr>
          <p:nvPr/>
        </p:nvCxnSpPr>
        <p:spPr>
          <a:xfrm flipH="1" rot="10800000">
            <a:off x="3800031" y="2571757"/>
            <a:ext cx="10632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3"/>
          <p:cNvSpPr/>
          <p:nvPr/>
        </p:nvSpPr>
        <p:spPr>
          <a:xfrm>
            <a:off x="4863231" y="2202007"/>
            <a:ext cx="1063200" cy="7395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Zero-Shot Classification </a:t>
            </a:r>
            <a:r>
              <a:rPr lang="en" sz="900"/>
              <a:t>(</a:t>
            </a:r>
            <a:r>
              <a:rPr i="1" lang="en" sz="900"/>
              <a:t>Baseline</a:t>
            </a:r>
            <a:r>
              <a:rPr lang="en" sz="900"/>
              <a:t>)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69" name="Google Shape;69;p13" title="Screenshot 2025-07-14 at 12.22.07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870" y="1227154"/>
            <a:ext cx="657749" cy="739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 title="Screenshot 2025-07-14 at 12.22.07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504954" y="1294536"/>
            <a:ext cx="657749" cy="739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3" title="Screenshot 2025-07-14 at 12.22.07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565272" y="1434400"/>
            <a:ext cx="673158" cy="597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3" title="Screenshot 2025-07-14 at 12.24.18 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489" y="1455765"/>
            <a:ext cx="579081" cy="69619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/>
          <p:nvPr/>
        </p:nvSpPr>
        <p:spPr>
          <a:xfrm rot="-5400000">
            <a:off x="1696062" y="2739192"/>
            <a:ext cx="971184" cy="523432"/>
          </a:xfrm>
          <a:prstGeom prst="flowChartManualOperation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1852725" y="2689926"/>
            <a:ext cx="657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CLIP Text Encoder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4" name="Google Shape;74;p13"/>
          <p:cNvSpPr/>
          <p:nvPr/>
        </p:nvSpPr>
        <p:spPr>
          <a:xfrm rot="-5400000">
            <a:off x="1960634" y="624053"/>
            <a:ext cx="971184" cy="595228"/>
          </a:xfrm>
          <a:prstGeom prst="flowChartManualOperation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2066865" y="612920"/>
            <a:ext cx="758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</a:rPr>
              <a:t>CLIP Image Encoder (ViT-B/32)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6443960" y="1650218"/>
            <a:ext cx="1382100" cy="696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Evaluation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/>
              <a:t>(</a:t>
            </a:r>
            <a:r>
              <a:rPr i="1" lang="en" sz="800"/>
              <a:t>Classification Report, Accuracy, ROC AUC)</a:t>
            </a:r>
            <a:endParaRPr i="1" sz="800"/>
          </a:p>
        </p:txBody>
      </p:sp>
      <p:sp>
        <p:nvSpPr>
          <p:cNvPr id="77" name="Google Shape;77;p13"/>
          <p:cNvSpPr/>
          <p:nvPr/>
        </p:nvSpPr>
        <p:spPr>
          <a:xfrm>
            <a:off x="6150535" y="392775"/>
            <a:ext cx="1382100" cy="696000"/>
          </a:xfrm>
          <a:prstGeom prst="rect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Post-Hoc Analysis</a:t>
            </a:r>
            <a:endParaRPr sz="1200"/>
          </a:p>
        </p:txBody>
      </p:sp>
      <p:cxnSp>
        <p:nvCxnSpPr>
          <p:cNvPr id="78" name="Google Shape;78;p13"/>
          <p:cNvCxnSpPr>
            <a:endCxn id="68" idx="0"/>
          </p:cNvCxnSpPr>
          <p:nvPr/>
        </p:nvCxnSpPr>
        <p:spPr>
          <a:xfrm>
            <a:off x="5394531" y="1821607"/>
            <a:ext cx="300" cy="38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3"/>
          <p:cNvCxnSpPr>
            <a:endCxn id="76" idx="1"/>
          </p:cNvCxnSpPr>
          <p:nvPr/>
        </p:nvCxnSpPr>
        <p:spPr>
          <a:xfrm flipH="1" rot="10800000">
            <a:off x="5388560" y="1998218"/>
            <a:ext cx="1055400" cy="1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" name="Google Shape;80;p13"/>
          <p:cNvCxnSpPr/>
          <p:nvPr/>
        </p:nvCxnSpPr>
        <p:spPr>
          <a:xfrm flipH="1" rot="10623860">
            <a:off x="5394580" y="740959"/>
            <a:ext cx="11715" cy="341011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81" name="Google Shape;81;p13"/>
          <p:cNvCxnSpPr/>
          <p:nvPr/>
        </p:nvCxnSpPr>
        <p:spPr>
          <a:xfrm>
            <a:off x="5394825" y="740775"/>
            <a:ext cx="75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" name="Google Shape;82;p13"/>
          <p:cNvSpPr txBox="1"/>
          <p:nvPr/>
        </p:nvSpPr>
        <p:spPr>
          <a:xfrm>
            <a:off x="-93725" y="166225"/>
            <a:ext cx="507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(1)  </a:t>
            </a:r>
            <a:r>
              <a:rPr lang="en" sz="900">
                <a:solidFill>
                  <a:schemeClr val="dk2"/>
                </a:solidFill>
              </a:rPr>
              <a:t>Inputs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83" name="Google Shape;83;p13"/>
          <p:cNvSpPr txBox="1"/>
          <p:nvPr/>
        </p:nvSpPr>
        <p:spPr>
          <a:xfrm>
            <a:off x="1852725" y="112975"/>
            <a:ext cx="507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(2) Clip Feature Extraction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4533200" y="436075"/>
            <a:ext cx="507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(3) Classification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6289175" y="112975"/>
            <a:ext cx="5079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(4) Evaluation and Analysis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