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72806" y="1344620"/>
            <a:ext cx="960000" cy="558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Mammogram Images</a:t>
            </a:r>
            <a:endParaRPr sz="900"/>
          </a:p>
        </p:txBody>
      </p:sp>
      <p:sp>
        <p:nvSpPr>
          <p:cNvPr id="55" name="Google Shape;55;p13"/>
          <p:cNvSpPr/>
          <p:nvPr/>
        </p:nvSpPr>
        <p:spPr>
          <a:xfrm>
            <a:off x="829400" y="3952431"/>
            <a:ext cx="1063200" cy="615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Text Prompts </a:t>
            </a:r>
            <a:r>
              <a:rPr i="1" lang="en" sz="800">
                <a:solidFill>
                  <a:schemeClr val="dk1"/>
                </a:solidFill>
              </a:rPr>
              <a:t>(e.g., “Benign”, “Malignant”)</a:t>
            </a:r>
            <a:endParaRPr sz="1100"/>
          </a:p>
        </p:txBody>
      </p:sp>
      <p:cxnSp>
        <p:nvCxnSpPr>
          <p:cNvPr id="56" name="Google Shape;56;p13"/>
          <p:cNvCxnSpPr>
            <a:stCxn id="54" idx="3"/>
          </p:cNvCxnSpPr>
          <p:nvPr/>
        </p:nvCxnSpPr>
        <p:spPr>
          <a:xfrm flipH="1" rot="10800000">
            <a:off x="1932806" y="1620320"/>
            <a:ext cx="758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>
            <a:off x="3271688" y="1650925"/>
            <a:ext cx="579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/>
          <p:nvPr/>
        </p:nvSpPr>
        <p:spPr>
          <a:xfrm>
            <a:off x="3850880" y="1303748"/>
            <a:ext cx="960000" cy="6156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Image Embeddings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59" name="Google Shape;59;p13"/>
          <p:cNvCxnSpPr>
            <a:stCxn id="55" idx="3"/>
            <a:endCxn id="60" idx="1"/>
          </p:cNvCxnSpPr>
          <p:nvPr/>
        </p:nvCxnSpPr>
        <p:spPr>
          <a:xfrm>
            <a:off x="1892600" y="4260231"/>
            <a:ext cx="4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62" idx="3"/>
            <a:endCxn id="63" idx="2"/>
          </p:cNvCxnSpPr>
          <p:nvPr/>
        </p:nvCxnSpPr>
        <p:spPr>
          <a:xfrm flipH="1" rot="10800000">
            <a:off x="3015575" y="4310026"/>
            <a:ext cx="7935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3809181" y="4002350"/>
            <a:ext cx="1001700" cy="615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Precomputed Text Embeddings</a:t>
            </a:r>
            <a:endParaRPr sz="900"/>
          </a:p>
        </p:txBody>
      </p:sp>
      <p:cxnSp>
        <p:nvCxnSpPr>
          <p:cNvPr id="64" name="Google Shape;64;p13"/>
          <p:cNvCxnSpPr>
            <a:stCxn id="58" idx="1"/>
            <a:endCxn id="63" idx="3"/>
          </p:cNvCxnSpPr>
          <p:nvPr/>
        </p:nvCxnSpPr>
        <p:spPr>
          <a:xfrm flipH="1">
            <a:off x="4310180" y="1919348"/>
            <a:ext cx="20700" cy="20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flipH="1" rot="10800000">
            <a:off x="4316050" y="2430650"/>
            <a:ext cx="884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/>
          <p:nvPr/>
        </p:nvSpPr>
        <p:spPr>
          <a:xfrm>
            <a:off x="5200825" y="1303750"/>
            <a:ext cx="1382100" cy="17238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Similarity-Guided Classifier </a:t>
            </a:r>
            <a:r>
              <a:rPr i="1" lang="en" sz="600"/>
              <a:t>(SimilarityFCClassifier)</a:t>
            </a:r>
            <a:endParaRPr i="1"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/>
              <a:t>Prompt Engineering: </a:t>
            </a:r>
            <a:r>
              <a:rPr i="1" lang="en" sz="600"/>
              <a:t>Prompt greatly influences model performance. </a:t>
            </a:r>
            <a:endParaRPr i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(e.g., "a mammogram showing no signs of suspicious malignancy"</a:t>
            </a:r>
            <a:endParaRPr i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/>
              <a:t>Hyperparameter Tuning:</a:t>
            </a:r>
            <a:br>
              <a:rPr b="1" i="1" lang="en" sz="600"/>
            </a:br>
            <a:r>
              <a:rPr i="1" lang="en" sz="600"/>
              <a:t>Tuning Learning Rate (LR) and FC Layer Hidden Dimensio</a:t>
            </a:r>
            <a:r>
              <a:rPr i="1" lang="en" sz="600"/>
              <a:t>n improved results. </a:t>
            </a:r>
            <a:endParaRPr i="1"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/>
              <a:t>(e.g., LR 0.0005 and Hidden Dimension 256)  </a:t>
            </a:r>
            <a:endParaRPr i="1" sz="600"/>
          </a:p>
        </p:txBody>
      </p:sp>
      <p:cxnSp>
        <p:nvCxnSpPr>
          <p:cNvPr id="67" name="Google Shape;67;p13"/>
          <p:cNvCxnSpPr/>
          <p:nvPr/>
        </p:nvCxnSpPr>
        <p:spPr>
          <a:xfrm flipH="1" rot="10800000">
            <a:off x="4310181" y="3799932"/>
            <a:ext cx="10815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/>
          <p:nvPr/>
        </p:nvSpPr>
        <p:spPr>
          <a:xfrm>
            <a:off x="5363163" y="3432725"/>
            <a:ext cx="1063200" cy="7398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Zero-Shot Classification </a:t>
            </a:r>
            <a:r>
              <a:rPr lang="en" sz="900"/>
              <a:t>(</a:t>
            </a:r>
            <a:r>
              <a:rPr i="1" lang="en" sz="900"/>
              <a:t>Baseline</a:t>
            </a:r>
            <a:r>
              <a:rPr lang="en" sz="900"/>
              <a:t>)</a:t>
            </a:r>
            <a:endParaRPr sz="1000"/>
          </a:p>
        </p:txBody>
      </p:sp>
      <p:pic>
        <p:nvPicPr>
          <p:cNvPr id="69" name="Google Shape;69;p13" title="Screenshot 2025-07-14 at 12.22.0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45" y="1958854"/>
            <a:ext cx="657749" cy="73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 title="Screenshot 2025-07-14 at 12.22.0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1034129" y="2026236"/>
            <a:ext cx="657749" cy="73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 title="Screenshot 2025-07-14 at 12.22.0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94447" y="2166100"/>
            <a:ext cx="673158" cy="59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 title="Screenshot 2025-07-14 at 12.24.18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8664" y="2187465"/>
            <a:ext cx="579081" cy="6961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 rot="-5400000">
            <a:off x="2201312" y="3932992"/>
            <a:ext cx="971184" cy="523432"/>
          </a:xfrm>
          <a:prstGeom prst="flowChartManualOperation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357975" y="3883726"/>
            <a:ext cx="657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CLIP Text Encoder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 rot="-5400000">
            <a:off x="2489809" y="1355753"/>
            <a:ext cx="971184" cy="595228"/>
          </a:xfrm>
          <a:prstGeom prst="flowChartManualOperat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2596040" y="1344620"/>
            <a:ext cx="75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CLIP Image Encoder (ViT-B/32)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7338635" y="2846643"/>
            <a:ext cx="1382100" cy="69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Evaluation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(</a:t>
            </a:r>
            <a:r>
              <a:rPr i="1" lang="en" sz="800"/>
              <a:t>Classification Report, Accuracy, ROC AUC)</a:t>
            </a:r>
            <a:endParaRPr i="1" sz="800"/>
          </a:p>
        </p:txBody>
      </p:sp>
      <p:sp>
        <p:nvSpPr>
          <p:cNvPr id="77" name="Google Shape;77;p13"/>
          <p:cNvSpPr/>
          <p:nvPr/>
        </p:nvSpPr>
        <p:spPr>
          <a:xfrm>
            <a:off x="7338635" y="1491475"/>
            <a:ext cx="1382100" cy="696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Post-Hoc Analysis</a:t>
            </a:r>
            <a:endParaRPr sz="1200"/>
          </a:p>
        </p:txBody>
      </p:sp>
      <p:cxnSp>
        <p:nvCxnSpPr>
          <p:cNvPr id="78" name="Google Shape;78;p13"/>
          <p:cNvCxnSpPr>
            <a:endCxn id="76" idx="1"/>
          </p:cNvCxnSpPr>
          <p:nvPr/>
        </p:nvCxnSpPr>
        <p:spPr>
          <a:xfrm>
            <a:off x="5905535" y="3180543"/>
            <a:ext cx="1433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/>
          <p:nvPr/>
        </p:nvCxnSpPr>
        <p:spPr>
          <a:xfrm>
            <a:off x="6582925" y="1839475"/>
            <a:ext cx="7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3"/>
          <p:cNvSpPr txBox="1"/>
          <p:nvPr/>
        </p:nvSpPr>
        <p:spPr>
          <a:xfrm>
            <a:off x="435450" y="897925"/>
            <a:ext cx="507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(1)  </a:t>
            </a:r>
            <a:r>
              <a:rPr lang="en" sz="900">
                <a:solidFill>
                  <a:schemeClr val="dk2"/>
                </a:solidFill>
              </a:rPr>
              <a:t>Inputs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2381900" y="844675"/>
            <a:ext cx="507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(2) Clip Feature Extraction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5200825" y="980650"/>
            <a:ext cx="507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(3) Classification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6978650" y="701450"/>
            <a:ext cx="507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(4) Evaluation and Analysis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84" name="Google Shape;84;p13"/>
          <p:cNvCxnSpPr>
            <a:stCxn id="66" idx="2"/>
            <a:endCxn id="68" idx="0"/>
          </p:cNvCxnSpPr>
          <p:nvPr/>
        </p:nvCxnSpPr>
        <p:spPr>
          <a:xfrm>
            <a:off x="5891875" y="3027550"/>
            <a:ext cx="3000" cy="40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