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Lst>
  <p:sldIdLst>
    <p:sldId id="282" r:id="rId6"/>
    <p:sldId id="267" r:id="rId7"/>
    <p:sldId id="287" r:id="rId8"/>
    <p:sldId id="288" r:id="rId9"/>
    <p:sldId id="261" r:id="rId10"/>
    <p:sldId id="281" r:id="rId11"/>
    <p:sldId id="286"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4" r:id="rId36"/>
    <p:sldId id="312" r:id="rId37"/>
    <p:sldId id="318" r:id="rId38"/>
    <p:sldId id="313" r:id="rId39"/>
    <p:sldId id="319" r:id="rId40"/>
    <p:sldId id="320" r:id="rId41"/>
    <p:sldId id="315" r:id="rId42"/>
    <p:sldId id="316" r:id="rId43"/>
    <p:sldId id="279" r:id="rId44"/>
    <p:sldId id="31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B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3" d="100"/>
          <a:sy n="83" d="100"/>
        </p:scale>
        <p:origin x="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66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284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660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817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314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641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0602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086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479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61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557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12/16/2020</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9799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FD3043-02B3-4F91-A2CB-FF01D76F3FD5}"/>
              </a:ext>
            </a:extLst>
          </p:cNvPr>
          <p:cNvPicPr>
            <a:picLocks noChangeAspect="1"/>
          </p:cNvPicPr>
          <p:nvPr/>
        </p:nvPicPr>
        <p:blipFill rotWithShape="1">
          <a:blip r:embed="rId3"/>
          <a:srcRect/>
          <a:stretch/>
        </p:blipFill>
        <p:spPr>
          <a:xfrm>
            <a:off x="0" y="10"/>
            <a:ext cx="12191980" cy="6857990"/>
          </a:xfrm>
          <a:prstGeom prst="rect">
            <a:avLst/>
          </a:prstGeom>
        </p:spPr>
      </p:pic>
      <p:sp>
        <p:nvSpPr>
          <p:cNvPr id="50" name="Rectangle 4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53863" y="2831563"/>
            <a:ext cx="3412067" cy="583382"/>
          </a:xfrm>
        </p:spPr>
        <p:txBody>
          <a:bodyPr>
            <a:normAutofit fontScale="90000"/>
          </a:bodyPr>
          <a:lstStyle/>
          <a:p>
            <a:r>
              <a:rPr lang="en-US" dirty="0">
                <a:solidFill>
                  <a:schemeClr val="tx1"/>
                </a:solidFill>
              </a:rPr>
              <a:t>Group 42</a:t>
            </a:r>
          </a:p>
        </p:txBody>
      </p:sp>
      <p:sp>
        <p:nvSpPr>
          <p:cNvPr id="20" name="Title 1">
            <a:extLst>
              <a:ext uri="{FF2B5EF4-FFF2-40B4-BE49-F238E27FC236}">
                <a16:creationId xmlns:a16="http://schemas.microsoft.com/office/drawing/2014/main" id="{B67ACF88-D330-405B-A471-9E166A6B1BD8}"/>
              </a:ext>
            </a:extLst>
          </p:cNvPr>
          <p:cNvSpPr txBox="1">
            <a:spLocks/>
          </p:cNvSpPr>
          <p:nvPr/>
        </p:nvSpPr>
        <p:spPr>
          <a:xfrm>
            <a:off x="753883" y="768317"/>
            <a:ext cx="4292250" cy="2037977"/>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rPr>
              <a:t>Zomato Bangalore restaurants </a:t>
            </a:r>
          </a:p>
        </p:txBody>
      </p:sp>
      <p:sp>
        <p:nvSpPr>
          <p:cNvPr id="11" name="TextBox 10">
            <a:extLst>
              <a:ext uri="{FF2B5EF4-FFF2-40B4-BE49-F238E27FC236}">
                <a16:creationId xmlns:a16="http://schemas.microsoft.com/office/drawing/2014/main" id="{3C5683AF-D7CF-4ACD-9469-66BDC91D358D}"/>
              </a:ext>
            </a:extLst>
          </p:cNvPr>
          <p:cNvSpPr txBox="1"/>
          <p:nvPr/>
        </p:nvSpPr>
        <p:spPr>
          <a:xfrm>
            <a:off x="753883" y="3414945"/>
            <a:ext cx="3412047" cy="1754326"/>
          </a:xfrm>
          <a:prstGeom prst="rect">
            <a:avLst/>
          </a:prstGeom>
          <a:noFill/>
        </p:spPr>
        <p:txBody>
          <a:bodyPr wrap="square" rtlCol="0">
            <a:spAutoFit/>
          </a:bodyPr>
          <a:lstStyle/>
          <a:p>
            <a:pPr defTabSz="609630"/>
            <a:r>
              <a:rPr lang="en-US" spc="-59" dirty="0">
                <a:solidFill>
                  <a:srgbClr val="FFFFFF"/>
                </a:solidFill>
                <a:latin typeface="HK Grotesk Bold Bold"/>
              </a:rPr>
              <a:t>Aditya Danturthi (0756019)</a:t>
            </a:r>
          </a:p>
          <a:p>
            <a:pPr defTabSz="609630"/>
            <a:r>
              <a:rPr lang="en-US" spc="-59" dirty="0">
                <a:solidFill>
                  <a:srgbClr val="FFFFFF"/>
                </a:solidFill>
                <a:latin typeface="HK Grotesk Bold Bold"/>
              </a:rPr>
              <a:t>Anirudh Rajaram (0754920)</a:t>
            </a:r>
          </a:p>
          <a:p>
            <a:pPr defTabSz="609630"/>
            <a:r>
              <a:rPr lang="en-US" spc="-59" dirty="0">
                <a:solidFill>
                  <a:srgbClr val="FFFFFF"/>
                </a:solidFill>
                <a:latin typeface="HK Grotesk Bold Bold"/>
              </a:rPr>
              <a:t>Meenakshi Jayakeerthi (0754457)</a:t>
            </a:r>
          </a:p>
          <a:p>
            <a:pPr defTabSz="609630"/>
            <a:r>
              <a:rPr lang="en-US" spc="-59" dirty="0">
                <a:solidFill>
                  <a:srgbClr val="FFFFFF"/>
                </a:solidFill>
                <a:latin typeface="HK Grotesk Bold Bold"/>
              </a:rPr>
              <a:t>Sharanjit kaur (0755577)</a:t>
            </a:r>
          </a:p>
          <a:p>
            <a:pPr defTabSz="609630"/>
            <a:r>
              <a:rPr lang="en-US" spc="-59" dirty="0">
                <a:solidFill>
                  <a:srgbClr val="FFFFFF"/>
                </a:solidFill>
                <a:latin typeface="HK Grotesk Bold Bold"/>
              </a:rPr>
              <a:t>Tejal Dalvi (0756090)</a:t>
            </a: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BA9E63-222C-430E-BEEE-C5FF7CFF3E97}"/>
              </a:ext>
            </a:extLst>
          </p:cNvPr>
          <p:cNvPicPr>
            <a:picLocks noChangeAspect="1"/>
          </p:cNvPicPr>
          <p:nvPr/>
        </p:nvPicPr>
        <p:blipFill>
          <a:blip r:embed="rId2"/>
          <a:stretch>
            <a:fillRect/>
          </a:stretch>
        </p:blipFill>
        <p:spPr>
          <a:xfrm>
            <a:off x="33890" y="650008"/>
            <a:ext cx="12124220" cy="5557984"/>
          </a:xfrm>
          <a:prstGeom prst="rect">
            <a:avLst/>
          </a:prstGeom>
        </p:spPr>
      </p:pic>
    </p:spTree>
    <p:extLst>
      <p:ext uri="{BB962C8B-B14F-4D97-AF65-F5344CB8AC3E}">
        <p14:creationId xmlns:p14="http://schemas.microsoft.com/office/powerpoint/2010/main" val="15973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605704" y="2712902"/>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Top 10 locations with high concentration of restaurants</a:t>
            </a:r>
          </a:p>
        </p:txBody>
      </p:sp>
    </p:spTree>
    <p:extLst>
      <p:ext uri="{BB962C8B-B14F-4D97-AF65-F5344CB8AC3E}">
        <p14:creationId xmlns:p14="http://schemas.microsoft.com/office/powerpoint/2010/main" val="183444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1CD2A5-8DA5-4385-B5A4-EB59C6C31A4A}"/>
              </a:ext>
            </a:extLst>
          </p:cNvPr>
          <p:cNvPicPr>
            <a:picLocks noChangeAspect="1"/>
          </p:cNvPicPr>
          <p:nvPr/>
        </p:nvPicPr>
        <p:blipFill>
          <a:blip r:embed="rId2"/>
          <a:stretch>
            <a:fillRect/>
          </a:stretch>
        </p:blipFill>
        <p:spPr>
          <a:xfrm>
            <a:off x="400231" y="764381"/>
            <a:ext cx="11391537" cy="5329238"/>
          </a:xfrm>
          <a:prstGeom prst="rect">
            <a:avLst/>
          </a:prstGeom>
        </p:spPr>
      </p:pic>
    </p:spTree>
    <p:extLst>
      <p:ext uri="{BB962C8B-B14F-4D97-AF65-F5344CB8AC3E}">
        <p14:creationId xmlns:p14="http://schemas.microsoft.com/office/powerpoint/2010/main" val="190761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167473" y="2851798"/>
            <a:ext cx="8890008" cy="679673"/>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Types of restaurants</a:t>
            </a:r>
          </a:p>
        </p:txBody>
      </p:sp>
    </p:spTree>
    <p:extLst>
      <p:ext uri="{BB962C8B-B14F-4D97-AF65-F5344CB8AC3E}">
        <p14:creationId xmlns:p14="http://schemas.microsoft.com/office/powerpoint/2010/main" val="384637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6E2B84-8A00-4CDE-BE3B-0AEE3A53E77E}"/>
              </a:ext>
            </a:extLst>
          </p:cNvPr>
          <p:cNvPicPr>
            <a:picLocks noChangeAspect="1"/>
          </p:cNvPicPr>
          <p:nvPr/>
        </p:nvPicPr>
        <p:blipFill>
          <a:blip r:embed="rId2"/>
          <a:stretch>
            <a:fillRect/>
          </a:stretch>
        </p:blipFill>
        <p:spPr>
          <a:xfrm>
            <a:off x="180377" y="612622"/>
            <a:ext cx="11831245" cy="5632755"/>
          </a:xfrm>
          <a:prstGeom prst="rect">
            <a:avLst/>
          </a:prstGeom>
        </p:spPr>
      </p:pic>
    </p:spTree>
    <p:extLst>
      <p:ext uri="{BB962C8B-B14F-4D97-AF65-F5344CB8AC3E}">
        <p14:creationId xmlns:p14="http://schemas.microsoft.com/office/powerpoint/2010/main" val="157697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455233" y="2749327"/>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Distribution of average cost for two people </a:t>
            </a:r>
          </a:p>
        </p:txBody>
      </p:sp>
    </p:spTree>
    <p:extLst>
      <p:ext uri="{BB962C8B-B14F-4D97-AF65-F5344CB8AC3E}">
        <p14:creationId xmlns:p14="http://schemas.microsoft.com/office/powerpoint/2010/main" val="15282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A0AFFB-39F5-4518-BB4C-664E11EB6B56}"/>
              </a:ext>
            </a:extLst>
          </p:cNvPr>
          <p:cNvPicPr>
            <a:picLocks noChangeAspect="1"/>
          </p:cNvPicPr>
          <p:nvPr/>
        </p:nvPicPr>
        <p:blipFill>
          <a:blip r:embed="rId2"/>
          <a:stretch>
            <a:fillRect/>
          </a:stretch>
        </p:blipFill>
        <p:spPr>
          <a:xfrm>
            <a:off x="196633" y="992652"/>
            <a:ext cx="11798733" cy="4872696"/>
          </a:xfrm>
          <a:prstGeom prst="rect">
            <a:avLst/>
          </a:prstGeom>
        </p:spPr>
      </p:pic>
    </p:spTree>
    <p:extLst>
      <p:ext uri="{BB962C8B-B14F-4D97-AF65-F5344CB8AC3E}">
        <p14:creationId xmlns:p14="http://schemas.microsoft.com/office/powerpoint/2010/main" val="270683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7" y="2373065"/>
            <a:ext cx="9110807"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Top 10 restaurant with highest number of franchises</a:t>
            </a:r>
          </a:p>
        </p:txBody>
      </p:sp>
    </p:spTree>
    <p:extLst>
      <p:ext uri="{BB962C8B-B14F-4D97-AF65-F5344CB8AC3E}">
        <p14:creationId xmlns:p14="http://schemas.microsoft.com/office/powerpoint/2010/main" val="131059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8BBE15-536D-47D0-9950-C8FB1FB12C43}"/>
              </a:ext>
            </a:extLst>
          </p:cNvPr>
          <p:cNvPicPr>
            <a:picLocks noChangeAspect="1"/>
          </p:cNvPicPr>
          <p:nvPr/>
        </p:nvPicPr>
        <p:blipFill>
          <a:blip r:embed="rId2"/>
          <a:stretch>
            <a:fillRect/>
          </a:stretch>
        </p:blipFill>
        <p:spPr>
          <a:xfrm>
            <a:off x="423317" y="828529"/>
            <a:ext cx="11345366" cy="5200942"/>
          </a:xfrm>
          <a:prstGeom prst="rect">
            <a:avLst/>
          </a:prstGeom>
        </p:spPr>
      </p:pic>
    </p:spTree>
    <p:extLst>
      <p:ext uri="{BB962C8B-B14F-4D97-AF65-F5344CB8AC3E}">
        <p14:creationId xmlns:p14="http://schemas.microsoft.com/office/powerpoint/2010/main" val="62022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679673"/>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Distribution of ratings</a:t>
            </a:r>
          </a:p>
        </p:txBody>
      </p:sp>
    </p:spTree>
    <p:extLst>
      <p:ext uri="{BB962C8B-B14F-4D97-AF65-F5344CB8AC3E}">
        <p14:creationId xmlns:p14="http://schemas.microsoft.com/office/powerpoint/2010/main" val="298117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477923" y="138895"/>
            <a:ext cx="8408043" cy="614142"/>
          </a:xfrm>
          <a:prstGeom prst="rect">
            <a:avLst/>
          </a:prstGeom>
        </p:spPr>
        <p:txBody>
          <a:bodyPr wrap="square" lIns="0" tIns="0" rIns="0" bIns="0" rtlCol="0" anchor="t">
            <a:spAutoFit/>
          </a:bodyPr>
          <a:lstStyle/>
          <a:p>
            <a:pPr algn="ctr" defTabSz="609630">
              <a:lnSpc>
                <a:spcPts val="5334"/>
              </a:lnSpc>
            </a:pPr>
            <a:r>
              <a:rPr lang="en-US" sz="3600" b="1" dirty="0">
                <a:solidFill>
                  <a:schemeClr val="bg1"/>
                </a:solidFill>
                <a:highlight>
                  <a:srgbClr val="000000"/>
                </a:highlight>
                <a:latin typeface="HelveticaNeue" panose="00000400000000000000" pitchFamily="2" charset="0"/>
                <a:cs typeface="Arial" panose="020B0604020202020204" pitchFamily="34" charset="0"/>
              </a:rPr>
              <a:t>What is </a:t>
            </a:r>
            <a:r>
              <a:rPr lang="en-US" sz="3600" b="1" dirty="0" err="1">
                <a:solidFill>
                  <a:schemeClr val="bg1"/>
                </a:solidFill>
                <a:highlight>
                  <a:srgbClr val="000000"/>
                </a:highlight>
                <a:latin typeface="HelveticaNeue" panose="00000400000000000000" pitchFamily="2" charset="0"/>
                <a:cs typeface="Arial" panose="020B0604020202020204" pitchFamily="34" charset="0"/>
              </a:rPr>
              <a:t>zomato</a:t>
            </a:r>
            <a:r>
              <a:rPr lang="en-US" sz="3600" b="1" dirty="0">
                <a:solidFill>
                  <a:schemeClr val="bg1"/>
                </a:solidFill>
                <a:highlight>
                  <a:srgbClr val="000000"/>
                </a:highlight>
                <a:latin typeface="HelveticaNeue" panose="00000400000000000000" pitchFamily="2" charset="0"/>
                <a:cs typeface="Arial" panose="020B0604020202020204" pitchFamily="34" charset="0"/>
              </a:rPr>
              <a:t> </a:t>
            </a:r>
            <a:r>
              <a:rPr lang="en-US" sz="3600" b="1" dirty="0">
                <a:solidFill>
                  <a:schemeClr val="bg1"/>
                </a:solidFill>
                <a:latin typeface="HelveticaNeue" panose="00000400000000000000" pitchFamily="2" charset="0"/>
                <a:cs typeface="Arial" panose="020B0604020202020204" pitchFamily="34" charset="0"/>
              </a:rPr>
              <a:t>and why we chose it ?</a:t>
            </a:r>
            <a:endParaRPr lang="en-US" sz="3600" dirty="0">
              <a:solidFill>
                <a:schemeClr val="bg1"/>
              </a:solidFill>
              <a:latin typeface="HelveticaNeue" panose="00000400000000000000" pitchFamily="2" charset="0"/>
            </a:endParaRPr>
          </a:p>
        </p:txBody>
      </p:sp>
      <p:sp>
        <p:nvSpPr>
          <p:cNvPr id="9" name="TextBox 8">
            <a:extLst>
              <a:ext uri="{FF2B5EF4-FFF2-40B4-BE49-F238E27FC236}">
                <a16:creationId xmlns:a16="http://schemas.microsoft.com/office/drawing/2014/main" id="{F1243FE3-08BD-4949-88FA-5A98763ACFF2}"/>
              </a:ext>
            </a:extLst>
          </p:cNvPr>
          <p:cNvSpPr txBox="1"/>
          <p:nvPr/>
        </p:nvSpPr>
        <p:spPr>
          <a:xfrm>
            <a:off x="1477922" y="717462"/>
            <a:ext cx="7469307" cy="5632311"/>
          </a:xfrm>
          <a:prstGeom prst="rect">
            <a:avLst/>
          </a:prstGeom>
          <a:noFill/>
        </p:spPr>
        <p:txBody>
          <a:bodyPr wrap="square" rtlCol="0">
            <a:spAutoFit/>
          </a:bodyPr>
          <a:lstStyle/>
          <a:p>
            <a:pPr defTabSz="609630"/>
            <a:r>
              <a:rPr lang="en-US" sz="2400" dirty="0">
                <a:solidFill>
                  <a:prstClr val="white"/>
                </a:solidFill>
                <a:latin typeface="HelveticaNeue" panose="00000400000000000000" pitchFamily="2" charset="0"/>
              </a:rPr>
              <a:t>Zomato is an application which aggregates the restaurants and a food delivery app which offers many services for their customers. Zomato is more focused into the food ordering industry which is located in India. </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It uses a mobile application which enables people to view restaurants nearby and allowing them to order from a restaurant of their choice.	</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Zomato was first introduced as an app which was used to find restaurants and people would critique the restaurants based on several parameters such as location, food, ambience, cost, and best service offered.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B6F832-F155-45A4-B3F7-C563DB8BC24A}"/>
              </a:ext>
            </a:extLst>
          </p:cNvPr>
          <p:cNvPicPr>
            <a:picLocks noChangeAspect="1"/>
          </p:cNvPicPr>
          <p:nvPr/>
        </p:nvPicPr>
        <p:blipFill>
          <a:blip r:embed="rId2"/>
          <a:stretch>
            <a:fillRect/>
          </a:stretch>
        </p:blipFill>
        <p:spPr>
          <a:xfrm>
            <a:off x="306161" y="672507"/>
            <a:ext cx="11579678" cy="5512986"/>
          </a:xfrm>
          <a:prstGeom prst="rect">
            <a:avLst/>
          </a:prstGeom>
        </p:spPr>
      </p:pic>
    </p:spTree>
    <p:extLst>
      <p:ext uri="{BB962C8B-B14F-4D97-AF65-F5344CB8AC3E}">
        <p14:creationId xmlns:p14="http://schemas.microsoft.com/office/powerpoint/2010/main" val="270722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Top 10 restaurant with highest votes</a:t>
            </a:r>
          </a:p>
        </p:txBody>
      </p:sp>
    </p:spTree>
    <p:extLst>
      <p:ext uri="{BB962C8B-B14F-4D97-AF65-F5344CB8AC3E}">
        <p14:creationId xmlns:p14="http://schemas.microsoft.com/office/powerpoint/2010/main" val="182510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ADFA1-B504-42D1-850F-4559D2983705}"/>
              </a:ext>
            </a:extLst>
          </p:cNvPr>
          <p:cNvPicPr>
            <a:picLocks noChangeAspect="1"/>
          </p:cNvPicPr>
          <p:nvPr/>
        </p:nvPicPr>
        <p:blipFill>
          <a:blip r:embed="rId2"/>
          <a:stretch>
            <a:fillRect/>
          </a:stretch>
        </p:blipFill>
        <p:spPr>
          <a:xfrm>
            <a:off x="288659" y="925542"/>
            <a:ext cx="11614681" cy="5006915"/>
          </a:xfrm>
          <a:prstGeom prst="rect">
            <a:avLst/>
          </a:prstGeom>
        </p:spPr>
      </p:pic>
    </p:spTree>
    <p:extLst>
      <p:ext uri="{BB962C8B-B14F-4D97-AF65-F5344CB8AC3E}">
        <p14:creationId xmlns:p14="http://schemas.microsoft.com/office/powerpoint/2010/main" val="270000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679673"/>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Top 10 most liked dishes</a:t>
            </a:r>
          </a:p>
        </p:txBody>
      </p:sp>
    </p:spTree>
    <p:extLst>
      <p:ext uri="{BB962C8B-B14F-4D97-AF65-F5344CB8AC3E}">
        <p14:creationId xmlns:p14="http://schemas.microsoft.com/office/powerpoint/2010/main" val="330409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17FC6C-E916-4929-BE5C-AE514612441F}"/>
              </a:ext>
            </a:extLst>
          </p:cNvPr>
          <p:cNvPicPr>
            <a:picLocks noChangeAspect="1"/>
          </p:cNvPicPr>
          <p:nvPr/>
        </p:nvPicPr>
        <p:blipFill>
          <a:blip r:embed="rId2"/>
          <a:stretch>
            <a:fillRect/>
          </a:stretch>
        </p:blipFill>
        <p:spPr>
          <a:xfrm>
            <a:off x="298968" y="771525"/>
            <a:ext cx="11594064" cy="5314950"/>
          </a:xfrm>
          <a:prstGeom prst="rect">
            <a:avLst/>
          </a:prstGeom>
        </p:spPr>
      </p:pic>
    </p:spTree>
    <p:extLst>
      <p:ext uri="{BB962C8B-B14F-4D97-AF65-F5344CB8AC3E}">
        <p14:creationId xmlns:p14="http://schemas.microsoft.com/office/powerpoint/2010/main" val="181064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Most favorite cuisine in Bangalore</a:t>
            </a:r>
          </a:p>
        </p:txBody>
      </p:sp>
    </p:spTree>
    <p:extLst>
      <p:ext uri="{BB962C8B-B14F-4D97-AF65-F5344CB8AC3E}">
        <p14:creationId xmlns:p14="http://schemas.microsoft.com/office/powerpoint/2010/main" val="202381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65391-298E-46F3-8001-B1B46DCD0EA1}"/>
              </a:ext>
            </a:extLst>
          </p:cNvPr>
          <p:cNvPicPr>
            <a:picLocks noChangeAspect="1"/>
          </p:cNvPicPr>
          <p:nvPr/>
        </p:nvPicPr>
        <p:blipFill>
          <a:blip r:embed="rId2"/>
          <a:stretch>
            <a:fillRect/>
          </a:stretch>
        </p:blipFill>
        <p:spPr>
          <a:xfrm>
            <a:off x="221081" y="726957"/>
            <a:ext cx="11717855" cy="5359518"/>
          </a:xfrm>
          <a:prstGeom prst="rect">
            <a:avLst/>
          </a:prstGeom>
        </p:spPr>
      </p:pic>
    </p:spTree>
    <p:extLst>
      <p:ext uri="{BB962C8B-B14F-4D97-AF65-F5344CB8AC3E}">
        <p14:creationId xmlns:p14="http://schemas.microsoft.com/office/powerpoint/2010/main" val="3571344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Dashboard: EDA Features (Part 1)</a:t>
            </a:r>
          </a:p>
        </p:txBody>
      </p:sp>
    </p:spTree>
    <p:extLst>
      <p:ext uri="{BB962C8B-B14F-4D97-AF65-F5344CB8AC3E}">
        <p14:creationId xmlns:p14="http://schemas.microsoft.com/office/powerpoint/2010/main" val="212742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13D132-25CC-48E0-AF15-387BB1550387}"/>
              </a:ext>
            </a:extLst>
          </p:cNvPr>
          <p:cNvPicPr>
            <a:picLocks noChangeAspect="1"/>
          </p:cNvPicPr>
          <p:nvPr/>
        </p:nvPicPr>
        <p:blipFill>
          <a:blip r:embed="rId2"/>
          <a:stretch>
            <a:fillRect/>
          </a:stretch>
        </p:blipFill>
        <p:spPr>
          <a:xfrm>
            <a:off x="1809750" y="0"/>
            <a:ext cx="8572499" cy="6858000"/>
          </a:xfrm>
          <a:prstGeom prst="rect">
            <a:avLst/>
          </a:prstGeom>
        </p:spPr>
      </p:pic>
    </p:spTree>
    <p:extLst>
      <p:ext uri="{BB962C8B-B14F-4D97-AF65-F5344CB8AC3E}">
        <p14:creationId xmlns:p14="http://schemas.microsoft.com/office/powerpoint/2010/main" val="274482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3089163"/>
            <a:ext cx="8890008"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Dashboard: EDA Favorites (Part 2)</a:t>
            </a:r>
          </a:p>
        </p:txBody>
      </p:sp>
    </p:spTree>
    <p:extLst>
      <p:ext uri="{BB962C8B-B14F-4D97-AF65-F5344CB8AC3E}">
        <p14:creationId xmlns:p14="http://schemas.microsoft.com/office/powerpoint/2010/main" val="424379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477923" y="138895"/>
            <a:ext cx="8408043" cy="614142"/>
          </a:xfrm>
          <a:prstGeom prst="rect">
            <a:avLst/>
          </a:prstGeom>
        </p:spPr>
        <p:txBody>
          <a:bodyPr wrap="square" lIns="0" tIns="0" rIns="0" bIns="0" rtlCol="0" anchor="t">
            <a:spAutoFit/>
          </a:bodyPr>
          <a:lstStyle/>
          <a:p>
            <a:pPr algn="ctr" defTabSz="609630">
              <a:lnSpc>
                <a:spcPts val="5334"/>
              </a:lnSpc>
            </a:pPr>
            <a:r>
              <a:rPr lang="en-US" sz="3600" b="1" dirty="0">
                <a:solidFill>
                  <a:schemeClr val="bg1"/>
                </a:solidFill>
                <a:highlight>
                  <a:srgbClr val="000000"/>
                </a:highlight>
                <a:latin typeface="HelveticaNeue" panose="00000400000000000000" pitchFamily="2" charset="0"/>
                <a:cs typeface="Arial" panose="020B0604020202020204" pitchFamily="34" charset="0"/>
              </a:rPr>
              <a:t>What is </a:t>
            </a:r>
            <a:r>
              <a:rPr lang="en-US" sz="3600" b="1" dirty="0" err="1">
                <a:solidFill>
                  <a:schemeClr val="bg1"/>
                </a:solidFill>
                <a:highlight>
                  <a:srgbClr val="000000"/>
                </a:highlight>
                <a:latin typeface="HelveticaNeue" panose="00000400000000000000" pitchFamily="2" charset="0"/>
                <a:cs typeface="Arial" panose="020B0604020202020204" pitchFamily="34" charset="0"/>
              </a:rPr>
              <a:t>zomato</a:t>
            </a:r>
            <a:r>
              <a:rPr lang="en-US" sz="3600" b="1" dirty="0">
                <a:solidFill>
                  <a:schemeClr val="bg1"/>
                </a:solidFill>
                <a:highlight>
                  <a:srgbClr val="000000"/>
                </a:highlight>
                <a:latin typeface="HelveticaNeue" panose="00000400000000000000" pitchFamily="2" charset="0"/>
                <a:cs typeface="Arial" panose="020B0604020202020204" pitchFamily="34" charset="0"/>
              </a:rPr>
              <a:t> </a:t>
            </a:r>
            <a:r>
              <a:rPr lang="en-US" sz="3600" b="1" dirty="0">
                <a:solidFill>
                  <a:schemeClr val="bg1"/>
                </a:solidFill>
                <a:latin typeface="HelveticaNeue" panose="00000400000000000000" pitchFamily="2" charset="0"/>
                <a:cs typeface="Arial" panose="020B0604020202020204" pitchFamily="34" charset="0"/>
              </a:rPr>
              <a:t>and why we chose it ?</a:t>
            </a:r>
            <a:endParaRPr lang="en-US" sz="3600" dirty="0">
              <a:solidFill>
                <a:schemeClr val="bg1"/>
              </a:solidFill>
              <a:latin typeface="HelveticaNeue" panose="00000400000000000000" pitchFamily="2" charset="0"/>
            </a:endParaRPr>
          </a:p>
        </p:txBody>
      </p:sp>
      <p:sp>
        <p:nvSpPr>
          <p:cNvPr id="9" name="TextBox 8">
            <a:extLst>
              <a:ext uri="{FF2B5EF4-FFF2-40B4-BE49-F238E27FC236}">
                <a16:creationId xmlns:a16="http://schemas.microsoft.com/office/drawing/2014/main" id="{F1243FE3-08BD-4949-88FA-5A98763ACFF2}"/>
              </a:ext>
            </a:extLst>
          </p:cNvPr>
          <p:cNvSpPr txBox="1"/>
          <p:nvPr/>
        </p:nvSpPr>
        <p:spPr>
          <a:xfrm>
            <a:off x="1477923" y="1170084"/>
            <a:ext cx="7469307" cy="4893647"/>
          </a:xfrm>
          <a:prstGeom prst="rect">
            <a:avLst/>
          </a:prstGeom>
          <a:noFill/>
        </p:spPr>
        <p:txBody>
          <a:bodyPr wrap="square" rtlCol="0">
            <a:spAutoFit/>
          </a:bodyPr>
          <a:lstStyle/>
          <a:p>
            <a:pPr defTabSz="609630"/>
            <a:r>
              <a:rPr lang="en-US" sz="2400" dirty="0">
                <a:solidFill>
                  <a:prstClr val="white"/>
                </a:solidFill>
                <a:latin typeface="HelveticaNeue" panose="00000400000000000000" pitchFamily="2" charset="0"/>
              </a:rPr>
              <a:t>Later Zomato expanded their services when they entered the food delivering industry and now it is one of the top companies in India which competes with other food delivery applications such as uber eats, </a:t>
            </a:r>
            <a:r>
              <a:rPr lang="en-US" sz="2400" dirty="0" err="1">
                <a:solidFill>
                  <a:prstClr val="white"/>
                </a:solidFill>
                <a:latin typeface="HelveticaNeue" panose="00000400000000000000" pitchFamily="2" charset="0"/>
              </a:rPr>
              <a:t>swiggy</a:t>
            </a:r>
            <a:r>
              <a:rPr lang="en-US" sz="2400" dirty="0">
                <a:solidFill>
                  <a:prstClr val="white"/>
                </a:solidFill>
                <a:latin typeface="HelveticaNeue" panose="00000400000000000000" pitchFamily="2" charset="0"/>
              </a:rPr>
              <a:t>, and food panda.	</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 Zomato also offers monthly and yearly subscription for their customers which provides great benefits to their customers such as one plus one offer in dining at selected restaurants per day. Discounts for customers if they use their membership and order food through their app.</a:t>
            </a:r>
          </a:p>
          <a:p>
            <a:pPr defTabSz="609630"/>
            <a:endParaRPr lang="en-US" sz="2400" dirty="0">
              <a:solidFill>
                <a:prstClr val="white"/>
              </a:solidFill>
              <a:latin typeface="HelveticaNeue" panose="00000400000000000000" pitchFamily="2" charset="0"/>
            </a:endParaRPr>
          </a:p>
        </p:txBody>
      </p:sp>
    </p:spTree>
    <p:extLst>
      <p:ext uri="{BB962C8B-B14F-4D97-AF65-F5344CB8AC3E}">
        <p14:creationId xmlns:p14="http://schemas.microsoft.com/office/powerpoint/2010/main" val="3093523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97EEA7-21E4-4B18-B654-1B0FC5706D48}"/>
              </a:ext>
            </a:extLst>
          </p:cNvPr>
          <p:cNvPicPr>
            <a:picLocks noChangeAspect="1"/>
          </p:cNvPicPr>
          <p:nvPr/>
        </p:nvPicPr>
        <p:blipFill>
          <a:blip r:embed="rId2"/>
          <a:stretch>
            <a:fillRect/>
          </a:stretch>
        </p:blipFill>
        <p:spPr>
          <a:xfrm>
            <a:off x="1809750" y="0"/>
            <a:ext cx="8572499" cy="6858000"/>
          </a:xfrm>
          <a:prstGeom prst="rect">
            <a:avLst/>
          </a:prstGeom>
        </p:spPr>
      </p:pic>
    </p:spTree>
    <p:extLst>
      <p:ext uri="{BB962C8B-B14F-4D97-AF65-F5344CB8AC3E}">
        <p14:creationId xmlns:p14="http://schemas.microsoft.com/office/powerpoint/2010/main" val="195205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63849" y="1315910"/>
            <a:ext cx="8890008" cy="679673"/>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Why use machine learning?</a:t>
            </a:r>
          </a:p>
        </p:txBody>
      </p:sp>
      <p:sp>
        <p:nvSpPr>
          <p:cNvPr id="8" name="TextBox 7">
            <a:extLst>
              <a:ext uri="{FF2B5EF4-FFF2-40B4-BE49-F238E27FC236}">
                <a16:creationId xmlns:a16="http://schemas.microsoft.com/office/drawing/2014/main" id="{81DE0451-1DB8-4A1F-9D24-9AA46DA98B63}"/>
              </a:ext>
            </a:extLst>
          </p:cNvPr>
          <p:cNvSpPr txBox="1"/>
          <p:nvPr/>
        </p:nvSpPr>
        <p:spPr>
          <a:xfrm>
            <a:off x="1549476" y="3012311"/>
            <a:ext cx="8518755" cy="1323439"/>
          </a:xfrm>
          <a:prstGeom prst="rect">
            <a:avLst/>
          </a:prstGeom>
          <a:noFill/>
        </p:spPr>
        <p:txBody>
          <a:bodyPr wrap="square" rtlCol="0">
            <a:spAutoFit/>
          </a:bodyPr>
          <a:lstStyle/>
          <a:p>
            <a:pPr defTabSz="609630"/>
            <a:r>
              <a:rPr lang="en-US" sz="2000" b="1" dirty="0">
                <a:solidFill>
                  <a:prstClr val="white"/>
                </a:solidFill>
                <a:latin typeface="open-sans"/>
              </a:rPr>
              <a:t>Machine Learning will provide us the computational ability to process large data sets, use the data in different models, train the models using existing data to predict the test data and then perform evaluation metrics to see the accuracy of the model and if it is a good fit for real time data.</a:t>
            </a:r>
            <a:endParaRPr lang="en-US" sz="2400" b="1" dirty="0">
              <a:solidFill>
                <a:prstClr val="white"/>
              </a:solidFill>
              <a:latin typeface="open-sans"/>
            </a:endParaRPr>
          </a:p>
        </p:txBody>
      </p:sp>
    </p:spTree>
    <p:extLst>
      <p:ext uri="{BB962C8B-B14F-4D97-AF65-F5344CB8AC3E}">
        <p14:creationId xmlns:p14="http://schemas.microsoft.com/office/powerpoint/2010/main" val="270514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306408" y="2598003"/>
            <a:ext cx="8890008" cy="1661993"/>
          </a:xfrm>
          <a:prstGeom prst="rect">
            <a:avLst/>
          </a:prstGeom>
        </p:spPr>
        <p:txBody>
          <a:bodyPr wrap="square" lIns="0" tIns="0" rIns="0" bIns="0" rtlCol="0" anchor="t">
            <a:spAutoFit/>
          </a:bodyPr>
          <a:lstStyle/>
          <a:p>
            <a:pPr algn="ctr"/>
            <a:r>
              <a:rPr lang="en-US" sz="5400" dirty="0">
                <a:solidFill>
                  <a:srgbClr val="FFFFFF"/>
                </a:solidFill>
                <a:latin typeface="HelveticaNeue" panose="00000400000000000000" pitchFamily="2" charset="0"/>
              </a:rPr>
              <a:t>Comparing accuracies of all the algorithms</a:t>
            </a:r>
          </a:p>
        </p:txBody>
      </p:sp>
    </p:spTree>
    <p:extLst>
      <p:ext uri="{BB962C8B-B14F-4D97-AF65-F5344CB8AC3E}">
        <p14:creationId xmlns:p14="http://schemas.microsoft.com/office/powerpoint/2010/main" val="1579344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graphicFrame>
        <p:nvGraphicFramePr>
          <p:cNvPr id="7" name="Table 7">
            <a:extLst>
              <a:ext uri="{FF2B5EF4-FFF2-40B4-BE49-F238E27FC236}">
                <a16:creationId xmlns:a16="http://schemas.microsoft.com/office/drawing/2014/main" id="{5F3A5D0D-B326-4B89-8C01-D98F3AB8C29A}"/>
              </a:ext>
            </a:extLst>
          </p:cNvPr>
          <p:cNvGraphicFramePr>
            <a:graphicFrameLocks noGrp="1"/>
          </p:cNvGraphicFramePr>
          <p:nvPr>
            <p:extLst>
              <p:ext uri="{D42A27DB-BD31-4B8C-83A1-F6EECF244321}">
                <p14:modId xmlns:p14="http://schemas.microsoft.com/office/powerpoint/2010/main" val="2354318565"/>
              </p:ext>
            </p:extLst>
          </p:nvPr>
        </p:nvGraphicFramePr>
        <p:xfrm>
          <a:off x="1167473" y="1995583"/>
          <a:ext cx="8863636" cy="2626336"/>
        </p:xfrm>
        <a:graphic>
          <a:graphicData uri="http://schemas.openxmlformats.org/drawingml/2006/table">
            <a:tbl>
              <a:tblPr firstRow="1" bandRow="1">
                <a:tableStyleId>{7DF18680-E054-41AD-8BC1-D1AEF772440D}</a:tableStyleId>
              </a:tblPr>
              <a:tblGrid>
                <a:gridCol w="4431818">
                  <a:extLst>
                    <a:ext uri="{9D8B030D-6E8A-4147-A177-3AD203B41FA5}">
                      <a16:colId xmlns:a16="http://schemas.microsoft.com/office/drawing/2014/main" val="3200069934"/>
                    </a:ext>
                  </a:extLst>
                </a:gridCol>
                <a:gridCol w="4431818">
                  <a:extLst>
                    <a:ext uri="{9D8B030D-6E8A-4147-A177-3AD203B41FA5}">
                      <a16:colId xmlns:a16="http://schemas.microsoft.com/office/drawing/2014/main" val="977581556"/>
                    </a:ext>
                  </a:extLst>
                </a:gridCol>
              </a:tblGrid>
              <a:tr h="535928">
                <a:tc>
                  <a:txBody>
                    <a:bodyPr/>
                    <a:lstStyle/>
                    <a:p>
                      <a:pPr algn="ctr"/>
                      <a:r>
                        <a:rPr lang="en-US" sz="2000" dirty="0"/>
                        <a:t>Algorithm</a:t>
                      </a:r>
                      <a:endParaRPr lang="en-US" sz="1800" dirty="0">
                        <a:latin typeface="HelveticaNeue" panose="00000400000000000000" pitchFamily="2" charset="0"/>
                      </a:endParaRPr>
                    </a:p>
                  </a:txBody>
                  <a:tcPr/>
                </a:tc>
                <a:tc>
                  <a:txBody>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000" dirty="0"/>
                        <a:t>Accuracy</a:t>
                      </a:r>
                    </a:p>
                    <a:p>
                      <a:endParaRPr lang="en-US" dirty="0"/>
                    </a:p>
                  </a:txBody>
                  <a:tcPr/>
                </a:tc>
                <a:extLst>
                  <a:ext uri="{0D108BD9-81ED-4DB2-BD59-A6C34878D82A}">
                    <a16:rowId xmlns:a16="http://schemas.microsoft.com/office/drawing/2014/main" val="3155686317"/>
                  </a:ext>
                </a:extLst>
              </a:tr>
              <a:tr h="535928">
                <a:tc>
                  <a:txBody>
                    <a:bodyPr/>
                    <a:lstStyle/>
                    <a:p>
                      <a:pPr algn="ctr"/>
                      <a:r>
                        <a:rPr lang="en-US" sz="1400" b="1" dirty="0"/>
                        <a:t>KNN</a:t>
                      </a:r>
                      <a:endParaRPr lang="en-US" sz="1400" b="1" dirty="0">
                        <a:solidFill>
                          <a:schemeClr val="tx1"/>
                        </a:solidFill>
                        <a:latin typeface="HelveticaNeue" panose="00000400000000000000" pitchFamily="2" charset="0"/>
                      </a:endParaRPr>
                    </a:p>
                  </a:txBody>
                  <a:tcPr/>
                </a:tc>
                <a:tc>
                  <a:txBody>
                    <a:bodyPr/>
                    <a:lstStyle/>
                    <a:p>
                      <a:r>
                        <a:rPr lang="en-US" sz="1200" b="1" dirty="0"/>
                        <a:t>Train Accuracy : </a:t>
                      </a:r>
                      <a:r>
                        <a:rPr lang="en-US" b="1" dirty="0"/>
                        <a:t>63.56%</a:t>
                      </a:r>
                      <a:endParaRPr lang="en-US" sz="1200" b="1" dirty="0"/>
                    </a:p>
                    <a:p>
                      <a:r>
                        <a:rPr lang="en-US" sz="1200" b="1" dirty="0"/>
                        <a:t>Test Accuracy: </a:t>
                      </a:r>
                      <a:r>
                        <a:rPr lang="en-US" b="1" dirty="0"/>
                        <a:t>39.80%</a:t>
                      </a:r>
                      <a:endParaRPr lang="en-US" sz="1200" b="1" dirty="0"/>
                    </a:p>
                  </a:txBody>
                  <a:tcPr/>
                </a:tc>
                <a:extLst>
                  <a:ext uri="{0D108BD9-81ED-4DB2-BD59-A6C34878D82A}">
                    <a16:rowId xmlns:a16="http://schemas.microsoft.com/office/drawing/2014/main" val="2944606484"/>
                  </a:ext>
                </a:extLst>
              </a:tr>
              <a:tr h="535928">
                <a:tc>
                  <a:txBody>
                    <a:bodyPr/>
                    <a:lstStyle/>
                    <a:p>
                      <a:pPr algn="ctr"/>
                      <a:r>
                        <a:rPr lang="en-US" sz="1400" b="1" dirty="0"/>
                        <a:t>Logistic Regression</a:t>
                      </a:r>
                      <a:endParaRPr lang="en-US" sz="1400" b="1" dirty="0">
                        <a:latin typeface="HelveticaNeue" panose="00000400000000000000" pitchFamily="2" charset="0"/>
                      </a:endParaRPr>
                    </a:p>
                  </a:txBody>
                  <a:tcPr/>
                </a:tc>
                <a:tc>
                  <a:txBody>
                    <a:bodyPr/>
                    <a:lstStyle/>
                    <a:p>
                      <a:r>
                        <a:rPr lang="en-US" sz="1400" b="1" dirty="0"/>
                        <a:t>Train Accuracy : 19.72%</a:t>
                      </a:r>
                    </a:p>
                    <a:p>
                      <a:r>
                        <a:rPr lang="en-US" sz="1400" b="1" dirty="0"/>
                        <a:t>Test Accuracy: 18.34%</a:t>
                      </a:r>
                    </a:p>
                  </a:txBody>
                  <a:tcPr/>
                </a:tc>
                <a:extLst>
                  <a:ext uri="{0D108BD9-81ED-4DB2-BD59-A6C34878D82A}">
                    <a16:rowId xmlns:a16="http://schemas.microsoft.com/office/drawing/2014/main" val="1534092695"/>
                  </a:ext>
                </a:extLst>
              </a:tr>
              <a:tr h="396440">
                <a:tc>
                  <a:txBody>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1400" b="1" dirty="0">
                          <a:highlight>
                            <a:srgbClr val="00FF00"/>
                          </a:highlight>
                        </a:rPr>
                        <a:t>Random Forest</a:t>
                      </a:r>
                    </a:p>
                    <a:p>
                      <a:endParaRPr lang="en-US" dirty="0"/>
                    </a:p>
                  </a:txBody>
                  <a:tcPr/>
                </a:tc>
                <a:tc>
                  <a:txBody>
                    <a:bodyPr/>
                    <a:lstStyle/>
                    <a:p>
                      <a:r>
                        <a:rPr lang="en-US" sz="1200" b="1" dirty="0">
                          <a:highlight>
                            <a:srgbClr val="00FF00"/>
                          </a:highlight>
                        </a:rPr>
                        <a:t>Train Accuracy : </a:t>
                      </a:r>
                      <a:r>
                        <a:rPr lang="en-US" b="1" dirty="0">
                          <a:highlight>
                            <a:srgbClr val="00FF00"/>
                          </a:highlight>
                        </a:rPr>
                        <a:t>100.00%</a:t>
                      </a:r>
                      <a:endParaRPr lang="en-US" sz="1200" b="1" dirty="0">
                        <a:highlight>
                          <a:srgbClr val="00FF00"/>
                        </a:highlight>
                      </a:endParaRPr>
                    </a:p>
                    <a:p>
                      <a:r>
                        <a:rPr lang="en-US" sz="1200" b="1" dirty="0">
                          <a:highlight>
                            <a:srgbClr val="00FF00"/>
                          </a:highlight>
                        </a:rPr>
                        <a:t>Test Accuracy:  </a:t>
                      </a:r>
                      <a:r>
                        <a:rPr lang="en-US" b="1" dirty="0">
                          <a:highlight>
                            <a:srgbClr val="00FF00"/>
                          </a:highlight>
                        </a:rPr>
                        <a:t>82.57%</a:t>
                      </a:r>
                      <a:endParaRPr lang="en-US" sz="1200" b="1" dirty="0">
                        <a:highlight>
                          <a:srgbClr val="00FF00"/>
                        </a:highlight>
                      </a:endParaRPr>
                    </a:p>
                  </a:txBody>
                  <a:tcPr/>
                </a:tc>
                <a:extLst>
                  <a:ext uri="{0D108BD9-81ED-4DB2-BD59-A6C34878D82A}">
                    <a16:rowId xmlns:a16="http://schemas.microsoft.com/office/drawing/2014/main" val="3220661448"/>
                  </a:ext>
                </a:extLst>
              </a:tr>
              <a:tr h="396440">
                <a:tc>
                  <a:txBody>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1400" b="1" dirty="0" err="1"/>
                        <a:t>XGBoost</a:t>
                      </a:r>
                      <a:endParaRPr lang="en-US" sz="1400" b="1" dirty="0"/>
                    </a:p>
                    <a:p>
                      <a:endParaRPr lang="en-US" dirty="0"/>
                    </a:p>
                  </a:txBody>
                  <a:tcPr/>
                </a:tc>
                <a:tc>
                  <a:txBody>
                    <a:bodyPr/>
                    <a:lstStyle/>
                    <a:p>
                      <a:r>
                        <a:rPr lang="en-US" sz="1200" b="1" dirty="0"/>
                        <a:t>Train Accuracy : </a:t>
                      </a:r>
                      <a:r>
                        <a:rPr lang="en-US" b="1" dirty="0"/>
                        <a:t>99.35%</a:t>
                      </a:r>
                      <a:endParaRPr lang="en-US" sz="1200" b="1" dirty="0"/>
                    </a:p>
                    <a:p>
                      <a:r>
                        <a:rPr lang="en-US" sz="1200" b="1" dirty="0"/>
                        <a:t>Test Accuracy: </a:t>
                      </a:r>
                      <a:r>
                        <a:rPr lang="en-US" b="1" dirty="0"/>
                        <a:t>82.74%</a:t>
                      </a:r>
                      <a:endParaRPr lang="en-US" sz="1200" b="1" dirty="0"/>
                    </a:p>
                  </a:txBody>
                  <a:tcPr/>
                </a:tc>
                <a:extLst>
                  <a:ext uri="{0D108BD9-81ED-4DB2-BD59-A6C34878D82A}">
                    <a16:rowId xmlns:a16="http://schemas.microsoft.com/office/drawing/2014/main" val="3279152455"/>
                  </a:ext>
                </a:extLst>
              </a:tr>
            </a:tbl>
          </a:graphicData>
        </a:graphic>
      </p:graphicFrame>
    </p:spTree>
    <p:extLst>
      <p:ext uri="{BB962C8B-B14F-4D97-AF65-F5344CB8AC3E}">
        <p14:creationId xmlns:p14="http://schemas.microsoft.com/office/powerpoint/2010/main" val="157966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6572E-83D1-4383-9BDA-1D3DE8E67903}"/>
              </a:ext>
            </a:extLst>
          </p:cNvPr>
          <p:cNvPicPr>
            <a:picLocks noChangeAspect="1"/>
          </p:cNvPicPr>
          <p:nvPr/>
        </p:nvPicPr>
        <p:blipFill>
          <a:blip r:embed="rId2"/>
          <a:stretch>
            <a:fillRect/>
          </a:stretch>
        </p:blipFill>
        <p:spPr>
          <a:xfrm>
            <a:off x="176212" y="469106"/>
            <a:ext cx="11839576" cy="5919788"/>
          </a:xfrm>
          <a:prstGeom prst="rect">
            <a:avLst/>
          </a:prstGeom>
        </p:spPr>
      </p:pic>
    </p:spTree>
    <p:extLst>
      <p:ext uri="{BB962C8B-B14F-4D97-AF65-F5344CB8AC3E}">
        <p14:creationId xmlns:p14="http://schemas.microsoft.com/office/powerpoint/2010/main" val="4235469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480028" y="2284580"/>
            <a:ext cx="8890008" cy="2215991"/>
          </a:xfrm>
          <a:prstGeom prst="rect">
            <a:avLst/>
          </a:prstGeom>
        </p:spPr>
        <p:txBody>
          <a:bodyPr wrap="square" lIns="0" tIns="0" rIns="0" bIns="0" rtlCol="0" anchor="t">
            <a:spAutoFit/>
          </a:bodyPr>
          <a:lstStyle/>
          <a:p>
            <a:pPr algn="just"/>
            <a:r>
              <a:rPr lang="en-US" sz="3600" dirty="0">
                <a:solidFill>
                  <a:srgbClr val="FFFFFF"/>
                </a:solidFill>
                <a:latin typeface="HelveticaNeue" panose="00000400000000000000" pitchFamily="2" charset="0"/>
              </a:rPr>
              <a:t>Comparing the accuracy, F1, precision and recall scores of the two best performing algorithms (Random Forest and </a:t>
            </a:r>
            <a:r>
              <a:rPr lang="en-US" sz="3600" dirty="0" err="1">
                <a:solidFill>
                  <a:srgbClr val="FFFFFF"/>
                </a:solidFill>
                <a:latin typeface="HelveticaNeue" panose="00000400000000000000" pitchFamily="2" charset="0"/>
              </a:rPr>
              <a:t>XGBoost</a:t>
            </a:r>
            <a:r>
              <a:rPr lang="en-US" sz="3600" dirty="0">
                <a:solidFill>
                  <a:srgbClr val="FFFFFF"/>
                </a:solidFill>
                <a:latin typeface="HelveticaNeue" panose="00000400000000000000" pitchFamily="2" charset="0"/>
              </a:rPr>
              <a:t>)</a:t>
            </a:r>
          </a:p>
        </p:txBody>
      </p:sp>
    </p:spTree>
    <p:extLst>
      <p:ext uri="{BB962C8B-B14F-4D97-AF65-F5344CB8AC3E}">
        <p14:creationId xmlns:p14="http://schemas.microsoft.com/office/powerpoint/2010/main" val="433872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6CC4B-29BA-4DAE-B37D-2BA272B17399}"/>
              </a:ext>
            </a:extLst>
          </p:cNvPr>
          <p:cNvPicPr>
            <a:picLocks noChangeAspect="1"/>
          </p:cNvPicPr>
          <p:nvPr/>
        </p:nvPicPr>
        <p:blipFill>
          <a:blip r:embed="rId2"/>
          <a:stretch>
            <a:fillRect/>
          </a:stretch>
        </p:blipFill>
        <p:spPr>
          <a:xfrm>
            <a:off x="194880" y="428536"/>
            <a:ext cx="11802239" cy="6000927"/>
          </a:xfrm>
          <a:prstGeom prst="rect">
            <a:avLst/>
          </a:prstGeom>
        </p:spPr>
      </p:pic>
    </p:spTree>
    <p:extLst>
      <p:ext uri="{BB962C8B-B14F-4D97-AF65-F5344CB8AC3E}">
        <p14:creationId xmlns:p14="http://schemas.microsoft.com/office/powerpoint/2010/main" val="862684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773540" y="1170084"/>
            <a:ext cx="4203574" cy="679673"/>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Conclusion:</a:t>
            </a:r>
          </a:p>
        </p:txBody>
      </p:sp>
      <p:sp>
        <p:nvSpPr>
          <p:cNvPr id="8" name="TextBox 7">
            <a:extLst>
              <a:ext uri="{FF2B5EF4-FFF2-40B4-BE49-F238E27FC236}">
                <a16:creationId xmlns:a16="http://schemas.microsoft.com/office/drawing/2014/main" id="{81DE0451-1DB8-4A1F-9D24-9AA46DA98B63}"/>
              </a:ext>
            </a:extLst>
          </p:cNvPr>
          <p:cNvSpPr txBox="1"/>
          <p:nvPr/>
        </p:nvSpPr>
        <p:spPr>
          <a:xfrm>
            <a:off x="1017041" y="2006006"/>
            <a:ext cx="8518755" cy="4154984"/>
          </a:xfrm>
          <a:prstGeom prst="rect">
            <a:avLst/>
          </a:prstGeom>
          <a:noFill/>
        </p:spPr>
        <p:txBody>
          <a:bodyPr wrap="square" rtlCol="0">
            <a:spAutoFit/>
          </a:bodyPr>
          <a:lstStyle/>
          <a:p>
            <a:pPr marL="342900" indent="-342900" defTabSz="609630">
              <a:buFont typeface="Arial" panose="020B0604020202020204" pitchFamily="34" charset="0"/>
              <a:buChar char="•"/>
            </a:pPr>
            <a:r>
              <a:rPr lang="en-US" sz="2400" b="1" dirty="0">
                <a:solidFill>
                  <a:prstClr val="white"/>
                </a:solidFill>
                <a:latin typeface="open-sans"/>
              </a:rPr>
              <a:t>Quick Bytes is the top restaurant type.</a:t>
            </a:r>
          </a:p>
          <a:p>
            <a:pPr marL="342900" indent="-342900" defTabSz="609630">
              <a:buFont typeface="Arial" panose="020B0604020202020204" pitchFamily="34" charset="0"/>
              <a:buChar char="•"/>
            </a:pPr>
            <a:r>
              <a:rPr lang="en-US" sz="2400" b="1" dirty="0">
                <a:solidFill>
                  <a:prstClr val="white"/>
                </a:solidFill>
                <a:latin typeface="open-sans"/>
              </a:rPr>
              <a:t>Cafe Coffee day has the highest number of franchises.</a:t>
            </a:r>
          </a:p>
          <a:p>
            <a:pPr marL="342900" indent="-342900" defTabSz="609630">
              <a:buFont typeface="Arial" panose="020B0604020202020204" pitchFamily="34" charset="0"/>
              <a:buChar char="•"/>
            </a:pPr>
            <a:r>
              <a:rPr lang="en-US" sz="2400" b="1" dirty="0">
                <a:solidFill>
                  <a:prstClr val="white"/>
                </a:solidFill>
                <a:latin typeface="open-sans"/>
              </a:rPr>
              <a:t>Majority of restaurants are accepting online orders</a:t>
            </a:r>
          </a:p>
          <a:p>
            <a:pPr marL="342900" indent="-342900" defTabSz="609630">
              <a:buFont typeface="Arial" panose="020B0604020202020204" pitchFamily="34" charset="0"/>
              <a:buChar char="•"/>
            </a:pPr>
            <a:r>
              <a:rPr lang="en-US" sz="2400" b="1" dirty="0">
                <a:solidFill>
                  <a:prstClr val="white"/>
                </a:solidFill>
                <a:latin typeface="open-sans"/>
              </a:rPr>
              <a:t>Most of the restaurants do not have online table booking facility.</a:t>
            </a:r>
          </a:p>
          <a:p>
            <a:pPr marL="342900" indent="-342900" defTabSz="609630">
              <a:buFont typeface="Arial" panose="020B0604020202020204" pitchFamily="34" charset="0"/>
              <a:buChar char="•"/>
            </a:pPr>
            <a:r>
              <a:rPr lang="en-US" sz="2400" b="1" dirty="0">
                <a:solidFill>
                  <a:prstClr val="white"/>
                </a:solidFill>
                <a:latin typeface="open-sans"/>
              </a:rPr>
              <a:t>BTM, Indiranagar and Koramangala has the highest concentration of restaurants.</a:t>
            </a:r>
          </a:p>
          <a:p>
            <a:pPr marL="342900" indent="-342900" defTabSz="609630">
              <a:buFont typeface="Arial" panose="020B0604020202020204" pitchFamily="34" charset="0"/>
              <a:buChar char="•"/>
            </a:pPr>
            <a:r>
              <a:rPr lang="en-US" sz="2400" b="1" dirty="0">
                <a:solidFill>
                  <a:prstClr val="white"/>
                </a:solidFill>
                <a:latin typeface="open-sans"/>
              </a:rPr>
              <a:t>Average cost for two people is 400INR</a:t>
            </a:r>
          </a:p>
          <a:p>
            <a:pPr marL="342900" indent="-342900" defTabSz="609630">
              <a:buFont typeface="Arial" panose="020B0604020202020204" pitchFamily="34" charset="0"/>
              <a:buChar char="•"/>
            </a:pPr>
            <a:r>
              <a:rPr lang="en-US" sz="2400" b="1" dirty="0">
                <a:solidFill>
                  <a:prstClr val="white"/>
                </a:solidFill>
                <a:latin typeface="open-sans"/>
              </a:rPr>
              <a:t>Most like casual dining dish is Biryani chicken</a:t>
            </a:r>
          </a:p>
          <a:p>
            <a:pPr marL="342900" indent="-342900" defTabSz="609630">
              <a:buFont typeface="Arial" panose="020B0604020202020204" pitchFamily="34" charset="0"/>
              <a:buChar char="•"/>
            </a:pPr>
            <a:r>
              <a:rPr lang="en-US" sz="2400" b="1" dirty="0">
                <a:solidFill>
                  <a:prstClr val="white"/>
                </a:solidFill>
                <a:latin typeface="open-sans"/>
              </a:rPr>
              <a:t>Most of the popular dishes are all non vegetarian</a:t>
            </a:r>
          </a:p>
          <a:p>
            <a:pPr marL="342900" indent="-342900" defTabSz="609630">
              <a:buFont typeface="Arial" panose="020B0604020202020204" pitchFamily="34" charset="0"/>
              <a:buChar char="•"/>
            </a:pPr>
            <a:r>
              <a:rPr lang="en-US" sz="2400" b="1" dirty="0">
                <a:solidFill>
                  <a:prstClr val="white"/>
                </a:solidFill>
                <a:latin typeface="open-sans"/>
              </a:rPr>
              <a:t>Indian, </a:t>
            </a:r>
            <a:r>
              <a:rPr lang="en-US" sz="2400" b="1" dirty="0" err="1">
                <a:solidFill>
                  <a:prstClr val="white"/>
                </a:solidFill>
                <a:latin typeface="open-sans"/>
              </a:rPr>
              <a:t>Mughalai</a:t>
            </a:r>
            <a:r>
              <a:rPr lang="en-US" sz="2400" b="1" dirty="0">
                <a:solidFill>
                  <a:prstClr val="white"/>
                </a:solidFill>
                <a:latin typeface="open-sans"/>
              </a:rPr>
              <a:t> and </a:t>
            </a:r>
            <a:r>
              <a:rPr lang="en-US" sz="2400" b="1" dirty="0" err="1">
                <a:solidFill>
                  <a:prstClr val="white"/>
                </a:solidFill>
                <a:latin typeface="open-sans"/>
              </a:rPr>
              <a:t>thai</a:t>
            </a:r>
            <a:r>
              <a:rPr lang="en-US" sz="2400" b="1" dirty="0">
                <a:solidFill>
                  <a:prstClr val="white"/>
                </a:solidFill>
                <a:latin typeface="open-sans"/>
              </a:rPr>
              <a:t> are the most popular cuisines.</a:t>
            </a:r>
          </a:p>
        </p:txBody>
      </p:sp>
    </p:spTree>
    <p:extLst>
      <p:ext uri="{BB962C8B-B14F-4D97-AF65-F5344CB8AC3E}">
        <p14:creationId xmlns:p14="http://schemas.microsoft.com/office/powerpoint/2010/main" val="3521150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197632" y="534782"/>
            <a:ext cx="9597376" cy="984885"/>
          </a:xfrm>
          <a:prstGeom prst="rect">
            <a:avLst/>
          </a:prstGeom>
        </p:spPr>
        <p:txBody>
          <a:bodyPr wrap="square" lIns="0" tIns="0" rIns="0" bIns="0" rtlCol="0" anchor="t">
            <a:spAutoFit/>
          </a:bodyPr>
          <a:lstStyle/>
          <a:p>
            <a:pPr defTabSz="609630"/>
            <a:r>
              <a:rPr lang="en-US" sz="3200" dirty="0">
                <a:solidFill>
                  <a:srgbClr val="FFFFFF"/>
                </a:solidFill>
                <a:latin typeface="HelveticaNeue" panose="00000400000000000000" pitchFamily="2" charset="0"/>
              </a:rPr>
              <a:t>From a marketing perspective to start a successful restaurant:</a:t>
            </a:r>
          </a:p>
        </p:txBody>
      </p:sp>
      <p:sp>
        <p:nvSpPr>
          <p:cNvPr id="8" name="TextBox 7">
            <a:extLst>
              <a:ext uri="{FF2B5EF4-FFF2-40B4-BE49-F238E27FC236}">
                <a16:creationId xmlns:a16="http://schemas.microsoft.com/office/drawing/2014/main" id="{81DE0451-1DB8-4A1F-9D24-9AA46DA98B63}"/>
              </a:ext>
            </a:extLst>
          </p:cNvPr>
          <p:cNvSpPr txBox="1"/>
          <p:nvPr/>
        </p:nvSpPr>
        <p:spPr>
          <a:xfrm>
            <a:off x="1074915" y="1807623"/>
            <a:ext cx="8518755" cy="3785652"/>
          </a:xfrm>
          <a:prstGeom prst="rect">
            <a:avLst/>
          </a:prstGeom>
          <a:noFill/>
        </p:spPr>
        <p:txBody>
          <a:bodyPr wrap="square" rtlCol="0">
            <a:spAutoFit/>
          </a:bodyPr>
          <a:lstStyle/>
          <a:p>
            <a:pPr marL="342900" indent="-342900" defTabSz="609630">
              <a:buFont typeface="Arial" panose="020B0604020202020204" pitchFamily="34" charset="0"/>
              <a:buChar char="•"/>
            </a:pPr>
            <a:r>
              <a:rPr lang="en-US" sz="2400" b="1" dirty="0">
                <a:solidFill>
                  <a:prstClr val="white"/>
                </a:solidFill>
                <a:latin typeface="open-sans"/>
              </a:rPr>
              <a:t>BTM, Koramangala and Indiranagar are good places to start a new restaurant because of a high concentration of restaurants it must be popular among foodies and it will be cheaper to operate in these areas.</a:t>
            </a:r>
          </a:p>
          <a:p>
            <a:pPr marL="342900" indent="-342900" defTabSz="609630">
              <a:buFont typeface="Arial" panose="020B0604020202020204" pitchFamily="34" charset="0"/>
              <a:buChar char="•"/>
            </a:pPr>
            <a:r>
              <a:rPr lang="en-US" sz="2400" b="1" dirty="0">
                <a:solidFill>
                  <a:prstClr val="white"/>
                </a:solidFill>
                <a:latin typeface="open-sans"/>
              </a:rPr>
              <a:t>Offering online order could affect overall rating</a:t>
            </a:r>
          </a:p>
          <a:p>
            <a:pPr marL="342900" indent="-342900" defTabSz="609630">
              <a:buFont typeface="Arial" panose="020B0604020202020204" pitchFamily="34" charset="0"/>
              <a:buChar char="•"/>
            </a:pPr>
            <a:r>
              <a:rPr lang="en-US" sz="2400" b="1" dirty="0">
                <a:solidFill>
                  <a:prstClr val="white"/>
                </a:solidFill>
                <a:latin typeface="open-sans"/>
              </a:rPr>
              <a:t>It is important to have all or at least one of the following cuisines Indian, Mughlai and Thai.</a:t>
            </a:r>
          </a:p>
          <a:p>
            <a:pPr marL="342900" indent="-342900" defTabSz="609630">
              <a:buFont typeface="Arial" panose="020B0604020202020204" pitchFamily="34" charset="0"/>
              <a:buChar char="•"/>
            </a:pPr>
            <a:r>
              <a:rPr lang="en-US" sz="2400" b="1" dirty="0">
                <a:solidFill>
                  <a:prstClr val="white"/>
                </a:solidFill>
                <a:latin typeface="open-sans"/>
              </a:rPr>
              <a:t>It is better to have an average cost for two under 500INR in the beginning.</a:t>
            </a:r>
          </a:p>
          <a:p>
            <a:pPr marL="342900" indent="-342900" defTabSz="609630">
              <a:buFont typeface="Arial" panose="020B0604020202020204" pitchFamily="34" charset="0"/>
              <a:buChar char="•"/>
            </a:pPr>
            <a:r>
              <a:rPr lang="en-US" sz="2400" b="1" dirty="0">
                <a:solidFill>
                  <a:prstClr val="white"/>
                </a:solidFill>
                <a:latin typeface="open-sans"/>
              </a:rPr>
              <a:t>Fast food could boost the rating of the restaurant.</a:t>
            </a:r>
          </a:p>
        </p:txBody>
      </p:sp>
    </p:spTree>
    <p:extLst>
      <p:ext uri="{BB962C8B-B14F-4D97-AF65-F5344CB8AC3E}">
        <p14:creationId xmlns:p14="http://schemas.microsoft.com/office/powerpoint/2010/main" val="24617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9"/>
          <p:cNvSpPr/>
          <p:nvPr/>
        </p:nvSpPr>
        <p:spPr>
          <a:xfrm>
            <a:off x="10182439" y="0"/>
            <a:ext cx="2017971" cy="6858863"/>
          </a:xfrm>
          <a:prstGeom prst="rect">
            <a:avLst/>
          </a:prstGeom>
          <a:solidFill>
            <a:srgbClr val="341BCA"/>
          </a:solidFill>
        </p:spPr>
      </p:sp>
      <p:grpSp>
        <p:nvGrpSpPr>
          <p:cNvPr id="10" name="Group 10"/>
          <p:cNvGrpSpPr>
            <a:grpSpLocks noChangeAspect="1"/>
          </p:cNvGrpSpPr>
          <p:nvPr/>
        </p:nvGrpSpPr>
        <p:grpSpPr>
          <a:xfrm>
            <a:off x="10182438" y="0"/>
            <a:ext cx="3719830" cy="3719830"/>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DAD57"/>
            </a:solidFill>
          </p:spPr>
        </p:sp>
      </p:grpSp>
      <p:sp>
        <p:nvSpPr>
          <p:cNvPr id="12" name="AutoShape 12"/>
          <p:cNvSpPr/>
          <p:nvPr/>
        </p:nvSpPr>
        <p:spPr>
          <a:xfrm rot="-2700000">
            <a:off x="-1288013" y="-1282646"/>
            <a:ext cx="2576027" cy="2565294"/>
          </a:xfrm>
          <a:prstGeom prst="rect">
            <a:avLst/>
          </a:prstGeom>
          <a:solidFill>
            <a:srgbClr val="E8692A"/>
          </a:solidFill>
        </p:spPr>
      </p:sp>
      <p:sp>
        <p:nvSpPr>
          <p:cNvPr id="13" name="AutoShape 13"/>
          <p:cNvSpPr/>
          <p:nvPr/>
        </p:nvSpPr>
        <p:spPr>
          <a:xfrm rot="-2700000">
            <a:off x="9368031" y="4894081"/>
            <a:ext cx="4442247" cy="2706250"/>
          </a:xfrm>
          <a:prstGeom prst="rect">
            <a:avLst/>
          </a:prstGeom>
          <a:solidFill>
            <a:srgbClr val="FFC924"/>
          </a:solidFill>
        </p:spPr>
      </p:sp>
      <p:sp>
        <p:nvSpPr>
          <p:cNvPr id="8" name="TextBox 13">
            <a:extLst>
              <a:ext uri="{FF2B5EF4-FFF2-40B4-BE49-F238E27FC236}">
                <a16:creationId xmlns:a16="http://schemas.microsoft.com/office/drawing/2014/main" id="{D36553A0-F9CD-430C-BEE9-6CBE9200F652}"/>
              </a:ext>
            </a:extLst>
          </p:cNvPr>
          <p:cNvSpPr txBox="1"/>
          <p:nvPr/>
        </p:nvSpPr>
        <p:spPr>
          <a:xfrm>
            <a:off x="732100" y="1290246"/>
            <a:ext cx="8890008" cy="4247317"/>
          </a:xfrm>
          <a:prstGeom prst="rect">
            <a:avLst/>
          </a:prstGeom>
        </p:spPr>
        <p:txBody>
          <a:bodyPr wrap="square" lIns="0" tIns="0" rIns="0" bIns="0" rtlCol="0" anchor="t">
            <a:spAutoFit/>
          </a:bodyPr>
          <a:lstStyle/>
          <a:p>
            <a:pPr algn="ctr"/>
            <a:r>
              <a:rPr lang="en-US" sz="13800" dirty="0">
                <a:solidFill>
                  <a:srgbClr val="341BCA"/>
                </a:solidFill>
                <a:latin typeface="HelveticaNeue" panose="00000400000000000000" pitchFamily="2" charset="0"/>
              </a:rPr>
              <a:t>Thank </a:t>
            </a:r>
          </a:p>
          <a:p>
            <a:pPr algn="ctr"/>
            <a:r>
              <a:rPr lang="en-US" sz="13800" dirty="0">
                <a:solidFill>
                  <a:srgbClr val="341BCA"/>
                </a:solidFill>
                <a:latin typeface="HelveticaNeue" panose="00000400000000000000" pitchFamily="2" charset="0"/>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477923" y="138895"/>
            <a:ext cx="8408043" cy="614142"/>
          </a:xfrm>
          <a:prstGeom prst="rect">
            <a:avLst/>
          </a:prstGeom>
        </p:spPr>
        <p:txBody>
          <a:bodyPr wrap="square" lIns="0" tIns="0" rIns="0" bIns="0" rtlCol="0" anchor="t">
            <a:spAutoFit/>
          </a:bodyPr>
          <a:lstStyle/>
          <a:p>
            <a:pPr algn="ctr" defTabSz="609630">
              <a:lnSpc>
                <a:spcPts val="5334"/>
              </a:lnSpc>
            </a:pPr>
            <a:r>
              <a:rPr lang="en-US" sz="3600" b="1" dirty="0">
                <a:solidFill>
                  <a:schemeClr val="bg1"/>
                </a:solidFill>
                <a:latin typeface="HelveticaNeue" panose="00000400000000000000" pitchFamily="2" charset="0"/>
                <a:cs typeface="Arial" panose="020B0604020202020204" pitchFamily="34" charset="0"/>
              </a:rPr>
              <a:t>What is </a:t>
            </a:r>
            <a:r>
              <a:rPr lang="en-US" sz="3600" b="1" dirty="0" err="1">
                <a:solidFill>
                  <a:schemeClr val="bg1"/>
                </a:solidFill>
                <a:latin typeface="HelveticaNeue" panose="00000400000000000000" pitchFamily="2" charset="0"/>
                <a:cs typeface="Arial" panose="020B0604020202020204" pitchFamily="34" charset="0"/>
              </a:rPr>
              <a:t>zomato</a:t>
            </a:r>
            <a:r>
              <a:rPr lang="en-US" sz="3600" b="1" dirty="0">
                <a:solidFill>
                  <a:schemeClr val="bg1"/>
                </a:solidFill>
                <a:latin typeface="HelveticaNeue" panose="00000400000000000000" pitchFamily="2" charset="0"/>
                <a:cs typeface="Arial" panose="020B0604020202020204" pitchFamily="34" charset="0"/>
              </a:rPr>
              <a:t> and </a:t>
            </a:r>
            <a:r>
              <a:rPr lang="en-US" sz="3600" b="1" dirty="0">
                <a:solidFill>
                  <a:schemeClr val="bg1"/>
                </a:solidFill>
                <a:highlight>
                  <a:srgbClr val="000000"/>
                </a:highlight>
                <a:latin typeface="HelveticaNeue" panose="00000400000000000000" pitchFamily="2" charset="0"/>
                <a:cs typeface="Arial" panose="020B0604020202020204" pitchFamily="34" charset="0"/>
              </a:rPr>
              <a:t>why we chose it ?</a:t>
            </a:r>
            <a:endParaRPr lang="en-US" sz="3600" dirty="0">
              <a:solidFill>
                <a:schemeClr val="bg1"/>
              </a:solidFill>
              <a:highlight>
                <a:srgbClr val="000000"/>
              </a:highlight>
              <a:latin typeface="HelveticaNeue" panose="00000400000000000000" pitchFamily="2" charset="0"/>
            </a:endParaRPr>
          </a:p>
        </p:txBody>
      </p:sp>
      <p:sp>
        <p:nvSpPr>
          <p:cNvPr id="9" name="TextBox 8">
            <a:extLst>
              <a:ext uri="{FF2B5EF4-FFF2-40B4-BE49-F238E27FC236}">
                <a16:creationId xmlns:a16="http://schemas.microsoft.com/office/drawing/2014/main" id="{F1243FE3-08BD-4949-88FA-5A98763ACFF2}"/>
              </a:ext>
            </a:extLst>
          </p:cNvPr>
          <p:cNvSpPr txBox="1"/>
          <p:nvPr/>
        </p:nvSpPr>
        <p:spPr>
          <a:xfrm>
            <a:off x="1244638" y="1054338"/>
            <a:ext cx="8408043" cy="5262979"/>
          </a:xfrm>
          <a:prstGeom prst="rect">
            <a:avLst/>
          </a:prstGeom>
          <a:noFill/>
        </p:spPr>
        <p:txBody>
          <a:bodyPr wrap="square" rtlCol="0">
            <a:spAutoFit/>
          </a:bodyPr>
          <a:lstStyle/>
          <a:p>
            <a:pPr defTabSz="609630"/>
            <a:r>
              <a:rPr lang="en-US" sz="2400" dirty="0">
                <a:solidFill>
                  <a:prstClr val="white"/>
                </a:solidFill>
                <a:latin typeface="HelveticaNeue" panose="00000400000000000000" pitchFamily="2" charset="0"/>
              </a:rPr>
              <a:t>From marketing perspective, it is interesting to see the factors which has influence in the popularity of a restaurant. </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Our dataset contains Bangalore restaurant reviews. Bangalore is a famous city, and it is without a doubt one of the best cities which offers an amazing quality of food and food services at the restaurants. </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We chose Zomato, because Zomato has compiled every restaurants info in their database and people can view the reviews for each restaurant in case if they are planning to dine in or order food through the mobile application.</a:t>
            </a:r>
          </a:p>
          <a:p>
            <a:pPr defTabSz="609630"/>
            <a:endParaRPr lang="en-US" sz="2400" dirty="0">
              <a:solidFill>
                <a:prstClr val="white"/>
              </a:solidFill>
              <a:latin typeface="HelveticaNeue" panose="00000400000000000000" pitchFamily="2" charset="0"/>
            </a:endParaRPr>
          </a:p>
        </p:txBody>
      </p:sp>
    </p:spTree>
    <p:extLst>
      <p:ext uri="{BB962C8B-B14F-4D97-AF65-F5344CB8AC3E}">
        <p14:creationId xmlns:p14="http://schemas.microsoft.com/office/powerpoint/2010/main" val="976683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3431209" y="365253"/>
            <a:ext cx="4501470" cy="701089"/>
          </a:xfrm>
          <a:prstGeom prst="rect">
            <a:avLst/>
          </a:prstGeom>
        </p:spPr>
        <p:txBody>
          <a:bodyPr wrap="square" lIns="0" tIns="0" rIns="0" bIns="0" rtlCol="0" anchor="t">
            <a:spAutoFit/>
          </a:bodyPr>
          <a:lstStyle/>
          <a:p>
            <a:pPr algn="ctr" defTabSz="609630">
              <a:lnSpc>
                <a:spcPts val="5334"/>
              </a:lnSpc>
            </a:pPr>
            <a:r>
              <a:rPr lang="en-US" sz="6600" dirty="0">
                <a:solidFill>
                  <a:srgbClr val="FFFFFF"/>
                </a:solidFill>
                <a:latin typeface="HelveticaNeue" panose="00000400000000000000" pitchFamily="2" charset="0"/>
              </a:rPr>
              <a:t>References</a:t>
            </a:r>
          </a:p>
        </p:txBody>
      </p:sp>
      <p:sp>
        <p:nvSpPr>
          <p:cNvPr id="8" name="TextBox 7">
            <a:extLst>
              <a:ext uri="{FF2B5EF4-FFF2-40B4-BE49-F238E27FC236}">
                <a16:creationId xmlns:a16="http://schemas.microsoft.com/office/drawing/2014/main" id="{81DE0451-1DB8-4A1F-9D24-9AA46DA98B63}"/>
              </a:ext>
            </a:extLst>
          </p:cNvPr>
          <p:cNvSpPr txBox="1"/>
          <p:nvPr/>
        </p:nvSpPr>
        <p:spPr>
          <a:xfrm>
            <a:off x="1017041" y="2006006"/>
            <a:ext cx="8518755" cy="3170099"/>
          </a:xfrm>
          <a:prstGeom prst="rect">
            <a:avLst/>
          </a:prstGeom>
          <a:noFill/>
        </p:spPr>
        <p:txBody>
          <a:bodyPr wrap="square" rtlCol="0">
            <a:spAutoFit/>
          </a:bodyPr>
          <a:lstStyle/>
          <a:p>
            <a:pPr marL="342900" indent="-342900" defTabSz="609630">
              <a:buFont typeface="Arial" panose="020B0604020202020204" pitchFamily="34" charset="0"/>
              <a:buChar char="•"/>
            </a:pPr>
            <a:r>
              <a:rPr lang="en-US" sz="2000" b="1" dirty="0">
                <a:solidFill>
                  <a:prstClr val="white"/>
                </a:solidFill>
                <a:latin typeface="open-sans"/>
              </a:rPr>
              <a:t>https://www.freepik.com/free-photo/top-view-pepperoni-pizza-sliced-into-six-slices_7572611.htm#query=pizza&amp;position=17</a:t>
            </a:r>
          </a:p>
          <a:p>
            <a:pPr marL="342900" indent="-342900" defTabSz="609630">
              <a:buFont typeface="Arial" panose="020B0604020202020204" pitchFamily="34" charset="0"/>
              <a:buChar char="•"/>
            </a:pPr>
            <a:endParaRPr lang="en-US" sz="2000" b="1" dirty="0">
              <a:solidFill>
                <a:prstClr val="white"/>
              </a:solidFill>
              <a:latin typeface="open-sans"/>
            </a:endParaRPr>
          </a:p>
          <a:p>
            <a:pPr marL="342900" indent="-342900" defTabSz="609630">
              <a:buFont typeface="Arial" panose="020B0604020202020204" pitchFamily="34" charset="0"/>
              <a:buChar char="•"/>
            </a:pPr>
            <a:r>
              <a:rPr lang="en-US" sz="2000" b="1" dirty="0">
                <a:solidFill>
                  <a:prstClr val="white"/>
                </a:solidFill>
                <a:latin typeface="open-sans"/>
              </a:rPr>
              <a:t>https://www.freepik.com/premium-photo/group-friends-eating-together_2695320.htm#query=restaurant&amp;position=17</a:t>
            </a:r>
          </a:p>
          <a:p>
            <a:pPr marL="342900" indent="-342900" defTabSz="609630">
              <a:buFont typeface="Arial" panose="020B0604020202020204" pitchFamily="34" charset="0"/>
              <a:buChar char="•"/>
            </a:pPr>
            <a:endParaRPr lang="en-US" sz="2000" b="1" dirty="0">
              <a:solidFill>
                <a:prstClr val="white"/>
              </a:solidFill>
              <a:latin typeface="open-sans"/>
            </a:endParaRPr>
          </a:p>
          <a:p>
            <a:pPr marL="342900" indent="-342900" defTabSz="609630">
              <a:buFont typeface="Arial" panose="020B0604020202020204" pitchFamily="34" charset="0"/>
              <a:buChar char="•"/>
            </a:pPr>
            <a:r>
              <a:rPr lang="en-US" sz="2000" b="1" dirty="0">
                <a:solidFill>
                  <a:prstClr val="white"/>
                </a:solidFill>
                <a:latin typeface="open-sans"/>
              </a:rPr>
              <a:t>https://www.freepik.com/free-photo/restaurant-interior_1243339.htm#query=restaurant&amp;position=18</a:t>
            </a:r>
          </a:p>
          <a:p>
            <a:pPr defTabSz="609630"/>
            <a:endParaRPr lang="en-US" sz="2000" b="1" dirty="0">
              <a:solidFill>
                <a:prstClr val="white"/>
              </a:solidFill>
              <a:latin typeface="open-sans"/>
            </a:endParaRPr>
          </a:p>
          <a:p>
            <a:pPr marL="342900" indent="-342900" defTabSz="609630">
              <a:buFont typeface="Arial" panose="020B0604020202020204" pitchFamily="34" charset="0"/>
              <a:buChar char="•"/>
            </a:pPr>
            <a:r>
              <a:rPr lang="en-US" sz="2000" b="1" dirty="0">
                <a:solidFill>
                  <a:prstClr val="white"/>
                </a:solidFill>
                <a:latin typeface="open-sans"/>
              </a:rPr>
              <a:t>https://www.freepik.com/</a:t>
            </a:r>
          </a:p>
        </p:txBody>
      </p:sp>
    </p:spTree>
    <p:extLst>
      <p:ext uri="{BB962C8B-B14F-4D97-AF65-F5344CB8AC3E}">
        <p14:creationId xmlns:p14="http://schemas.microsoft.com/office/powerpoint/2010/main" val="256413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a:off x="10317173" y="-863"/>
            <a:ext cx="1885950" cy="5001169"/>
          </a:xfrm>
          <a:prstGeom prst="rect">
            <a:avLst/>
          </a:prstGeom>
          <a:solidFill>
            <a:srgbClr val="5DAD57"/>
          </a:solidFill>
        </p:spPr>
      </p:sp>
      <p:sp>
        <p:nvSpPr>
          <p:cNvPr id="3" name="AutoShape 3"/>
          <p:cNvSpPr/>
          <p:nvPr/>
        </p:nvSpPr>
        <p:spPr>
          <a:xfrm rot="-2700000">
            <a:off x="10866604" y="-1330571"/>
            <a:ext cx="2673038" cy="2661234"/>
          </a:xfrm>
          <a:prstGeom prst="rect">
            <a:avLst/>
          </a:prstGeom>
          <a:solidFill>
            <a:srgbClr val="FFC924"/>
          </a:solidFill>
        </p:spPr>
      </p:sp>
      <p:grpSp>
        <p:nvGrpSpPr>
          <p:cNvPr id="4" name="Group 4"/>
          <p:cNvGrpSpPr>
            <a:grpSpLocks noChangeAspect="1"/>
          </p:cNvGrpSpPr>
          <p:nvPr/>
        </p:nvGrpSpPr>
        <p:grpSpPr>
          <a:xfrm>
            <a:off x="-1798416" y="46"/>
            <a:ext cx="3596831" cy="359683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8692A"/>
            </a:solidFill>
          </p:spPr>
        </p:sp>
      </p:grpSp>
      <p:grpSp>
        <p:nvGrpSpPr>
          <p:cNvPr id="9" name="Group 9"/>
          <p:cNvGrpSpPr/>
          <p:nvPr/>
        </p:nvGrpSpPr>
        <p:grpSpPr>
          <a:xfrm>
            <a:off x="10317173" y="3114357"/>
            <a:ext cx="3771900" cy="37719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2" name="TextBox 11">
            <a:extLst>
              <a:ext uri="{FF2B5EF4-FFF2-40B4-BE49-F238E27FC236}">
                <a16:creationId xmlns:a16="http://schemas.microsoft.com/office/drawing/2014/main" id="{87CCE8DA-312F-45B8-931B-27C7C93E8EE2}"/>
              </a:ext>
            </a:extLst>
          </p:cNvPr>
          <p:cNvSpPr txBox="1"/>
          <p:nvPr/>
        </p:nvSpPr>
        <p:spPr>
          <a:xfrm>
            <a:off x="2133600" y="210026"/>
            <a:ext cx="5791200" cy="707886"/>
          </a:xfrm>
          <a:prstGeom prst="rect">
            <a:avLst/>
          </a:prstGeom>
          <a:noFill/>
        </p:spPr>
        <p:txBody>
          <a:bodyPr wrap="square" rtlCol="0">
            <a:spAutoFit/>
          </a:bodyPr>
          <a:lstStyle/>
          <a:p>
            <a:pPr defTabSz="609630"/>
            <a:r>
              <a:rPr lang="en-US" sz="4000" dirty="0">
                <a:solidFill>
                  <a:prstClr val="white"/>
                </a:solidFill>
                <a:latin typeface="HelveticaNeue" panose="00000400000000000000" pitchFamily="2" charset="0"/>
              </a:rPr>
              <a:t>Objective</a:t>
            </a:r>
            <a:r>
              <a:rPr lang="en-US" sz="4000" dirty="0">
                <a:solidFill>
                  <a:prstClr val="white"/>
                </a:solidFill>
                <a:latin typeface="HK Grotesk Bold" panose="020B0604020202020204" charset="0"/>
              </a:rPr>
              <a:t>:</a:t>
            </a:r>
          </a:p>
        </p:txBody>
      </p:sp>
      <p:sp>
        <p:nvSpPr>
          <p:cNvPr id="14" name="TextBox 13">
            <a:extLst>
              <a:ext uri="{FF2B5EF4-FFF2-40B4-BE49-F238E27FC236}">
                <a16:creationId xmlns:a16="http://schemas.microsoft.com/office/drawing/2014/main" id="{D56235B1-1A46-45B9-A55E-16CCD49D9E6C}"/>
              </a:ext>
            </a:extLst>
          </p:cNvPr>
          <p:cNvSpPr txBox="1"/>
          <p:nvPr/>
        </p:nvSpPr>
        <p:spPr>
          <a:xfrm>
            <a:off x="2133600" y="1351508"/>
            <a:ext cx="5791200" cy="4154984"/>
          </a:xfrm>
          <a:prstGeom prst="rect">
            <a:avLst/>
          </a:prstGeom>
          <a:noFill/>
        </p:spPr>
        <p:txBody>
          <a:bodyPr wrap="square" rtlCol="0">
            <a:spAutoFit/>
          </a:bodyPr>
          <a:lstStyle/>
          <a:p>
            <a:pPr defTabSz="609630"/>
            <a:r>
              <a:rPr lang="en-US" sz="2400" dirty="0">
                <a:solidFill>
                  <a:prstClr val="white"/>
                </a:solidFill>
                <a:latin typeface="HelveticaNeue" panose="00000400000000000000" pitchFamily="2" charset="0"/>
              </a:rPr>
              <a:t>Our main goal is to accurately predict the rating of a restaurant based on several different factors such as restaurant name, location, type of restaurant, name, online order, online table booking, votes, average cost and cuisine.</a:t>
            </a:r>
          </a:p>
          <a:p>
            <a:pPr defTabSz="609630"/>
            <a:endParaRPr lang="en-US" sz="2400" dirty="0">
              <a:solidFill>
                <a:prstClr val="white"/>
              </a:solidFill>
              <a:latin typeface="HelveticaNeue" panose="00000400000000000000" pitchFamily="2" charset="0"/>
            </a:endParaRPr>
          </a:p>
          <a:p>
            <a:pPr defTabSz="609630"/>
            <a:r>
              <a:rPr lang="en-US" sz="2400" dirty="0">
                <a:solidFill>
                  <a:prstClr val="white"/>
                </a:solidFill>
                <a:latin typeface="HelveticaNeue" panose="00000400000000000000" pitchFamily="2" charset="0"/>
              </a:rPr>
              <a:t>This will help us understand what all factors to consider while starting a new restaurant and make it successful.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a:off x="10317173" y="-863"/>
            <a:ext cx="1885950" cy="5001169"/>
          </a:xfrm>
          <a:prstGeom prst="rect">
            <a:avLst/>
          </a:prstGeom>
          <a:solidFill>
            <a:srgbClr val="5DAD57"/>
          </a:solidFill>
        </p:spPr>
      </p:sp>
      <p:sp>
        <p:nvSpPr>
          <p:cNvPr id="3" name="AutoShape 3"/>
          <p:cNvSpPr/>
          <p:nvPr/>
        </p:nvSpPr>
        <p:spPr>
          <a:xfrm rot="-2700000">
            <a:off x="10866604" y="-1330571"/>
            <a:ext cx="2673038" cy="2661234"/>
          </a:xfrm>
          <a:prstGeom prst="rect">
            <a:avLst/>
          </a:prstGeom>
          <a:solidFill>
            <a:srgbClr val="FFC924"/>
          </a:solidFill>
        </p:spPr>
      </p:sp>
      <p:grpSp>
        <p:nvGrpSpPr>
          <p:cNvPr id="4" name="Group 4"/>
          <p:cNvGrpSpPr>
            <a:grpSpLocks noChangeAspect="1"/>
          </p:cNvGrpSpPr>
          <p:nvPr/>
        </p:nvGrpSpPr>
        <p:grpSpPr>
          <a:xfrm>
            <a:off x="-1798416" y="46"/>
            <a:ext cx="3596831" cy="359683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8692A"/>
            </a:solidFill>
          </p:spPr>
        </p:sp>
      </p:grpSp>
      <p:grpSp>
        <p:nvGrpSpPr>
          <p:cNvPr id="9" name="Group 9"/>
          <p:cNvGrpSpPr/>
          <p:nvPr/>
        </p:nvGrpSpPr>
        <p:grpSpPr>
          <a:xfrm>
            <a:off x="10317173" y="3114357"/>
            <a:ext cx="3771900" cy="37719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2" name="TextBox 11">
            <a:extLst>
              <a:ext uri="{FF2B5EF4-FFF2-40B4-BE49-F238E27FC236}">
                <a16:creationId xmlns:a16="http://schemas.microsoft.com/office/drawing/2014/main" id="{87CCE8DA-312F-45B8-931B-27C7C93E8EE2}"/>
              </a:ext>
            </a:extLst>
          </p:cNvPr>
          <p:cNvSpPr txBox="1"/>
          <p:nvPr/>
        </p:nvSpPr>
        <p:spPr>
          <a:xfrm>
            <a:off x="1798415" y="118259"/>
            <a:ext cx="5791200" cy="707886"/>
          </a:xfrm>
          <a:prstGeom prst="rect">
            <a:avLst/>
          </a:prstGeom>
          <a:noFill/>
        </p:spPr>
        <p:txBody>
          <a:bodyPr wrap="square" rtlCol="0">
            <a:spAutoFit/>
          </a:bodyPr>
          <a:lstStyle/>
          <a:p>
            <a:pPr defTabSz="609630"/>
            <a:r>
              <a:rPr lang="en-US" sz="4000" b="1" dirty="0">
                <a:solidFill>
                  <a:prstClr val="white"/>
                </a:solidFill>
                <a:latin typeface="open-sans"/>
              </a:rPr>
              <a:t>Dataset Description</a:t>
            </a:r>
            <a:endParaRPr lang="en-US" sz="4000" dirty="0">
              <a:solidFill>
                <a:prstClr val="white"/>
              </a:solidFill>
              <a:latin typeface="HK Grotesk Bold" panose="020B0604020202020204" charset="0"/>
            </a:endParaRPr>
          </a:p>
        </p:txBody>
      </p:sp>
      <p:sp>
        <p:nvSpPr>
          <p:cNvPr id="14" name="TextBox 13">
            <a:extLst>
              <a:ext uri="{FF2B5EF4-FFF2-40B4-BE49-F238E27FC236}">
                <a16:creationId xmlns:a16="http://schemas.microsoft.com/office/drawing/2014/main" id="{D56235B1-1A46-45B9-A55E-16CCD49D9E6C}"/>
              </a:ext>
            </a:extLst>
          </p:cNvPr>
          <p:cNvSpPr txBox="1"/>
          <p:nvPr/>
        </p:nvSpPr>
        <p:spPr>
          <a:xfrm>
            <a:off x="1794209" y="768876"/>
            <a:ext cx="8518755" cy="6063198"/>
          </a:xfrm>
          <a:prstGeom prst="rect">
            <a:avLst/>
          </a:prstGeom>
          <a:noFill/>
        </p:spPr>
        <p:txBody>
          <a:bodyPr wrap="square" rtlCol="0">
            <a:spAutoFit/>
          </a:bodyPr>
          <a:lstStyle/>
          <a:p>
            <a:pPr defTabSz="609630"/>
            <a:r>
              <a:rPr lang="en-US" sz="2000" b="1" dirty="0">
                <a:solidFill>
                  <a:prstClr val="white"/>
                </a:solidFill>
                <a:latin typeface="open-sans"/>
              </a:rPr>
              <a:t>Description:</a:t>
            </a:r>
            <a:r>
              <a:rPr lang="en-US" sz="2000" dirty="0">
                <a:solidFill>
                  <a:prstClr val="white"/>
                </a:solidFill>
                <a:latin typeface="open-sans"/>
              </a:rPr>
              <a:t> The dataset consists of 51717 rows and 17 columns. Following are the columns:</a:t>
            </a:r>
          </a:p>
          <a:p>
            <a:pPr defTabSz="609630"/>
            <a:endParaRPr lang="en-US" sz="2400" b="1" dirty="0">
              <a:solidFill>
                <a:prstClr val="white"/>
              </a:solidFill>
              <a:latin typeface="open-sans"/>
            </a:endParaRPr>
          </a:p>
          <a:p>
            <a:pPr defTabSz="609630"/>
            <a:r>
              <a:rPr lang="en-US" b="1" dirty="0">
                <a:solidFill>
                  <a:prstClr val="white"/>
                </a:solidFill>
                <a:latin typeface="open-sans"/>
              </a:rPr>
              <a:t>Dataset link: (</a:t>
            </a:r>
            <a:r>
              <a:rPr lang="en-US" b="1" dirty="0" err="1">
                <a:solidFill>
                  <a:prstClr val="white"/>
                </a:solidFill>
                <a:latin typeface="open-sans"/>
              </a:rPr>
              <a:t>kaggle</a:t>
            </a:r>
            <a:r>
              <a:rPr lang="en-US" b="1" dirty="0">
                <a:solidFill>
                  <a:prstClr val="white"/>
                </a:solidFill>
                <a:latin typeface="open-sans"/>
              </a:rPr>
              <a:t>): https://www.kaggle.com/himanshupoddar/zomato-bangalore-restaurants</a:t>
            </a:r>
          </a:p>
          <a:p>
            <a:pPr defTabSz="609630"/>
            <a:r>
              <a:rPr lang="en-US" b="1" dirty="0">
                <a:solidFill>
                  <a:prstClr val="white"/>
                </a:solidFill>
                <a:latin typeface="open-sans"/>
              </a:rPr>
              <a:t>url:  URL of the restaurant on </a:t>
            </a:r>
            <a:r>
              <a:rPr lang="en-US" b="1" dirty="0" err="1">
                <a:solidFill>
                  <a:prstClr val="white"/>
                </a:solidFill>
                <a:latin typeface="open-sans"/>
              </a:rPr>
              <a:t>zomato</a:t>
            </a:r>
            <a:r>
              <a:rPr lang="en-US" b="1" dirty="0">
                <a:solidFill>
                  <a:prstClr val="white"/>
                </a:solidFill>
                <a:latin typeface="open-sans"/>
              </a:rPr>
              <a:t> website</a:t>
            </a:r>
          </a:p>
          <a:p>
            <a:pPr defTabSz="609630"/>
            <a:r>
              <a:rPr lang="en-US" b="1" dirty="0">
                <a:solidFill>
                  <a:prstClr val="white"/>
                </a:solidFill>
                <a:latin typeface="open-sans"/>
              </a:rPr>
              <a:t>address : Address of restaurant in </a:t>
            </a:r>
            <a:r>
              <a:rPr lang="en-US" b="1" dirty="0" err="1">
                <a:solidFill>
                  <a:prstClr val="white"/>
                </a:solidFill>
                <a:latin typeface="open-sans"/>
              </a:rPr>
              <a:t>bangalore</a:t>
            </a:r>
            <a:endParaRPr lang="en-US" b="1" dirty="0">
              <a:solidFill>
                <a:prstClr val="white"/>
              </a:solidFill>
              <a:latin typeface="open-sans"/>
            </a:endParaRPr>
          </a:p>
          <a:p>
            <a:pPr defTabSz="609630"/>
            <a:r>
              <a:rPr lang="en-US" b="1" dirty="0" err="1">
                <a:solidFill>
                  <a:prstClr val="white"/>
                </a:solidFill>
                <a:latin typeface="open-sans"/>
              </a:rPr>
              <a:t>online_order</a:t>
            </a:r>
            <a:r>
              <a:rPr lang="en-US" b="1" dirty="0">
                <a:solidFill>
                  <a:prstClr val="white"/>
                </a:solidFill>
                <a:latin typeface="open-sans"/>
              </a:rPr>
              <a:t> :  Whether the restaurant has online ordering</a:t>
            </a:r>
          </a:p>
          <a:p>
            <a:pPr defTabSz="609630"/>
            <a:r>
              <a:rPr lang="en-US" b="1" dirty="0" err="1">
                <a:solidFill>
                  <a:prstClr val="white"/>
                </a:solidFill>
                <a:latin typeface="open-sans"/>
              </a:rPr>
              <a:t>book_table</a:t>
            </a:r>
            <a:r>
              <a:rPr lang="en-US" b="1" dirty="0">
                <a:solidFill>
                  <a:prstClr val="white"/>
                </a:solidFill>
                <a:latin typeface="open-sans"/>
              </a:rPr>
              <a:t> : Whether restaurant offers online table booking </a:t>
            </a:r>
          </a:p>
          <a:p>
            <a:pPr defTabSz="609630"/>
            <a:r>
              <a:rPr lang="en-US" b="1" dirty="0">
                <a:solidFill>
                  <a:prstClr val="white"/>
                </a:solidFill>
                <a:latin typeface="open-sans"/>
              </a:rPr>
              <a:t>rate :  Rating of restaurant on Zomato (target variable)</a:t>
            </a:r>
          </a:p>
          <a:p>
            <a:pPr defTabSz="609630"/>
            <a:r>
              <a:rPr lang="en-US" b="1" dirty="0">
                <a:solidFill>
                  <a:prstClr val="white"/>
                </a:solidFill>
                <a:latin typeface="open-sans"/>
              </a:rPr>
              <a:t>votes : Number of user votes the restaurant has</a:t>
            </a:r>
          </a:p>
          <a:p>
            <a:pPr defTabSz="609630"/>
            <a:r>
              <a:rPr lang="en-US" b="1" dirty="0">
                <a:solidFill>
                  <a:prstClr val="white"/>
                </a:solidFill>
                <a:latin typeface="open-sans"/>
              </a:rPr>
              <a:t>phone : phone number of the restaurant</a:t>
            </a:r>
          </a:p>
          <a:p>
            <a:pPr defTabSz="609630"/>
            <a:r>
              <a:rPr lang="en-US" b="1" dirty="0" err="1">
                <a:solidFill>
                  <a:prstClr val="white"/>
                </a:solidFill>
                <a:latin typeface="open-sans"/>
              </a:rPr>
              <a:t>localtion</a:t>
            </a:r>
            <a:r>
              <a:rPr lang="en-US" b="1" dirty="0">
                <a:solidFill>
                  <a:prstClr val="white"/>
                </a:solidFill>
                <a:latin typeface="open-sans"/>
              </a:rPr>
              <a:t> : </a:t>
            </a:r>
            <a:r>
              <a:rPr lang="en-US" b="1" dirty="0" err="1">
                <a:solidFill>
                  <a:prstClr val="white"/>
                </a:solidFill>
                <a:latin typeface="open-sans"/>
              </a:rPr>
              <a:t>neighbourhood</a:t>
            </a:r>
            <a:r>
              <a:rPr lang="en-US" b="1" dirty="0">
                <a:solidFill>
                  <a:prstClr val="white"/>
                </a:solidFill>
                <a:latin typeface="open-sans"/>
              </a:rPr>
              <a:t> in which the restaurant is located in</a:t>
            </a:r>
          </a:p>
          <a:p>
            <a:pPr defTabSz="609630"/>
            <a:r>
              <a:rPr lang="en-US" b="1" dirty="0" err="1">
                <a:solidFill>
                  <a:prstClr val="white"/>
                </a:solidFill>
                <a:latin typeface="open-sans"/>
              </a:rPr>
              <a:t>rest_type</a:t>
            </a:r>
            <a:r>
              <a:rPr lang="en-US" b="1" dirty="0">
                <a:solidFill>
                  <a:prstClr val="white"/>
                </a:solidFill>
                <a:latin typeface="open-sans"/>
              </a:rPr>
              <a:t> : Different restaurant types</a:t>
            </a:r>
          </a:p>
          <a:p>
            <a:pPr defTabSz="609630"/>
            <a:r>
              <a:rPr lang="en-US" b="1" dirty="0" err="1">
                <a:solidFill>
                  <a:prstClr val="white"/>
                </a:solidFill>
                <a:latin typeface="open-sans"/>
              </a:rPr>
              <a:t>dish_liked</a:t>
            </a:r>
            <a:r>
              <a:rPr lang="en-US" b="1" dirty="0">
                <a:solidFill>
                  <a:prstClr val="white"/>
                </a:solidFill>
                <a:latin typeface="open-sans"/>
              </a:rPr>
              <a:t> : Dishes people liked at the restaurant</a:t>
            </a:r>
          </a:p>
          <a:p>
            <a:pPr defTabSz="609630"/>
            <a:r>
              <a:rPr lang="en-US" b="1" dirty="0">
                <a:solidFill>
                  <a:prstClr val="white"/>
                </a:solidFill>
                <a:latin typeface="open-sans"/>
              </a:rPr>
              <a:t>cuisines : cuisines offered by the restaurant</a:t>
            </a:r>
          </a:p>
          <a:p>
            <a:pPr defTabSz="609630"/>
            <a:r>
              <a:rPr lang="en-US" b="1" dirty="0" err="1">
                <a:solidFill>
                  <a:prstClr val="white"/>
                </a:solidFill>
                <a:latin typeface="open-sans"/>
              </a:rPr>
              <a:t>avg_cost</a:t>
            </a:r>
            <a:r>
              <a:rPr lang="en-US" b="1" dirty="0">
                <a:solidFill>
                  <a:prstClr val="white"/>
                </a:solidFill>
                <a:latin typeface="open-sans"/>
              </a:rPr>
              <a:t> (cost for two people) :  average cost for two people</a:t>
            </a:r>
          </a:p>
          <a:p>
            <a:pPr defTabSz="609630"/>
            <a:r>
              <a:rPr lang="en-US" b="1" dirty="0" err="1">
                <a:solidFill>
                  <a:prstClr val="white"/>
                </a:solidFill>
                <a:latin typeface="open-sans"/>
              </a:rPr>
              <a:t>review_list</a:t>
            </a:r>
            <a:r>
              <a:rPr lang="en-US" b="1" dirty="0">
                <a:solidFill>
                  <a:prstClr val="white"/>
                </a:solidFill>
                <a:latin typeface="open-sans"/>
              </a:rPr>
              <a:t> : Restaurant review on Zomato</a:t>
            </a:r>
          </a:p>
          <a:p>
            <a:pPr defTabSz="609630"/>
            <a:r>
              <a:rPr lang="en-US" b="1" dirty="0" err="1">
                <a:solidFill>
                  <a:prstClr val="white"/>
                </a:solidFill>
                <a:latin typeface="open-sans"/>
              </a:rPr>
              <a:t>menu_item</a:t>
            </a:r>
            <a:r>
              <a:rPr lang="en-US" b="1" dirty="0">
                <a:solidFill>
                  <a:prstClr val="white"/>
                </a:solidFill>
                <a:latin typeface="open-sans"/>
              </a:rPr>
              <a:t> :  Items in the menu of the restaurant</a:t>
            </a:r>
          </a:p>
          <a:p>
            <a:pPr defTabSz="609630"/>
            <a:r>
              <a:rPr lang="en-US" b="1" dirty="0" err="1">
                <a:solidFill>
                  <a:prstClr val="white"/>
                </a:solidFill>
                <a:latin typeface="open-sans"/>
              </a:rPr>
              <a:t>listed_in</a:t>
            </a:r>
            <a:r>
              <a:rPr lang="en-US" b="1" dirty="0">
                <a:solidFill>
                  <a:prstClr val="white"/>
                </a:solidFill>
                <a:latin typeface="open-sans"/>
              </a:rPr>
              <a:t>(type) : type of restaurant</a:t>
            </a:r>
          </a:p>
          <a:p>
            <a:pPr defTabSz="609630"/>
            <a:r>
              <a:rPr lang="en-US" b="1" dirty="0" err="1">
                <a:solidFill>
                  <a:prstClr val="white"/>
                </a:solidFill>
                <a:latin typeface="open-sans"/>
              </a:rPr>
              <a:t>listed_in</a:t>
            </a:r>
            <a:r>
              <a:rPr lang="en-US" b="1" dirty="0">
                <a:solidFill>
                  <a:prstClr val="white"/>
                </a:solidFill>
                <a:latin typeface="open-sans"/>
              </a:rPr>
              <a:t>(city) : localities in </a:t>
            </a:r>
            <a:r>
              <a:rPr lang="en-US" b="1" dirty="0" err="1">
                <a:solidFill>
                  <a:prstClr val="white"/>
                </a:solidFill>
                <a:latin typeface="open-sans"/>
              </a:rPr>
              <a:t>bangalore</a:t>
            </a:r>
            <a:endParaRPr lang="en-US" b="1" dirty="0">
              <a:solidFill>
                <a:prstClr val="white"/>
              </a:solidFill>
              <a:latin typeface="open-sans"/>
            </a:endParaRPr>
          </a:p>
        </p:txBody>
      </p:sp>
    </p:spTree>
    <p:extLst>
      <p:ext uri="{BB962C8B-B14F-4D97-AF65-F5344CB8AC3E}">
        <p14:creationId xmlns:p14="http://schemas.microsoft.com/office/powerpoint/2010/main" val="196459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905000" y="2712902"/>
            <a:ext cx="8382000" cy="1359346"/>
          </a:xfrm>
          <a:prstGeom prst="rect">
            <a:avLst/>
          </a:prstGeom>
        </p:spPr>
        <p:txBody>
          <a:bodyPr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Number of restaurants with online ordering </a:t>
            </a:r>
          </a:p>
        </p:txBody>
      </p:sp>
    </p:spTree>
    <p:extLst>
      <p:ext uri="{BB962C8B-B14F-4D97-AF65-F5344CB8AC3E}">
        <p14:creationId xmlns:p14="http://schemas.microsoft.com/office/powerpoint/2010/main" val="40883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8F0DF-FC4C-4DCD-8675-3F73D4703C8C}"/>
              </a:ext>
            </a:extLst>
          </p:cNvPr>
          <p:cNvPicPr>
            <a:picLocks noChangeAspect="1"/>
          </p:cNvPicPr>
          <p:nvPr/>
        </p:nvPicPr>
        <p:blipFill>
          <a:blip r:embed="rId2"/>
          <a:stretch>
            <a:fillRect/>
          </a:stretch>
        </p:blipFill>
        <p:spPr>
          <a:xfrm>
            <a:off x="107991" y="683977"/>
            <a:ext cx="11976017" cy="5490045"/>
          </a:xfrm>
          <a:prstGeom prst="rect">
            <a:avLst/>
          </a:prstGeom>
        </p:spPr>
      </p:pic>
    </p:spTree>
    <p:extLst>
      <p:ext uri="{BB962C8B-B14F-4D97-AF65-F5344CB8AC3E}">
        <p14:creationId xmlns:p14="http://schemas.microsoft.com/office/powerpoint/2010/main" val="403764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1BCA"/>
        </a:solidFill>
        <a:effectLst/>
      </p:bgPr>
    </p:bg>
    <p:spTree>
      <p:nvGrpSpPr>
        <p:cNvPr id="1" name=""/>
        <p:cNvGrpSpPr/>
        <p:nvPr/>
      </p:nvGrpSpPr>
      <p:grpSpPr>
        <a:xfrm>
          <a:off x="0" y="0"/>
          <a:ext cx="0" cy="0"/>
          <a:chOff x="0" y="0"/>
          <a:chExt cx="0" cy="0"/>
        </a:xfrm>
      </p:grpSpPr>
      <p:sp>
        <p:nvSpPr>
          <p:cNvPr id="2" name="AutoShape 2"/>
          <p:cNvSpPr/>
          <p:nvPr/>
        </p:nvSpPr>
        <p:spPr>
          <a:xfrm rot="-2700000">
            <a:off x="10777964" y="-1408144"/>
            <a:ext cx="2828073" cy="2816290"/>
          </a:xfrm>
          <a:prstGeom prst="rect">
            <a:avLst/>
          </a:prstGeom>
          <a:solidFill>
            <a:srgbClr val="FFC924"/>
          </a:solidFill>
        </p:spPr>
      </p:sp>
      <p:sp>
        <p:nvSpPr>
          <p:cNvPr id="3" name="AutoShape 3"/>
          <p:cNvSpPr/>
          <p:nvPr/>
        </p:nvSpPr>
        <p:spPr>
          <a:xfrm>
            <a:off x="10196416" y="4789568"/>
            <a:ext cx="1995584" cy="2068433"/>
          </a:xfrm>
          <a:prstGeom prst="rect">
            <a:avLst/>
          </a:prstGeom>
          <a:solidFill>
            <a:srgbClr val="E8692A"/>
          </a:solidFill>
        </p:spPr>
      </p:sp>
      <p:pic>
        <p:nvPicPr>
          <p:cNvPr id="4" name="Picture 4"/>
          <p:cNvPicPr>
            <a:picLocks noChangeAspect="1"/>
          </p:cNvPicPr>
          <p:nvPr/>
        </p:nvPicPr>
        <p:blipFill>
          <a:blip r:embed="rId2"/>
          <a:srcRect/>
          <a:stretch>
            <a:fillRect/>
          </a:stretch>
        </p:blipFill>
        <p:spPr>
          <a:xfrm rot="5400000">
            <a:off x="10096512" y="2694079"/>
            <a:ext cx="2793984" cy="1396992"/>
          </a:xfrm>
          <a:prstGeom prst="rect">
            <a:avLst/>
          </a:prstGeom>
        </p:spPr>
      </p:pic>
      <p:grpSp>
        <p:nvGrpSpPr>
          <p:cNvPr id="5" name="Group 5"/>
          <p:cNvGrpSpPr/>
          <p:nvPr/>
        </p:nvGrpSpPr>
        <p:grpSpPr>
          <a:xfrm>
            <a:off x="0" y="0"/>
            <a:ext cx="1170084" cy="11700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92A"/>
            </a:solidFill>
          </p:spPr>
        </p:sp>
      </p:grpSp>
      <p:sp>
        <p:nvSpPr>
          <p:cNvPr id="13" name="TextBox 13"/>
          <p:cNvSpPr txBox="1"/>
          <p:nvPr/>
        </p:nvSpPr>
        <p:spPr>
          <a:xfrm>
            <a:off x="1770444" y="2831572"/>
            <a:ext cx="8651111" cy="1359346"/>
          </a:xfrm>
          <a:prstGeom prst="rect">
            <a:avLst/>
          </a:prstGeom>
        </p:spPr>
        <p:txBody>
          <a:bodyPr wrap="square" lIns="0" tIns="0" rIns="0" bIns="0" rtlCol="0" anchor="t">
            <a:spAutoFit/>
          </a:bodyPr>
          <a:lstStyle/>
          <a:p>
            <a:pPr algn="ctr" defTabSz="609630">
              <a:lnSpc>
                <a:spcPts val="5334"/>
              </a:lnSpc>
            </a:pPr>
            <a:r>
              <a:rPr lang="en-US" sz="5334" dirty="0">
                <a:solidFill>
                  <a:srgbClr val="FFFFFF"/>
                </a:solidFill>
                <a:latin typeface="HelveticaNeue" panose="00000400000000000000" pitchFamily="2" charset="0"/>
              </a:rPr>
              <a:t>Number of restaurants with online table booking facility</a:t>
            </a:r>
          </a:p>
        </p:txBody>
      </p:sp>
    </p:spTree>
    <p:extLst>
      <p:ext uri="{BB962C8B-B14F-4D97-AF65-F5344CB8AC3E}">
        <p14:creationId xmlns:p14="http://schemas.microsoft.com/office/powerpoint/2010/main" val="245610552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231</TotalTime>
  <Words>1076</Words>
  <Application>Microsoft Office PowerPoint</Application>
  <PresentationFormat>Widescreen</PresentationFormat>
  <Paragraphs>103</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Franklin Gothic Book</vt:lpstr>
      <vt:lpstr>Franklin Gothic Demi</vt:lpstr>
      <vt:lpstr>HelveticaNeue</vt:lpstr>
      <vt:lpstr>HK Grotesk Bold</vt:lpstr>
      <vt:lpstr>HK Grotesk Bold Bold</vt:lpstr>
      <vt:lpstr>open-sans</vt:lpstr>
      <vt:lpstr>Wingdings 2</vt:lpstr>
      <vt:lpstr>DividendVTI</vt:lpstr>
      <vt:lpstr>Office Theme</vt:lpstr>
      <vt:lpstr>Group 42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42</dc:title>
  <dc:creator>Aditya Danturti</dc:creator>
  <cp:lastModifiedBy>Aditya Danturti</cp:lastModifiedBy>
  <cp:revision>25</cp:revision>
  <dcterms:created xsi:type="dcterms:W3CDTF">2020-12-16T03:48:22Z</dcterms:created>
  <dcterms:modified xsi:type="dcterms:W3CDTF">2020-12-16T16:48:37Z</dcterms:modified>
</cp:coreProperties>
</file>