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9756"/>
    <p:restoredTop sz="94541"/>
  </p:normalViewPr>
  <p:slideViewPr>
    <p:cSldViewPr snapToGrid="0">
      <p:cViewPr>
        <p:scale>
          <a:sx n="139" d="100"/>
          <a:sy n="139" d="100"/>
        </p:scale>
        <p:origin x="1176" y="5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0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1276a754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1276a754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276a754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276a754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276a754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276a754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1276a754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1276a754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24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1276a754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1276a754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276a754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276a754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1276a754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1276a754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276a75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276a75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276a754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276a754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276a7547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276a7547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276a7547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276a7547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1276a7547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1276a7547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1276a7547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1276a7547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276a7547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276a7547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276a7547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1276a7547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45448" y="13716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Spectral"/>
                <a:ea typeface="Spectral"/>
                <a:cs typeface="Spectral"/>
                <a:sym typeface="Spectral"/>
              </a:rPr>
              <a:t/>
            </a:r>
            <a:br>
              <a:rPr lang="en-US" sz="3200" dirty="0" smtClean="0">
                <a:latin typeface="Spectral"/>
                <a:ea typeface="Spectral"/>
                <a:cs typeface="Spectral"/>
                <a:sym typeface="Spectral"/>
              </a:rPr>
            </a:br>
            <a:r>
              <a:rPr lang="en-US" sz="3200" dirty="0">
                <a:latin typeface="Spectral"/>
                <a:ea typeface="Spectral"/>
                <a:cs typeface="Spectral"/>
                <a:sym typeface="Spectral"/>
              </a:rPr>
              <a:t/>
            </a:r>
            <a:br>
              <a:rPr lang="en-US" sz="3200" dirty="0">
                <a:latin typeface="Spectral"/>
                <a:ea typeface="Spectral"/>
                <a:cs typeface="Spectral"/>
                <a:sym typeface="Spectral"/>
              </a:rPr>
            </a:br>
            <a:r>
              <a:rPr lang="en" sz="3200" dirty="0" smtClean="0">
                <a:latin typeface="Spectral"/>
                <a:ea typeface="Spectral"/>
                <a:cs typeface="Spectral"/>
                <a:sym typeface="Spectral"/>
              </a:rPr>
              <a:t>Dimensionality </a:t>
            </a:r>
            <a:r>
              <a:rPr lang="en" sz="3200" dirty="0">
                <a:latin typeface="Spectral"/>
                <a:ea typeface="Spectral"/>
                <a:cs typeface="Spectral"/>
                <a:sym typeface="Spectral"/>
              </a:rPr>
              <a:t>Reduction of </a:t>
            </a:r>
            <a:r>
              <a:rPr lang="en-US" sz="3200" dirty="0" smtClean="0">
                <a:latin typeface="Spectral"/>
                <a:ea typeface="Spectral"/>
                <a:cs typeface="Spectral"/>
                <a:sym typeface="Spectral"/>
              </a:rPr>
              <a:t>Thermodynamically Small Molecular Systems using Deep Learning</a:t>
            </a:r>
            <a:endParaRPr sz="3200"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4793" y="3912076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Aditya Dendukuri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pectral"/>
                <a:ea typeface="Spectral"/>
                <a:cs typeface="Spectral"/>
                <a:sym typeface="Spectral"/>
              </a:rPr>
              <a:t>Diffusion Maps (Unsupervised ML) 	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"/>
              <a:buChar char="●"/>
            </a:pPr>
            <a:r>
              <a:rPr lang="en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Diffusion maps is basically the non-linear version of PCA</a:t>
            </a:r>
            <a:r>
              <a:rPr lang="en-US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endParaRPr sz="1600" dirty="0" smtClean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"/>
              <a:buChar char="●"/>
            </a:pPr>
            <a:r>
              <a:rPr lang="en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</a:t>
            </a:r>
            <a:r>
              <a:rPr lang="en-US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kernel used for this </a:t>
            </a:r>
            <a:r>
              <a:rPr lang="en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is based on a non-linear distance metric (usually the </a:t>
            </a:r>
            <a:r>
              <a:rPr lang="en-US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E</a:t>
            </a:r>
            <a:r>
              <a:rPr lang="en" sz="1600" dirty="0" err="1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uclidean</a:t>
            </a:r>
            <a:r>
              <a:rPr lang="en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kernel)</a:t>
            </a:r>
            <a:r>
              <a:rPr lang="en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600" dirty="0" smtClean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"/>
              <a:buChar char="●"/>
            </a:pPr>
            <a:r>
              <a:rPr lang="en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However, for this case a graph theory based approach called </a:t>
            </a:r>
            <a:r>
              <a:rPr lang="en" sz="1600" dirty="0" err="1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Iso</a:t>
            </a:r>
            <a:r>
              <a:rPr lang="en-US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-</a:t>
            </a:r>
            <a:r>
              <a:rPr lang="en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Rank (</a:t>
            </a:r>
            <a:r>
              <a:rPr lang="en-US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Another technique in Molecular Dynamics).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pectral"/>
              <a:buChar char="●"/>
            </a:pPr>
            <a:r>
              <a:rPr lang="en" sz="1600" dirty="0" err="1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Iso</a:t>
            </a:r>
            <a:r>
              <a:rPr lang="en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-</a:t>
            </a:r>
            <a:r>
              <a:rPr lang="en-US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R</a:t>
            </a:r>
            <a:r>
              <a:rPr lang="en" sz="1600" dirty="0" err="1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ank</a:t>
            </a:r>
            <a:r>
              <a:rPr lang="en" sz="1600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measures the connectivity among the data points in sets. Hence the invariant features in our dataset that we are looking for is: </a:t>
            </a:r>
            <a:endParaRPr sz="1600" dirty="0" smtClean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○"/>
            </a:pPr>
            <a:r>
              <a:rPr lang="en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Class 1: All the three particles are fully connected (3 bonds)</a:t>
            </a:r>
            <a:endParaRPr dirty="0" smtClean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○"/>
            </a:pPr>
            <a:r>
              <a:rPr lang="en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Class 2: Only two particles are fully connected  (2 bonds)</a:t>
            </a:r>
            <a:endParaRPr dirty="0" smtClean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○"/>
            </a:pPr>
            <a:r>
              <a:rPr lang="en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Class 3: Only one particle is connected  (1 bond)</a:t>
            </a:r>
            <a:endParaRPr dirty="0" smtClean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ectral"/>
              <a:buChar char="○"/>
            </a:pPr>
            <a:r>
              <a:rPr lang="en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Class 4: No bonds </a:t>
            </a: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Results for Diffusion Maps 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11" y="1017725"/>
            <a:ext cx="4798587" cy="39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5708725" y="1224650"/>
            <a:ext cx="3231300" cy="3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We need to ignore the first eigenvalue as it represents forming a bond by itself. 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As we can see, the first three </a:t>
            </a:r>
            <a:r>
              <a:rPr lang="en-US" dirty="0" smtClean="0">
                <a:latin typeface="Spectral"/>
                <a:ea typeface="Spectral"/>
                <a:cs typeface="Spectral"/>
                <a:sym typeface="Spectral"/>
              </a:rPr>
              <a:t>eigenvalues add up to </a:t>
            </a:r>
            <a:r>
              <a:rPr lang="en" dirty="0" smtClean="0">
                <a:latin typeface="Spectral"/>
                <a:ea typeface="Spectral"/>
                <a:cs typeface="Spectral"/>
                <a:sym typeface="Spectral"/>
              </a:rPr>
              <a:t>100</a:t>
            </a: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% of the variance in the Eigen Space. 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Especially the 2nd eigenvector (combined with first) explains almost </a:t>
            </a:r>
            <a:r>
              <a:rPr lang="en-US" dirty="0" smtClean="0">
                <a:latin typeface="Spectral"/>
                <a:ea typeface="Spectral"/>
                <a:cs typeface="Spectral"/>
                <a:sym typeface="Spectral"/>
              </a:rPr>
              <a:t>~ </a:t>
            </a:r>
            <a:r>
              <a:rPr lang="en" dirty="0" smtClean="0">
                <a:latin typeface="Spectral"/>
                <a:ea typeface="Spectral"/>
                <a:cs typeface="Spectral"/>
                <a:sym typeface="Spectral"/>
              </a:rPr>
              <a:t>9</a:t>
            </a:r>
            <a:r>
              <a:rPr lang="en-US" dirty="0" smtClean="0">
                <a:latin typeface="Spectral"/>
                <a:ea typeface="Spectral"/>
                <a:cs typeface="Spectral"/>
                <a:sym typeface="Spectral"/>
              </a:rPr>
              <a:t>0</a:t>
            </a:r>
            <a:r>
              <a:rPr lang="en" dirty="0" smtClean="0">
                <a:latin typeface="Spectral"/>
                <a:ea typeface="Spectral"/>
                <a:cs typeface="Spectral"/>
                <a:sym typeface="Spectral"/>
              </a:rPr>
              <a:t>% </a:t>
            </a: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of the variance in the set. 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for Diffusion Map </a:t>
            </a:r>
            <a:endParaRPr dirty="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240" y="1353005"/>
            <a:ext cx="4183247" cy="371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Picture 9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39240"/>
            <a:ext cx="3829403" cy="2971800"/>
          </a:xfrm>
          <a:prstGeom prst="rect">
            <a:avLst/>
          </a:prstGeom>
        </p:spPr>
      </p:pic>
      <p:sp>
        <p:nvSpPr>
          <p:cNvPr id="937" name="TextBox 936"/>
          <p:cNvSpPr txBox="1"/>
          <p:nvPr/>
        </p:nvSpPr>
        <p:spPr>
          <a:xfrm>
            <a:off x="533400" y="1120140"/>
            <a:ext cx="331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Eigen vector 1 vs Eigen vector 2 </a:t>
            </a:r>
          </a:p>
          <a:p>
            <a:r>
              <a:rPr lang="en-US" dirty="0" smtClean="0"/>
              <a:t>Colored by potential energy </a:t>
            </a:r>
            <a:endParaRPr lang="en-US" dirty="0"/>
          </a:p>
        </p:txBody>
      </p:sp>
      <p:sp>
        <p:nvSpPr>
          <p:cNvPr id="938" name="TextBox 937"/>
          <p:cNvSpPr txBox="1"/>
          <p:nvPr/>
        </p:nvSpPr>
        <p:spPr>
          <a:xfrm>
            <a:off x="4935513" y="1120140"/>
            <a:ext cx="331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Eigen vector 1 vs Potential energy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for Diffusion Map </a:t>
            </a:r>
            <a:endParaRPr dirty="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0" y="1116785"/>
            <a:ext cx="4183247" cy="37142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82540" y="432950"/>
            <a:ext cx="3223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separation is due to thresholding since </a:t>
            </a:r>
            <a:r>
              <a:rPr lang="en-US" dirty="0"/>
              <a:t>h</a:t>
            </a:r>
            <a:r>
              <a:rPr lang="en-US" dirty="0" smtClean="0"/>
              <a:t>aving no bond is treated to be zero.  The four clusters correspond to the below shapes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766716" y="1882308"/>
            <a:ext cx="68580" cy="68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99167" y="2099373"/>
            <a:ext cx="68580" cy="68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49154" y="2050901"/>
            <a:ext cx="68580" cy="68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6" idx="0"/>
            <a:endCxn id="3" idx="3"/>
          </p:cNvCxnSpPr>
          <p:nvPr/>
        </p:nvCxnSpPr>
        <p:spPr>
          <a:xfrm flipV="1">
            <a:off x="5733457" y="1940845"/>
            <a:ext cx="43302" cy="15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5"/>
            <a:endCxn id="7" idx="4"/>
          </p:cNvCxnSpPr>
          <p:nvPr/>
        </p:nvCxnSpPr>
        <p:spPr>
          <a:xfrm flipV="1">
            <a:off x="5757704" y="2119481"/>
            <a:ext cx="225740" cy="38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3" idx="5"/>
            <a:endCxn id="7" idx="1"/>
          </p:cNvCxnSpPr>
          <p:nvPr/>
        </p:nvCxnSpPr>
        <p:spPr>
          <a:xfrm>
            <a:off x="5825253" y="1940845"/>
            <a:ext cx="133944" cy="12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801994" y="3002489"/>
            <a:ext cx="68580" cy="68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505450" y="3089973"/>
            <a:ext cx="68580" cy="68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86271" y="3043112"/>
            <a:ext cx="68580" cy="68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/>
          <p:cNvSpPr/>
          <p:nvPr/>
        </p:nvSpPr>
        <p:spPr>
          <a:xfrm>
            <a:off x="6262395" y="3518610"/>
            <a:ext cx="68580" cy="68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/>
          <p:cNvSpPr/>
          <p:nvPr/>
        </p:nvSpPr>
        <p:spPr>
          <a:xfrm>
            <a:off x="5495407" y="3909270"/>
            <a:ext cx="68580" cy="68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/>
          <p:cNvSpPr/>
          <p:nvPr/>
        </p:nvSpPr>
        <p:spPr>
          <a:xfrm>
            <a:off x="6588938" y="3645670"/>
            <a:ext cx="68580" cy="68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2" name="Straight Connector 901"/>
          <p:cNvCxnSpPr>
            <a:endCxn id="900" idx="3"/>
          </p:cNvCxnSpPr>
          <p:nvPr/>
        </p:nvCxnSpPr>
        <p:spPr>
          <a:xfrm>
            <a:off x="6294120" y="3549874"/>
            <a:ext cx="304861" cy="154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Oval 906"/>
          <p:cNvSpPr/>
          <p:nvPr/>
        </p:nvSpPr>
        <p:spPr>
          <a:xfrm>
            <a:off x="6625590" y="4366051"/>
            <a:ext cx="68580" cy="68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/>
          <p:cNvSpPr/>
          <p:nvPr/>
        </p:nvSpPr>
        <p:spPr>
          <a:xfrm>
            <a:off x="5328470" y="4587240"/>
            <a:ext cx="68580" cy="68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/>
          <p:cNvSpPr/>
          <p:nvPr/>
        </p:nvSpPr>
        <p:spPr>
          <a:xfrm>
            <a:off x="6314757" y="4919881"/>
            <a:ext cx="68580" cy="685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2" name="Straight Connector 911"/>
          <p:cNvCxnSpPr/>
          <p:nvPr/>
        </p:nvCxnSpPr>
        <p:spPr>
          <a:xfrm>
            <a:off x="5082540" y="1699260"/>
            <a:ext cx="68580" cy="333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/>
          <p:cNvCxnSpPr/>
          <p:nvPr/>
        </p:nvCxnSpPr>
        <p:spPr>
          <a:xfrm>
            <a:off x="5082540" y="1684020"/>
            <a:ext cx="1810986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/>
          <p:cNvCxnSpPr/>
          <p:nvPr/>
        </p:nvCxnSpPr>
        <p:spPr>
          <a:xfrm>
            <a:off x="6896100" y="1701900"/>
            <a:ext cx="45720" cy="333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/>
          <p:cNvCxnSpPr/>
          <p:nvPr/>
        </p:nvCxnSpPr>
        <p:spPr>
          <a:xfrm>
            <a:off x="5157528" y="5036820"/>
            <a:ext cx="1801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/>
          <p:cNvCxnSpPr/>
          <p:nvPr/>
        </p:nvCxnSpPr>
        <p:spPr>
          <a:xfrm>
            <a:off x="5157528" y="4206240"/>
            <a:ext cx="1801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/>
          <p:cNvCxnSpPr/>
          <p:nvPr/>
        </p:nvCxnSpPr>
        <p:spPr>
          <a:xfrm>
            <a:off x="5082540" y="3368040"/>
            <a:ext cx="1801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/>
          <p:cNvCxnSpPr/>
          <p:nvPr/>
        </p:nvCxnSpPr>
        <p:spPr>
          <a:xfrm>
            <a:off x="5092283" y="2484120"/>
            <a:ext cx="1801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/>
          <p:cNvCxnSpPr>
            <a:stCxn id="15" idx="0"/>
            <a:endCxn id="14" idx="2"/>
          </p:cNvCxnSpPr>
          <p:nvPr/>
        </p:nvCxnSpPr>
        <p:spPr>
          <a:xfrm flipV="1">
            <a:off x="5539740" y="3036779"/>
            <a:ext cx="262254" cy="5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/>
          <p:cNvCxnSpPr>
            <a:endCxn id="16" idx="0"/>
          </p:cNvCxnSpPr>
          <p:nvPr/>
        </p:nvCxnSpPr>
        <p:spPr>
          <a:xfrm>
            <a:off x="5851486" y="3029086"/>
            <a:ext cx="269075" cy="1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5" name="TextBox 934"/>
          <p:cNvSpPr txBox="1"/>
          <p:nvPr/>
        </p:nvSpPr>
        <p:spPr>
          <a:xfrm>
            <a:off x="6958771" y="1684020"/>
            <a:ext cx="11412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bonded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Two bonds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bond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bonds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61060" y="2119481"/>
            <a:ext cx="4231223" cy="131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24940" y="2872740"/>
            <a:ext cx="3667343" cy="617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36520" y="3436620"/>
            <a:ext cx="2446020" cy="38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680460" y="2050901"/>
            <a:ext cx="1477068" cy="260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Spectral"/>
                <a:ea typeface="Spectral"/>
                <a:cs typeface="Spectral"/>
                <a:sym typeface="Spectral"/>
              </a:rPr>
              <a:t>Coloring the Neural Network </a:t>
            </a:r>
            <a:r>
              <a:rPr lang="en-US" sz="2000" dirty="0" smtClean="0">
                <a:latin typeface="Spectral"/>
                <a:ea typeface="Spectral"/>
                <a:cs typeface="Spectral"/>
                <a:sym typeface="Spectral"/>
              </a:rPr>
              <a:t>output </a:t>
            </a:r>
            <a:r>
              <a:rPr lang="en" sz="2000" dirty="0" smtClean="0">
                <a:latin typeface="Spectral"/>
                <a:ea typeface="Spectral"/>
                <a:cs typeface="Spectral"/>
                <a:sym typeface="Spectral"/>
              </a:rPr>
              <a:t>with </a:t>
            </a:r>
            <a:r>
              <a:rPr lang="en" sz="2000" dirty="0">
                <a:latin typeface="Spectral"/>
                <a:ea typeface="Spectral"/>
                <a:cs typeface="Spectral"/>
                <a:sym typeface="Spectral"/>
              </a:rPr>
              <a:t>the 4 structural states from </a:t>
            </a:r>
            <a:r>
              <a:rPr lang="en" sz="2000" dirty="0" err="1">
                <a:latin typeface="Spectral"/>
                <a:ea typeface="Spectral"/>
                <a:cs typeface="Spectral"/>
                <a:sym typeface="Spectral"/>
              </a:rPr>
              <a:t>IsoRank</a:t>
            </a:r>
            <a:endParaRPr sz="2000" dirty="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347" y="1017725"/>
            <a:ext cx="4065041" cy="3972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96366"/>
              </p:ext>
            </p:extLst>
          </p:nvPr>
        </p:nvGraphicFramePr>
        <p:xfrm>
          <a:off x="5898388" y="2279414"/>
          <a:ext cx="219108" cy="1293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08"/>
              </a:tblGrid>
              <a:tr h="3233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233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2331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33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7496" y="2233554"/>
            <a:ext cx="10554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Fully bonded</a:t>
            </a:r>
          </a:p>
          <a:p>
            <a:endParaRPr lang="en-US" sz="1200" dirty="0"/>
          </a:p>
          <a:p>
            <a:r>
              <a:rPr lang="en-US" sz="1200" dirty="0" smtClean="0"/>
              <a:t>Two bonds</a:t>
            </a:r>
          </a:p>
          <a:p>
            <a:endParaRPr lang="en-US" sz="1200" dirty="0" smtClean="0"/>
          </a:p>
          <a:p>
            <a:r>
              <a:rPr lang="en-US" sz="1200" dirty="0" smtClean="0"/>
              <a:t>One Bond</a:t>
            </a:r>
          </a:p>
          <a:p>
            <a:endParaRPr lang="en-US" sz="1200" dirty="0"/>
          </a:p>
          <a:p>
            <a:r>
              <a:rPr lang="en-US" sz="1200" dirty="0" smtClean="0"/>
              <a:t>No Bonds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Conclusion and Future Work	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Used two completely unrelated machine learning techniques to reduce dimensions of a high dimensional MD system and ended up with the same results. </a:t>
            </a: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r>
              <a:rPr lang="en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Future </a:t>
            </a:r>
            <a:r>
              <a:rPr lang="en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work</a:t>
            </a:r>
            <a:r>
              <a:rPr lang="en-US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is </a:t>
            </a:r>
            <a:r>
              <a:rPr lang="en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to study the 13 particle problem which is way more complicated and can form many other structures. </a:t>
            </a:r>
            <a:endParaRPr lang="en-US" dirty="0" smtClean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●"/>
            </a:pP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2973593" y="1767484"/>
            <a:ext cx="3494447" cy="666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QUESTIONS?  </a:t>
            </a:r>
            <a:r>
              <a:rPr lang="en" dirty="0" smtClean="0">
                <a:latin typeface="Spectral"/>
                <a:ea typeface="Spectral"/>
                <a:cs typeface="Spectral"/>
                <a:sym typeface="Spectral"/>
              </a:rPr>
              <a:t>COMMENTS</a:t>
            </a: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?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Project Overview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❏"/>
            </a:pPr>
            <a:r>
              <a:rPr lang="en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Molecular Dynamics simulations are used in many fields (Nanotechnology, Self-Assembly systems, High Energy Physics </a:t>
            </a:r>
            <a:r>
              <a:rPr lang="en" dirty="0" err="1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etc</a:t>
            </a:r>
            <a:r>
              <a:rPr lang="en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)</a:t>
            </a: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❏"/>
            </a:pPr>
            <a:r>
              <a:rPr lang="en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Due to high complexity and dimensionality of the system, the simulations need a simpler and a lower dimensional system to describe the state of the simulation. </a:t>
            </a: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❏"/>
            </a:pPr>
            <a:r>
              <a:rPr lang="en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In this project, I implemented two approaches and both of these methods ended up with the same story:</a:t>
            </a: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❏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Supervised Fully Connected Neural Network 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❏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Diffusion Maps (Non-Linear PCA) </a:t>
            </a: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The System and Dataset 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699" y="1096175"/>
            <a:ext cx="8163227" cy="3750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❏"/>
            </a:pPr>
            <a:r>
              <a:rPr lang="en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 10x10x10 box with three interacting </a:t>
            </a:r>
            <a:r>
              <a:rPr lang="en" dirty="0" err="1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SiO</a:t>
            </a:r>
            <a:r>
              <a:rPr lang="en-US" sz="1050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molecules. </a:t>
            </a: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❏"/>
            </a:pPr>
            <a:r>
              <a:rPr lang="en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They are controlled by the pairwise potentials between the particles. </a:t>
            </a: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❏"/>
            </a:pPr>
            <a:r>
              <a:rPr lang="en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The pairwise potentials can be manipulated by controlling the temperature of the box. </a:t>
            </a: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❏"/>
            </a:pPr>
            <a:r>
              <a:rPr lang="en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Under very specific conditions, the particles will assemble into very specific shapes and these of of extreme interest in the field of statistical physics.</a:t>
            </a: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ectral"/>
              <a:buChar char="❏"/>
            </a:pPr>
            <a:r>
              <a:rPr lang="en-US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Dataset:  Features: {x1, y1, z1, x2, </a:t>
            </a:r>
            <a:r>
              <a:rPr lang="mr-IN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, y3, z3}</a:t>
            </a:r>
            <a:r>
              <a:rPr lang="en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 (Coordinates of 3 particles)</a:t>
            </a:r>
            <a:endParaRPr lang="en-US"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dirty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                    Labels   : {V}			      (Potential Energy of the System)</a:t>
            </a:r>
            <a:endParaRPr dirty="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Spectral"/>
                <a:ea typeface="Spectral"/>
                <a:cs typeface="Spectral"/>
                <a:sym typeface="Spectral"/>
              </a:rPr>
              <a:t>Problem Statement 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49200" cy="3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❏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We need a space that can well define the state of the system. 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❏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The most obvious representation is by using the system’s phase space which is just the coordinates of all the 3 particles * 3 coordinates = 9 dimensions. 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❏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Combine that with 5000 simulation steps = 9 * 5000 = </a:t>
            </a:r>
            <a:r>
              <a:rPr lang="en" dirty="0" smtClean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45000 dimensions</a:t>
            </a:r>
            <a:r>
              <a:rPr lang="en-US" dirty="0" smtClean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for a single simulation</a:t>
            </a:r>
            <a:r>
              <a:rPr lang="en" dirty="0" smtClean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endParaRPr lang="en-US" dirty="0" smtClean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❏"/>
            </a:pPr>
            <a:r>
              <a:rPr lang="en-US" dirty="0" smtClean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Now imagine increasing number of particles to 13 </a:t>
            </a:r>
            <a:r>
              <a:rPr lang="mr-IN" dirty="0" smtClean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…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363" y="1017725"/>
            <a:ext cx="3351636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3526" y="808975"/>
            <a:ext cx="667575" cy="35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 after removing translational degrees of freedom</a:t>
            </a:r>
            <a:endParaRPr sz="24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63" y="1335550"/>
            <a:ext cx="3351636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125"/>
            <a:ext cx="4267201" cy="3484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9"/>
          <p:cNvCxnSpPr/>
          <p:nvPr/>
        </p:nvCxnSpPr>
        <p:spPr>
          <a:xfrm rot="10800000" flipH="1">
            <a:off x="3663324" y="2836375"/>
            <a:ext cx="7872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 after removing rotational degrees of freedom</a:t>
            </a:r>
            <a:endParaRPr sz="24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26" y="1372600"/>
            <a:ext cx="3184125" cy="3245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0"/>
          <p:cNvCxnSpPr/>
          <p:nvPr/>
        </p:nvCxnSpPr>
        <p:spPr>
          <a:xfrm rot="10800000" flipH="1">
            <a:off x="5621930" y="3175376"/>
            <a:ext cx="7872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15627"/>
            <a:ext cx="3828275" cy="31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08" y="1583176"/>
            <a:ext cx="534842" cy="2824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Spectral"/>
                <a:ea typeface="Spectral"/>
                <a:cs typeface="Spectral"/>
                <a:sym typeface="Spectral"/>
              </a:rPr>
              <a:t>Supervised </a:t>
            </a:r>
            <a:r>
              <a:rPr lang="en" dirty="0" smtClean="0">
                <a:latin typeface="Spectral"/>
                <a:ea typeface="Spectral"/>
                <a:cs typeface="Spectral"/>
                <a:sym typeface="Spectral"/>
              </a:rPr>
              <a:t>Neural </a:t>
            </a: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Network </a:t>
            </a:r>
            <a:r>
              <a:rPr lang="en-US" dirty="0" smtClean="0">
                <a:latin typeface="Spectral"/>
                <a:ea typeface="Spectral"/>
                <a:cs typeface="Spectral"/>
                <a:sym typeface="Spectral"/>
              </a:rPr>
              <a:t>Approach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052" y="1017725"/>
            <a:ext cx="5692927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992775" y="1130450"/>
            <a:ext cx="38907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Learning Rate = 0.1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No </a:t>
            </a:r>
            <a:r>
              <a:rPr lang="en" dirty="0" err="1" smtClean="0">
                <a:latin typeface="Spectral"/>
                <a:ea typeface="Spectral"/>
                <a:cs typeface="Spectral"/>
                <a:sym typeface="Spectral"/>
              </a:rPr>
              <a:t>Regulariz</a:t>
            </a:r>
            <a:r>
              <a:rPr lang="en-US" dirty="0" err="1" smtClean="0">
                <a:latin typeface="Spectral"/>
                <a:ea typeface="Spectral"/>
                <a:cs typeface="Spectral"/>
                <a:sym typeface="Spectral"/>
              </a:rPr>
              <a:t>ation</a:t>
            </a:r>
            <a:r>
              <a:rPr lang="en-US" dirty="0" smtClean="0">
                <a:latin typeface="Spectral"/>
                <a:ea typeface="Spectral"/>
                <a:cs typeface="Spectral"/>
                <a:sym typeface="Spectral"/>
              </a:rPr>
              <a:t> term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10000 epochs 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H   -&gt; H1 : </a:t>
            </a:r>
            <a:r>
              <a:rPr lang="en" dirty="0" err="1">
                <a:latin typeface="Spectral"/>
                <a:ea typeface="Spectral"/>
                <a:cs typeface="Spectral"/>
                <a:sym typeface="Spectral"/>
              </a:rPr>
              <a:t>tanh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H1 -&gt; H2 : </a:t>
            </a:r>
            <a:r>
              <a:rPr lang="en" dirty="0" err="1">
                <a:latin typeface="Spectral"/>
                <a:ea typeface="Spectral"/>
                <a:cs typeface="Spectral"/>
                <a:sym typeface="Spectral"/>
              </a:rPr>
              <a:t>tanh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H2 -&gt; L : sigmoid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L -&gt; V : linear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dirty="0" smtClean="0">
                <a:latin typeface="Spectral"/>
                <a:ea typeface="Spectral"/>
                <a:cs typeface="Spectral"/>
                <a:sym typeface="Spectral"/>
              </a:rPr>
              <a:t>Gradient </a:t>
            </a: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Descent Optimizer. 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Train set size = 5001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dirty="0" smtClean="0">
                <a:latin typeface="Spectral"/>
                <a:ea typeface="Spectral"/>
                <a:cs typeface="Spectral"/>
                <a:sym typeface="Spectral"/>
              </a:rPr>
              <a:t>Test </a:t>
            </a: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set size = 200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Spectral"/>
              <a:ea typeface="Spectral"/>
              <a:cs typeface="Spectral"/>
              <a:sym typeface="Spectr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Batch Gradient Descent 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Results with Translational </a:t>
            </a:r>
            <a:r>
              <a:rPr lang="en" dirty="0" err="1">
                <a:latin typeface="Spectral"/>
                <a:ea typeface="Spectral"/>
                <a:cs typeface="Spectral"/>
                <a:sym typeface="Spectral"/>
              </a:rPr>
              <a:t>Dof’s</a:t>
            </a:r>
            <a:r>
              <a:rPr lang="en" dirty="0">
                <a:latin typeface="Spectral"/>
                <a:ea typeface="Spectral"/>
                <a:cs typeface="Spectral"/>
                <a:sym typeface="Spectral"/>
              </a:rPr>
              <a:t> removed</a:t>
            </a:r>
            <a:endParaRPr dirty="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67201" cy="34847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3"/>
          <p:cNvCxnSpPr/>
          <p:nvPr/>
        </p:nvCxnSpPr>
        <p:spPr>
          <a:xfrm rot="10800000" flipH="1">
            <a:off x="4339549" y="2848513"/>
            <a:ext cx="7872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825" y="1455777"/>
            <a:ext cx="3578299" cy="29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165703" y="460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Spectral"/>
                <a:ea typeface="Spectral"/>
                <a:cs typeface="Spectral"/>
                <a:sym typeface="Spectral"/>
              </a:rPr>
              <a:t>Results with both translational and rotational </a:t>
            </a:r>
            <a:r>
              <a:rPr lang="en" sz="2400" dirty="0" err="1">
                <a:latin typeface="Spectral"/>
                <a:ea typeface="Spectral"/>
                <a:cs typeface="Spectral"/>
                <a:sym typeface="Spectral"/>
              </a:rPr>
              <a:t>dof’s</a:t>
            </a:r>
            <a:r>
              <a:rPr lang="en" sz="2400" dirty="0">
                <a:latin typeface="Spectral"/>
                <a:ea typeface="Spectral"/>
                <a:cs typeface="Spectral"/>
                <a:sym typeface="Spectral"/>
              </a:rPr>
              <a:t> removed</a:t>
            </a:r>
            <a:endParaRPr sz="2400" dirty="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4602"/>
            <a:ext cx="3828275" cy="315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4"/>
          <p:cNvCxnSpPr/>
          <p:nvPr/>
        </p:nvCxnSpPr>
        <p:spPr>
          <a:xfrm rot="10800000" flipH="1">
            <a:off x="4287249" y="2857238"/>
            <a:ext cx="787200" cy="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865" y="1349715"/>
            <a:ext cx="3721825" cy="29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</TotalTime>
  <Words>649</Words>
  <Application>Microsoft Macintosh PowerPoint</Application>
  <PresentationFormat>On-screen Show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Spectral</vt:lpstr>
      <vt:lpstr>Simple Light</vt:lpstr>
      <vt:lpstr>  Dimensionality Reduction of Thermodynamically Small Molecular Systems using Deep Learning</vt:lpstr>
      <vt:lpstr>Project Overview</vt:lpstr>
      <vt:lpstr>The System and Dataset </vt:lpstr>
      <vt:lpstr>Problem Statement </vt:lpstr>
      <vt:lpstr>Dataset after removing translational degrees of freedom</vt:lpstr>
      <vt:lpstr>Dataset after removing rotational degrees of freedom</vt:lpstr>
      <vt:lpstr>Supervised Neural Network Approach</vt:lpstr>
      <vt:lpstr>Results with Translational Dof’s removed</vt:lpstr>
      <vt:lpstr>Results with both translational and rotational dof’s removed</vt:lpstr>
      <vt:lpstr>Diffusion Maps (Unsupervised ML)  </vt:lpstr>
      <vt:lpstr>Results for Diffusion Maps </vt:lpstr>
      <vt:lpstr>Results for Diffusion Map </vt:lpstr>
      <vt:lpstr>Results for Diffusion Map </vt:lpstr>
      <vt:lpstr>Coloring the Neural Network output with the 4 structural states from IsoRank</vt:lpstr>
      <vt:lpstr>Conclusion and Future Work </vt:lpstr>
      <vt:lpstr>QUESTIONS?  COMMENTS?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 of Molecular Dynamics using Machine Learning </dc:title>
  <cp:lastModifiedBy>Aditya Dendukuri</cp:lastModifiedBy>
  <cp:revision>28</cp:revision>
  <dcterms:modified xsi:type="dcterms:W3CDTF">2019-06-27T16:05:53Z</dcterms:modified>
</cp:coreProperties>
</file>