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273925" y="1621525"/>
            <a:ext cx="8520600" cy="1398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 sz="3600"/>
              <a:t>Mitigating Adversarial Effects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zh-CN" sz="3600"/>
              <a:t>Through Randomization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193925" y="3529700"/>
            <a:ext cx="8520600" cy="51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 sz="2200">
                <a:solidFill>
                  <a:srgbClr val="000000"/>
                </a:solidFill>
              </a:rPr>
              <a:t>Cihang Xie, Jianyu Wang, Zhishuai Zhang, Zhou Ren, Alan Yuille</a:t>
            </a: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b="24959" l="13310" r="10719" t="21155"/>
          <a:stretch/>
        </p:blipFill>
        <p:spPr>
          <a:xfrm>
            <a:off x="3570525" y="267099"/>
            <a:ext cx="2524799" cy="83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421" y="243681"/>
            <a:ext cx="1982450" cy="6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5">
            <a:alphaModFix/>
          </a:blip>
          <a:srcRect b="0" l="119" r="109" t="0"/>
          <a:stretch/>
        </p:blipFill>
        <p:spPr>
          <a:xfrm>
            <a:off x="7112375" y="84523"/>
            <a:ext cx="1003521" cy="100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x="1483475" y="1011825"/>
            <a:ext cx="59415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60" name="Shape 60"/>
          <p:cNvSpPr txBox="1"/>
          <p:nvPr/>
        </p:nvSpPr>
        <p:spPr>
          <a:xfrm>
            <a:off x="-125" y="4435475"/>
            <a:ext cx="91440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100"/>
              <a:t>paper</a:t>
            </a:r>
            <a:r>
              <a:rPr lang="zh-CN" sz="1100"/>
              <a:t>: Cihang Xie, Jianyu Wang, </a:t>
            </a:r>
            <a:r>
              <a:rPr lang="zh-CN" sz="1100">
                <a:highlight>
                  <a:srgbClr val="FFFFFF"/>
                </a:highlight>
              </a:rPr>
              <a:t>Zhishual Zhang, Zhou Ren, Alan Yuille</a:t>
            </a:r>
            <a:r>
              <a:rPr lang="zh-CN" sz="1200"/>
              <a:t>, Mitigating adversarial effects through randomization, </a:t>
            </a:r>
            <a:r>
              <a:rPr i="1" lang="zh-CN" sz="1200"/>
              <a:t>arXiv, 2017. </a:t>
            </a:r>
            <a:r>
              <a:rPr b="1" lang="zh-CN" sz="1200"/>
              <a:t>code</a:t>
            </a:r>
            <a:r>
              <a:rPr lang="zh-CN" sz="1200"/>
              <a:t>: https://github.com/cihangxie/NIPS2017_adv_challenge_defense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/>
              <a:t>Other low-level operations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Randomly adding small random noise.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Image filtering: linear or non-linear.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Image compression: JPEG.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Experiments show little improvement combined with random resizing and padding.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286600" y="197350"/>
            <a:ext cx="43440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 sz="2800"/>
              <a:t>Why it works?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62000" y="830850"/>
            <a:ext cx="8567400" cy="3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>
                <a:solidFill>
                  <a:schemeClr val="dk1"/>
                </a:solidFill>
              </a:rPr>
              <a:t>1). No harm on clean images. </a:t>
            </a:r>
            <a:r>
              <a:rPr lang="zh-CN">
                <a:solidFill>
                  <a:schemeClr val="dk1"/>
                </a:solidFill>
              </a:rPr>
              <a:t> 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ts val="1400"/>
              <a:buChar char="●"/>
            </a:pPr>
            <a:r>
              <a:rPr lang="zh-CN">
                <a:solidFill>
                  <a:schemeClr val="dk1"/>
                </a:solidFill>
              </a:rPr>
              <a:t>The model trained on large-scale dataset, i.e., Imagenet, is to some extent robust to scale and padding.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zh-CN" sz="1800"/>
              <a:t>2). Break the specific structure of adversarial noise </a:t>
            </a:r>
            <a:r>
              <a:rPr lang="zh-CN" sz="1800"/>
              <a:t>especially</a:t>
            </a:r>
            <a:r>
              <a:rPr lang="zh-CN" sz="1800"/>
              <a:t> for iterative attacks.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zh-CN"/>
              <a:t>For i</a:t>
            </a:r>
            <a:r>
              <a:rPr lang="zh-CN"/>
              <a:t>terative attacks, the generated adversarial perturbation may be easily overfitted to the network parameter. An image transformation can break the structure.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59300" y="746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/>
              <a:t>Extensive Evaluation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135750" y="559350"/>
            <a:ext cx="8906700" cy="370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>
                <a:solidFill>
                  <a:srgbClr val="000000"/>
                </a:solidFill>
              </a:rPr>
              <a:t>Test dataset: 5000 image from Imagenet validation dataset (all classified rightly).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zh-CN">
                <a:solidFill>
                  <a:srgbClr val="000000"/>
                </a:solidFill>
              </a:rPr>
              <a:t>Single-Step Attack: FGSM [4]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zh-CN">
                <a:solidFill>
                  <a:schemeClr val="dk1"/>
                </a:solidFill>
              </a:rPr>
              <a:t>Iterative attack: </a:t>
            </a:r>
            <a:r>
              <a:rPr lang="zh-CN">
                <a:solidFill>
                  <a:srgbClr val="000000"/>
                </a:solidFill>
              </a:rPr>
              <a:t>DeepFool [5], C&amp;W [6]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zh-CN">
                <a:solidFill>
                  <a:srgbClr val="000000"/>
                </a:solidFill>
              </a:rPr>
              <a:t>Attack </a:t>
            </a:r>
            <a:r>
              <a:rPr lang="zh-CN">
                <a:solidFill>
                  <a:srgbClr val="000000"/>
                </a:solidFill>
              </a:rPr>
              <a:t>Scenario</a:t>
            </a:r>
            <a:r>
              <a:rPr lang="zh-CN">
                <a:solidFill>
                  <a:srgbClr val="000000"/>
                </a:solidFill>
              </a:rPr>
              <a:t>: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arenBoth"/>
            </a:pPr>
            <a:r>
              <a:rPr lang="zh-CN">
                <a:solidFill>
                  <a:srgbClr val="000000"/>
                </a:solidFill>
              </a:rPr>
              <a:t>vanilla attack: attackers do not know randomization layers.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arenBoth"/>
            </a:pPr>
            <a:r>
              <a:rPr lang="zh-CN">
                <a:solidFill>
                  <a:srgbClr val="000000"/>
                </a:solidFill>
              </a:rPr>
              <a:t>single-pattern attack: attackers know randomization layers and choose one specific pattern (resizing and padding) to attack.</a:t>
            </a:r>
          </a:p>
          <a:p>
            <a:pPr indent="-342900" lvl="0" marL="457200">
              <a:spcBef>
                <a:spcPts val="0"/>
              </a:spcBef>
              <a:buClr>
                <a:srgbClr val="000000"/>
              </a:buClr>
              <a:buSzPts val="1800"/>
              <a:buAutoNum type="alphaLcParenBoth"/>
            </a:pPr>
            <a:r>
              <a:rPr lang="zh-CN">
                <a:solidFill>
                  <a:srgbClr val="000000"/>
                </a:solidFill>
              </a:rPr>
              <a:t>ensemble-pattern attack: attackers know randomization layers and choose multiple typical patterns to attack.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5075" y="4421625"/>
            <a:ext cx="90903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24000"/>
              </a:lnSpc>
              <a:spcBef>
                <a:spcPts val="0"/>
              </a:spcBef>
              <a:buNone/>
            </a:pPr>
            <a:r>
              <a:rPr lang="zh-CN" sz="1000">
                <a:highlight>
                  <a:srgbClr val="FFFFFF"/>
                </a:highlight>
              </a:rPr>
              <a:t>[4] </a:t>
            </a:r>
            <a:r>
              <a:rPr lang="zh-CN" sz="1000">
                <a:highlight>
                  <a:srgbClr val="FFFFFF"/>
                </a:highlight>
              </a:rPr>
              <a:t>Goodfellow I J, Shlens J, Szegedy C. “Explaining and harnessing adversarial examples”. arXiv, 2014.</a:t>
            </a:r>
          </a:p>
          <a:p>
            <a:pPr indent="0" lvl="0" marL="0" rtl="0">
              <a:lnSpc>
                <a:spcPct val="124000"/>
              </a:lnSpc>
              <a:spcBef>
                <a:spcPts val="0"/>
              </a:spcBef>
              <a:buNone/>
            </a:pPr>
            <a:r>
              <a:rPr lang="zh-CN" sz="1000">
                <a:highlight>
                  <a:srgbClr val="FFFFFF"/>
                </a:highlight>
              </a:rPr>
              <a:t>[5] </a:t>
            </a:r>
            <a:r>
              <a:rPr lang="zh-CN" sz="1000">
                <a:highlight>
                  <a:srgbClr val="FFFFFF"/>
                </a:highlight>
              </a:rPr>
              <a:t>Moosavi-Dezfooli S M, Fawzi A, Frossard P. “Deepfool: a simple and accurate method to fool deep neural networks”. CVPR, 2016.</a:t>
            </a:r>
          </a:p>
          <a:p>
            <a:pPr indent="0" lvl="0" marL="0" rtl="0">
              <a:lnSpc>
                <a:spcPct val="124000"/>
              </a:lnSpc>
              <a:spcBef>
                <a:spcPts val="0"/>
              </a:spcBef>
              <a:buNone/>
            </a:pPr>
            <a:r>
              <a:rPr lang="zh-CN" sz="1000">
                <a:highlight>
                  <a:srgbClr val="FFFFFF"/>
                </a:highlight>
              </a:rPr>
              <a:t>[6] </a:t>
            </a:r>
            <a:r>
              <a:rPr lang="zh-CN" sz="1000">
                <a:highlight>
                  <a:srgbClr val="FFFFFF"/>
                </a:highlight>
              </a:rPr>
              <a:t>Carlini N, Wagner D. “Towards evaluating the robustness of neural networks”. arXiv, 2016.</a:t>
            </a:r>
          </a:p>
          <a:p>
            <a:pPr indent="0" lvl="0" marL="0" rtl="0">
              <a:lnSpc>
                <a:spcPct val="124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24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0" l="0" r="0" t="2704"/>
          <a:stretch/>
        </p:blipFill>
        <p:spPr>
          <a:xfrm>
            <a:off x="531300" y="1562587"/>
            <a:ext cx="7862875" cy="197763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1727075" y="478900"/>
            <a:ext cx="51057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 sz="2400"/>
              <a:t>Top-1 accuracy under V</a:t>
            </a:r>
            <a:r>
              <a:rPr lang="zh-CN" sz="2400"/>
              <a:t>anilla attack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149275" y="2270550"/>
            <a:ext cx="23529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39" name="Shape 139"/>
          <p:cNvSpPr txBox="1"/>
          <p:nvPr/>
        </p:nvSpPr>
        <p:spPr>
          <a:xfrm>
            <a:off x="159600" y="4005400"/>
            <a:ext cx="27204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1455578" y="379725"/>
            <a:ext cx="60834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/>
              <a:t>Top-1 accuracy under Single-pattern attack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2047"/>
          <a:stretch/>
        </p:blipFill>
        <p:spPr>
          <a:xfrm>
            <a:off x="430825" y="1469575"/>
            <a:ext cx="8296325" cy="22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123725" y="445025"/>
            <a:ext cx="66444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/>
              <a:t>Top-1 accuracy under Ensemble-pattern attack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2353"/>
          <a:stretch/>
        </p:blipFill>
        <p:spPr>
          <a:xfrm>
            <a:off x="347350" y="1434575"/>
            <a:ext cx="8484950" cy="22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146350" y="216425"/>
            <a:ext cx="58071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CN" sz="2400"/>
              <a:t>Top-1 accuracy under </a:t>
            </a:r>
            <a:r>
              <a:rPr lang="zh-CN" sz="2400"/>
              <a:t>One-pixel Padding</a:t>
            </a: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2219"/>
          <a:stretch/>
        </p:blipFill>
        <p:spPr>
          <a:xfrm>
            <a:off x="233800" y="1714500"/>
            <a:ext cx="8409100" cy="261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384625" y="808225"/>
            <a:ext cx="82959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/>
              <a:t>Images are of size 330x330x3, our defense pad them to 331x331x3.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zh-CN"/>
              <a:t>Possible patterns is 4, choose 3 to attack, and test on the remaining one 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73150" y="4462275"/>
            <a:ext cx="90708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/>
              <a:t>Adversarial examples generated on one specific padding pattern is hard to transfer to a different padding pattern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06675" y="216425"/>
            <a:ext cx="59145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 sz="2400"/>
              <a:t>Top-1 accuracy under </a:t>
            </a:r>
            <a:r>
              <a:rPr lang="zh-CN" sz="2400"/>
              <a:t>One-pixel Resizing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712925"/>
            <a:ext cx="8520600" cy="385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 sz="1400">
                <a:solidFill>
                  <a:srgbClr val="000000"/>
                </a:solidFill>
              </a:rPr>
              <a:t>Images are of size 330x330x3, our defense resize them to 331x331x3</a:t>
            </a: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3325"/>
          <a:stretch/>
        </p:blipFill>
        <p:spPr>
          <a:xfrm>
            <a:off x="311700" y="1411250"/>
            <a:ext cx="8394001" cy="263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36600" y="4315975"/>
            <a:ext cx="90708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CN"/>
              <a:t>Adversarial examples generated on one specific resizing pattern is hard to transfer to a different resizing pattern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zh-CN"/>
              <a:t>The Kaggle Submission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223025"/>
            <a:ext cx="8520600" cy="3461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 sz="1400">
                <a:solidFill>
                  <a:srgbClr val="000000"/>
                </a:solidFill>
              </a:rPr>
              <a:t>Base M</a:t>
            </a:r>
            <a:r>
              <a:rPr lang="zh-CN" sz="1400">
                <a:solidFill>
                  <a:srgbClr val="000000"/>
                </a:solidFill>
              </a:rPr>
              <a:t>odel: ens-adv-Inception-Resnet-v2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zh-CN" sz="1400">
                <a:solidFill>
                  <a:srgbClr val="000000"/>
                </a:solidFill>
              </a:rPr>
              <a:t>(</a:t>
            </a:r>
            <a:r>
              <a:rPr i="1" lang="zh-CN" sz="1400">
                <a:solidFill>
                  <a:srgbClr val="000000"/>
                </a:solidFill>
              </a:rPr>
              <a:t>This model is </a:t>
            </a:r>
            <a:r>
              <a:rPr i="1" lang="zh-CN" sz="1400">
                <a:solidFill>
                  <a:srgbClr val="000000"/>
                </a:solidFill>
              </a:rPr>
              <a:t>publicly</a:t>
            </a:r>
            <a:r>
              <a:rPr i="1" lang="zh-CN" sz="1400">
                <a:solidFill>
                  <a:srgbClr val="000000"/>
                </a:solidFill>
              </a:rPr>
              <a:t> available and almost all top attack teams consider this model in their attacks, thus we think we are doing defense under white-box attack</a:t>
            </a:r>
            <a:r>
              <a:rPr lang="zh-CN" sz="1400">
                <a:solidFill>
                  <a:srgbClr val="000000"/>
                </a:solidFill>
              </a:rPr>
              <a:t>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zh-CN" sz="1400">
                <a:solidFill>
                  <a:srgbClr val="000000"/>
                </a:solidFill>
              </a:rPr>
              <a:t>Randomization Parameter: (1) resizing the image to [310, 331)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zh-CN" sz="1400">
                <a:solidFill>
                  <a:srgbClr val="000000"/>
                </a:solidFill>
              </a:rPr>
              <a:t>				       (2) flipped the input image with p=0.5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zh-CN" sz="1400">
                <a:solidFill>
                  <a:srgbClr val="000000"/>
                </a:solidFill>
              </a:rPr>
              <a:t>				       (3) 30 randomization patterns are ensembled for the final prediction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zh-CN" sz="1400">
                <a:solidFill>
                  <a:srgbClr val="000000"/>
                </a:solidFill>
              </a:rPr>
              <a:t>Results: normalized score is 0.92, which is far better than using ens-adv-Inception-Resnet-v2 alone with score of 0.77.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1640771" y="1613975"/>
            <a:ext cx="5783143" cy="12199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FF0000"/>
                </a:solidFill>
                <a:latin typeface="Arial"/>
              </a:rPr>
              <a:t>Thanks!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159300" y="292625"/>
            <a:ext cx="8520600" cy="61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What is adversarial examples? (I)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0725"/>
            <a:ext cx="8839201" cy="23864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256425" y="3787225"/>
            <a:ext cx="55131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/>
              <a:t>This figure shows the adversarial example in image classification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59300" y="-12175"/>
            <a:ext cx="8520600" cy="61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What is adversarial examples? (II)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650" y="531125"/>
            <a:ext cx="7241899" cy="39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159300" y="4455000"/>
            <a:ext cx="88683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CN"/>
              <a:t>This figure shows the adversarial example in object detection and semantic segmentation. For segmentation results, </a:t>
            </a:r>
            <a:r>
              <a:rPr b="1" i="1" lang="zh-CN"/>
              <a:t>purple indicate dog, light green indicate train, green indicate sofa, pink indicate person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/>
              <a:t>Formulation of adversarial attacks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838400"/>
            <a:ext cx="8520600" cy="3730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>
                <a:solidFill>
                  <a:srgbClr val="000000"/>
                </a:solidFill>
              </a:rPr>
              <a:t>Let x denote the input image;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zh-CN">
                <a:solidFill>
                  <a:srgbClr val="000000"/>
                </a:solidFill>
              </a:rPr>
              <a:t>Let f denote the a classifier, e.g., a neural network;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zh-CN">
                <a:solidFill>
                  <a:srgbClr val="000000"/>
                </a:solidFill>
              </a:rPr>
              <a:t>Let l denote the adversarial label, i.e., f(x) ≠ l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zh-CN">
                <a:solidFill>
                  <a:srgbClr val="000000"/>
                </a:solidFill>
              </a:rPr>
              <a:t>To find the adversarial perturbation r, we can solve the following problem</a:t>
            </a:r>
          </a:p>
          <a:p>
            <a:pPr indent="457200" lvl="0" marL="2286000">
              <a:spcBef>
                <a:spcPts val="0"/>
              </a:spcBef>
              <a:buNone/>
            </a:pPr>
            <a:r>
              <a:rPr b="1" lang="zh-CN">
                <a:solidFill>
                  <a:srgbClr val="000000"/>
                </a:solidFill>
              </a:rPr>
              <a:t>min</a:t>
            </a:r>
            <a:r>
              <a:rPr lang="zh-CN">
                <a:solidFill>
                  <a:srgbClr val="000000"/>
                </a:solidFill>
              </a:rPr>
              <a:t> c||r|| + loss(f(x+r), l) </a:t>
            </a:r>
          </a:p>
          <a:p>
            <a:pPr indent="457200" lvl="0" marL="2286000" rtl="0">
              <a:spcBef>
                <a:spcPts val="0"/>
              </a:spcBef>
              <a:buNone/>
            </a:pPr>
            <a:r>
              <a:rPr b="1" lang="zh-CN">
                <a:solidFill>
                  <a:srgbClr val="000000"/>
                </a:solidFill>
              </a:rPr>
              <a:t>s.t.</a:t>
            </a:r>
            <a:r>
              <a:rPr lang="zh-CN">
                <a:solidFill>
                  <a:srgbClr val="000000"/>
                </a:solidFill>
              </a:rPr>
              <a:t>  x+r ∊ [0, 255]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zh-CN">
                <a:solidFill>
                  <a:srgbClr val="000000"/>
                </a:solidFill>
              </a:rPr>
              <a:t>where c is the parameter to control the importance of </a:t>
            </a:r>
            <a:r>
              <a:rPr lang="zh-CN">
                <a:solidFill>
                  <a:srgbClr val="000000"/>
                </a:solidFill>
              </a:rPr>
              <a:t>magnitude</a:t>
            </a:r>
            <a:r>
              <a:rPr lang="zh-CN">
                <a:solidFill>
                  <a:srgbClr val="000000"/>
                </a:solidFill>
              </a:rPr>
              <a:t> of adversarial perturbation, and ||•|| can be an </a:t>
            </a:r>
            <a:r>
              <a:rPr lang="zh-CN">
                <a:solidFill>
                  <a:srgbClr val="000000"/>
                </a:solidFill>
              </a:rPr>
              <a:t>arbitrary</a:t>
            </a:r>
            <a:r>
              <a:rPr lang="zh-CN">
                <a:solidFill>
                  <a:srgbClr val="000000"/>
                </a:solidFill>
              </a:rPr>
              <a:t> norm.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CN"/>
              <a:t>T</a:t>
            </a:r>
            <a:r>
              <a:rPr lang="zh-CN"/>
              <a:t>erminology</a:t>
            </a:r>
            <a:r>
              <a:rPr lang="zh-CN"/>
              <a:t> in</a:t>
            </a:r>
            <a:r>
              <a:rPr lang="zh-CN"/>
              <a:t> adversarial attacks 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990800"/>
            <a:ext cx="8520600" cy="3730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zh-CN">
                <a:solidFill>
                  <a:srgbClr val="000000"/>
                </a:solidFill>
              </a:rPr>
              <a:t>Attack Rate</a:t>
            </a:r>
            <a:r>
              <a:rPr lang="zh-CN">
                <a:solidFill>
                  <a:srgbClr val="000000"/>
                </a:solidFill>
              </a:rPr>
              <a:t>: the ratio of the number of adversarial examples that let the classifier fail over the total number of adversarial examples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zh-CN">
                <a:solidFill>
                  <a:srgbClr val="000000"/>
                </a:solidFill>
              </a:rPr>
              <a:t>Single-Step Attack</a:t>
            </a:r>
            <a:r>
              <a:rPr lang="zh-CN">
                <a:solidFill>
                  <a:srgbClr val="000000"/>
                </a:solidFill>
              </a:rPr>
              <a:t>: performs only one iteration over the loss to generate adversarial examples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zh-CN">
                <a:solidFill>
                  <a:srgbClr val="000000"/>
                </a:solidFill>
              </a:rPr>
              <a:t>Iterative Attack</a:t>
            </a:r>
            <a:r>
              <a:rPr lang="zh-CN">
                <a:solidFill>
                  <a:srgbClr val="000000"/>
                </a:solidFill>
              </a:rPr>
              <a:t>: performs several iterations over the loss to generate adversarial examples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zh-CN">
                <a:solidFill>
                  <a:srgbClr val="000000"/>
                </a:solidFill>
              </a:rPr>
              <a:t>White-Box Attack</a:t>
            </a:r>
            <a:r>
              <a:rPr lang="zh-CN">
                <a:solidFill>
                  <a:srgbClr val="000000"/>
                </a:solidFill>
              </a:rPr>
              <a:t>: the network structure and parameters are known to the attacker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b="1" lang="zh-CN">
                <a:solidFill>
                  <a:srgbClr val="000000"/>
                </a:solidFill>
              </a:rPr>
              <a:t>Black-Box Attack</a:t>
            </a:r>
            <a:r>
              <a:rPr lang="zh-CN">
                <a:solidFill>
                  <a:srgbClr val="000000"/>
                </a:solidFill>
              </a:rPr>
              <a:t>: attacker does not the network parameters or network structures or both of them when performing adversarial attack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61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Popular Defense Methods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323525" y="1293125"/>
            <a:ext cx="8047200" cy="12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Adversarial Training [1] / </a:t>
            </a:r>
            <a:r>
              <a:rPr lang="zh-CN" sz="1800">
                <a:solidFill>
                  <a:schemeClr val="dk1"/>
                </a:solidFill>
              </a:rPr>
              <a:t>Ensemble Adversarial Training [2]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>
                <a:solidFill>
                  <a:schemeClr val="dk1"/>
                </a:solidFill>
              </a:rPr>
              <a:t>Gradient Masking: defensive distillation [3]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zh-CN" sz="1800"/>
              <a:t>Ensemble Multiple Networks to build a defender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392175" y="2803675"/>
            <a:ext cx="8440200" cy="11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zh-CN" sz="1800"/>
              <a:t>However, these methods can be broken when the network structure and parameters are known to the attackers (i.e., white-box attacks).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5075" y="4269225"/>
            <a:ext cx="90903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24000"/>
              </a:lnSpc>
              <a:spcBef>
                <a:spcPts val="0"/>
              </a:spcBef>
              <a:buNone/>
            </a:pPr>
            <a:r>
              <a:rPr lang="zh-CN" sz="1000">
                <a:highlight>
                  <a:srgbClr val="FFFFFF"/>
                </a:highlight>
              </a:rPr>
              <a:t>[1] Alexey Kurakin, Ian Goodfellow, and Samy Bengio, "Adversarial machine learning at scale", arXiv, 2016.</a:t>
            </a:r>
          </a:p>
          <a:p>
            <a:pPr indent="0" lvl="0" marL="0" rtl="0">
              <a:lnSpc>
                <a:spcPct val="124000"/>
              </a:lnSpc>
              <a:spcBef>
                <a:spcPts val="0"/>
              </a:spcBef>
              <a:buNone/>
            </a:pPr>
            <a:r>
              <a:rPr lang="zh-CN" sz="1000">
                <a:highlight>
                  <a:srgbClr val="FFFFFF"/>
                </a:highlight>
              </a:rPr>
              <a:t>[2] Florian Tramèr, Alexey Kurakin, Nicolas Papernot, Dan Boneh, and Patrick McDaniel, "Ensemble Adversarial Training: Attacks and Defenses", arXiv, 2017.</a:t>
            </a:r>
          </a:p>
          <a:p>
            <a:pPr indent="0" lvl="0" marL="0" rtl="0">
              <a:lnSpc>
                <a:spcPct val="124000"/>
              </a:lnSpc>
              <a:spcBef>
                <a:spcPts val="0"/>
              </a:spcBef>
              <a:buNone/>
            </a:pPr>
            <a:r>
              <a:rPr lang="zh-CN" sz="1000">
                <a:highlight>
                  <a:srgbClr val="FFFFFF"/>
                </a:highlight>
              </a:rPr>
              <a:t>[3] Nicolas Papernot, Patrick McDaniel, Xi Wu, Somesh Jha, and Ananthram Swami, "Distillation as a defense to adversarial perturbations against deep neural networks", In IEEE Symposium on Security and Privacy, 2016.</a:t>
            </a:r>
          </a:p>
          <a:p>
            <a:pPr indent="0" lvl="0" marL="0" rtl="0">
              <a:lnSpc>
                <a:spcPct val="124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24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1509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/>
              <a:t>Design Goal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72000" y="1132525"/>
            <a:ext cx="8152200" cy="3183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CN" sz="2400">
                <a:solidFill>
                  <a:srgbClr val="000000"/>
                </a:solidFill>
              </a:rPr>
              <a:t>1). hardly</a:t>
            </a:r>
            <a:r>
              <a:rPr lang="zh-CN" sz="2400">
                <a:solidFill>
                  <a:srgbClr val="000000"/>
                </a:solidFill>
              </a:rPr>
              <a:t> hurt the performance on clean image.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zh-CN" sz="2400">
                <a:solidFill>
                  <a:srgbClr val="000000"/>
                </a:solidFill>
              </a:rPr>
              <a:t>2). effective to different attack methods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zh-CN" sz="2400">
                <a:solidFill>
                  <a:srgbClr val="000000"/>
                </a:solidFill>
              </a:rPr>
              <a:t>3). simple, e.g., no re-training / fine-tuning.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273988" y="1737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CN"/>
              <a:t>Our Solution - Randomization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273225" y="1279800"/>
            <a:ext cx="8520600" cy="198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zh-CN">
                <a:solidFill>
                  <a:srgbClr val="000000"/>
                </a:solidFill>
              </a:rPr>
              <a:t>Random Resizing Layer</a:t>
            </a:r>
            <a:r>
              <a:rPr lang="zh-CN">
                <a:solidFill>
                  <a:srgbClr val="000000"/>
                </a:solidFill>
              </a:rPr>
              <a:t>: </a:t>
            </a:r>
            <a:r>
              <a:rPr lang="zh-CN">
                <a:solidFill>
                  <a:srgbClr val="000000"/>
                </a:solidFill>
              </a:rPr>
              <a:t>Resize the original image to a larger size, i.e., to the size of Rnd x Rnd x 3.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zh-CN">
                <a:solidFill>
                  <a:srgbClr val="000000"/>
                </a:solidFill>
              </a:rPr>
              <a:t>Random Padding Layer</a:t>
            </a:r>
            <a:r>
              <a:rPr lang="zh-CN">
                <a:solidFill>
                  <a:srgbClr val="000000"/>
                </a:solidFill>
              </a:rPr>
              <a:t>: Pad the resized image to a new image with fixed size. For example, if we pad the resized image to the size 331 x 331 x 3, then the padding size at left, right, upper, bottom are [a, 331-Rnd-a, b, 331-Rnd-b].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216650" y="67125"/>
            <a:ext cx="8667600" cy="58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/>
              <a:t>Method Pipeline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475" y="809025"/>
            <a:ext cx="8323725" cy="39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