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8" r:id="rId7"/>
    <p:sldId id="261" r:id="rId8"/>
    <p:sldId id="271" r:id="rId9"/>
    <p:sldId id="263" r:id="rId10"/>
    <p:sldId id="264" r:id="rId11"/>
    <p:sldId id="269" r:id="rId12"/>
    <p:sldId id="265" r:id="rId13"/>
    <p:sldId id="272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>
    <p:extLst>
      <p:ext uri="{19B8F6BF-5375-455C-9EA6-DF929625EA0E}">
        <p15:presenceInfo xmlns:p15="http://schemas.microsoft.com/office/powerpoint/2012/main" userId="a7cff8b72fe80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12:21:05.326" idx="1">
    <p:pos x="6834" y="280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590-A0E3-F7C7-A2BF-04CA0E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dirty="0"/>
              <a:t>Aditya’s Data Visualization Project</a:t>
            </a:r>
            <a:br>
              <a:rPr lang="en-US" sz="5600" dirty="0"/>
            </a:br>
            <a:br>
              <a:rPr lang="en-US" sz="5600" dirty="0"/>
            </a:br>
            <a:r>
              <a:rPr lang="en-US" sz="4200" i="1" dirty="0"/>
              <a:t>Mutual Fund Multi-Factor Analysis</a:t>
            </a:r>
            <a:endParaRPr lang="en-IN" sz="4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9F3D-824D-29C1-EB78-CA323F58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2083"/>
            <a:ext cx="7891272" cy="1069848"/>
          </a:xfrm>
        </p:spPr>
        <p:txBody>
          <a:bodyPr/>
          <a:lstStyle/>
          <a:p>
            <a:r>
              <a:rPr lang="en-US" dirty="0"/>
              <a:t>A comprehensive analysis of mutual fund performance based on returns, risk, and expense ratios.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0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8100"/>
            <a:ext cx="10058400" cy="101569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0225"/>
            <a:ext cx="10061448" cy="4591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Color-Coded Scheme Names : Schemes are represented by unique colors in the scatter plots for easy visual identification and comparison across the graphs.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Expense Ratio vs Returns Analysis : The bottom graph directly correlates expense ratio (fund cost) with returns over 1, 3, and 5 years, enabling users to gauge the cost-effectiveness of funds.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Performance Highlights : The total averages for 1-year and 3-year returns are shown at the bottom of the table, offering a quick summary of the fund performance.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Scrollable and Filterable Data : The fund details table is scrollable, allowing users to explore more funds and their corresponding performance data as per their interest.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551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Analysis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insights derived from the dashboard: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3-year average return of 18.47% significantly outperforms both the 1-year average return of 4.29% and the 5-year average return of 9.40%, highlighting stronger mid-term growth compared to shorter and longer-term performance.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Bank of India Credit Risk Fund achieved an exceptional 130% return in 1 year, the highest in its category, but with high volatility (SD of 77.72). It is classified as risk level 4 in the debt category, suggesting a high-risk, high-reward profile.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majority of funds have a 1-year return of 5.20%, with a risk level of 2, beta of 0.14, average Sharpe ratio of 1.14, and average </a:t>
            </a:r>
            <a:r>
              <a:rPr lang="en-US" dirty="0" err="1"/>
              <a:t>Sortino</a:t>
            </a:r>
            <a:r>
              <a:rPr lang="en-US" dirty="0"/>
              <a:t> ratio of 6.28.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75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05068"/>
            <a:ext cx="10058400" cy="2752530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Analysis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82351"/>
            <a:ext cx="10058400" cy="50898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For 3 year Returns:-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Quant Small Cap Fund delivers the highest return at 77.40% over 3 years, showcasing strong growth potential 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Majority of returns are achieved with an expense ratio between 1% to 2%, or possibly lower, indicating cost efficiency.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As risk level increases, returns also increase in a non-linear fashion, highlighting the risk-return tradeoff.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Equity funds consistently offer higher returns compared to other categories like debt and hybrid, making them more attractive for long-term investors.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Funds with higher volatility tend to show greater growth, but come with increased risk.</a:t>
            </a:r>
          </a:p>
        </p:txBody>
      </p:sp>
    </p:spTree>
    <p:extLst>
      <p:ext uri="{BB962C8B-B14F-4D97-AF65-F5344CB8AC3E}">
        <p14:creationId xmlns:p14="http://schemas.microsoft.com/office/powerpoint/2010/main" val="87078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93FF6-452D-3095-A2C1-E2EED2B08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305E-36A5-E888-F7B3-16E372C8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05069"/>
            <a:ext cx="10058400" cy="3816219"/>
          </a:xfrm>
        </p:spPr>
        <p:txBody>
          <a:bodyPr>
            <a:normAutofit/>
          </a:bodyPr>
          <a:lstStyle/>
          <a:p>
            <a:pPr algn="ctr"/>
            <a:r>
              <a:rPr lang="en-US" sz="4200" dirty="0" err="1"/>
              <a:t>Analysisoutcomes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6355-BC93-9924-14E2-7C33F055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48678"/>
            <a:ext cx="10058400" cy="39235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for 5-year returns: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majority of Alpha ratios lie between -5 to +15 for funds with returns ranging from 2% to 15%.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Beta ratio ranges between 5% to 15% for funds with returns between 2% and 15%.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Quant Small Cap Fund, managed by </a:t>
            </a:r>
            <a:r>
              <a:rPr lang="en-US" sz="1800" dirty="0" err="1"/>
              <a:t>Sanjeer</a:t>
            </a:r>
            <a:r>
              <a:rPr lang="en-US" sz="1800" dirty="0"/>
              <a:t> Sharma, delivers the highest return at 23% over 5 years, which is lower than its 3-year return of 77.40%.</a:t>
            </a:r>
          </a:p>
        </p:txBody>
      </p:sp>
    </p:spTree>
    <p:extLst>
      <p:ext uri="{BB962C8B-B14F-4D97-AF65-F5344CB8AC3E}">
        <p14:creationId xmlns:p14="http://schemas.microsoft.com/office/powerpoint/2010/main" val="229223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Conclusion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Mid-term growth</a:t>
            </a:r>
            <a:r>
              <a:rPr lang="en-US" sz="1600" dirty="0"/>
              <a:t> (3-year returns of 18.47%) outperforms both short-term (1-year return of 4.29%) and long-term (5-year return of 9.40%) performance, indicating stronger growth potential in the intermediate period.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Equity funds</a:t>
            </a:r>
            <a:r>
              <a:rPr lang="en-US" sz="1600" dirty="0"/>
              <a:t> tend to offer higher returns compared to debt and hybrid funds, with higher volatility correlating with greater growth but also increased risk, making them suitable for long-term investors with higher risk tolerance.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Expense ratios</a:t>
            </a:r>
            <a:r>
              <a:rPr lang="en-US" sz="1600" dirty="0"/>
              <a:t> between 1% and 2% contribute to cost efficiency, while </a:t>
            </a:r>
            <a:r>
              <a:rPr lang="en-US" sz="1600" b="1" dirty="0"/>
              <a:t>risk levels</a:t>
            </a:r>
            <a:r>
              <a:rPr lang="en-US" sz="1600" dirty="0"/>
              <a:t> and </a:t>
            </a:r>
            <a:r>
              <a:rPr lang="en-US" sz="1600" b="1" dirty="0"/>
              <a:t>beta ratios</a:t>
            </a:r>
            <a:r>
              <a:rPr lang="en-US" sz="1600" dirty="0"/>
              <a:t> highlight the tradeoff between risk and return, with higher risk leading to the potential for higher returns.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87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82B24-AF24-EA8E-32AB-36DB6E6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44E-0E80-0126-CE16-EAF1D8D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objective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B978-1E07-136E-F86C-61C4569C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analysis combines multiple variables: returns (1yr, 3yr, 5yr), risk metrics (standard deviation, beta, Sharpe ratio), and expense ratio.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Using weighted scoring, we aim to rank mutual funds based on their overall performance.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goal is to provide actionable insights for selecting funds that offer the best balance between risk, return, and cost.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Understand the tradeoff between risk and return by analyzing how funds perform across different risk levels (low, moderate, high).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will highlight which funds offer the best risk-adjusted returns for investors.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43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DA0B-9C8A-AE38-7F77-6D38537B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352939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9B2-D1F8-B05F-8238-A5A70B23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59632"/>
            <a:ext cx="10058400" cy="4903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Objective Selection: Investors require a data-driven method to choose mutual funds that align with their risk tolerance and return expectations.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Comprehensive Evaluation: It's essential to assess returns alongside risk metrics like standard deviation and beta to gauge fund performance accurately.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Expense Ratio Impact: Understanding how expense ratios influence performance is vital for informed investment decisions.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Risk-Return Analysis: The analysis covers both short-term and long-term returns across varying risk levels: low, moderate, and high.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Top-Performing Funds: Focus is on identifying top-performing funds through a weighted combination of returns, risk, and expenses.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701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05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9416"/>
            <a:ext cx="10933591" cy="3957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Data Collection: Gather data on mutual funds, including returns, risk metrics, and expense ratios.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Risk Classification: Categorize funds by risk levels (low, moderate, high) based on volatility.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Performance Metrics: Assess short-term and long-term returns for each fund.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Risk-Adjusted Returns: Use measures like the Sharpe ratio to evaluate performance relative to risk.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Weighted Evaluation: Create a scoring system combining returns, risk, and expenses for fund ranking.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Visualization Tools: Use tools like Power BI for clear data presentation and fund comparisons.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025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4E255-F2D8-ABBB-48F6-2189E912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1031398"/>
            <a:ext cx="10954139" cy="51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9"/>
            <a:ext cx="10711650" cy="37641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Some imp ratios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/>
              <a:t>sortino</a:t>
            </a:r>
            <a:r>
              <a:rPr lang="en-IN" sz="1800" dirty="0"/>
              <a:t>: </a:t>
            </a:r>
            <a:r>
              <a:rPr lang="en-IN" sz="1800" dirty="0" err="1"/>
              <a:t>Sortino</a:t>
            </a:r>
            <a:r>
              <a:rPr lang="en-IN" sz="1800" dirty="0"/>
              <a:t> ratio, measuring risk-adjusted returns focusing on downside risk.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alpha: Alpha, indicating the fund's performance relative to the market benchmark.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/>
              <a:t>sd</a:t>
            </a:r>
            <a:r>
              <a:rPr lang="en-IN" sz="1800" dirty="0"/>
              <a:t>: Standard deviation, showing the fund's volatility.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beta: Beta, measuring the fund's sensitivity to market movements.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/>
              <a:t>sharpe</a:t>
            </a:r>
            <a:r>
              <a:rPr lang="en-IN" sz="1800" dirty="0"/>
              <a:t>: Sharpe ratio, indicating risk-adjusted returns.</a:t>
            </a:r>
          </a:p>
        </p:txBody>
      </p:sp>
    </p:spTree>
    <p:extLst>
      <p:ext uri="{BB962C8B-B14F-4D97-AF65-F5344CB8AC3E}">
        <p14:creationId xmlns:p14="http://schemas.microsoft.com/office/powerpoint/2010/main" val="63527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47B-0E24-CC37-9F9B-31EBFEC3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90" y="240838"/>
            <a:ext cx="6867617" cy="629174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Dashboard</a:t>
            </a:r>
            <a:endParaRPr lang="en-IN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DC42B-49F7-81BA-AC66-CB2FE5C2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976544"/>
            <a:ext cx="10380955" cy="5753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A74E8-4DDE-458F-E7AA-E189689C5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21" y="976544"/>
            <a:ext cx="10380955" cy="58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8CB4-7994-271E-71B3-FA5D3BF2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4239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DB6A5-65AC-6FDC-2BA3-7D0B02067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9" y="0"/>
            <a:ext cx="11832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7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10058400" cy="886407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1013"/>
            <a:ext cx="10058400" cy="57569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Interactive Graphs : Top Graph (1Yr Return % vs SD): Scatter plot showing the relationship between the 1-year return percentage and standard deviation (volatility) for various mutual fund schemes, color-coded by scheme name.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Bottom Graph (3Yr Return % vs Expense Ratio): Scatter plot displaying the relationship between the 3-year return percentage and expense ratio, providing insights into how fund costs impact performance.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Risk Level Filter : A numeric risk level filter ranging from 1 to 6 allows users to filter schemes based on their risk category, potentially highlighting funds with varying levels of risk.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Fund Details Table : A detailed table listing the scheme names, fund managers, and key performance indicators such as 1-year, 3-year, and 5-year return percentages.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table helps users compare the performance of different funds managed by various fund managers.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2611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324</TotalTime>
  <Words>1129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Rockwell</vt:lpstr>
      <vt:lpstr>Rockwell Condensed</vt:lpstr>
      <vt:lpstr>Wingdings</vt:lpstr>
      <vt:lpstr>Wood Type</vt:lpstr>
      <vt:lpstr>Aditya’s Data Visualization Project  Mutual Fund Multi-Factor Analysis</vt:lpstr>
      <vt:lpstr>objective</vt:lpstr>
      <vt:lpstr>Problem statement / Project scope</vt:lpstr>
      <vt:lpstr>Solution approach</vt:lpstr>
      <vt:lpstr>Data cleaning/transformation in Power Query</vt:lpstr>
      <vt:lpstr>Solution approach</vt:lpstr>
      <vt:lpstr>Dashboard</vt:lpstr>
      <vt:lpstr>PowerPoint Presentation</vt:lpstr>
      <vt:lpstr>Features of the dashboard</vt:lpstr>
      <vt:lpstr>Features of the dashboard</vt:lpstr>
      <vt:lpstr>Analysis outcomes</vt:lpstr>
      <vt:lpstr>Analysis outcomes</vt:lpstr>
      <vt:lpstr>Analysisoutcomes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 P</dc:creator>
  <cp:lastModifiedBy>Aditya Desai</cp:lastModifiedBy>
  <cp:revision>34</cp:revision>
  <dcterms:created xsi:type="dcterms:W3CDTF">2022-12-25T12:52:17Z</dcterms:created>
  <dcterms:modified xsi:type="dcterms:W3CDTF">2024-10-12T19:06:34Z</dcterms:modified>
</cp:coreProperties>
</file>