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1"/>
  </p:sldMasterIdLst>
  <p:sldIdLst>
    <p:sldId id="269" r:id="rId2"/>
    <p:sldId id="27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2634" y="7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6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75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420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911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729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956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172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1">
                    <a:lumMod val="65000"/>
                  </a:schemeClr>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spcBef>
                <a:spcPts val="0"/>
              </a:spcBef>
              <a:buFontTx/>
              <a:buNone/>
              <a:defRPr sz="1800">
                <a:solidFill>
                  <a:schemeClr val="tx1">
                    <a:lumMod val="65000"/>
                  </a:schemeClr>
                </a:solidFill>
              </a:defRPr>
            </a:lvl1pPr>
          </a:lstStyle>
          <a:p>
            <a:pPr lvl="0"/>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320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446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106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96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947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rgbClr val="969696"/>
                </a:solidFill>
              </a:defRPr>
            </a:lvl1pPr>
          </a:lstStyle>
          <a:p>
            <a:fld id="{5BCAD085-E8A6-8845-BD4E-CB4CCA059FC4}" type="datetimeFigureOut">
              <a:rPr lang="en-US" smtClean="0"/>
              <a:t>8/4/2025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1">
                    <a:lumMod val="65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rgbClr val="777777"/>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00037241"/>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F7A8-FBA1-6E85-0EF1-D85C8641334F}"/>
              </a:ext>
            </a:extLst>
          </p:cNvPr>
          <p:cNvSpPr>
            <a:spLocks noGrp="1"/>
          </p:cNvSpPr>
          <p:nvPr>
            <p:ph type="ctrTitle"/>
          </p:nvPr>
        </p:nvSpPr>
        <p:spPr>
          <a:xfrm>
            <a:off x="1028020" y="1211756"/>
            <a:ext cx="7080026" cy="4128340"/>
          </a:xfrm>
        </p:spPr>
        <p:txBody>
          <a:bodyPr>
            <a:normAutofit fontScale="90000"/>
          </a:bodyPr>
          <a:lstStyle/>
          <a:p>
            <a:r>
              <a:rPr lang="en-GB" sz="8800" dirty="0"/>
              <a:t>Stock Market Data Analysis Using SQL</a:t>
            </a:r>
            <a:endParaRPr lang="en-IN" sz="8800" dirty="0"/>
          </a:p>
        </p:txBody>
      </p:sp>
    </p:spTree>
    <p:extLst>
      <p:ext uri="{BB962C8B-B14F-4D97-AF65-F5344CB8AC3E}">
        <p14:creationId xmlns:p14="http://schemas.microsoft.com/office/powerpoint/2010/main" val="54370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Price Difference &gt; ₹30</a:t>
            </a:r>
          </a:p>
        </p:txBody>
      </p:sp>
      <p:sp>
        <p:nvSpPr>
          <p:cNvPr id="3" name="Content Placeholder 2"/>
          <p:cNvSpPr>
            <a:spLocks noGrp="1"/>
          </p:cNvSpPr>
          <p:nvPr>
            <p:ph idx="1"/>
          </p:nvPr>
        </p:nvSpPr>
        <p:spPr/>
        <p:txBody>
          <a:bodyPr/>
          <a:lstStyle/>
          <a:p>
            <a:r>
              <a:t>Companies with &gt; ₹30 difference in open and close prices.</a:t>
            </a:r>
          </a:p>
        </p:txBody>
      </p:sp>
      <p:pic>
        <p:nvPicPr>
          <p:cNvPr id="5" name="Picture 4">
            <a:extLst>
              <a:ext uri="{FF2B5EF4-FFF2-40B4-BE49-F238E27FC236}">
                <a16:creationId xmlns:a16="http://schemas.microsoft.com/office/drawing/2014/main" id="{1EF6C6EC-8C43-659B-AF7C-6EDE5F403913}"/>
              </a:ext>
            </a:extLst>
          </p:cNvPr>
          <p:cNvPicPr>
            <a:picLocks noChangeAspect="1"/>
          </p:cNvPicPr>
          <p:nvPr/>
        </p:nvPicPr>
        <p:blipFill>
          <a:blip r:embed="rId2"/>
          <a:stretch>
            <a:fillRect/>
          </a:stretch>
        </p:blipFill>
        <p:spPr>
          <a:xfrm>
            <a:off x="140319" y="2904713"/>
            <a:ext cx="3918343" cy="2144815"/>
          </a:xfrm>
          <a:prstGeom prst="rect">
            <a:avLst/>
          </a:prstGeom>
        </p:spPr>
      </p:pic>
      <p:sp>
        <p:nvSpPr>
          <p:cNvPr id="6" name="TextBox 5">
            <a:extLst>
              <a:ext uri="{FF2B5EF4-FFF2-40B4-BE49-F238E27FC236}">
                <a16:creationId xmlns:a16="http://schemas.microsoft.com/office/drawing/2014/main" id="{274383A7-D546-B264-48C8-7F347E22718F}"/>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7" name="TextBox 6">
            <a:extLst>
              <a:ext uri="{FF2B5EF4-FFF2-40B4-BE49-F238E27FC236}">
                <a16:creationId xmlns:a16="http://schemas.microsoft.com/office/drawing/2014/main" id="{46E1D49F-4D7F-9881-5E57-BA9C8CF98A81}"/>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9" name="Picture 8">
            <a:extLst>
              <a:ext uri="{FF2B5EF4-FFF2-40B4-BE49-F238E27FC236}">
                <a16:creationId xmlns:a16="http://schemas.microsoft.com/office/drawing/2014/main" id="{731B85CD-F99C-2FD5-0A80-42F9835BE0D4}"/>
              </a:ext>
            </a:extLst>
          </p:cNvPr>
          <p:cNvPicPr>
            <a:picLocks noChangeAspect="1"/>
          </p:cNvPicPr>
          <p:nvPr/>
        </p:nvPicPr>
        <p:blipFill>
          <a:blip r:embed="rId3"/>
          <a:stretch>
            <a:fillRect/>
          </a:stretch>
        </p:blipFill>
        <p:spPr>
          <a:xfrm>
            <a:off x="4188167" y="2756369"/>
            <a:ext cx="4815514" cy="30348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Never Issued Dividend</a:t>
            </a:r>
          </a:p>
        </p:txBody>
      </p:sp>
      <p:sp>
        <p:nvSpPr>
          <p:cNvPr id="3" name="Content Placeholder 2"/>
          <p:cNvSpPr>
            <a:spLocks noGrp="1"/>
          </p:cNvSpPr>
          <p:nvPr>
            <p:ph idx="1"/>
          </p:nvPr>
        </p:nvSpPr>
        <p:spPr/>
        <p:txBody>
          <a:bodyPr/>
          <a:lstStyle/>
          <a:p>
            <a:r>
              <a:t>Companies that never issued a dividend.</a:t>
            </a:r>
          </a:p>
        </p:txBody>
      </p:sp>
      <p:pic>
        <p:nvPicPr>
          <p:cNvPr id="5" name="Picture 4">
            <a:extLst>
              <a:ext uri="{FF2B5EF4-FFF2-40B4-BE49-F238E27FC236}">
                <a16:creationId xmlns:a16="http://schemas.microsoft.com/office/drawing/2014/main" id="{B254AE67-FC81-2394-E905-EDCDFD374527}"/>
              </a:ext>
            </a:extLst>
          </p:cNvPr>
          <p:cNvPicPr>
            <a:picLocks noChangeAspect="1"/>
          </p:cNvPicPr>
          <p:nvPr/>
        </p:nvPicPr>
        <p:blipFill>
          <a:blip r:embed="rId2"/>
          <a:stretch>
            <a:fillRect/>
          </a:stretch>
        </p:blipFill>
        <p:spPr>
          <a:xfrm>
            <a:off x="247832" y="2818965"/>
            <a:ext cx="4153480" cy="3124636"/>
          </a:xfrm>
          <a:prstGeom prst="rect">
            <a:avLst/>
          </a:prstGeom>
        </p:spPr>
      </p:pic>
      <p:sp>
        <p:nvSpPr>
          <p:cNvPr id="6" name="TextBox 5">
            <a:extLst>
              <a:ext uri="{FF2B5EF4-FFF2-40B4-BE49-F238E27FC236}">
                <a16:creationId xmlns:a16="http://schemas.microsoft.com/office/drawing/2014/main" id="{31325E09-CC65-9787-F74D-7A5E861FF0BE}"/>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7" name="TextBox 6">
            <a:extLst>
              <a:ext uri="{FF2B5EF4-FFF2-40B4-BE49-F238E27FC236}">
                <a16:creationId xmlns:a16="http://schemas.microsoft.com/office/drawing/2014/main" id="{A7A0E49D-D468-DB4C-3555-69466B6AE073}"/>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9" name="Picture 8">
            <a:extLst>
              <a:ext uri="{FF2B5EF4-FFF2-40B4-BE49-F238E27FC236}">
                <a16:creationId xmlns:a16="http://schemas.microsoft.com/office/drawing/2014/main" id="{A877154B-CA24-A7F1-9B99-03FC610AD7D5}"/>
              </a:ext>
            </a:extLst>
          </p:cNvPr>
          <p:cNvPicPr>
            <a:picLocks noChangeAspect="1"/>
          </p:cNvPicPr>
          <p:nvPr/>
        </p:nvPicPr>
        <p:blipFill>
          <a:blip r:embed="rId3"/>
          <a:stretch>
            <a:fillRect/>
          </a:stretch>
        </p:blipFill>
        <p:spPr>
          <a:xfrm>
            <a:off x="5086333" y="3073052"/>
            <a:ext cx="3372321" cy="10669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3-day Price Decline</a:t>
            </a:r>
          </a:p>
        </p:txBody>
      </p:sp>
      <p:sp>
        <p:nvSpPr>
          <p:cNvPr id="3" name="Content Placeholder 2"/>
          <p:cNvSpPr>
            <a:spLocks noGrp="1"/>
          </p:cNvSpPr>
          <p:nvPr>
            <p:ph idx="1"/>
          </p:nvPr>
        </p:nvSpPr>
        <p:spPr/>
        <p:txBody>
          <a:bodyPr/>
          <a:lstStyle/>
          <a:p>
            <a:r>
              <a:t>Companies whose stock declined 3 days consecutively.</a:t>
            </a:r>
          </a:p>
        </p:txBody>
      </p:sp>
      <p:sp>
        <p:nvSpPr>
          <p:cNvPr id="4" name="TextBox 3">
            <a:extLst>
              <a:ext uri="{FF2B5EF4-FFF2-40B4-BE49-F238E27FC236}">
                <a16:creationId xmlns:a16="http://schemas.microsoft.com/office/drawing/2014/main" id="{69E44BFA-960F-5CA4-70F4-CDB3CA60F903}"/>
              </a:ext>
            </a:extLst>
          </p:cNvPr>
          <p:cNvSpPr txBox="1"/>
          <p:nvPr/>
        </p:nvSpPr>
        <p:spPr>
          <a:xfrm>
            <a:off x="268224" y="6410158"/>
            <a:ext cx="8985504" cy="307777"/>
          </a:xfrm>
          <a:prstGeom prst="rect">
            <a:avLst/>
          </a:prstGeom>
          <a:noFill/>
        </p:spPr>
        <p:txBody>
          <a:bodyPr wrap="square" rtlCol="0">
            <a:spAutoFit/>
          </a:bodyPr>
          <a:lstStyle/>
          <a:p>
            <a:r>
              <a:rPr lang="en-GB" sz="1400" dirty="0"/>
              <a:t>Some advanced SQL queries in this project were created with the help of AI tools and used for learning purposes</a:t>
            </a:r>
            <a:endParaRPr lang="en-IN" sz="1400" dirty="0"/>
          </a:p>
        </p:txBody>
      </p:sp>
      <p:sp>
        <p:nvSpPr>
          <p:cNvPr id="5" name="TextBox 4">
            <a:extLst>
              <a:ext uri="{FF2B5EF4-FFF2-40B4-BE49-F238E27FC236}">
                <a16:creationId xmlns:a16="http://schemas.microsoft.com/office/drawing/2014/main" id="{72846014-FCA0-81DF-16D2-96FC49C25BA5}"/>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6" name="TextBox 5">
            <a:extLst>
              <a:ext uri="{FF2B5EF4-FFF2-40B4-BE49-F238E27FC236}">
                <a16:creationId xmlns:a16="http://schemas.microsoft.com/office/drawing/2014/main" id="{CF6EEF0D-677E-90CA-97D6-0281FE7B49CE}"/>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8" name="Picture 7">
            <a:extLst>
              <a:ext uri="{FF2B5EF4-FFF2-40B4-BE49-F238E27FC236}">
                <a16:creationId xmlns:a16="http://schemas.microsoft.com/office/drawing/2014/main" id="{DBBAEB38-0B29-4BBE-37A1-F04455FBD89A}"/>
              </a:ext>
            </a:extLst>
          </p:cNvPr>
          <p:cNvPicPr>
            <a:picLocks noChangeAspect="1"/>
          </p:cNvPicPr>
          <p:nvPr/>
        </p:nvPicPr>
        <p:blipFill>
          <a:blip r:embed="rId2"/>
          <a:stretch>
            <a:fillRect/>
          </a:stretch>
        </p:blipFill>
        <p:spPr>
          <a:xfrm>
            <a:off x="173062" y="2717996"/>
            <a:ext cx="4387080" cy="2412804"/>
          </a:xfrm>
          <a:prstGeom prst="rect">
            <a:avLst/>
          </a:prstGeom>
        </p:spPr>
      </p:pic>
      <p:pic>
        <p:nvPicPr>
          <p:cNvPr id="10" name="Picture 9">
            <a:extLst>
              <a:ext uri="{FF2B5EF4-FFF2-40B4-BE49-F238E27FC236}">
                <a16:creationId xmlns:a16="http://schemas.microsoft.com/office/drawing/2014/main" id="{58103B76-2BDB-D725-AE47-75262ED82E29}"/>
              </a:ext>
            </a:extLst>
          </p:cNvPr>
          <p:cNvPicPr>
            <a:picLocks noChangeAspect="1"/>
          </p:cNvPicPr>
          <p:nvPr/>
        </p:nvPicPr>
        <p:blipFill>
          <a:blip r:embed="rId3"/>
          <a:stretch>
            <a:fillRect/>
          </a:stretch>
        </p:blipFill>
        <p:spPr>
          <a:xfrm>
            <a:off x="4760976" y="2717996"/>
            <a:ext cx="4220164" cy="30579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Rank by Avg Close Price</a:t>
            </a:r>
          </a:p>
        </p:txBody>
      </p:sp>
      <p:sp>
        <p:nvSpPr>
          <p:cNvPr id="3" name="Content Placeholder 2"/>
          <p:cNvSpPr>
            <a:spLocks noGrp="1"/>
          </p:cNvSpPr>
          <p:nvPr>
            <p:ph idx="1"/>
          </p:nvPr>
        </p:nvSpPr>
        <p:spPr/>
        <p:txBody>
          <a:bodyPr/>
          <a:lstStyle/>
          <a:p>
            <a:r>
              <a:t>Rank companies in each sector by avg close price.</a:t>
            </a:r>
          </a:p>
        </p:txBody>
      </p:sp>
      <p:sp>
        <p:nvSpPr>
          <p:cNvPr id="4" name="TextBox 3">
            <a:extLst>
              <a:ext uri="{FF2B5EF4-FFF2-40B4-BE49-F238E27FC236}">
                <a16:creationId xmlns:a16="http://schemas.microsoft.com/office/drawing/2014/main" id="{E2E9C6F9-E7EA-CFA7-C59D-2CC24B465A4D}"/>
              </a:ext>
            </a:extLst>
          </p:cNvPr>
          <p:cNvSpPr txBox="1"/>
          <p:nvPr/>
        </p:nvSpPr>
        <p:spPr>
          <a:xfrm>
            <a:off x="268224" y="6410158"/>
            <a:ext cx="8985504" cy="307777"/>
          </a:xfrm>
          <a:prstGeom prst="rect">
            <a:avLst/>
          </a:prstGeom>
          <a:noFill/>
        </p:spPr>
        <p:txBody>
          <a:bodyPr wrap="square" rtlCol="0">
            <a:spAutoFit/>
          </a:bodyPr>
          <a:lstStyle/>
          <a:p>
            <a:r>
              <a:rPr lang="en-GB" sz="1400" dirty="0"/>
              <a:t>Some advanced SQL queries in this project were created with the help of AI tools and used for learning purposes</a:t>
            </a:r>
            <a:endParaRPr lang="en-IN" sz="1400" dirty="0"/>
          </a:p>
        </p:txBody>
      </p:sp>
      <p:sp>
        <p:nvSpPr>
          <p:cNvPr id="5" name="TextBox 4">
            <a:extLst>
              <a:ext uri="{FF2B5EF4-FFF2-40B4-BE49-F238E27FC236}">
                <a16:creationId xmlns:a16="http://schemas.microsoft.com/office/drawing/2014/main" id="{30DBBFC3-89AB-B62B-E10D-45286924B26F}"/>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6" name="TextBox 5">
            <a:extLst>
              <a:ext uri="{FF2B5EF4-FFF2-40B4-BE49-F238E27FC236}">
                <a16:creationId xmlns:a16="http://schemas.microsoft.com/office/drawing/2014/main" id="{D00AA5A0-D329-6AC7-0E1A-FE78D583D689}"/>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8" name="Picture 7">
            <a:extLst>
              <a:ext uri="{FF2B5EF4-FFF2-40B4-BE49-F238E27FC236}">
                <a16:creationId xmlns:a16="http://schemas.microsoft.com/office/drawing/2014/main" id="{821EC6BF-7662-1706-9308-B825A50BA5B5}"/>
              </a:ext>
            </a:extLst>
          </p:cNvPr>
          <p:cNvPicPr>
            <a:picLocks noChangeAspect="1"/>
          </p:cNvPicPr>
          <p:nvPr/>
        </p:nvPicPr>
        <p:blipFill>
          <a:blip r:embed="rId2"/>
          <a:stretch>
            <a:fillRect/>
          </a:stretch>
        </p:blipFill>
        <p:spPr>
          <a:xfrm>
            <a:off x="269390" y="2752313"/>
            <a:ext cx="4217661" cy="2708687"/>
          </a:xfrm>
          <a:prstGeom prst="rect">
            <a:avLst/>
          </a:prstGeom>
        </p:spPr>
      </p:pic>
      <p:pic>
        <p:nvPicPr>
          <p:cNvPr id="10" name="Picture 9">
            <a:extLst>
              <a:ext uri="{FF2B5EF4-FFF2-40B4-BE49-F238E27FC236}">
                <a16:creationId xmlns:a16="http://schemas.microsoft.com/office/drawing/2014/main" id="{EF8CF2F6-3CF4-4EE3-A16F-6A5032491456}"/>
              </a:ext>
            </a:extLst>
          </p:cNvPr>
          <p:cNvPicPr>
            <a:picLocks noChangeAspect="1"/>
          </p:cNvPicPr>
          <p:nvPr/>
        </p:nvPicPr>
        <p:blipFill>
          <a:blip r:embed="rId3"/>
          <a:stretch>
            <a:fillRect/>
          </a:stretch>
        </p:blipFill>
        <p:spPr>
          <a:xfrm>
            <a:off x="4656951" y="2718000"/>
            <a:ext cx="4379573" cy="32256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5-day Moving Average</a:t>
            </a:r>
          </a:p>
        </p:txBody>
      </p:sp>
      <p:sp>
        <p:nvSpPr>
          <p:cNvPr id="3" name="Content Placeholder 2"/>
          <p:cNvSpPr>
            <a:spLocks noGrp="1"/>
          </p:cNvSpPr>
          <p:nvPr>
            <p:ph idx="1"/>
          </p:nvPr>
        </p:nvSpPr>
        <p:spPr/>
        <p:txBody>
          <a:bodyPr/>
          <a:lstStyle/>
          <a:p>
            <a:r>
              <a:t>5-day moving average of closing prices.</a:t>
            </a:r>
          </a:p>
        </p:txBody>
      </p:sp>
      <p:sp>
        <p:nvSpPr>
          <p:cNvPr id="4" name="TextBox 3">
            <a:extLst>
              <a:ext uri="{FF2B5EF4-FFF2-40B4-BE49-F238E27FC236}">
                <a16:creationId xmlns:a16="http://schemas.microsoft.com/office/drawing/2014/main" id="{0B6A127E-C36F-267D-75D8-4DD3AC3F8898}"/>
              </a:ext>
            </a:extLst>
          </p:cNvPr>
          <p:cNvSpPr txBox="1"/>
          <p:nvPr/>
        </p:nvSpPr>
        <p:spPr>
          <a:xfrm>
            <a:off x="268224" y="6410158"/>
            <a:ext cx="8985504" cy="307777"/>
          </a:xfrm>
          <a:prstGeom prst="rect">
            <a:avLst/>
          </a:prstGeom>
          <a:noFill/>
        </p:spPr>
        <p:txBody>
          <a:bodyPr wrap="square" rtlCol="0">
            <a:spAutoFit/>
          </a:bodyPr>
          <a:lstStyle/>
          <a:p>
            <a:r>
              <a:rPr lang="en-GB" sz="1400" dirty="0"/>
              <a:t>Some advanced SQL queries in this project were created with the help of AI tools and used for learning purposes</a:t>
            </a:r>
            <a:endParaRPr lang="en-IN" sz="1400" dirty="0"/>
          </a:p>
        </p:txBody>
      </p:sp>
      <p:sp>
        <p:nvSpPr>
          <p:cNvPr id="5" name="TextBox 4">
            <a:extLst>
              <a:ext uri="{FF2B5EF4-FFF2-40B4-BE49-F238E27FC236}">
                <a16:creationId xmlns:a16="http://schemas.microsoft.com/office/drawing/2014/main" id="{B3E688FD-3854-8F17-507B-CBBCECC742DA}"/>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6" name="TextBox 5">
            <a:extLst>
              <a:ext uri="{FF2B5EF4-FFF2-40B4-BE49-F238E27FC236}">
                <a16:creationId xmlns:a16="http://schemas.microsoft.com/office/drawing/2014/main" id="{0E39C77F-FBE3-894B-AA0F-9A857EFAD325}"/>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8" name="Picture 7">
            <a:extLst>
              <a:ext uri="{FF2B5EF4-FFF2-40B4-BE49-F238E27FC236}">
                <a16:creationId xmlns:a16="http://schemas.microsoft.com/office/drawing/2014/main" id="{8B54D8EF-AA0B-4E68-525B-1CD659E106F5}"/>
              </a:ext>
            </a:extLst>
          </p:cNvPr>
          <p:cNvPicPr>
            <a:picLocks noChangeAspect="1"/>
          </p:cNvPicPr>
          <p:nvPr/>
        </p:nvPicPr>
        <p:blipFill>
          <a:blip r:embed="rId2"/>
          <a:stretch>
            <a:fillRect/>
          </a:stretch>
        </p:blipFill>
        <p:spPr>
          <a:xfrm>
            <a:off x="268224" y="2817221"/>
            <a:ext cx="3762900" cy="2562583"/>
          </a:xfrm>
          <a:prstGeom prst="rect">
            <a:avLst/>
          </a:prstGeom>
        </p:spPr>
      </p:pic>
      <p:pic>
        <p:nvPicPr>
          <p:cNvPr id="10" name="Picture 9">
            <a:extLst>
              <a:ext uri="{FF2B5EF4-FFF2-40B4-BE49-F238E27FC236}">
                <a16:creationId xmlns:a16="http://schemas.microsoft.com/office/drawing/2014/main" id="{3F29AC13-A8FE-20A5-1DF3-50B266813444}"/>
              </a:ext>
            </a:extLst>
          </p:cNvPr>
          <p:cNvPicPr>
            <a:picLocks noChangeAspect="1"/>
          </p:cNvPicPr>
          <p:nvPr/>
        </p:nvPicPr>
        <p:blipFill>
          <a:blip r:embed="rId3"/>
          <a:stretch>
            <a:fillRect/>
          </a:stretch>
        </p:blipFill>
        <p:spPr>
          <a:xfrm>
            <a:off x="4409631" y="2838018"/>
            <a:ext cx="4372585" cy="31055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Most Volatile Stocks</a:t>
            </a:r>
          </a:p>
        </p:txBody>
      </p:sp>
      <p:sp>
        <p:nvSpPr>
          <p:cNvPr id="3" name="Content Placeholder 2"/>
          <p:cNvSpPr>
            <a:spLocks noGrp="1"/>
          </p:cNvSpPr>
          <p:nvPr>
            <p:ph idx="1"/>
          </p:nvPr>
        </p:nvSpPr>
        <p:spPr/>
        <p:txBody>
          <a:bodyPr/>
          <a:lstStyle/>
          <a:p>
            <a:r>
              <a:t>Top 3 most volatile stocks by std deviation.</a:t>
            </a:r>
          </a:p>
        </p:txBody>
      </p:sp>
      <p:sp>
        <p:nvSpPr>
          <p:cNvPr id="4" name="TextBox 3">
            <a:extLst>
              <a:ext uri="{FF2B5EF4-FFF2-40B4-BE49-F238E27FC236}">
                <a16:creationId xmlns:a16="http://schemas.microsoft.com/office/drawing/2014/main" id="{86CCAA1F-5214-FBDF-2C02-FCFC595B7355}"/>
              </a:ext>
            </a:extLst>
          </p:cNvPr>
          <p:cNvSpPr txBox="1"/>
          <p:nvPr/>
        </p:nvSpPr>
        <p:spPr>
          <a:xfrm>
            <a:off x="268224" y="6410158"/>
            <a:ext cx="8985504" cy="307777"/>
          </a:xfrm>
          <a:prstGeom prst="rect">
            <a:avLst/>
          </a:prstGeom>
          <a:noFill/>
        </p:spPr>
        <p:txBody>
          <a:bodyPr wrap="square" rtlCol="0">
            <a:spAutoFit/>
          </a:bodyPr>
          <a:lstStyle/>
          <a:p>
            <a:r>
              <a:rPr lang="en-GB" sz="1400" dirty="0"/>
              <a:t>Some advanced SQL queries in this project were created with the help of AI tools and used for learning purposes</a:t>
            </a:r>
            <a:endParaRPr lang="en-IN" sz="1400" dirty="0"/>
          </a:p>
        </p:txBody>
      </p:sp>
      <p:sp>
        <p:nvSpPr>
          <p:cNvPr id="5" name="TextBox 4">
            <a:extLst>
              <a:ext uri="{FF2B5EF4-FFF2-40B4-BE49-F238E27FC236}">
                <a16:creationId xmlns:a16="http://schemas.microsoft.com/office/drawing/2014/main" id="{100522F7-B451-4108-F43E-E5449F9826F9}"/>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6" name="TextBox 5">
            <a:extLst>
              <a:ext uri="{FF2B5EF4-FFF2-40B4-BE49-F238E27FC236}">
                <a16:creationId xmlns:a16="http://schemas.microsoft.com/office/drawing/2014/main" id="{6181CA54-E61C-3B3C-D559-78DFC38F1AA6}"/>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8" name="Picture 7">
            <a:extLst>
              <a:ext uri="{FF2B5EF4-FFF2-40B4-BE49-F238E27FC236}">
                <a16:creationId xmlns:a16="http://schemas.microsoft.com/office/drawing/2014/main" id="{6A7A5444-37DF-D8D8-C1B9-EF0B497022D5}"/>
              </a:ext>
            </a:extLst>
          </p:cNvPr>
          <p:cNvPicPr>
            <a:picLocks noChangeAspect="1"/>
          </p:cNvPicPr>
          <p:nvPr/>
        </p:nvPicPr>
        <p:blipFill>
          <a:blip r:embed="rId2"/>
          <a:stretch>
            <a:fillRect/>
          </a:stretch>
        </p:blipFill>
        <p:spPr>
          <a:xfrm>
            <a:off x="532387" y="2904713"/>
            <a:ext cx="3077004" cy="2543530"/>
          </a:xfrm>
          <a:prstGeom prst="rect">
            <a:avLst/>
          </a:prstGeom>
        </p:spPr>
      </p:pic>
      <p:pic>
        <p:nvPicPr>
          <p:cNvPr id="10" name="Picture 9">
            <a:extLst>
              <a:ext uri="{FF2B5EF4-FFF2-40B4-BE49-F238E27FC236}">
                <a16:creationId xmlns:a16="http://schemas.microsoft.com/office/drawing/2014/main" id="{147BA872-B112-A5E9-F05A-D82EC84AACEC}"/>
              </a:ext>
            </a:extLst>
          </p:cNvPr>
          <p:cNvPicPr>
            <a:picLocks noChangeAspect="1"/>
          </p:cNvPicPr>
          <p:nvPr/>
        </p:nvPicPr>
        <p:blipFill>
          <a:blip r:embed="rId3"/>
          <a:stretch>
            <a:fillRect/>
          </a:stretch>
        </p:blipFill>
        <p:spPr>
          <a:xfrm>
            <a:off x="5062185" y="2986912"/>
            <a:ext cx="3067478" cy="10860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99DD-CC8C-5359-E0C8-BC4790F38D68}"/>
              </a:ext>
            </a:extLst>
          </p:cNvPr>
          <p:cNvSpPr>
            <a:spLocks noGrp="1"/>
          </p:cNvSpPr>
          <p:nvPr>
            <p:ph type="ctrTitle"/>
          </p:nvPr>
        </p:nvSpPr>
        <p:spPr>
          <a:xfrm>
            <a:off x="1031987" y="516813"/>
            <a:ext cx="7080026" cy="781635"/>
          </a:xfrm>
        </p:spPr>
        <p:txBody>
          <a:bodyPr>
            <a:normAutofit fontScale="90000"/>
          </a:bodyPr>
          <a:lstStyle/>
          <a:p>
            <a:r>
              <a:rPr lang="en-IN" dirty="0"/>
              <a:t>Project Description</a:t>
            </a:r>
          </a:p>
        </p:txBody>
      </p:sp>
      <p:sp>
        <p:nvSpPr>
          <p:cNvPr id="4" name="Rectangle 1">
            <a:extLst>
              <a:ext uri="{FF2B5EF4-FFF2-40B4-BE49-F238E27FC236}">
                <a16:creationId xmlns:a16="http://schemas.microsoft.com/office/drawing/2014/main" id="{8E7BBE7D-0C73-05D2-B845-6CF0E6ABB864}"/>
              </a:ext>
            </a:extLst>
          </p:cNvPr>
          <p:cNvSpPr>
            <a:spLocks noGrp="1" noChangeArrowheads="1"/>
          </p:cNvSpPr>
          <p:nvPr>
            <p:ph type="subTitle" idx="1"/>
          </p:nvPr>
        </p:nvSpPr>
        <p:spPr bwMode="auto">
          <a:xfrm>
            <a:off x="454666" y="1426243"/>
            <a:ext cx="823466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This project focuses on analyzing stock market data using SQL. The dataset contains information about various companies, including their sector, stock prices over time, and dividend records. By leveraging SQL queries, multiple business questions were answered to uncover meaningful insights.</a:t>
            </a:r>
          </a:p>
          <a:p>
            <a:pPr marR="0" lvl="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Key objectives of this project include:</a:t>
            </a:r>
          </a:p>
          <a:p>
            <a:pPr marR="0" lvl="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Retrieving company information by sector and date ranges.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Calculating average, moving average, and standard deviation of stock prices.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Identifying companies with specific trading behavior, such as:</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rPr>
              <a:t>Continuous decline in closing prices.</a:t>
            </a:r>
          </a:p>
          <a:p>
            <a:pPr marL="685800" marR="0" lvl="1"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100" b="0" i="0" u="none" strike="noStrike" cap="none" normalizeH="0" baseline="0" dirty="0">
                <a:ln>
                  <a:noFill/>
                </a:ln>
                <a:solidFill>
                  <a:schemeClr val="tx1"/>
                </a:solidFill>
                <a:effectLst/>
                <a:latin typeface="Arial" panose="020B0604020202020204" pitchFamily="34" charset="0"/>
              </a:rPr>
              <a:t>High difference between open and close prices.</a:t>
            </a: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Ranking companies within sectors based on their performance.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Finding companies that have issued the highest or no dividends.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Creating views for efficient query operations.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project also demonstrates the use of:</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SQL functions like </a:t>
            </a:r>
            <a:r>
              <a:rPr kumimoji="0" lang="en-US" altLang="en-US" sz="1050" b="0" i="0" u="none" strike="noStrike" cap="none" normalizeH="0" baseline="0" dirty="0">
                <a:ln>
                  <a:noFill/>
                </a:ln>
                <a:solidFill>
                  <a:schemeClr val="tx1"/>
                </a:solidFill>
                <a:effectLst/>
                <a:latin typeface="Arial Unicode MS"/>
              </a:rPr>
              <a:t>AVG()</a:t>
            </a:r>
            <a:r>
              <a:rPr kumimoji="0" lang="en-US" altLang="en-US" sz="1050" b="0" i="0" u="none" strike="noStrike" cap="none" normalizeH="0" baseline="0" dirty="0">
                <a:ln>
                  <a:noFill/>
                </a:ln>
                <a:solidFill>
                  <a:schemeClr val="tx1"/>
                </a:solidFill>
                <a:effectLst/>
              </a:rPr>
              <a:t>, </a:t>
            </a:r>
            <a:r>
              <a:rPr kumimoji="0" lang="en-US" altLang="en-US" sz="1050" b="0" i="0" u="none" strike="noStrike" cap="none" normalizeH="0" baseline="0" dirty="0">
                <a:ln>
                  <a:noFill/>
                </a:ln>
                <a:solidFill>
                  <a:schemeClr val="tx1"/>
                </a:solidFill>
                <a:effectLst/>
                <a:latin typeface="Arial Unicode MS"/>
              </a:rPr>
              <a:t>STDDEV()</a:t>
            </a:r>
            <a:r>
              <a:rPr kumimoji="0" lang="en-US" altLang="en-US" sz="1050" b="0" i="0" u="none" strike="noStrike" cap="none" normalizeH="0" baseline="0" dirty="0">
                <a:ln>
                  <a:noFill/>
                </a:ln>
                <a:solidFill>
                  <a:schemeClr val="tx1"/>
                </a:solidFill>
                <a:effectLst/>
              </a:rPr>
              <a:t>, </a:t>
            </a:r>
            <a:r>
              <a:rPr kumimoji="0" lang="en-US" altLang="en-US" sz="1050" b="0" i="0" u="none" strike="noStrike" cap="none" normalizeH="0" baseline="0" dirty="0">
                <a:ln>
                  <a:noFill/>
                </a:ln>
                <a:solidFill>
                  <a:schemeClr val="tx1"/>
                </a:solidFill>
                <a:effectLst/>
                <a:latin typeface="Arial Unicode MS"/>
              </a:rPr>
              <a:t>LAG()</a:t>
            </a:r>
            <a:r>
              <a:rPr kumimoji="0" lang="en-US" altLang="en-US" sz="1050" b="0" i="0" u="none" strike="noStrike" cap="none" normalizeH="0" baseline="0" dirty="0">
                <a:ln>
                  <a:noFill/>
                </a:ln>
                <a:solidFill>
                  <a:schemeClr val="tx1"/>
                </a:solidFill>
                <a:effectLst/>
              </a:rPr>
              <a:t>, and </a:t>
            </a:r>
            <a:r>
              <a:rPr kumimoji="0" lang="en-US" altLang="en-US" sz="1050" b="0" i="0" u="none" strike="noStrike" cap="none" normalizeH="0" baseline="0" dirty="0">
                <a:ln>
                  <a:noFill/>
                </a:ln>
                <a:solidFill>
                  <a:schemeClr val="tx1"/>
                </a:solidFill>
                <a:effectLst/>
                <a:latin typeface="Arial Unicode MS"/>
              </a:rPr>
              <a:t>RANK()</a:t>
            </a:r>
            <a:r>
              <a:rPr kumimoji="0" lang="en-US" altLang="en-US" sz="1050" b="0" i="0" u="none" strike="noStrike" cap="none" normalizeH="0" baseline="0" dirty="0">
                <a:ln>
                  <a:noFill/>
                </a:ln>
                <a:solidFill>
                  <a:schemeClr val="tx1"/>
                </a:solidFill>
                <a:effectLst/>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Window functions and subqueries.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Views for simplified access to combined data.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050" b="0" i="0" u="none" strike="noStrike" cap="none" normalizeH="0" baseline="0" dirty="0">
                <a:ln>
                  <a:noFill/>
                </a:ln>
                <a:solidFill>
                  <a:schemeClr val="tx1"/>
                </a:solidFill>
                <a:effectLst/>
                <a:latin typeface="Arial" panose="020B0604020202020204" pitchFamily="34" charset="0"/>
              </a:rPr>
              <a:t>Some of the advanced queries were created with the assistance of AI tools (ChatGPT), and were thoroughly studied and understood before implementation.</a:t>
            </a:r>
          </a:p>
        </p:txBody>
      </p:sp>
    </p:spTree>
    <p:extLst>
      <p:ext uri="{BB962C8B-B14F-4D97-AF65-F5344CB8AC3E}">
        <p14:creationId xmlns:p14="http://schemas.microsoft.com/office/powerpoint/2010/main" val="297016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Company List</a:t>
            </a:r>
          </a:p>
        </p:txBody>
      </p:sp>
      <p:sp>
        <p:nvSpPr>
          <p:cNvPr id="3" name="Content Placeholder 2"/>
          <p:cNvSpPr>
            <a:spLocks noGrp="1"/>
          </p:cNvSpPr>
          <p:nvPr>
            <p:ph idx="1"/>
          </p:nvPr>
        </p:nvSpPr>
        <p:spPr/>
        <p:txBody>
          <a:bodyPr/>
          <a:lstStyle/>
          <a:p>
            <a:r>
              <a:rPr dirty="0"/>
              <a:t>List all companies along with their sectors.</a:t>
            </a:r>
          </a:p>
        </p:txBody>
      </p:sp>
      <p:pic>
        <p:nvPicPr>
          <p:cNvPr id="5" name="Picture 4">
            <a:extLst>
              <a:ext uri="{FF2B5EF4-FFF2-40B4-BE49-F238E27FC236}">
                <a16:creationId xmlns:a16="http://schemas.microsoft.com/office/drawing/2014/main" id="{F327F82A-2707-CBE2-8303-43FC47AEC5DA}"/>
              </a:ext>
            </a:extLst>
          </p:cNvPr>
          <p:cNvPicPr>
            <a:picLocks noChangeAspect="1"/>
          </p:cNvPicPr>
          <p:nvPr/>
        </p:nvPicPr>
        <p:blipFill>
          <a:blip r:embed="rId2"/>
          <a:stretch>
            <a:fillRect/>
          </a:stretch>
        </p:blipFill>
        <p:spPr>
          <a:xfrm>
            <a:off x="1069141" y="3274995"/>
            <a:ext cx="2759147" cy="1631023"/>
          </a:xfrm>
          <a:prstGeom prst="rect">
            <a:avLst/>
          </a:prstGeom>
        </p:spPr>
      </p:pic>
      <p:sp>
        <p:nvSpPr>
          <p:cNvPr id="6" name="TextBox 5">
            <a:extLst>
              <a:ext uri="{FF2B5EF4-FFF2-40B4-BE49-F238E27FC236}">
                <a16:creationId xmlns:a16="http://schemas.microsoft.com/office/drawing/2014/main" id="{6783C543-2215-BB6A-D8A2-F9F2FF146D62}"/>
              </a:ext>
            </a:extLst>
          </p:cNvPr>
          <p:cNvSpPr txBox="1"/>
          <p:nvPr/>
        </p:nvSpPr>
        <p:spPr>
          <a:xfrm>
            <a:off x="1889760" y="2244156"/>
            <a:ext cx="1316736" cy="369332"/>
          </a:xfrm>
          <a:prstGeom prst="rect">
            <a:avLst/>
          </a:prstGeom>
          <a:noFill/>
        </p:spPr>
        <p:txBody>
          <a:bodyPr wrap="square" rtlCol="0">
            <a:spAutoFit/>
          </a:bodyPr>
          <a:lstStyle/>
          <a:p>
            <a:pPr algn="ctr"/>
            <a:r>
              <a:rPr lang="en-GB" dirty="0"/>
              <a:t>Input</a:t>
            </a:r>
            <a:endParaRPr lang="en-IN" dirty="0"/>
          </a:p>
        </p:txBody>
      </p:sp>
      <p:sp>
        <p:nvSpPr>
          <p:cNvPr id="7" name="TextBox 6">
            <a:extLst>
              <a:ext uri="{FF2B5EF4-FFF2-40B4-BE49-F238E27FC236}">
                <a16:creationId xmlns:a16="http://schemas.microsoft.com/office/drawing/2014/main" id="{2CA093BB-7B07-B7CD-4754-AA7283EFFD85}"/>
              </a:ext>
            </a:extLst>
          </p:cNvPr>
          <p:cNvSpPr txBox="1"/>
          <p:nvPr/>
        </p:nvSpPr>
        <p:spPr>
          <a:xfrm>
            <a:off x="6089904" y="2244156"/>
            <a:ext cx="1316736" cy="369332"/>
          </a:xfrm>
          <a:prstGeom prst="rect">
            <a:avLst/>
          </a:prstGeom>
          <a:noFill/>
        </p:spPr>
        <p:txBody>
          <a:bodyPr wrap="square" rtlCol="0">
            <a:spAutoFit/>
          </a:bodyPr>
          <a:lstStyle/>
          <a:p>
            <a:pPr algn="ctr"/>
            <a:r>
              <a:rPr lang="en-GB" dirty="0"/>
              <a:t>Output</a:t>
            </a:r>
            <a:endParaRPr lang="en-IN" dirty="0"/>
          </a:p>
        </p:txBody>
      </p:sp>
      <p:pic>
        <p:nvPicPr>
          <p:cNvPr id="9" name="Picture 8">
            <a:extLst>
              <a:ext uri="{FF2B5EF4-FFF2-40B4-BE49-F238E27FC236}">
                <a16:creationId xmlns:a16="http://schemas.microsoft.com/office/drawing/2014/main" id="{BAA98FF8-C3BF-5C8B-482C-D0C18EDC6EC8}"/>
              </a:ext>
            </a:extLst>
          </p:cNvPr>
          <p:cNvPicPr>
            <a:picLocks noChangeAspect="1"/>
          </p:cNvPicPr>
          <p:nvPr/>
        </p:nvPicPr>
        <p:blipFill>
          <a:blip r:embed="rId3"/>
          <a:stretch>
            <a:fillRect/>
          </a:stretch>
        </p:blipFill>
        <p:spPr>
          <a:xfrm>
            <a:off x="5647981" y="2790215"/>
            <a:ext cx="2200582" cy="32770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Infosys August 2025 Prices</a:t>
            </a:r>
          </a:p>
        </p:txBody>
      </p:sp>
      <p:sp>
        <p:nvSpPr>
          <p:cNvPr id="3" name="Content Placeholder 2"/>
          <p:cNvSpPr>
            <a:spLocks noGrp="1"/>
          </p:cNvSpPr>
          <p:nvPr>
            <p:ph idx="1"/>
          </p:nvPr>
        </p:nvSpPr>
        <p:spPr/>
        <p:txBody>
          <a:bodyPr/>
          <a:lstStyle/>
          <a:p>
            <a:r>
              <a:t>Stock prices of Infosys for August 2025.</a:t>
            </a:r>
          </a:p>
        </p:txBody>
      </p:sp>
      <p:sp>
        <p:nvSpPr>
          <p:cNvPr id="4" name="TextBox 3">
            <a:extLst>
              <a:ext uri="{FF2B5EF4-FFF2-40B4-BE49-F238E27FC236}">
                <a16:creationId xmlns:a16="http://schemas.microsoft.com/office/drawing/2014/main" id="{57B5CB38-A8FF-01E0-9C60-B1555CBE7A56}"/>
              </a:ext>
            </a:extLst>
          </p:cNvPr>
          <p:cNvSpPr txBox="1"/>
          <p:nvPr/>
        </p:nvSpPr>
        <p:spPr>
          <a:xfrm>
            <a:off x="1889760" y="2244156"/>
            <a:ext cx="1316736" cy="369332"/>
          </a:xfrm>
          <a:prstGeom prst="rect">
            <a:avLst/>
          </a:prstGeom>
          <a:noFill/>
        </p:spPr>
        <p:txBody>
          <a:bodyPr wrap="square" rtlCol="0">
            <a:spAutoFit/>
          </a:bodyPr>
          <a:lstStyle/>
          <a:p>
            <a:pPr algn="ctr"/>
            <a:r>
              <a:rPr lang="en-GB" dirty="0"/>
              <a:t>Input</a:t>
            </a:r>
            <a:endParaRPr lang="en-IN" dirty="0"/>
          </a:p>
        </p:txBody>
      </p:sp>
      <p:sp>
        <p:nvSpPr>
          <p:cNvPr id="5" name="TextBox 4">
            <a:extLst>
              <a:ext uri="{FF2B5EF4-FFF2-40B4-BE49-F238E27FC236}">
                <a16:creationId xmlns:a16="http://schemas.microsoft.com/office/drawing/2014/main" id="{FD6270A9-B911-8C8C-7CC0-2CDB19E47AC5}"/>
              </a:ext>
            </a:extLst>
          </p:cNvPr>
          <p:cNvSpPr txBox="1"/>
          <p:nvPr/>
        </p:nvSpPr>
        <p:spPr>
          <a:xfrm>
            <a:off x="6089904" y="2244156"/>
            <a:ext cx="1316736" cy="369332"/>
          </a:xfrm>
          <a:prstGeom prst="rect">
            <a:avLst/>
          </a:prstGeom>
          <a:noFill/>
        </p:spPr>
        <p:txBody>
          <a:bodyPr wrap="square" rtlCol="0">
            <a:spAutoFit/>
          </a:bodyPr>
          <a:lstStyle/>
          <a:p>
            <a:pPr algn="ctr"/>
            <a:r>
              <a:rPr lang="en-GB" dirty="0"/>
              <a:t>Output</a:t>
            </a:r>
            <a:endParaRPr lang="en-IN" dirty="0"/>
          </a:p>
        </p:txBody>
      </p:sp>
      <p:pic>
        <p:nvPicPr>
          <p:cNvPr id="7" name="Picture 6">
            <a:extLst>
              <a:ext uri="{FF2B5EF4-FFF2-40B4-BE49-F238E27FC236}">
                <a16:creationId xmlns:a16="http://schemas.microsoft.com/office/drawing/2014/main" id="{8896D06C-D923-6754-F018-624D0AE914CC}"/>
              </a:ext>
            </a:extLst>
          </p:cNvPr>
          <p:cNvPicPr>
            <a:picLocks noChangeAspect="1"/>
          </p:cNvPicPr>
          <p:nvPr/>
        </p:nvPicPr>
        <p:blipFill>
          <a:blip r:embed="rId2"/>
          <a:stretch>
            <a:fillRect/>
          </a:stretch>
        </p:blipFill>
        <p:spPr>
          <a:xfrm>
            <a:off x="300211" y="2765886"/>
            <a:ext cx="4267796" cy="2276793"/>
          </a:xfrm>
          <a:prstGeom prst="rect">
            <a:avLst/>
          </a:prstGeom>
        </p:spPr>
      </p:pic>
      <p:pic>
        <p:nvPicPr>
          <p:cNvPr id="9" name="Picture 8">
            <a:extLst>
              <a:ext uri="{FF2B5EF4-FFF2-40B4-BE49-F238E27FC236}">
                <a16:creationId xmlns:a16="http://schemas.microsoft.com/office/drawing/2014/main" id="{904AE7F4-489F-0835-0ED8-581558749D97}"/>
              </a:ext>
            </a:extLst>
          </p:cNvPr>
          <p:cNvPicPr>
            <a:picLocks noChangeAspect="1"/>
          </p:cNvPicPr>
          <p:nvPr/>
        </p:nvPicPr>
        <p:blipFill>
          <a:blip r:embed="rId3"/>
          <a:stretch>
            <a:fillRect/>
          </a:stretch>
        </p:blipFill>
        <p:spPr>
          <a:xfrm>
            <a:off x="4852511" y="3142177"/>
            <a:ext cx="4096322" cy="15242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Top 10 Companies by Closing Price</a:t>
            </a:r>
          </a:p>
        </p:txBody>
      </p:sp>
      <p:sp>
        <p:nvSpPr>
          <p:cNvPr id="3" name="Content Placeholder 2"/>
          <p:cNvSpPr>
            <a:spLocks noGrp="1"/>
          </p:cNvSpPr>
          <p:nvPr>
            <p:ph idx="1"/>
          </p:nvPr>
        </p:nvSpPr>
        <p:spPr/>
        <p:txBody>
          <a:bodyPr/>
          <a:lstStyle/>
          <a:p>
            <a:r>
              <a:t>Companies with highest closing price on 2025-08-01.</a:t>
            </a:r>
          </a:p>
        </p:txBody>
      </p:sp>
      <p:sp>
        <p:nvSpPr>
          <p:cNvPr id="4" name="TextBox 3">
            <a:extLst>
              <a:ext uri="{FF2B5EF4-FFF2-40B4-BE49-F238E27FC236}">
                <a16:creationId xmlns:a16="http://schemas.microsoft.com/office/drawing/2014/main" id="{C29FB7BF-4EEA-1547-693B-CA904E341B8D}"/>
              </a:ext>
            </a:extLst>
          </p:cNvPr>
          <p:cNvSpPr txBox="1"/>
          <p:nvPr/>
        </p:nvSpPr>
        <p:spPr>
          <a:xfrm>
            <a:off x="1889760" y="2120464"/>
            <a:ext cx="1316736" cy="369332"/>
          </a:xfrm>
          <a:prstGeom prst="rect">
            <a:avLst/>
          </a:prstGeom>
          <a:noFill/>
        </p:spPr>
        <p:txBody>
          <a:bodyPr wrap="square" rtlCol="0">
            <a:spAutoFit/>
          </a:bodyPr>
          <a:lstStyle/>
          <a:p>
            <a:pPr algn="ctr"/>
            <a:r>
              <a:rPr lang="en-GB" dirty="0"/>
              <a:t>Input</a:t>
            </a:r>
            <a:endParaRPr lang="en-IN" dirty="0"/>
          </a:p>
        </p:txBody>
      </p:sp>
      <p:sp>
        <p:nvSpPr>
          <p:cNvPr id="5" name="TextBox 4">
            <a:extLst>
              <a:ext uri="{FF2B5EF4-FFF2-40B4-BE49-F238E27FC236}">
                <a16:creationId xmlns:a16="http://schemas.microsoft.com/office/drawing/2014/main" id="{60863090-2097-4B0C-7CAF-2A3FEC16D67D}"/>
              </a:ext>
            </a:extLst>
          </p:cNvPr>
          <p:cNvSpPr txBox="1"/>
          <p:nvPr/>
        </p:nvSpPr>
        <p:spPr>
          <a:xfrm>
            <a:off x="5809487" y="4189040"/>
            <a:ext cx="1316736" cy="369332"/>
          </a:xfrm>
          <a:prstGeom prst="rect">
            <a:avLst/>
          </a:prstGeom>
          <a:noFill/>
        </p:spPr>
        <p:txBody>
          <a:bodyPr wrap="square" rtlCol="0">
            <a:spAutoFit/>
          </a:bodyPr>
          <a:lstStyle/>
          <a:p>
            <a:pPr algn="ctr"/>
            <a:r>
              <a:rPr lang="en-GB" dirty="0"/>
              <a:t>Output</a:t>
            </a:r>
            <a:endParaRPr lang="en-IN" dirty="0"/>
          </a:p>
        </p:txBody>
      </p:sp>
      <p:pic>
        <p:nvPicPr>
          <p:cNvPr id="7" name="Picture 6">
            <a:extLst>
              <a:ext uri="{FF2B5EF4-FFF2-40B4-BE49-F238E27FC236}">
                <a16:creationId xmlns:a16="http://schemas.microsoft.com/office/drawing/2014/main" id="{517BD516-2658-981B-2C0D-44F7514180CC}"/>
              </a:ext>
            </a:extLst>
          </p:cNvPr>
          <p:cNvPicPr>
            <a:picLocks noChangeAspect="1"/>
          </p:cNvPicPr>
          <p:nvPr/>
        </p:nvPicPr>
        <p:blipFill>
          <a:blip r:embed="rId2"/>
          <a:stretch>
            <a:fillRect/>
          </a:stretch>
        </p:blipFill>
        <p:spPr>
          <a:xfrm>
            <a:off x="542609" y="2489796"/>
            <a:ext cx="4011037" cy="2152264"/>
          </a:xfrm>
          <a:prstGeom prst="rect">
            <a:avLst/>
          </a:prstGeom>
        </p:spPr>
      </p:pic>
      <p:pic>
        <p:nvPicPr>
          <p:cNvPr id="9" name="Picture 8">
            <a:extLst>
              <a:ext uri="{FF2B5EF4-FFF2-40B4-BE49-F238E27FC236}">
                <a16:creationId xmlns:a16="http://schemas.microsoft.com/office/drawing/2014/main" id="{720DE11B-2112-DF85-6A8B-25FD21340F22}"/>
              </a:ext>
            </a:extLst>
          </p:cNvPr>
          <p:cNvPicPr>
            <a:picLocks noChangeAspect="1"/>
          </p:cNvPicPr>
          <p:nvPr/>
        </p:nvPicPr>
        <p:blipFill>
          <a:blip r:embed="rId3"/>
          <a:stretch>
            <a:fillRect/>
          </a:stretch>
        </p:blipFill>
        <p:spPr>
          <a:xfrm>
            <a:off x="3995773" y="4709944"/>
            <a:ext cx="4944165" cy="19910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Pharmaceutical Sector</a:t>
            </a:r>
          </a:p>
        </p:txBody>
      </p:sp>
      <p:sp>
        <p:nvSpPr>
          <p:cNvPr id="3" name="Content Placeholder 2"/>
          <p:cNvSpPr>
            <a:spLocks noGrp="1"/>
          </p:cNvSpPr>
          <p:nvPr>
            <p:ph idx="1"/>
          </p:nvPr>
        </p:nvSpPr>
        <p:spPr/>
        <p:txBody>
          <a:bodyPr/>
          <a:lstStyle/>
          <a:p>
            <a:r>
              <a:t>Companies in the Pharmaceuticals sector.</a:t>
            </a:r>
          </a:p>
        </p:txBody>
      </p:sp>
      <p:sp>
        <p:nvSpPr>
          <p:cNvPr id="4" name="TextBox 3">
            <a:extLst>
              <a:ext uri="{FF2B5EF4-FFF2-40B4-BE49-F238E27FC236}">
                <a16:creationId xmlns:a16="http://schemas.microsoft.com/office/drawing/2014/main" id="{4D965C64-5F6C-5F0A-73FA-FDF46B49573E}"/>
              </a:ext>
            </a:extLst>
          </p:cNvPr>
          <p:cNvSpPr txBox="1"/>
          <p:nvPr/>
        </p:nvSpPr>
        <p:spPr>
          <a:xfrm>
            <a:off x="1889760" y="2244156"/>
            <a:ext cx="1316736" cy="369332"/>
          </a:xfrm>
          <a:prstGeom prst="rect">
            <a:avLst/>
          </a:prstGeom>
          <a:noFill/>
        </p:spPr>
        <p:txBody>
          <a:bodyPr wrap="square" rtlCol="0">
            <a:spAutoFit/>
          </a:bodyPr>
          <a:lstStyle/>
          <a:p>
            <a:pPr algn="ctr"/>
            <a:r>
              <a:rPr lang="en-GB" dirty="0"/>
              <a:t>Input</a:t>
            </a:r>
            <a:endParaRPr lang="en-IN" dirty="0"/>
          </a:p>
        </p:txBody>
      </p:sp>
      <p:sp>
        <p:nvSpPr>
          <p:cNvPr id="5" name="TextBox 4">
            <a:extLst>
              <a:ext uri="{FF2B5EF4-FFF2-40B4-BE49-F238E27FC236}">
                <a16:creationId xmlns:a16="http://schemas.microsoft.com/office/drawing/2014/main" id="{B527DA10-F385-E95F-CA14-4B556C322EE1}"/>
              </a:ext>
            </a:extLst>
          </p:cNvPr>
          <p:cNvSpPr txBox="1"/>
          <p:nvPr/>
        </p:nvSpPr>
        <p:spPr>
          <a:xfrm>
            <a:off x="6089904" y="2244156"/>
            <a:ext cx="1316736" cy="369332"/>
          </a:xfrm>
          <a:prstGeom prst="rect">
            <a:avLst/>
          </a:prstGeom>
          <a:noFill/>
        </p:spPr>
        <p:txBody>
          <a:bodyPr wrap="square" rtlCol="0">
            <a:spAutoFit/>
          </a:bodyPr>
          <a:lstStyle/>
          <a:p>
            <a:pPr algn="ctr"/>
            <a:r>
              <a:rPr lang="en-GB" dirty="0"/>
              <a:t>Output</a:t>
            </a:r>
            <a:endParaRPr lang="en-IN" dirty="0"/>
          </a:p>
        </p:txBody>
      </p:sp>
      <p:pic>
        <p:nvPicPr>
          <p:cNvPr id="7" name="Picture 6">
            <a:extLst>
              <a:ext uri="{FF2B5EF4-FFF2-40B4-BE49-F238E27FC236}">
                <a16:creationId xmlns:a16="http://schemas.microsoft.com/office/drawing/2014/main" id="{33FB006B-4BFC-5249-03B3-4751539FBF84}"/>
              </a:ext>
            </a:extLst>
          </p:cNvPr>
          <p:cNvPicPr>
            <a:picLocks noChangeAspect="1"/>
          </p:cNvPicPr>
          <p:nvPr/>
        </p:nvPicPr>
        <p:blipFill>
          <a:blip r:embed="rId2"/>
          <a:stretch>
            <a:fillRect/>
          </a:stretch>
        </p:blipFill>
        <p:spPr>
          <a:xfrm>
            <a:off x="698705" y="2765888"/>
            <a:ext cx="3698846" cy="1153081"/>
          </a:xfrm>
          <a:prstGeom prst="rect">
            <a:avLst/>
          </a:prstGeom>
        </p:spPr>
      </p:pic>
      <p:pic>
        <p:nvPicPr>
          <p:cNvPr id="9" name="Picture 8">
            <a:extLst>
              <a:ext uri="{FF2B5EF4-FFF2-40B4-BE49-F238E27FC236}">
                <a16:creationId xmlns:a16="http://schemas.microsoft.com/office/drawing/2014/main" id="{5D89F475-E5C0-80F3-C86C-A43738C009E9}"/>
              </a:ext>
            </a:extLst>
          </p:cNvPr>
          <p:cNvPicPr>
            <a:picLocks noChangeAspect="1"/>
          </p:cNvPicPr>
          <p:nvPr/>
        </p:nvPicPr>
        <p:blipFill>
          <a:blip r:embed="rId3"/>
          <a:stretch>
            <a:fillRect/>
          </a:stretch>
        </p:blipFill>
        <p:spPr>
          <a:xfrm>
            <a:off x="4996479" y="2737704"/>
            <a:ext cx="3767430" cy="18464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Create View</a:t>
            </a:r>
          </a:p>
        </p:txBody>
      </p:sp>
      <p:sp>
        <p:nvSpPr>
          <p:cNvPr id="3" name="Content Placeholder 2"/>
          <p:cNvSpPr>
            <a:spLocks noGrp="1"/>
          </p:cNvSpPr>
          <p:nvPr>
            <p:ph idx="1"/>
          </p:nvPr>
        </p:nvSpPr>
        <p:spPr/>
        <p:txBody>
          <a:bodyPr/>
          <a:lstStyle/>
          <a:p>
            <a:r>
              <a:t>View created to combine company and price data.</a:t>
            </a:r>
          </a:p>
        </p:txBody>
      </p:sp>
      <p:sp>
        <p:nvSpPr>
          <p:cNvPr id="5" name="TextBox 4">
            <a:extLst>
              <a:ext uri="{FF2B5EF4-FFF2-40B4-BE49-F238E27FC236}">
                <a16:creationId xmlns:a16="http://schemas.microsoft.com/office/drawing/2014/main" id="{D093EAF6-CE89-03EC-C45D-AEFE9C53208B}"/>
              </a:ext>
            </a:extLst>
          </p:cNvPr>
          <p:cNvSpPr txBox="1"/>
          <p:nvPr/>
        </p:nvSpPr>
        <p:spPr>
          <a:xfrm>
            <a:off x="1412521" y="2382981"/>
            <a:ext cx="1316736" cy="369332"/>
          </a:xfrm>
          <a:prstGeom prst="rect">
            <a:avLst/>
          </a:prstGeom>
          <a:noFill/>
        </p:spPr>
        <p:txBody>
          <a:bodyPr wrap="square" rtlCol="0">
            <a:spAutoFit/>
          </a:bodyPr>
          <a:lstStyle/>
          <a:p>
            <a:pPr algn="ctr"/>
            <a:r>
              <a:rPr lang="en-GB" dirty="0"/>
              <a:t>Input</a:t>
            </a:r>
            <a:endParaRPr lang="en-IN" dirty="0"/>
          </a:p>
        </p:txBody>
      </p:sp>
      <p:sp>
        <p:nvSpPr>
          <p:cNvPr id="6" name="TextBox 5">
            <a:extLst>
              <a:ext uri="{FF2B5EF4-FFF2-40B4-BE49-F238E27FC236}">
                <a16:creationId xmlns:a16="http://schemas.microsoft.com/office/drawing/2014/main" id="{A1ED72E1-0609-C0C9-76C8-8C0E71D4E7DD}"/>
              </a:ext>
            </a:extLst>
          </p:cNvPr>
          <p:cNvSpPr txBox="1"/>
          <p:nvPr/>
        </p:nvSpPr>
        <p:spPr>
          <a:xfrm>
            <a:off x="5937556" y="2348668"/>
            <a:ext cx="1316736" cy="369332"/>
          </a:xfrm>
          <a:prstGeom prst="rect">
            <a:avLst/>
          </a:prstGeom>
          <a:noFill/>
        </p:spPr>
        <p:txBody>
          <a:bodyPr wrap="square" rtlCol="0">
            <a:spAutoFit/>
          </a:bodyPr>
          <a:lstStyle/>
          <a:p>
            <a:pPr algn="ctr"/>
            <a:r>
              <a:rPr lang="en-GB" dirty="0"/>
              <a:t>Output</a:t>
            </a:r>
            <a:endParaRPr lang="en-IN" dirty="0"/>
          </a:p>
        </p:txBody>
      </p:sp>
      <p:pic>
        <p:nvPicPr>
          <p:cNvPr id="8" name="Picture 7">
            <a:extLst>
              <a:ext uri="{FF2B5EF4-FFF2-40B4-BE49-F238E27FC236}">
                <a16:creationId xmlns:a16="http://schemas.microsoft.com/office/drawing/2014/main" id="{4DA1D905-A39D-F4CF-E7BA-32D3AA765B47}"/>
              </a:ext>
            </a:extLst>
          </p:cNvPr>
          <p:cNvPicPr>
            <a:picLocks noChangeAspect="1"/>
          </p:cNvPicPr>
          <p:nvPr/>
        </p:nvPicPr>
        <p:blipFill>
          <a:blip r:embed="rId2"/>
          <a:stretch>
            <a:fillRect/>
          </a:stretch>
        </p:blipFill>
        <p:spPr>
          <a:xfrm>
            <a:off x="292921" y="2828513"/>
            <a:ext cx="3705742" cy="2962688"/>
          </a:xfrm>
          <a:prstGeom prst="rect">
            <a:avLst/>
          </a:prstGeom>
        </p:spPr>
      </p:pic>
      <p:pic>
        <p:nvPicPr>
          <p:cNvPr id="10" name="Picture 9">
            <a:extLst>
              <a:ext uri="{FF2B5EF4-FFF2-40B4-BE49-F238E27FC236}">
                <a16:creationId xmlns:a16="http://schemas.microsoft.com/office/drawing/2014/main" id="{0B1D4277-107E-540F-D4E9-985AD1E5EDF7}"/>
              </a:ext>
            </a:extLst>
          </p:cNvPr>
          <p:cNvPicPr>
            <a:picLocks noChangeAspect="1"/>
          </p:cNvPicPr>
          <p:nvPr/>
        </p:nvPicPr>
        <p:blipFill>
          <a:blip r:embed="rId3"/>
          <a:stretch>
            <a:fillRect/>
          </a:stretch>
        </p:blipFill>
        <p:spPr>
          <a:xfrm>
            <a:off x="4242921" y="2870400"/>
            <a:ext cx="4706007" cy="29055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Closing Price</a:t>
            </a:r>
          </a:p>
        </p:txBody>
      </p:sp>
      <p:sp>
        <p:nvSpPr>
          <p:cNvPr id="3" name="Content Placeholder 2"/>
          <p:cNvSpPr>
            <a:spLocks noGrp="1"/>
          </p:cNvSpPr>
          <p:nvPr>
            <p:ph idx="1"/>
          </p:nvPr>
        </p:nvSpPr>
        <p:spPr/>
        <p:txBody>
          <a:bodyPr/>
          <a:lstStyle/>
          <a:p>
            <a:r>
              <a:t>Average closing price of each company.</a:t>
            </a:r>
          </a:p>
        </p:txBody>
      </p:sp>
      <p:sp>
        <p:nvSpPr>
          <p:cNvPr id="4" name="TextBox 3">
            <a:extLst>
              <a:ext uri="{FF2B5EF4-FFF2-40B4-BE49-F238E27FC236}">
                <a16:creationId xmlns:a16="http://schemas.microsoft.com/office/drawing/2014/main" id="{645801C7-0D44-69E2-CA0F-B87D696E05E0}"/>
              </a:ext>
            </a:extLst>
          </p:cNvPr>
          <p:cNvSpPr txBox="1"/>
          <p:nvPr/>
        </p:nvSpPr>
        <p:spPr>
          <a:xfrm>
            <a:off x="1889760" y="2244156"/>
            <a:ext cx="1316736" cy="369332"/>
          </a:xfrm>
          <a:prstGeom prst="rect">
            <a:avLst/>
          </a:prstGeom>
          <a:noFill/>
        </p:spPr>
        <p:txBody>
          <a:bodyPr wrap="square" rtlCol="0">
            <a:spAutoFit/>
          </a:bodyPr>
          <a:lstStyle/>
          <a:p>
            <a:pPr algn="ctr"/>
            <a:r>
              <a:rPr lang="en-GB" dirty="0"/>
              <a:t>Input</a:t>
            </a:r>
            <a:endParaRPr lang="en-IN" dirty="0"/>
          </a:p>
        </p:txBody>
      </p:sp>
      <p:sp>
        <p:nvSpPr>
          <p:cNvPr id="5" name="TextBox 4">
            <a:extLst>
              <a:ext uri="{FF2B5EF4-FFF2-40B4-BE49-F238E27FC236}">
                <a16:creationId xmlns:a16="http://schemas.microsoft.com/office/drawing/2014/main" id="{31F70A78-5170-0208-C9F4-05AF9AE7850A}"/>
              </a:ext>
            </a:extLst>
          </p:cNvPr>
          <p:cNvSpPr txBox="1"/>
          <p:nvPr/>
        </p:nvSpPr>
        <p:spPr>
          <a:xfrm>
            <a:off x="6089904" y="2244156"/>
            <a:ext cx="1316736" cy="369332"/>
          </a:xfrm>
          <a:prstGeom prst="rect">
            <a:avLst/>
          </a:prstGeom>
          <a:noFill/>
        </p:spPr>
        <p:txBody>
          <a:bodyPr wrap="square" rtlCol="0">
            <a:spAutoFit/>
          </a:bodyPr>
          <a:lstStyle/>
          <a:p>
            <a:pPr algn="ctr"/>
            <a:r>
              <a:rPr lang="en-GB" dirty="0"/>
              <a:t>Output</a:t>
            </a:r>
            <a:endParaRPr lang="en-IN" dirty="0"/>
          </a:p>
        </p:txBody>
      </p:sp>
      <p:pic>
        <p:nvPicPr>
          <p:cNvPr id="7" name="Picture 6">
            <a:extLst>
              <a:ext uri="{FF2B5EF4-FFF2-40B4-BE49-F238E27FC236}">
                <a16:creationId xmlns:a16="http://schemas.microsoft.com/office/drawing/2014/main" id="{2961EDE7-85D7-CA6E-7EF6-D96E56C259F6}"/>
              </a:ext>
            </a:extLst>
          </p:cNvPr>
          <p:cNvPicPr>
            <a:picLocks noChangeAspect="1"/>
          </p:cNvPicPr>
          <p:nvPr/>
        </p:nvPicPr>
        <p:blipFill>
          <a:blip r:embed="rId2"/>
          <a:stretch>
            <a:fillRect/>
          </a:stretch>
        </p:blipFill>
        <p:spPr>
          <a:xfrm>
            <a:off x="261809" y="2642272"/>
            <a:ext cx="4572638" cy="1790950"/>
          </a:xfrm>
          <a:prstGeom prst="rect">
            <a:avLst/>
          </a:prstGeom>
        </p:spPr>
      </p:pic>
      <p:pic>
        <p:nvPicPr>
          <p:cNvPr id="9" name="Picture 8">
            <a:extLst>
              <a:ext uri="{FF2B5EF4-FFF2-40B4-BE49-F238E27FC236}">
                <a16:creationId xmlns:a16="http://schemas.microsoft.com/office/drawing/2014/main" id="{80A832C9-9623-F374-5310-B5C5452C19EC}"/>
              </a:ext>
            </a:extLst>
          </p:cNvPr>
          <p:cNvPicPr>
            <a:picLocks noChangeAspect="1"/>
          </p:cNvPicPr>
          <p:nvPr/>
        </p:nvPicPr>
        <p:blipFill>
          <a:blip r:embed="rId3"/>
          <a:stretch>
            <a:fillRect/>
          </a:stretch>
        </p:blipFill>
        <p:spPr>
          <a:xfrm>
            <a:off x="5257984" y="2642272"/>
            <a:ext cx="3501490" cy="349030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Most Dividend Payouts</a:t>
            </a:r>
          </a:p>
        </p:txBody>
      </p:sp>
      <p:sp>
        <p:nvSpPr>
          <p:cNvPr id="3" name="Content Placeholder 2"/>
          <p:cNvSpPr>
            <a:spLocks noGrp="1"/>
          </p:cNvSpPr>
          <p:nvPr>
            <p:ph idx="1"/>
          </p:nvPr>
        </p:nvSpPr>
        <p:spPr/>
        <p:txBody>
          <a:bodyPr/>
          <a:lstStyle/>
          <a:p>
            <a:r>
              <a:t>Company with highest number of dividend payouts.</a:t>
            </a:r>
          </a:p>
        </p:txBody>
      </p:sp>
      <p:pic>
        <p:nvPicPr>
          <p:cNvPr id="5" name="Picture 4">
            <a:extLst>
              <a:ext uri="{FF2B5EF4-FFF2-40B4-BE49-F238E27FC236}">
                <a16:creationId xmlns:a16="http://schemas.microsoft.com/office/drawing/2014/main" id="{30E4E575-ED38-0EBF-6477-B7BBC18948A6}"/>
              </a:ext>
            </a:extLst>
          </p:cNvPr>
          <p:cNvPicPr>
            <a:picLocks noChangeAspect="1"/>
          </p:cNvPicPr>
          <p:nvPr/>
        </p:nvPicPr>
        <p:blipFill>
          <a:blip r:embed="rId2"/>
          <a:stretch>
            <a:fillRect/>
          </a:stretch>
        </p:blipFill>
        <p:spPr>
          <a:xfrm>
            <a:off x="209547" y="2718067"/>
            <a:ext cx="5506218" cy="2543530"/>
          </a:xfrm>
          <a:prstGeom prst="rect">
            <a:avLst/>
          </a:prstGeom>
        </p:spPr>
      </p:pic>
      <p:sp>
        <p:nvSpPr>
          <p:cNvPr id="6" name="TextBox 5">
            <a:extLst>
              <a:ext uri="{FF2B5EF4-FFF2-40B4-BE49-F238E27FC236}">
                <a16:creationId xmlns:a16="http://schemas.microsoft.com/office/drawing/2014/main" id="{CFF1EF22-69DC-16E7-B139-F00838EAE6A9}"/>
              </a:ext>
            </a:extLst>
          </p:cNvPr>
          <p:cNvSpPr txBox="1"/>
          <p:nvPr/>
        </p:nvSpPr>
        <p:spPr>
          <a:xfrm>
            <a:off x="1889760" y="2120464"/>
            <a:ext cx="1316736" cy="369332"/>
          </a:xfrm>
          <a:prstGeom prst="rect">
            <a:avLst/>
          </a:prstGeom>
          <a:noFill/>
        </p:spPr>
        <p:txBody>
          <a:bodyPr wrap="square" rtlCol="0">
            <a:spAutoFit/>
          </a:bodyPr>
          <a:lstStyle/>
          <a:p>
            <a:pPr algn="ctr"/>
            <a:r>
              <a:rPr lang="en-GB" dirty="0"/>
              <a:t>Input</a:t>
            </a:r>
            <a:endParaRPr lang="en-IN" dirty="0"/>
          </a:p>
        </p:txBody>
      </p:sp>
      <p:sp>
        <p:nvSpPr>
          <p:cNvPr id="7" name="TextBox 6">
            <a:extLst>
              <a:ext uri="{FF2B5EF4-FFF2-40B4-BE49-F238E27FC236}">
                <a16:creationId xmlns:a16="http://schemas.microsoft.com/office/drawing/2014/main" id="{E393141B-E852-6F07-7D2E-0E186DE02AAD}"/>
              </a:ext>
            </a:extLst>
          </p:cNvPr>
          <p:cNvSpPr txBox="1"/>
          <p:nvPr/>
        </p:nvSpPr>
        <p:spPr>
          <a:xfrm>
            <a:off x="6191564" y="5076931"/>
            <a:ext cx="1316736" cy="369332"/>
          </a:xfrm>
          <a:prstGeom prst="rect">
            <a:avLst/>
          </a:prstGeom>
          <a:noFill/>
        </p:spPr>
        <p:txBody>
          <a:bodyPr wrap="square" rtlCol="0">
            <a:spAutoFit/>
          </a:bodyPr>
          <a:lstStyle/>
          <a:p>
            <a:pPr algn="ctr"/>
            <a:r>
              <a:rPr lang="en-GB" dirty="0"/>
              <a:t>Output</a:t>
            </a:r>
            <a:endParaRPr lang="en-IN" dirty="0"/>
          </a:p>
        </p:txBody>
      </p:sp>
      <p:pic>
        <p:nvPicPr>
          <p:cNvPr id="9" name="Picture 8">
            <a:extLst>
              <a:ext uri="{FF2B5EF4-FFF2-40B4-BE49-F238E27FC236}">
                <a16:creationId xmlns:a16="http://schemas.microsoft.com/office/drawing/2014/main" id="{85D0B94A-9800-F1AA-EA3C-16B011154B5D}"/>
              </a:ext>
            </a:extLst>
          </p:cNvPr>
          <p:cNvPicPr>
            <a:picLocks noChangeAspect="1"/>
          </p:cNvPicPr>
          <p:nvPr/>
        </p:nvPicPr>
        <p:blipFill>
          <a:blip r:embed="rId3"/>
          <a:stretch>
            <a:fillRect/>
          </a:stretch>
        </p:blipFill>
        <p:spPr>
          <a:xfrm>
            <a:off x="5020876" y="5574924"/>
            <a:ext cx="3658111" cy="962159"/>
          </a:xfrm>
          <a:prstGeom prst="rect">
            <a:avLst/>
          </a:prstGeom>
        </p:spPr>
      </p:pic>
    </p:spTree>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27</TotalTime>
  <Words>450</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Century Schoolbook</vt:lpstr>
      <vt:lpstr>Wingdings 2</vt:lpstr>
      <vt:lpstr>View</vt:lpstr>
      <vt:lpstr>Stock Market Data Analysis Using SQL</vt:lpstr>
      <vt:lpstr>Project Description</vt:lpstr>
      <vt:lpstr>Company List</vt:lpstr>
      <vt:lpstr>Infosys August 2025 Prices</vt:lpstr>
      <vt:lpstr>Top 10 Companies by Closing Price</vt:lpstr>
      <vt:lpstr>Pharmaceutical Sector</vt:lpstr>
      <vt:lpstr>Create View</vt:lpstr>
      <vt:lpstr>Average Closing Price</vt:lpstr>
      <vt:lpstr>Most Dividend Payouts</vt:lpstr>
      <vt:lpstr>Price Difference &gt; ₹30</vt:lpstr>
      <vt:lpstr>Never Issued Dividend</vt:lpstr>
      <vt:lpstr>3-day Price Decline</vt:lpstr>
      <vt:lpstr>Rank by Avg Close Price</vt:lpstr>
      <vt:lpstr>5-day Moving Average</vt:lpstr>
      <vt:lpstr>Most Volatile Stocks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Aditya Durge</dc:creator>
  <cp:keywords/>
  <dc:description>generated using python-pptx</dc:description>
  <cp:lastModifiedBy>Aditya Durge</cp:lastModifiedBy>
  <cp:revision>2</cp:revision>
  <dcterms:created xsi:type="dcterms:W3CDTF">2013-01-27T09:14:16Z</dcterms:created>
  <dcterms:modified xsi:type="dcterms:W3CDTF">2025-08-04T18:51:07Z</dcterms:modified>
  <cp:category/>
</cp:coreProperties>
</file>