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4" r:id="rId2"/>
    <p:sldId id="257" r:id="rId3"/>
    <p:sldId id="265" r:id="rId4"/>
    <p:sldId id="258" r:id="rId5"/>
    <p:sldId id="266" r:id="rId6"/>
    <p:sldId id="259" r:id="rId7"/>
    <p:sldId id="260" r:id="rId8"/>
    <p:sldId id="261" r:id="rId9"/>
    <p:sldId id="262" r:id="rId10"/>
    <p:sldId id="263"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366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844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704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88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9623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32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7540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884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03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24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376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479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83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9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146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44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405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78224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FC582E-D233-7740-4A15-E87DDF2111D9}"/>
              </a:ext>
            </a:extLst>
          </p:cNvPr>
          <p:cNvPicPr>
            <a:picLocks noChangeAspect="1"/>
          </p:cNvPicPr>
          <p:nvPr/>
        </p:nvPicPr>
        <p:blipFill>
          <a:blip r:embed="rId2"/>
          <a:stretch>
            <a:fillRect/>
          </a:stretch>
        </p:blipFill>
        <p:spPr>
          <a:xfrm>
            <a:off x="15985" y="126365"/>
            <a:ext cx="1761239" cy="1744057"/>
          </a:xfrm>
          <a:prstGeom prst="rect">
            <a:avLst/>
          </a:prstGeom>
        </p:spPr>
      </p:pic>
      <p:pic>
        <p:nvPicPr>
          <p:cNvPr id="3" name="Picture 2">
            <a:extLst>
              <a:ext uri="{FF2B5EF4-FFF2-40B4-BE49-F238E27FC236}">
                <a16:creationId xmlns:a16="http://schemas.microsoft.com/office/drawing/2014/main" id="{9B90A398-436C-A203-797D-04B1DA561CE9}"/>
              </a:ext>
            </a:extLst>
          </p:cNvPr>
          <p:cNvPicPr>
            <a:picLocks noChangeAspect="1"/>
          </p:cNvPicPr>
          <p:nvPr/>
        </p:nvPicPr>
        <p:blipFill>
          <a:blip r:embed="rId3"/>
          <a:stretch>
            <a:fillRect/>
          </a:stretch>
        </p:blipFill>
        <p:spPr>
          <a:xfrm>
            <a:off x="7241476" y="98166"/>
            <a:ext cx="1854663" cy="1836569"/>
          </a:xfrm>
          <a:prstGeom prst="rect">
            <a:avLst/>
          </a:prstGeom>
        </p:spPr>
      </p:pic>
      <p:sp>
        <p:nvSpPr>
          <p:cNvPr id="5" name="TextBox 4">
            <a:extLst>
              <a:ext uri="{FF2B5EF4-FFF2-40B4-BE49-F238E27FC236}">
                <a16:creationId xmlns:a16="http://schemas.microsoft.com/office/drawing/2014/main" id="{0B5A9C03-B89C-CE52-C282-40393B6BC949}"/>
              </a:ext>
            </a:extLst>
          </p:cNvPr>
          <p:cNvSpPr txBox="1"/>
          <p:nvPr/>
        </p:nvSpPr>
        <p:spPr>
          <a:xfrm>
            <a:off x="1956619" y="644450"/>
            <a:ext cx="5284857" cy="707886"/>
          </a:xfrm>
          <a:prstGeom prst="rect">
            <a:avLst/>
          </a:prstGeom>
          <a:noFill/>
        </p:spPr>
        <p:txBody>
          <a:bodyPr wrap="square">
            <a:spAutoFit/>
          </a:bodyPr>
          <a:lstStyle/>
          <a:p>
            <a:pPr algn="ctr"/>
            <a:r>
              <a:rPr lang="en-US" sz="2000" dirty="0">
                <a:solidFill>
                  <a:srgbClr val="C00000"/>
                </a:solidFill>
                <a:latin typeface="Algerian" pitchFamily="82" charset="0"/>
              </a:rPr>
              <a:t>AMRUTVAHINI COLLEGE OF ENGINEERING</a:t>
            </a:r>
          </a:p>
          <a:p>
            <a:pPr algn="ctr"/>
            <a:r>
              <a:rPr lang="en-US" sz="2000" dirty="0">
                <a:solidFill>
                  <a:srgbClr val="C00000"/>
                </a:solidFill>
                <a:latin typeface="Algerian" pitchFamily="82" charset="0"/>
              </a:rPr>
              <a:t> SANGAMNER..</a:t>
            </a:r>
          </a:p>
        </p:txBody>
      </p:sp>
      <p:sp>
        <p:nvSpPr>
          <p:cNvPr id="7" name="TextBox 6">
            <a:extLst>
              <a:ext uri="{FF2B5EF4-FFF2-40B4-BE49-F238E27FC236}">
                <a16:creationId xmlns:a16="http://schemas.microsoft.com/office/drawing/2014/main" id="{AB409F21-0AA8-D5B1-7AB4-1C7469CF7B6C}"/>
              </a:ext>
            </a:extLst>
          </p:cNvPr>
          <p:cNvSpPr txBox="1"/>
          <p:nvPr/>
        </p:nvSpPr>
        <p:spPr>
          <a:xfrm>
            <a:off x="855475" y="2416706"/>
            <a:ext cx="7295536" cy="523220"/>
          </a:xfrm>
          <a:prstGeom prst="rect">
            <a:avLst/>
          </a:prstGeom>
          <a:noFill/>
        </p:spPr>
        <p:txBody>
          <a:bodyPr wrap="square">
            <a:spAutoFit/>
          </a:bodyPr>
          <a:lstStyle/>
          <a:p>
            <a:r>
              <a:rPr lang="en-IN" sz="2800" dirty="0">
                <a:solidFill>
                  <a:schemeClr val="tx2">
                    <a:lumMod val="90000"/>
                    <a:lumOff val="10000"/>
                  </a:schemeClr>
                </a:solidFill>
                <a:latin typeface="+mj-lt"/>
              </a:rPr>
              <a:t>Topic:- </a:t>
            </a:r>
            <a:r>
              <a:rPr lang="en-IN" sz="2800" dirty="0">
                <a:solidFill>
                  <a:schemeClr val="accent4">
                    <a:lumMod val="75000"/>
                  </a:schemeClr>
                </a:solidFill>
                <a:latin typeface="Arial Black" panose="020B0A04020102020204" pitchFamily="34" charset="0"/>
              </a:rPr>
              <a:t>Variable Valve Timing (VVT)</a:t>
            </a:r>
          </a:p>
        </p:txBody>
      </p:sp>
      <p:sp>
        <p:nvSpPr>
          <p:cNvPr id="9" name="TextBox 8">
            <a:extLst>
              <a:ext uri="{FF2B5EF4-FFF2-40B4-BE49-F238E27FC236}">
                <a16:creationId xmlns:a16="http://schemas.microsoft.com/office/drawing/2014/main" id="{B5315AEF-921D-84B0-9BFD-137573D95504}"/>
              </a:ext>
            </a:extLst>
          </p:cNvPr>
          <p:cNvSpPr txBox="1"/>
          <p:nvPr/>
        </p:nvSpPr>
        <p:spPr>
          <a:xfrm>
            <a:off x="703006" y="3156548"/>
            <a:ext cx="6044277" cy="461665"/>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tx2">
                    <a:lumMod val="90000"/>
                    <a:lumOff val="10000"/>
                  </a:schemeClr>
                </a:solidFill>
              </a:rPr>
              <a:t>Presented by</a:t>
            </a:r>
            <a:r>
              <a:rPr lang="en-US" dirty="0">
                <a:solidFill>
                  <a:schemeClr val="tx2">
                    <a:lumMod val="90000"/>
                    <a:lumOff val="10000"/>
                  </a:schemeClr>
                </a:solidFill>
              </a:rPr>
              <a:t>:-</a:t>
            </a:r>
            <a:r>
              <a:rPr lang="en-US" sz="1800" dirty="0" err="1">
                <a:solidFill>
                  <a:schemeClr val="accent1">
                    <a:lumMod val="50000"/>
                  </a:schemeClr>
                </a:solidFill>
                <a:latin typeface="Arial Black" panose="020B0A04020102020204" pitchFamily="34" charset="0"/>
              </a:rPr>
              <a:t>Te</a:t>
            </a:r>
            <a:r>
              <a:rPr lang="en-US" dirty="0" err="1">
                <a:solidFill>
                  <a:schemeClr val="accent1">
                    <a:lumMod val="50000"/>
                  </a:schemeClr>
                </a:solidFill>
                <a:latin typeface="Arial Black" panose="020B0A04020102020204" pitchFamily="34" charset="0"/>
              </a:rPr>
              <a:t>lore</a:t>
            </a:r>
            <a:r>
              <a:rPr lang="en-US" dirty="0">
                <a:solidFill>
                  <a:schemeClr val="accent1">
                    <a:lumMod val="50000"/>
                  </a:schemeClr>
                </a:solidFill>
                <a:latin typeface="Arial Black" panose="020B0A04020102020204" pitchFamily="34" charset="0"/>
              </a:rPr>
              <a:t> Dnyaneshwar</a:t>
            </a:r>
            <a:endParaRPr lang="en-IN" sz="1800" dirty="0">
              <a:solidFill>
                <a:schemeClr val="accent1">
                  <a:lumMod val="5000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id="{C44D63DF-1E24-95D0-D6E3-D9C6488EF983}"/>
              </a:ext>
            </a:extLst>
          </p:cNvPr>
          <p:cNvSpPr txBox="1"/>
          <p:nvPr/>
        </p:nvSpPr>
        <p:spPr>
          <a:xfrm>
            <a:off x="703006" y="3738323"/>
            <a:ext cx="5019368" cy="461665"/>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chemeClr val="accent1">
                    <a:lumMod val="50000"/>
                  </a:schemeClr>
                </a:solidFill>
              </a:rPr>
              <a:t> </a:t>
            </a:r>
            <a:r>
              <a:rPr lang="en-US" sz="2400" dirty="0">
                <a:solidFill>
                  <a:schemeClr val="tx2">
                    <a:lumMod val="90000"/>
                    <a:lumOff val="10000"/>
                  </a:schemeClr>
                </a:solidFill>
              </a:rPr>
              <a:t>Guided by :</a:t>
            </a:r>
            <a:r>
              <a:rPr lang="en-US" sz="2000" dirty="0" err="1">
                <a:solidFill>
                  <a:schemeClr val="accent1">
                    <a:lumMod val="50000"/>
                  </a:schemeClr>
                </a:solidFill>
                <a:latin typeface="Arial Black" panose="020B0A04020102020204" pitchFamily="34" charset="0"/>
              </a:rPr>
              <a:t>Pr</a:t>
            </a:r>
            <a:r>
              <a:rPr lang="en-US" dirty="0" err="1">
                <a:solidFill>
                  <a:schemeClr val="accent1">
                    <a:lumMod val="50000"/>
                  </a:schemeClr>
                </a:solidFill>
                <a:latin typeface="Arial Black" panose="020B0A04020102020204" pitchFamily="34" charset="0"/>
              </a:rPr>
              <a:t>of.D.M.Nibe</a:t>
            </a:r>
            <a:endParaRPr lang="en-IN" sz="2400" dirty="0">
              <a:solidFill>
                <a:schemeClr val="accent1">
                  <a:lumMod val="50000"/>
                </a:schemeClr>
              </a:solidFill>
              <a:latin typeface="Arial Black" panose="020B0A04020102020204" pitchFamily="34" charset="0"/>
            </a:endParaRPr>
          </a:p>
        </p:txBody>
      </p:sp>
      <p:sp>
        <p:nvSpPr>
          <p:cNvPr id="12" name="TextBox 11">
            <a:extLst>
              <a:ext uri="{FF2B5EF4-FFF2-40B4-BE49-F238E27FC236}">
                <a16:creationId xmlns:a16="http://schemas.microsoft.com/office/drawing/2014/main" id="{93A39E83-8572-64A4-9AA8-F580AB2EC608}"/>
              </a:ext>
            </a:extLst>
          </p:cNvPr>
          <p:cNvSpPr txBox="1"/>
          <p:nvPr/>
        </p:nvSpPr>
        <p:spPr>
          <a:xfrm>
            <a:off x="235974" y="4322187"/>
            <a:ext cx="3662516" cy="461665"/>
          </a:xfrm>
          <a:prstGeom prst="rect">
            <a:avLst/>
          </a:prstGeom>
          <a:noFill/>
        </p:spPr>
        <p:txBody>
          <a:bodyPr wrap="square" rtlCol="0">
            <a:spAutoFit/>
          </a:bodyPr>
          <a:lstStyle/>
          <a:p>
            <a:pPr marL="800100" lvl="1" indent="-342900">
              <a:buFont typeface="Wingdings" panose="05000000000000000000" pitchFamily="2" charset="2"/>
              <a:buChar char="q"/>
            </a:pPr>
            <a:r>
              <a:rPr lang="en-US" sz="2400" dirty="0">
                <a:solidFill>
                  <a:schemeClr val="tx2">
                    <a:lumMod val="90000"/>
                    <a:lumOff val="10000"/>
                  </a:schemeClr>
                </a:solidFill>
              </a:rPr>
              <a:t> Roll No:- </a:t>
            </a:r>
            <a:r>
              <a:rPr lang="en-US" dirty="0">
                <a:solidFill>
                  <a:schemeClr val="tx2">
                    <a:lumMod val="90000"/>
                    <a:lumOff val="10000"/>
                  </a:schemeClr>
                </a:solidFill>
                <a:latin typeface="Algerian" panose="04020705040A02060702" pitchFamily="82" charset="0"/>
              </a:rPr>
              <a:t>2264</a:t>
            </a:r>
            <a:endParaRPr lang="en-IN" dirty="0">
              <a:solidFill>
                <a:schemeClr val="tx2">
                  <a:lumMod val="90000"/>
                  <a:lumOff val="10000"/>
                </a:schemeClr>
              </a:solidFill>
              <a:latin typeface="Algerian" panose="04020705040A02060702" pitchFamily="82" charset="0"/>
            </a:endParaRPr>
          </a:p>
        </p:txBody>
      </p:sp>
    </p:spTree>
    <p:extLst>
      <p:ext uri="{BB962C8B-B14F-4D97-AF65-F5344CB8AC3E}">
        <p14:creationId xmlns:p14="http://schemas.microsoft.com/office/powerpoint/2010/main" val="47236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4">
                    <a:lumMod val="75000"/>
                  </a:schemeClr>
                </a:solidFill>
                <a:latin typeface="Algerian" panose="04020705040A02060702" pitchFamily="82" charset="0"/>
              </a:rPr>
              <a:t>Conclusion</a:t>
            </a:r>
          </a:p>
        </p:txBody>
      </p:sp>
      <p:sp>
        <p:nvSpPr>
          <p:cNvPr id="3" name="Content Placeholder 2"/>
          <p:cNvSpPr>
            <a:spLocks noGrp="1"/>
          </p:cNvSpPr>
          <p:nvPr>
            <p:ph idx="1"/>
          </p:nvPr>
        </p:nvSpPr>
        <p:spPr/>
        <p:txBody>
          <a:bodyPr>
            <a:normAutofit fontScale="92500" lnSpcReduction="10000"/>
          </a:bodyPr>
          <a:lstStyle/>
          <a:p>
            <a:r>
              <a:rPr lang="en-US" sz="2800" dirty="0"/>
              <a:t>VVT has revolutionized modern internal combustion engines by providing an optimal balance between performance and efficiency. By adjusting valve timing in real-time, it enhances fuel economy, increases power when needed, and reduces emissions to meet environmental standards. As automotive technology evolves, VVT continues to play a crucial role in improving engine performance and sustainability.</a:t>
            </a:r>
            <a:endParaRPr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DF885-E439-77D2-3FED-25B2C3110307}"/>
              </a:ext>
            </a:extLst>
          </p:cNvPr>
          <p:cNvSpPr txBox="1"/>
          <p:nvPr/>
        </p:nvSpPr>
        <p:spPr>
          <a:xfrm>
            <a:off x="2488677" y="2367171"/>
            <a:ext cx="5137608" cy="2308324"/>
          </a:xfrm>
          <a:prstGeom prst="rect">
            <a:avLst/>
          </a:prstGeom>
          <a:noFill/>
        </p:spPr>
        <p:txBody>
          <a:bodyPr wrap="square" rtlCol="0">
            <a:spAutoFit/>
          </a:bodyPr>
          <a:lstStyle/>
          <a:p>
            <a:r>
              <a:rPr lang="en-IN" sz="7200" dirty="0">
                <a:solidFill>
                  <a:srgbClr val="FF0000"/>
                </a:solidFill>
                <a:latin typeface="Algerian" panose="04020705040A02060702" pitchFamily="82" charset="0"/>
              </a:rPr>
              <a:t>T</a:t>
            </a:r>
            <a:r>
              <a:rPr lang="en-IN" sz="7200" dirty="0">
                <a:latin typeface="Algerian" panose="04020705040A02060702" pitchFamily="82" charset="0"/>
              </a:rPr>
              <a:t>hank</a:t>
            </a:r>
          </a:p>
          <a:p>
            <a:r>
              <a:rPr lang="en-IN" sz="7200" dirty="0">
                <a:latin typeface="Algerian" panose="04020705040A02060702" pitchFamily="82" charset="0"/>
              </a:rPr>
              <a:t>           Yo</a:t>
            </a:r>
            <a:r>
              <a:rPr lang="en-IN" sz="7200" dirty="0">
                <a:solidFill>
                  <a:srgbClr val="FF0000"/>
                </a:solidFill>
                <a:latin typeface="Algerian" panose="04020705040A02060702" pitchFamily="82" charset="0"/>
              </a:rPr>
              <a:t>u</a:t>
            </a:r>
          </a:p>
        </p:txBody>
      </p:sp>
    </p:spTree>
    <p:extLst>
      <p:ext uri="{BB962C8B-B14F-4D97-AF65-F5344CB8AC3E}">
        <p14:creationId xmlns:p14="http://schemas.microsoft.com/office/powerpoint/2010/main" val="43899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accent4">
                    <a:lumMod val="75000"/>
                  </a:schemeClr>
                </a:solidFill>
                <a:latin typeface="Algerian" panose="04020705040A02060702" pitchFamily="82" charset="0"/>
              </a:rPr>
              <a:t>Introduction to Variable Valve Timing (VVT)</a:t>
            </a:r>
          </a:p>
        </p:txBody>
      </p:sp>
      <p:sp>
        <p:nvSpPr>
          <p:cNvPr id="3" name="Content Placeholder 2"/>
          <p:cNvSpPr>
            <a:spLocks noGrp="1"/>
          </p:cNvSpPr>
          <p:nvPr>
            <p:ph idx="1"/>
          </p:nvPr>
        </p:nvSpPr>
        <p:spPr/>
        <p:txBody>
          <a:bodyPr>
            <a:normAutofit/>
          </a:bodyPr>
          <a:lstStyle/>
          <a:p>
            <a:r>
              <a:rPr sz="2800" dirty="0"/>
              <a:t>Variable Valve Timing (VVT) is a technology used in internal combustion engines to optimize the timing of valve operation. It improves engine performance, efficiency, and reduces emissions by adjusting the timing of valve opening and closing based on engine speed and load.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C25A1-D528-CAF4-EABE-34C6FAA70E5E}"/>
              </a:ext>
            </a:extLst>
          </p:cNvPr>
          <p:cNvSpPr txBox="1"/>
          <p:nvPr/>
        </p:nvSpPr>
        <p:spPr>
          <a:xfrm>
            <a:off x="999240" y="2168165"/>
            <a:ext cx="7343481" cy="3539430"/>
          </a:xfrm>
          <a:prstGeom prst="rect">
            <a:avLst/>
          </a:prstGeom>
          <a:noFill/>
        </p:spPr>
        <p:txBody>
          <a:bodyPr wrap="square">
            <a:spAutoFit/>
          </a:bodyPr>
          <a:lstStyle/>
          <a:p>
            <a:pPr marL="457200" indent="-457200">
              <a:buFont typeface="Wingdings" panose="05000000000000000000" pitchFamily="2" charset="2"/>
              <a:buChar char="q"/>
            </a:pPr>
            <a:r>
              <a:rPr lang="en-IN" sz="2800" dirty="0"/>
              <a:t>Traditional engines use fixed valve timing, which limits efficiency.</a:t>
            </a:r>
          </a:p>
          <a:p>
            <a:pPr marL="457200" indent="-457200">
              <a:buFont typeface="Wingdings" panose="05000000000000000000" pitchFamily="2" charset="2"/>
              <a:buChar char="q"/>
            </a:pPr>
            <a:r>
              <a:rPr lang="en-IN" sz="2800" dirty="0"/>
              <a:t>At low rpms, fixed timing causes inefficient combustion and fuel wastage.</a:t>
            </a:r>
          </a:p>
          <a:p>
            <a:pPr marL="457200" indent="-457200">
              <a:buFont typeface="Wingdings" panose="05000000000000000000" pitchFamily="2" charset="2"/>
              <a:buChar char="q"/>
            </a:pPr>
            <a:r>
              <a:rPr lang="en-IN" sz="2800" dirty="0"/>
              <a:t>At high rpms, it restricts airflow, reducing power output.</a:t>
            </a:r>
          </a:p>
          <a:p>
            <a:pPr marL="457200" indent="-457200">
              <a:buFont typeface="Wingdings" panose="05000000000000000000" pitchFamily="2" charset="2"/>
              <a:buChar char="q"/>
            </a:pPr>
            <a:r>
              <a:rPr lang="en-IN" sz="2800" dirty="0"/>
              <a:t>VVT dynamically adjusts valve timing based on engine speed and load.</a:t>
            </a:r>
          </a:p>
        </p:txBody>
      </p:sp>
      <p:sp>
        <p:nvSpPr>
          <p:cNvPr id="4" name="TextBox 3">
            <a:extLst>
              <a:ext uri="{FF2B5EF4-FFF2-40B4-BE49-F238E27FC236}">
                <a16:creationId xmlns:a16="http://schemas.microsoft.com/office/drawing/2014/main" id="{BA843252-072E-DB3C-EC03-023472D24827}"/>
              </a:ext>
            </a:extLst>
          </p:cNvPr>
          <p:cNvSpPr txBox="1"/>
          <p:nvPr/>
        </p:nvSpPr>
        <p:spPr>
          <a:xfrm>
            <a:off x="1164211" y="944773"/>
            <a:ext cx="6645896" cy="646331"/>
          </a:xfrm>
          <a:prstGeom prst="rect">
            <a:avLst/>
          </a:prstGeom>
          <a:noFill/>
        </p:spPr>
        <p:txBody>
          <a:bodyPr wrap="square" rtlCol="0">
            <a:spAutoFit/>
          </a:bodyPr>
          <a:lstStyle/>
          <a:p>
            <a:r>
              <a:rPr lang="en-IN" sz="3600" dirty="0">
                <a:solidFill>
                  <a:schemeClr val="accent4">
                    <a:lumMod val="75000"/>
                  </a:schemeClr>
                </a:solidFill>
                <a:latin typeface="Algerian" panose="04020705040A02060702" pitchFamily="82" charset="0"/>
              </a:rPr>
              <a:t>Need for (VVT) System:-</a:t>
            </a:r>
          </a:p>
        </p:txBody>
      </p:sp>
    </p:spTree>
    <p:extLst>
      <p:ext uri="{BB962C8B-B14F-4D97-AF65-F5344CB8AC3E}">
        <p14:creationId xmlns:p14="http://schemas.microsoft.com/office/powerpoint/2010/main" val="238505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accent4">
                    <a:lumMod val="75000"/>
                  </a:schemeClr>
                </a:solidFill>
                <a:latin typeface="Algerian" panose="04020705040A02060702" pitchFamily="82" charset="0"/>
              </a:rPr>
              <a:t>Working Principle of VVT</a:t>
            </a:r>
            <a:r>
              <a:rPr lang="en-IN" dirty="0">
                <a:solidFill>
                  <a:schemeClr val="accent4">
                    <a:lumMod val="75000"/>
                  </a:schemeClr>
                </a:solidFill>
                <a:latin typeface="Algerian" panose="04020705040A02060702" pitchFamily="82" charset="0"/>
              </a:rPr>
              <a:t>:-</a:t>
            </a:r>
            <a:endParaRPr dirty="0">
              <a:solidFill>
                <a:schemeClr val="accent4">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r>
              <a:rPr sz="2800" dirty="0"/>
              <a:t>VVT systems adjust the position of camshafts relative to the crankshaft. This allows for changes in the valve opening and closing timing. Electronic control units (ECUs) monitor engine parameters and adjust the camshaft position using hydraulic or electric actuators.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558BB-CE77-D4CF-2B8F-38FCD162CD6A}"/>
              </a:ext>
            </a:extLst>
          </p:cNvPr>
          <p:cNvPicPr>
            <a:picLocks noChangeAspect="1"/>
          </p:cNvPicPr>
          <p:nvPr/>
        </p:nvPicPr>
        <p:blipFill>
          <a:blip r:embed="rId2"/>
          <a:stretch>
            <a:fillRect/>
          </a:stretch>
        </p:blipFill>
        <p:spPr>
          <a:xfrm>
            <a:off x="659876" y="1480008"/>
            <a:ext cx="7899662" cy="4666268"/>
          </a:xfrm>
          <a:prstGeom prst="rect">
            <a:avLst/>
          </a:prstGeom>
        </p:spPr>
      </p:pic>
      <p:sp>
        <p:nvSpPr>
          <p:cNvPr id="4" name="TextBox 3">
            <a:extLst>
              <a:ext uri="{FF2B5EF4-FFF2-40B4-BE49-F238E27FC236}">
                <a16:creationId xmlns:a16="http://schemas.microsoft.com/office/drawing/2014/main" id="{0811E9E9-CA62-F84C-557F-270558ED6687}"/>
              </a:ext>
            </a:extLst>
          </p:cNvPr>
          <p:cNvSpPr txBox="1"/>
          <p:nvPr/>
        </p:nvSpPr>
        <p:spPr>
          <a:xfrm>
            <a:off x="1677971" y="697584"/>
            <a:ext cx="5495827" cy="523220"/>
          </a:xfrm>
          <a:prstGeom prst="rect">
            <a:avLst/>
          </a:prstGeom>
          <a:noFill/>
        </p:spPr>
        <p:txBody>
          <a:bodyPr wrap="square" rtlCol="0">
            <a:spAutoFit/>
          </a:bodyPr>
          <a:lstStyle/>
          <a:p>
            <a:r>
              <a:rPr lang="en-IN" sz="2800" dirty="0">
                <a:solidFill>
                  <a:schemeClr val="accent4">
                    <a:lumMod val="75000"/>
                  </a:schemeClr>
                </a:solidFill>
                <a:latin typeface="Algerian" panose="04020705040A02060702" pitchFamily="82" charset="0"/>
              </a:rPr>
              <a:t>Valve Timing Diagram:-</a:t>
            </a:r>
          </a:p>
        </p:txBody>
      </p:sp>
    </p:spTree>
    <p:extLst>
      <p:ext uri="{BB962C8B-B14F-4D97-AF65-F5344CB8AC3E}">
        <p14:creationId xmlns:p14="http://schemas.microsoft.com/office/powerpoint/2010/main" val="191839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4">
                    <a:lumMod val="75000"/>
                  </a:schemeClr>
                </a:solidFill>
                <a:latin typeface="Algerian" panose="04020705040A02060702" pitchFamily="82" charset="0"/>
              </a:rPr>
              <a:t>Types of VVT Systems</a:t>
            </a:r>
          </a:p>
        </p:txBody>
      </p:sp>
      <p:sp>
        <p:nvSpPr>
          <p:cNvPr id="3" name="Content Placeholder 2"/>
          <p:cNvSpPr>
            <a:spLocks noGrp="1"/>
          </p:cNvSpPr>
          <p:nvPr>
            <p:ph idx="1"/>
          </p:nvPr>
        </p:nvSpPr>
        <p:spPr>
          <a:xfrm>
            <a:off x="1176865" y="1979629"/>
            <a:ext cx="6798735" cy="3955503"/>
          </a:xfrm>
        </p:spPr>
        <p:txBody>
          <a:bodyPr>
            <a:normAutofit fontScale="77500" lnSpcReduction="20000"/>
          </a:bodyPr>
          <a:lstStyle/>
          <a:p>
            <a:pPr>
              <a:buFont typeface="Wingdings" panose="05000000000000000000" pitchFamily="2" charset="2"/>
              <a:buChar char="§"/>
            </a:pPr>
            <a:r>
              <a:rPr lang="en-IN" sz="2800" dirty="0"/>
              <a:t>Cam phasing (most common)adjusts the timing of the camshaft but does not change the valve lift.</a:t>
            </a:r>
          </a:p>
          <a:p>
            <a:pPr marL="0" indent="0">
              <a:buNone/>
            </a:pPr>
            <a:r>
              <a:rPr lang="en-IN" sz="2800" dirty="0"/>
              <a:t>Example: Toyota’s VVT-I, BMW's VANOS.</a:t>
            </a:r>
          </a:p>
          <a:p>
            <a:pPr>
              <a:buFont typeface="Wingdings" panose="05000000000000000000" pitchFamily="2" charset="2"/>
              <a:buChar char="§"/>
            </a:pPr>
            <a:r>
              <a:rPr lang="en-IN" sz="2800" dirty="0"/>
              <a:t> Cam-changing system </a:t>
            </a:r>
            <a:r>
              <a:rPr lang="en-IN" sz="2800" dirty="0" err="1"/>
              <a:t>suses</a:t>
            </a:r>
            <a:r>
              <a:rPr lang="en-IN" sz="2800" dirty="0"/>
              <a:t> multiple camshaft profiles and switches between them based on engine speed.</a:t>
            </a:r>
          </a:p>
          <a:p>
            <a:pPr marL="0" indent="0">
              <a:buNone/>
            </a:pPr>
            <a:r>
              <a:rPr lang="en-IN" sz="2800" dirty="0"/>
              <a:t>Example: Honda VTEC.</a:t>
            </a:r>
          </a:p>
          <a:p>
            <a:pPr>
              <a:buFont typeface="Wingdings" panose="05000000000000000000" pitchFamily="2" charset="2"/>
              <a:buChar char="§"/>
            </a:pPr>
            <a:r>
              <a:rPr lang="en-IN" sz="2800" dirty="0"/>
              <a:t> Variable valve lift systems changes both valve timing and lift height, allowing more precise air intake control.</a:t>
            </a:r>
          </a:p>
          <a:p>
            <a:pPr marL="0" indent="0">
              <a:buNone/>
            </a:pPr>
            <a:r>
              <a:rPr lang="en-IN" sz="2800" dirty="0"/>
              <a:t>Example: BMW </a:t>
            </a:r>
            <a:r>
              <a:rPr lang="en-IN" sz="2800" dirty="0" err="1"/>
              <a:t>valvetronic</a:t>
            </a:r>
            <a:r>
              <a:rPr lang="en-IN"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4">
                    <a:lumMod val="75000"/>
                  </a:schemeClr>
                </a:solidFill>
                <a:latin typeface="Algerian" panose="04020705040A02060702" pitchFamily="82" charset="0"/>
              </a:rPr>
              <a:t>Advantages of VVT</a:t>
            </a:r>
          </a:p>
        </p:txBody>
      </p:sp>
      <p:sp>
        <p:nvSpPr>
          <p:cNvPr id="3" name="Content Placeholder 2"/>
          <p:cNvSpPr>
            <a:spLocks noGrp="1"/>
          </p:cNvSpPr>
          <p:nvPr>
            <p:ph idx="1"/>
          </p:nvPr>
        </p:nvSpPr>
        <p:spPr/>
        <p:txBody>
          <a:bodyPr/>
          <a:lstStyle/>
          <a:p>
            <a:r>
              <a:t>- Improved engine performance and power output</a:t>
            </a:r>
          </a:p>
          <a:p>
            <a:r>
              <a:t>- Enhanced fuel efficiency</a:t>
            </a:r>
          </a:p>
          <a:p>
            <a:r>
              <a:t>- Reduced emissions and environmental impact</a:t>
            </a:r>
          </a:p>
          <a:p>
            <a:r>
              <a:t>- Better adaptability to different driving conditions</a:t>
            </a:r>
          </a:p>
          <a:p>
            <a:r>
              <a:t>- Smoother engine operation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4">
                    <a:lumMod val="75000"/>
                  </a:schemeClr>
                </a:solidFill>
                <a:latin typeface="Algerian" panose="04020705040A02060702" pitchFamily="82" charset="0"/>
              </a:rPr>
              <a:t>Disadvantages of VVT</a:t>
            </a:r>
          </a:p>
        </p:txBody>
      </p:sp>
      <p:sp>
        <p:nvSpPr>
          <p:cNvPr id="3" name="Content Placeholder 2"/>
          <p:cNvSpPr>
            <a:spLocks noGrp="1"/>
          </p:cNvSpPr>
          <p:nvPr>
            <p:ph idx="1"/>
          </p:nvPr>
        </p:nvSpPr>
        <p:spPr/>
        <p:txBody>
          <a:bodyPr/>
          <a:lstStyle/>
          <a:p>
            <a:r>
              <a:t>- Increased complexity of the engine system</a:t>
            </a:r>
          </a:p>
          <a:p>
            <a:r>
              <a:t>- Higher manufacturing and maintenance costs</a:t>
            </a:r>
          </a:p>
          <a:p>
            <a:r>
              <a:t>- Potential reliability issues with electronic and hydraulic components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accent4">
                    <a:lumMod val="75000"/>
                  </a:schemeClr>
                </a:solidFill>
                <a:latin typeface="Algerian" panose="04020705040A02060702" pitchFamily="82" charset="0"/>
              </a:rPr>
              <a:t>Applications of VVT</a:t>
            </a:r>
          </a:p>
        </p:txBody>
      </p:sp>
      <p:sp>
        <p:nvSpPr>
          <p:cNvPr id="3" name="Content Placeholder 2"/>
          <p:cNvSpPr>
            <a:spLocks noGrp="1"/>
          </p:cNvSpPr>
          <p:nvPr>
            <p:ph idx="1"/>
          </p:nvPr>
        </p:nvSpPr>
        <p:spPr/>
        <p:txBody>
          <a:bodyPr/>
          <a:lstStyle/>
          <a:p>
            <a:r>
              <a:rPr dirty="0"/>
              <a:t>- </a:t>
            </a:r>
            <a:r>
              <a:rPr lang="en-US" dirty="0"/>
              <a:t>Widely used in modern gasoline and diesel engines</a:t>
            </a:r>
          </a:p>
          <a:p>
            <a:r>
              <a:rPr lang="en-US" dirty="0"/>
              <a:t>- Automotive industry for both performance and economy vehicles</a:t>
            </a:r>
          </a:p>
          <a:p>
            <a:r>
              <a:rPr lang="en-US" dirty="0"/>
              <a:t>- Applicable in motorcycles and marine engines</a:t>
            </a:r>
          </a:p>
          <a:p>
            <a:r>
              <a:rPr lang="en-US" dirty="0"/>
              <a:t>- Hybrid and plug-in hybrid powertrains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TotalTime>
  <Words>433</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Black</vt:lpstr>
      <vt:lpstr>Garamond</vt:lpstr>
      <vt:lpstr>Wingdings</vt:lpstr>
      <vt:lpstr>Organic</vt:lpstr>
      <vt:lpstr>PowerPoint Presentation</vt:lpstr>
      <vt:lpstr>Introduction to Variable Valve Timing (VVT)</vt:lpstr>
      <vt:lpstr>PowerPoint Presentation</vt:lpstr>
      <vt:lpstr>Working Principle of VVT:-</vt:lpstr>
      <vt:lpstr>PowerPoint Presentation</vt:lpstr>
      <vt:lpstr>Types of VVT Systems</vt:lpstr>
      <vt:lpstr>Advantages of VVT</vt:lpstr>
      <vt:lpstr>Disadvantages of VVT</vt:lpstr>
      <vt:lpstr>Applications of VVT</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sanjay bodkhe</dc:creator>
  <cp:keywords/>
  <dc:description>generated using python-pptx</dc:description>
  <cp:lastModifiedBy>pranav tambe</cp:lastModifiedBy>
  <cp:revision>3</cp:revision>
  <dcterms:created xsi:type="dcterms:W3CDTF">2013-01-27T09:14:16Z</dcterms:created>
  <dcterms:modified xsi:type="dcterms:W3CDTF">2025-03-02T19:04:26Z</dcterms:modified>
  <cp:category/>
</cp:coreProperties>
</file>