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8" r:id="rId2"/>
  </p:sldMasterIdLst>
  <p:notesMasterIdLst>
    <p:notesMasterId r:id="rId28"/>
  </p:notesMasterIdLst>
  <p:handoutMasterIdLst>
    <p:handoutMasterId r:id="rId29"/>
  </p:handoutMasterIdLst>
  <p:sldIdLst>
    <p:sldId id="258" r:id="rId3"/>
    <p:sldId id="260" r:id="rId4"/>
    <p:sldId id="261" r:id="rId5"/>
    <p:sldId id="264" r:id="rId6"/>
    <p:sldId id="294" r:id="rId7"/>
    <p:sldId id="263" r:id="rId8"/>
    <p:sldId id="277" r:id="rId9"/>
    <p:sldId id="285" r:id="rId10"/>
    <p:sldId id="286" r:id="rId11"/>
    <p:sldId id="298" r:id="rId12"/>
    <p:sldId id="299" r:id="rId13"/>
    <p:sldId id="287" r:id="rId14"/>
    <p:sldId id="288" r:id="rId15"/>
    <p:sldId id="289" r:id="rId16"/>
    <p:sldId id="290" r:id="rId17"/>
    <p:sldId id="291" r:id="rId18"/>
    <p:sldId id="257" r:id="rId19"/>
    <p:sldId id="265" r:id="rId20"/>
    <p:sldId id="266" r:id="rId21"/>
    <p:sldId id="267" r:id="rId22"/>
    <p:sldId id="278" r:id="rId23"/>
    <p:sldId id="292" r:id="rId24"/>
    <p:sldId id="296" r:id="rId25"/>
    <p:sldId id="300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48C68"/>
    <a:srgbClr val="62E09B"/>
    <a:srgbClr val="4E79A7"/>
    <a:srgbClr val="BCB800"/>
    <a:srgbClr val="F5ED00"/>
    <a:srgbClr val="FF0000"/>
    <a:srgbClr val="00E8EE"/>
    <a:srgbClr val="37F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F9B1-296D-474D-BEE5-76BE9C21582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2B4D-A39A-684C-A994-C0610914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C886B-1B86-4CE9-93F0-9A376C03E97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20129-417C-48A7-811C-15B8C08C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60E4-FF25-435C-B2A5-6F65E3D4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5C39-11B3-4AE7-838D-ABA3E423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BF65-9081-4DB9-8C8E-F37ADE54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7D91-A622-4954-8F36-00EEC349C9C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6AD2-6A51-41C1-8CEB-131F1CA9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D47-8290-4E21-A434-029C2F87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36ED-83DA-4695-B274-E509733E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A4F-16B4-41CB-A468-E21C96C77B07}" type="datetime1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1EC1-5004-4C76-B211-75D5210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2714-D4E5-47B8-A94D-345E4363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34DC-7F5E-4E21-950C-38EA7D58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CF9-EA3B-4365-B6A6-B4F902743BF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5410-D7E3-4D57-901C-F001998F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79989-02D2-4246-BE89-7579AC09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CC3E-AF4D-464B-883C-125CD1AB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C3C2-EE50-4BCD-8B8A-7EF677E76650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7.1169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utlookindia.com/outlookmoney/finance/the-number-of-gst-refund-frauds-stand-at-637-434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212132" y="1229166"/>
            <a:ext cx="68182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Semi-Supervised Topic Discovery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 Sentiment Extraction 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Textual Feedback Systems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CCFFAB-8717-47EA-A1E4-B98B2EE23227}"/>
              </a:ext>
            </a:extLst>
          </p:cNvPr>
          <p:cNvSpPr txBox="1"/>
          <p:nvPr/>
        </p:nvSpPr>
        <p:spPr>
          <a:xfrm>
            <a:off x="212132" y="2928487"/>
            <a:ext cx="68182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Aditya Gadepalli (19BM6JP08)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Srijan Gupta (19BM6JP19)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Anudeep Immidisetty (19BM6JP54)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CE0116-0888-4902-9833-44766454F798}"/>
              </a:ext>
            </a:extLst>
          </p:cNvPr>
          <p:cNvCxnSpPr>
            <a:cxnSpLocks/>
          </p:cNvCxnSpPr>
          <p:nvPr/>
        </p:nvCxnSpPr>
        <p:spPr>
          <a:xfrm>
            <a:off x="652448" y="3817542"/>
            <a:ext cx="55864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43B7C-BF94-4153-9411-765DE3E6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A414D-2DC9-455A-8308-C5CCD412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11" y="1963235"/>
            <a:ext cx="10659578" cy="31978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4F31B-23FA-4075-AF7D-6228CFD12F0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D92BC0-0A03-4D48-B946-01EA2E126C7D}"/>
              </a:ext>
            </a:extLst>
          </p:cNvPr>
          <p:cNvSpPr txBox="1">
            <a:spLocks/>
          </p:cNvSpPr>
          <p:nvPr/>
        </p:nvSpPr>
        <p:spPr>
          <a:xfrm>
            <a:off x="492760" y="1134715"/>
            <a:ext cx="1086104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FF3535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Filtering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Embeddings, Classification and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287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4F31B-23FA-4075-AF7D-6228CFD12F0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D92BC0-0A03-4D48-B946-01EA2E126C7D}"/>
              </a:ext>
            </a:extLst>
          </p:cNvPr>
          <p:cNvSpPr txBox="1">
            <a:spLocks/>
          </p:cNvSpPr>
          <p:nvPr/>
        </p:nvSpPr>
        <p:spPr>
          <a:xfrm>
            <a:off x="492760" y="1134715"/>
            <a:ext cx="1086104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FF3535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Filtering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Embeddings, Classification and Hyperparameter Tuning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E8B03A8-0FD8-4226-8F52-5775629A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134715"/>
            <a:ext cx="10017760" cy="54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D4FA48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EDA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B7847C-CF59-4594-AF04-033B9344819F}"/>
              </a:ext>
            </a:extLst>
          </p:cNvPr>
          <p:cNvSpPr txBox="1">
            <a:spLocks/>
          </p:cNvSpPr>
          <p:nvPr/>
        </p:nvSpPr>
        <p:spPr>
          <a:xfrm>
            <a:off x="407988" y="1185863"/>
            <a:ext cx="8202612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Word Cloud: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a visualization of keywords across the corpus.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few are listed below: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Tax credit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tax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Goods services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Fake invoice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Accused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GST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Firm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5524A-7DC5-4734-9874-0B39D0EAFE19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55" y="2176464"/>
            <a:ext cx="9413957" cy="32546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EAD8072-8EC4-412F-98F5-95765C284106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4508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F1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rgbClr val="F1C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EDA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D88CA8-E2D6-4BF4-BC73-2DB4EE64869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E4F7A049-27F1-4E24-BB8B-B6605CD0E69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1" y="1383974"/>
            <a:ext cx="7985549" cy="497237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0B0C581-3854-4426-8960-0F408A752A12}"/>
              </a:ext>
            </a:extLst>
          </p:cNvPr>
          <p:cNvSpPr txBox="1">
            <a:spLocks/>
          </p:cNvSpPr>
          <p:nvPr/>
        </p:nvSpPr>
        <p:spPr>
          <a:xfrm>
            <a:off x="8331200" y="1991361"/>
            <a:ext cx="3750786" cy="53949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biggest fraud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(in terms of monetary value) were reported in the period for July 2019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Maximum frequency of cases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was recorded for the period Jan 2020 to Feb 2020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Subsequent decline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number of cases for the following period due to introduction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lockdowns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India, due to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 pandemic.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Upon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lockdown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relaxation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we may begin seeing a rise in the number of GST fraud cases.</a:t>
            </a:r>
          </a:p>
        </p:txBody>
      </p:sp>
    </p:spTree>
    <p:extLst>
      <p:ext uri="{BB962C8B-B14F-4D97-AF65-F5344CB8AC3E}">
        <p14:creationId xmlns:p14="http://schemas.microsoft.com/office/powerpoint/2010/main" val="24826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4E79A7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EDA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D88CA8-E2D6-4BF4-BC73-2DB4EE64869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0B0C581-3854-4426-8960-0F408A752A12}"/>
              </a:ext>
            </a:extLst>
          </p:cNvPr>
          <p:cNvSpPr txBox="1">
            <a:spLocks/>
          </p:cNvSpPr>
          <p:nvPr/>
        </p:nvSpPr>
        <p:spPr>
          <a:xfrm>
            <a:off x="8331200" y="1991361"/>
            <a:ext cx="3750786" cy="53949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Looking at the distribution, we see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majority of the fraudulent transactions are relatively on the lower end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amount involved  (in the bin 0-50 Bn INR)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Maximum  fraud recorded for a single fraud event was recorded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at 97.1 thousand crore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from the developed corpus.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C0BC4D-1EAA-46F3-9DEB-290C7A484E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7" y="1440024"/>
            <a:ext cx="7930545" cy="46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rgbClr val="E5ECF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D88CA8-E2D6-4BF4-BC73-2DB4EE64869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0B0C581-3854-4426-8960-0F408A752A12}"/>
              </a:ext>
            </a:extLst>
          </p:cNvPr>
          <p:cNvSpPr txBox="1">
            <a:spLocks/>
          </p:cNvSpPr>
          <p:nvPr/>
        </p:nvSpPr>
        <p:spPr>
          <a:xfrm>
            <a:off x="8331200" y="1463040"/>
            <a:ext cx="3750786" cy="53949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used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NLTK’s SID Polarity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this for sentiment analysis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70% articles have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predominantly more negative sentiment than a positive sentiment.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bias in sentiment scores highlights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media sentiment on the GST frauds.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Turning point for us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showed that the semantic part of the articles is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quite important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capture and predominantly categorize whether a given article is of favorable class or not (which is not always guaranteed in a supervised classifier)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this alone is not sufficient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categorize an article a raw article as fraudulent or not.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DD11D575-E540-412D-8042-2C1CBA19CB3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11753" r="10870" b="7085"/>
          <a:stretch/>
        </p:blipFill>
        <p:spPr bwMode="auto">
          <a:xfrm>
            <a:off x="277811" y="1347095"/>
            <a:ext cx="8053389" cy="48620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F9377FD9-DAF7-40D8-91C7-E3C6E111E135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00E8EE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rgbClr val="E5ECF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Complex Network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D88CA8-E2D6-4BF4-BC73-2DB4EE64869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0B0C581-3854-4426-8960-0F408A752A12}"/>
              </a:ext>
            </a:extLst>
          </p:cNvPr>
          <p:cNvSpPr txBox="1">
            <a:spLocks/>
          </p:cNvSpPr>
          <p:nvPr/>
        </p:nvSpPr>
        <p:spPr>
          <a:xfrm>
            <a:off x="6339840" y="1311374"/>
            <a:ext cx="5440119" cy="53949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Network analysis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to depict relations among factors and to analyze the social structures that emerge from the recurrence of these relations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Gephi v0.9.2 is used to chart the co-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occurence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matrix of bigrams.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Fruchterman-Reingold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rearrangement is used to depict nodes with higher node-centrality at the geometric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graph using a gravity factor of 10.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graph helps assess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most common bigrams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data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Shows “input tax” and “tax credit” are most common word pairs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Gave us an idea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on potential fraudulent areas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Judicial custody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Tax evasion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Bogus claims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Fake amount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Fake invoicing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Fake transaction etc.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F9377FD9-DAF7-40D8-91C7-E3C6E111E135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B5937A7C-FB07-4A70-9AA2-89290E6FEC1C}"/>
              </a:ext>
            </a:extLst>
          </p:cNvPr>
          <p:cNvSpPr txBox="1">
            <a:spLocks/>
          </p:cNvSpPr>
          <p:nvPr/>
        </p:nvSpPr>
        <p:spPr>
          <a:xfrm>
            <a:off x="838200" y="1996209"/>
            <a:ext cx="477750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5816B22F-04B5-47E0-AF1C-02D0AE74686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r="15812" b="6075"/>
          <a:stretch/>
        </p:blipFill>
        <p:spPr bwMode="auto">
          <a:xfrm>
            <a:off x="588486" y="767991"/>
            <a:ext cx="6176417" cy="6086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48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62E09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Modelling using Latent Dirichlet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0F250-6001-41D6-A047-37817E7E1CC2}"/>
              </a:ext>
            </a:extLst>
          </p:cNvPr>
          <p:cNvSpPr/>
          <p:nvPr/>
        </p:nvSpPr>
        <p:spPr>
          <a:xfrm>
            <a:off x="517280" y="1273821"/>
            <a:ext cx="11157439" cy="45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perform Topic Discovery over the refined corpus of articles, we now proceed with topic modelling using Latent Dirichlet Allocation (LDA).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 is a text mining method based on “Bayes Hierarchy Model” first proposed in 2003.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generative process of LDA: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topic from a document；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word from the chosen topic from 1；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Repeat 1 and 2 until every single word was matched with a topic in the document. 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is first filtered to retain only nouns and adjectives as they usually comprise the topics-words of our interest.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 topic of a document is inferred from the distributions of “document-topic” and “topic-word”.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above distributions, we obtain a set of topics (comprised of relevant topic-words) in this </a:t>
            </a: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topics needed is also obtained in an unsupervised manner using “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Dirichlet Process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(HDP).</a:t>
            </a:r>
          </a:p>
          <a:p>
            <a:pPr>
              <a:lnSpc>
                <a:spcPct val="150000"/>
              </a:lnSpc>
            </a:pPr>
            <a:endParaRPr 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NLTK</a:t>
            </a:r>
            <a:endParaRPr 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62E09B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Modelling using Latent Dirichlet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0F250-6001-41D6-A047-37817E7E1CC2}"/>
              </a:ext>
            </a:extLst>
          </p:cNvPr>
          <p:cNvSpPr/>
          <p:nvPr/>
        </p:nvSpPr>
        <p:spPr>
          <a:xfrm>
            <a:off x="6083302" y="4528762"/>
            <a:ext cx="5707378" cy="161582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Evasion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Invoices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Firms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 Without Receipts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DB04E-E160-472C-86C6-C7317DCD709E}"/>
              </a:ext>
            </a:extLst>
          </p:cNvPr>
          <p:cNvSpPr/>
          <p:nvPr/>
        </p:nvSpPr>
        <p:spPr>
          <a:xfrm>
            <a:off x="401320" y="2380295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 '0.033*"tax" + 0.032*"gst" + 0.013*"credit" + 0.009*"input" + 0.008*"invoices" + 0.008*"crore" + 0.008*"gstr" + 0.006*"evasion" + 0.006*"companies" + 0.006*“bill"'),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5F02-8B2A-4031-83BA-48C9B3B64778}"/>
              </a:ext>
            </a:extLst>
          </p:cNvPr>
          <p:cNvSpPr/>
          <p:nvPr/>
        </p:nvSpPr>
        <p:spPr>
          <a:xfrm>
            <a:off x="401320" y="3202005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(4,  '0.027*"tax" + 0.026*"gst" + 0.024*“trading" + 0.023*"fake" + 0.019*"firms" + 0.019*"goods" + 0.017*"crore" + 0.016*"credit" + 0.013*"input" + 0.011*"companies"')]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8AB555-AB25-4C5A-B251-990991EF8F13}"/>
              </a:ext>
            </a:extLst>
          </p:cNvPr>
          <p:cNvSpPr/>
          <p:nvPr/>
        </p:nvSpPr>
        <p:spPr>
          <a:xfrm>
            <a:off x="7284720" y="2481798"/>
            <a:ext cx="1889760" cy="258658"/>
          </a:xfrm>
          <a:prstGeom prst="rightArrow">
            <a:avLst/>
          </a:prstGeom>
          <a:solidFill>
            <a:srgbClr val="62E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4FD74C-81D2-4811-BB25-D57A656F874F}"/>
              </a:ext>
            </a:extLst>
          </p:cNvPr>
          <p:cNvSpPr/>
          <p:nvPr/>
        </p:nvSpPr>
        <p:spPr>
          <a:xfrm>
            <a:off x="7284720" y="3288775"/>
            <a:ext cx="1889760" cy="288124"/>
          </a:xfrm>
          <a:prstGeom prst="rightArrow">
            <a:avLst/>
          </a:prstGeom>
          <a:solidFill>
            <a:srgbClr val="62E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4156E-6218-4C40-A172-CA2DA2E3B50E}"/>
              </a:ext>
            </a:extLst>
          </p:cNvPr>
          <p:cNvSpPr/>
          <p:nvPr/>
        </p:nvSpPr>
        <p:spPr>
          <a:xfrm>
            <a:off x="401320" y="1201918"/>
            <a:ext cx="1179068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obtained output is presented below, from which we intuitively assign topic labels as depicted through two examples below.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0C3E01-1B3A-4482-BE51-E4F7BA6942DB}"/>
              </a:ext>
            </a:extLst>
          </p:cNvPr>
          <p:cNvSpPr/>
          <p:nvPr/>
        </p:nvSpPr>
        <p:spPr>
          <a:xfrm>
            <a:off x="9712960" y="2411072"/>
            <a:ext cx="20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Evasion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E4CB6-9985-4BFC-A95E-1E9D6260FF80}"/>
              </a:ext>
            </a:extLst>
          </p:cNvPr>
          <p:cNvSpPr/>
          <p:nvPr/>
        </p:nvSpPr>
        <p:spPr>
          <a:xfrm>
            <a:off x="9712960" y="3232782"/>
            <a:ext cx="20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Firms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C9B89-0C1E-40AB-AE6E-D61D16DBE749}"/>
              </a:ext>
            </a:extLst>
          </p:cNvPr>
          <p:cNvSpPr/>
          <p:nvPr/>
        </p:nvSpPr>
        <p:spPr>
          <a:xfrm>
            <a:off x="417830" y="4661494"/>
            <a:ext cx="4648200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obtained topics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0AEF31-504F-4EFD-91FF-F80CACD0C642}"/>
              </a:ext>
            </a:extLst>
          </p:cNvPr>
          <p:cNvCxnSpPr>
            <a:cxnSpLocks/>
          </p:cNvCxnSpPr>
          <p:nvPr/>
        </p:nvCxnSpPr>
        <p:spPr>
          <a:xfrm>
            <a:off x="5415280" y="4617666"/>
            <a:ext cx="0" cy="11536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62E09B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Analysis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clustering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BC05D5E-8B03-4128-BD83-314C0A20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6"/>
          <a:stretch/>
        </p:blipFill>
        <p:spPr bwMode="auto">
          <a:xfrm>
            <a:off x="699770" y="1866056"/>
            <a:ext cx="5467350" cy="370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59E7E6-1BD7-4121-9CB0-D6904E49566A}"/>
              </a:ext>
            </a:extLst>
          </p:cNvPr>
          <p:cNvSpPr/>
          <p:nvPr/>
        </p:nvSpPr>
        <p:spPr>
          <a:xfrm>
            <a:off x="309880" y="935704"/>
            <a:ext cx="1138936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clustering Analysis is performed to understand the relation between the obtained topic classes and their prevalence.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34A49-ACAF-42D8-AED3-26EC1BA471F2}"/>
              </a:ext>
            </a:extLst>
          </p:cNvPr>
          <p:cNvSpPr/>
          <p:nvPr/>
        </p:nvSpPr>
        <p:spPr>
          <a:xfrm>
            <a:off x="6428740" y="2351805"/>
            <a:ext cx="193040" cy="152400"/>
          </a:xfrm>
          <a:prstGeom prst="rect">
            <a:avLst/>
          </a:prstGeom>
          <a:solidFill>
            <a:srgbClr val="198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CF25D5-DEB5-4FE2-B89C-61F695A1FE38}"/>
              </a:ext>
            </a:extLst>
          </p:cNvPr>
          <p:cNvSpPr/>
          <p:nvPr/>
        </p:nvSpPr>
        <p:spPr>
          <a:xfrm>
            <a:off x="6779260" y="2123418"/>
            <a:ext cx="4638040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represents “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Evasion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class and we observe that it’s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prominent type of fraud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6B3E51-1BB7-47C4-B339-9D083AA8C15E}"/>
              </a:ext>
            </a:extLst>
          </p:cNvPr>
          <p:cNvSpPr/>
          <p:nvPr/>
        </p:nvSpPr>
        <p:spPr>
          <a:xfrm>
            <a:off x="6428740" y="3472866"/>
            <a:ext cx="193040" cy="152400"/>
          </a:xfrm>
          <a:prstGeom prst="rect">
            <a:avLst/>
          </a:prstGeom>
          <a:solidFill>
            <a:srgbClr val="FF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93F4F-7360-45E1-9C4B-5E8C2B1869AB}"/>
              </a:ext>
            </a:extLst>
          </p:cNvPr>
          <p:cNvSpPr/>
          <p:nvPr/>
        </p:nvSpPr>
        <p:spPr>
          <a:xfrm>
            <a:off x="6779260" y="3244479"/>
            <a:ext cx="4638040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represents “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Invoices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class and we observe that it’s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prominent type of fraud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0CC4F-91B0-4BD5-8E69-4F56A81E2FBE}"/>
              </a:ext>
            </a:extLst>
          </p:cNvPr>
          <p:cNvSpPr/>
          <p:nvPr/>
        </p:nvSpPr>
        <p:spPr>
          <a:xfrm>
            <a:off x="6428740" y="4764961"/>
            <a:ext cx="193040" cy="152400"/>
          </a:xfrm>
          <a:prstGeom prst="rect">
            <a:avLst/>
          </a:prstGeom>
          <a:solidFill>
            <a:srgbClr val="3F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48ADD4-F2AB-4F06-B30F-2F2B18DE9765}"/>
              </a:ext>
            </a:extLst>
          </p:cNvPr>
          <p:cNvSpPr/>
          <p:nvPr/>
        </p:nvSpPr>
        <p:spPr>
          <a:xfrm>
            <a:off x="6779260" y="4536574"/>
            <a:ext cx="4638040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represents “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Firms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class and we observe that it’s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prominent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 of fraud</a:t>
            </a:r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20" grpId="0"/>
      <p:bldP spid="22" grpId="0" animBg="1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Businessmen make a contract before the big stars Vector Image">
            <a:extLst>
              <a:ext uri="{FF2B5EF4-FFF2-40B4-BE49-F238E27FC236}">
                <a16:creationId xmlns:a16="http://schemas.microsoft.com/office/drawing/2014/main" id="{8CD89730-BBEB-4F30-8C7A-7F975E05F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90" r="-1" b="25779"/>
          <a:stretch/>
        </p:blipFill>
        <p:spPr bwMode="auto">
          <a:xfrm>
            <a:off x="-1" y="10"/>
            <a:ext cx="12191695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48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49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6" name="Freeform: Shape 150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6DE0AA-7D19-4865-BA38-E5E954604D79}"/>
              </a:ext>
            </a:extLst>
          </p:cNvPr>
          <p:cNvSpPr txBox="1"/>
          <p:nvPr/>
        </p:nvSpPr>
        <p:spPr>
          <a:xfrm>
            <a:off x="269630" y="4898197"/>
            <a:ext cx="5021782" cy="15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C4CD7-39D4-40D2-A578-B87E37CFD880}"/>
              </a:ext>
            </a:extLst>
          </p:cNvPr>
          <p:cNvSpPr/>
          <p:nvPr/>
        </p:nvSpPr>
        <p:spPr>
          <a:xfrm>
            <a:off x="3429000" y="5028979"/>
            <a:ext cx="8625254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consumer facing organization needs to constantly keep track of any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grievances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stakeholders.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relevant feedback must be classified, and the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incumbent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 to be clustered into appropriate categories.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fact, any new categories need to be tracked in an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manner preferably.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needs to be assessed over several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convey effect over business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2078-ACC0-4E73-B4DB-375A6FA9BD17}"/>
              </a:ext>
            </a:extLst>
          </p:cNvPr>
          <p:cNvSpPr txBox="1"/>
          <p:nvPr/>
        </p:nvSpPr>
        <p:spPr>
          <a:xfrm>
            <a:off x="3000375" y="12096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C73311-BF30-48F2-AF58-BC3BFAB2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62E09B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Allocation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9E7E6-1BD7-4121-9CB0-D6904E49566A}"/>
              </a:ext>
            </a:extLst>
          </p:cNvPr>
          <p:cNvSpPr/>
          <p:nvPr/>
        </p:nvSpPr>
        <p:spPr>
          <a:xfrm>
            <a:off x="614680" y="1472846"/>
            <a:ext cx="11201400" cy="375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perform a multi-class classification over RoBERTa (</a:t>
            </a:r>
            <a:r>
              <a:rPr lang="en-US" u="sng" dirty="0">
                <a:hlinkClick r:id="rId2"/>
              </a:rPr>
              <a:t>A Robustly Optimized BERT Pretraining Approach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features.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class imbalance is considered several classifiers are experimented with to obtain best classification results.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features were developed using Latent Semantic Analysis to yield 25 features and was able to account for 68.34% variance in the data.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features were decided to optimize the evaluation metric accuracy for the developed classifier.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048C68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4EAFB7-6B56-4385-A76E-ABB795EE5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7101"/>
              </p:ext>
            </p:extLst>
          </p:nvPr>
        </p:nvGraphicFramePr>
        <p:xfrm>
          <a:off x="619760" y="1593682"/>
          <a:ext cx="10556240" cy="435133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44134">
                  <a:extLst>
                    <a:ext uri="{9D8B030D-6E8A-4147-A177-3AD203B41FA5}">
                      <a16:colId xmlns:a16="http://schemas.microsoft.com/office/drawing/2014/main" val="2555533204"/>
                    </a:ext>
                  </a:extLst>
                </a:gridCol>
                <a:gridCol w="3200530">
                  <a:extLst>
                    <a:ext uri="{9D8B030D-6E8A-4147-A177-3AD203B41FA5}">
                      <a16:colId xmlns:a16="http://schemas.microsoft.com/office/drawing/2014/main" val="100828341"/>
                    </a:ext>
                  </a:extLst>
                </a:gridCol>
                <a:gridCol w="3431340">
                  <a:extLst>
                    <a:ext uri="{9D8B030D-6E8A-4147-A177-3AD203B41FA5}">
                      <a16:colId xmlns:a16="http://schemas.microsoft.com/office/drawing/2014/main" val="3336362655"/>
                    </a:ext>
                  </a:extLst>
                </a:gridCol>
                <a:gridCol w="1680236">
                  <a:extLst>
                    <a:ext uri="{9D8B030D-6E8A-4147-A177-3AD203B41FA5}">
                      <a16:colId xmlns:a16="http://schemas.microsoft.com/office/drawing/2014/main" val="1686691657"/>
                    </a:ext>
                  </a:extLst>
                </a:gridCol>
              </a:tblGrid>
              <a:tr h="5747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Model</a:t>
                      </a:r>
                    </a:p>
                  </a:txBody>
                  <a:tcPr marL="82101" marR="82101" marT="41050" marB="41050" anchor="ctr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Train_Accuracy</a:t>
                      </a:r>
                      <a:endParaRPr lang="en-US" sz="1600" b="1" dirty="0">
                        <a:effectLst/>
                      </a:endParaRPr>
                    </a:p>
                  </a:txBody>
                  <a:tcPr marL="82101" marR="82101" marT="41050" marB="41050" anchor="ctr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Validation_Accuracy</a:t>
                      </a:r>
                      <a:endParaRPr lang="en-US" sz="1600" b="1" dirty="0">
                        <a:effectLst/>
                      </a:endParaRPr>
                    </a:p>
                  </a:txBody>
                  <a:tcPr marL="82101" marR="82101" marT="41050" marB="41050" anchor="ctr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f1</a:t>
                      </a:r>
                    </a:p>
                  </a:txBody>
                  <a:tcPr marL="82101" marR="82101" marT="41050" marB="41050" anchor="ctr">
                    <a:solidFill>
                      <a:srgbClr val="048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4141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0.704918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0.686565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20985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bagged LR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0.684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0.655738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0.650781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156956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Naive-Bayes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0.656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0.639344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0.629129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78372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XGB Classifier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0.622951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0.620330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65661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LightGBM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0.622951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0.618613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6259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Ada boost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0.760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0.606557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0.616051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9777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0.688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0.590164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0.582434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7018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Bagging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0.980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0.557377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0.561949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5700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0.664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0.557377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0.534754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16423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0.442623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0.454486</a:t>
                      </a:r>
                    </a:p>
                  </a:txBody>
                  <a:tcPr marL="82101" marR="82101" marT="41050" marB="41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2485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8B03A89-727D-4BE0-BB8C-4CB81E20F872}"/>
              </a:ext>
            </a:extLst>
          </p:cNvPr>
          <p:cNvSpPr/>
          <p:nvPr/>
        </p:nvSpPr>
        <p:spPr>
          <a:xfrm>
            <a:off x="619760" y="104000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classification results, for different models, are as follows: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FA33C-F956-46EF-A909-17E936D7F92E}"/>
              </a:ext>
            </a:extLst>
          </p:cNvPr>
          <p:cNvSpPr/>
          <p:nvPr/>
        </p:nvSpPr>
        <p:spPr>
          <a:xfrm>
            <a:off x="619760" y="6160141"/>
            <a:ext cx="10068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73.77% accuracy upon hyperparameter tuning of  Random Forest Classifier is noted as the best performing classifier.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048C68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Indicators and Benchmarking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DA0EEE-BBAB-4411-B356-D5AD6C215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34910"/>
              </p:ext>
            </p:extLst>
          </p:nvPr>
        </p:nvGraphicFramePr>
        <p:xfrm>
          <a:off x="742950" y="941076"/>
          <a:ext cx="10260329" cy="28727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10037">
                  <a:extLst>
                    <a:ext uri="{9D8B030D-6E8A-4147-A177-3AD203B41FA5}">
                      <a16:colId xmlns:a16="http://schemas.microsoft.com/office/drawing/2014/main" val="3291986863"/>
                    </a:ext>
                  </a:extLst>
                </a:gridCol>
                <a:gridCol w="1371309">
                  <a:extLst>
                    <a:ext uri="{9D8B030D-6E8A-4147-A177-3AD203B41FA5}">
                      <a16:colId xmlns:a16="http://schemas.microsoft.com/office/drawing/2014/main" val="1152539962"/>
                    </a:ext>
                  </a:extLst>
                </a:gridCol>
                <a:gridCol w="1371309">
                  <a:extLst>
                    <a:ext uri="{9D8B030D-6E8A-4147-A177-3AD203B41FA5}">
                      <a16:colId xmlns:a16="http://schemas.microsoft.com/office/drawing/2014/main" val="1204519244"/>
                    </a:ext>
                  </a:extLst>
                </a:gridCol>
                <a:gridCol w="1885549">
                  <a:extLst>
                    <a:ext uri="{9D8B030D-6E8A-4147-A177-3AD203B41FA5}">
                      <a16:colId xmlns:a16="http://schemas.microsoft.com/office/drawing/2014/main" val="3933131515"/>
                    </a:ext>
                  </a:extLst>
                </a:gridCol>
                <a:gridCol w="1175408">
                  <a:extLst>
                    <a:ext uri="{9D8B030D-6E8A-4147-A177-3AD203B41FA5}">
                      <a16:colId xmlns:a16="http://schemas.microsoft.com/office/drawing/2014/main" val="4018929160"/>
                    </a:ext>
                  </a:extLst>
                </a:gridCol>
                <a:gridCol w="1371309">
                  <a:extLst>
                    <a:ext uri="{9D8B030D-6E8A-4147-A177-3AD203B41FA5}">
                      <a16:colId xmlns:a16="http://schemas.microsoft.com/office/drawing/2014/main" val="1425482315"/>
                    </a:ext>
                  </a:extLst>
                </a:gridCol>
                <a:gridCol w="1175408">
                  <a:extLst>
                    <a:ext uri="{9D8B030D-6E8A-4147-A177-3AD203B41FA5}">
                      <a16:colId xmlns:a16="http://schemas.microsoft.com/office/drawing/2014/main" val="29844541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nltk_compound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nltk_neg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nltk_pos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nltk_neuteral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48C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48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237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-0.9565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2.271186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invoices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0444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1.41573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1E+09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firms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4098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0.848485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1.125E+11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94502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-0.9918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1.580247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8E+09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invoices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64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0.209877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3.5E+10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2068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-0.9805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invoices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4602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-0.9337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1.415584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1.2E+10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firms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141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-0.9027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1.453333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4.5E+09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invoices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6462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0.571429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2E+10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8456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-0.8591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1.190476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560000000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firms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4526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-0.9819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2.315789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690000000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invoices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2028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-0.9918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2.977273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1.2E+11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fake firms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6884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AA139C-8BED-448A-A3A6-AFE35811718F}"/>
              </a:ext>
            </a:extLst>
          </p:cNvPr>
          <p:cNvSpPr/>
          <p:nvPr/>
        </p:nvSpPr>
        <p:spPr>
          <a:xfrm>
            <a:off x="671194" y="4033478"/>
            <a:ext cx="10596246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see that the “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nltk_compound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the “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column are very useful indicators of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GST fraud case that has been reported.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indicators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growth rate in number of misc. article allocations,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new fraud categories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weighted misclassifications (by fraud amount) etc. and also benchmark our model performance against human performance both in terms of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Topic modelling can be now applied within the classified label categories to discover </a:t>
            </a:r>
            <a: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newly evolving sub-categories.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 the “</a:t>
            </a:r>
            <a: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label we discover </a:t>
            </a:r>
            <a: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GST frauds </a:t>
            </a: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 those seeking illegal benefits from foreign tourists’ GST benefits.</a:t>
            </a:r>
          </a:p>
        </p:txBody>
      </p:sp>
    </p:spTree>
    <p:extLst>
      <p:ext uri="{BB962C8B-B14F-4D97-AF65-F5344CB8AC3E}">
        <p14:creationId xmlns:p14="http://schemas.microsoft.com/office/powerpoint/2010/main" val="153910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F5ED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Further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91B5-4696-4DA9-97EB-611BA7576775}"/>
              </a:ext>
            </a:extLst>
          </p:cNvPr>
          <p:cNvSpPr/>
          <p:nvPr/>
        </p:nvSpPr>
        <p:spPr>
          <a:xfrm>
            <a:off x="370840" y="891103"/>
            <a:ext cx="11450320" cy="70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Once the model is under deployment,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continuous feedback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collected about what solutions have been used on which particular issue.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will help is developing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fully scalable dashboard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can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propose solutions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 soon as the fraud is classified.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338B5C-AF0F-4F72-9494-16336880915E}"/>
              </a:ext>
            </a:extLst>
          </p:cNvPr>
          <p:cNvSpPr/>
          <p:nvPr/>
        </p:nvSpPr>
        <p:spPr>
          <a:xfrm>
            <a:off x="8473440" y="2102128"/>
            <a:ext cx="33731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Dashboard Preview and Features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selective features on the following category (single or in combination of one another)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 a time period (on discrete and continuous scales)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 a fraud label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 the class of fraud (based on amount of frauds)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 the sentiment of articles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C29A5-0206-4793-B109-6F1DF319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2102128"/>
            <a:ext cx="7702214" cy="399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93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F5ED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Other Applications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Reviews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338B5C-AF0F-4F72-9494-16336880915E}"/>
              </a:ext>
            </a:extLst>
          </p:cNvPr>
          <p:cNvSpPr/>
          <p:nvPr/>
        </p:nvSpPr>
        <p:spPr>
          <a:xfrm>
            <a:off x="299720" y="1367625"/>
            <a:ext cx="11709400" cy="3903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current work discussed about the GST application in detail.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further provide an overview of how the same mechanism can prove useful for other use-cases like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 e-commerce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 like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Amazon.com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hotel booking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 like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OYO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or even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mobile application platform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Apple’s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reviews are analogous to articles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One may include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tweets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blog posts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too; the cleaning process would be much simpler for these.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sentiment extraction can be done in the exact same manner.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Additionally,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star ratings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 also be accounted for and correlation can be established between top keywords and the average ratings.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topic discovery model would now give us a wide classification of user reviews say on the grounds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duplicate products, broken items, delayed delivery, improper refunds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mechanism would speed up the process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grievance addressal on platforms of such huge scale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such as Amazon.com</a:t>
            </a:r>
          </a:p>
        </p:txBody>
      </p:sp>
    </p:spTree>
    <p:extLst>
      <p:ext uri="{BB962C8B-B14F-4D97-AF65-F5344CB8AC3E}">
        <p14:creationId xmlns:p14="http://schemas.microsoft.com/office/powerpoint/2010/main" val="30293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11EF-4C2A-4FD7-A168-31358B40FC82}"/>
              </a:ext>
            </a:extLst>
          </p:cNvPr>
          <p:cNvSpPr/>
          <p:nvPr/>
        </p:nvSpPr>
        <p:spPr>
          <a:xfrm>
            <a:off x="0" y="3102333"/>
            <a:ext cx="12192000" cy="461665"/>
          </a:xfrm>
          <a:prstGeom prst="rect">
            <a:avLst/>
          </a:prstGeom>
          <a:solidFill>
            <a:srgbClr val="F5ED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FBFD5-F340-481C-AE2A-23858C6A0C57}"/>
              </a:ext>
            </a:extLst>
          </p:cNvPr>
          <p:cNvSpPr/>
          <p:nvPr/>
        </p:nvSpPr>
        <p:spPr>
          <a:xfrm>
            <a:off x="0" y="3528238"/>
            <a:ext cx="121920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39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News Newsletter Newspaper Media Paper Flat Color Icon Vector, 3d ...">
            <a:extLst>
              <a:ext uri="{FF2B5EF4-FFF2-40B4-BE49-F238E27FC236}">
                <a16:creationId xmlns:a16="http://schemas.microsoft.com/office/drawing/2014/main" id="{580E50AA-BD96-44FC-AF3A-9C1216AFE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3"/>
          <a:stretch/>
        </p:blipFill>
        <p:spPr bwMode="auto">
          <a:xfrm>
            <a:off x="5833976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8" name="Group 140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9" name="Freeform: Shape 142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 useBgFill="1">
          <p:nvSpPr>
            <p:cNvPr id="2060" name="Freeform: Shape 144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 useBgFill="1"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6DE0AA-7D19-4865-BA38-E5E954604D79}"/>
              </a:ext>
            </a:extLst>
          </p:cNvPr>
          <p:cNvSpPr txBox="1"/>
          <p:nvPr/>
        </p:nvSpPr>
        <p:spPr>
          <a:xfrm>
            <a:off x="804672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Problem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C4CD7-39D4-40D2-A578-B87E37CFD880}"/>
              </a:ext>
            </a:extLst>
          </p:cNvPr>
          <p:cNvSpPr/>
          <p:nvPr/>
        </p:nvSpPr>
        <p:spPr>
          <a:xfrm>
            <a:off x="646973" y="1990235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intend to prepare an end-to-end on-shot solution for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GST fraud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tracking, which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scraps text from online sources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categorize the given article into their fraudulent domain.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Since there is no prepared dataset for it, we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our own dataset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same using a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self-developed semi supervised feedback classification system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further develop the reason for the GST Fraud using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Modelling, Classification and Clustering approaches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C73311-BF30-48F2-AF58-BC3BFAB2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A64F31B-23FA-4075-AF7D-6228CFD12F0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2078-ACC0-4E73-B4DB-375A6FA9BD17}"/>
              </a:ext>
            </a:extLst>
          </p:cNvPr>
          <p:cNvSpPr txBox="1"/>
          <p:nvPr/>
        </p:nvSpPr>
        <p:spPr>
          <a:xfrm>
            <a:off x="3000375" y="12096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st | Free Vectors, Stock Photos &amp; PSD">
            <a:extLst>
              <a:ext uri="{FF2B5EF4-FFF2-40B4-BE49-F238E27FC236}">
                <a16:creationId xmlns:a16="http://schemas.microsoft.com/office/drawing/2014/main" id="{E06A6B9C-8C01-409F-B9D0-8996284BB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4000" r="26606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6D6B-435D-4E75-AE63-F14A8674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3" y="2594961"/>
            <a:ext cx="6229732" cy="3207258"/>
          </a:xfrm>
        </p:spPr>
        <p:txBody>
          <a:bodyPr anchor="t">
            <a:no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GST (Goods and Services Tax) is a comprehensive value added tax on goods and services introduced on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July 2017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India.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collected on value added at each stage of sale/purchase in the supply chain and is hence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seamless input tax credit system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Taxation is ultimately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borne by the final consumer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GST frauds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stand 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637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till Feb 20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2020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[ref]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categorized under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four tax slabs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5%, 12%, 18% and 28%.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Types include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Centre GST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(CGST),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State GST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(SGST),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Integrated GST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(IGST).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lide Number Placeholder 7">
            <a:extLst>
              <a:ext uri="{FF2B5EF4-FFF2-40B4-BE49-F238E27FC236}">
                <a16:creationId xmlns:a16="http://schemas.microsoft.com/office/drawing/2014/main" id="{4128C3B7-D5DD-4DC2-951D-01AA0651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A64F31B-23FA-4075-AF7D-6228CFD12F03}" type="slidenum"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94507934-78D7-4F3F-9350-7E042CFFDD9B}"/>
              </a:ext>
            </a:extLst>
          </p:cNvPr>
          <p:cNvSpPr txBox="1">
            <a:spLocks/>
          </p:cNvSpPr>
          <p:nvPr/>
        </p:nvSpPr>
        <p:spPr>
          <a:xfrm>
            <a:off x="371093" y="546354"/>
            <a:ext cx="3849216" cy="18696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058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GST?</a:t>
            </a:r>
          </a:p>
        </p:txBody>
      </p:sp>
    </p:spTree>
    <p:extLst>
      <p:ext uri="{BB962C8B-B14F-4D97-AF65-F5344CB8AC3E}">
        <p14:creationId xmlns:p14="http://schemas.microsoft.com/office/powerpoint/2010/main" val="3248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2FE293-FDCB-4C80-8CCD-06B41D7B8E43}"/>
              </a:ext>
            </a:extLst>
          </p:cNvPr>
          <p:cNvSpPr/>
          <p:nvPr/>
        </p:nvSpPr>
        <p:spPr>
          <a:xfrm>
            <a:off x="133059" y="1063472"/>
            <a:ext cx="1899139" cy="2607893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6821F-D59A-4725-AFBA-CA5788E1E858}"/>
              </a:ext>
            </a:extLst>
          </p:cNvPr>
          <p:cNvSpPr txBox="1"/>
          <p:nvPr/>
        </p:nvSpPr>
        <p:spPr>
          <a:xfrm>
            <a:off x="224038" y="907816"/>
            <a:ext cx="1734770" cy="31331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F625-E321-4A31-9D99-8E852A66FAB6}"/>
              </a:ext>
            </a:extLst>
          </p:cNvPr>
          <p:cNvSpPr txBox="1"/>
          <p:nvPr/>
        </p:nvSpPr>
        <p:spPr>
          <a:xfrm>
            <a:off x="133059" y="1307457"/>
            <a:ext cx="189913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Web Scrapping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 URLs of several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to get articles.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Preliminary EDA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done over the data.</a:t>
            </a:r>
          </a:p>
          <a:p>
            <a:pPr algn="just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The Standard Corpus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prepared by extensive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manual labelling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to help build a classifier to filter GST fraud articles from rest of the news in next step.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64ADCC-E788-4C5B-AF15-18D8F48EF087}"/>
              </a:ext>
            </a:extLst>
          </p:cNvPr>
          <p:cNvSpPr/>
          <p:nvPr/>
        </p:nvSpPr>
        <p:spPr>
          <a:xfrm>
            <a:off x="2384708" y="1063471"/>
            <a:ext cx="2196285" cy="5429403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BD64D-7545-4DCC-AF61-A0571123CDC4}"/>
              </a:ext>
            </a:extLst>
          </p:cNvPr>
          <p:cNvSpPr txBox="1"/>
          <p:nvPr/>
        </p:nvSpPr>
        <p:spPr>
          <a:xfrm>
            <a:off x="2671627" y="907816"/>
            <a:ext cx="1622458" cy="33366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Filtering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079F3-5799-4A64-85AD-D3AD0307C831}"/>
              </a:ext>
            </a:extLst>
          </p:cNvPr>
          <p:cNvSpPr txBox="1"/>
          <p:nvPr/>
        </p:nvSpPr>
        <p:spPr>
          <a:xfrm>
            <a:off x="2382276" y="1307457"/>
            <a:ext cx="2196285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Cleaning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using NLTK library for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regex based filtering and custom stop words removal and data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contraction mapping (done first actually)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BERT Embedding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used to embed each article into a finite size vector to capture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semantic meaning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Classification Model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built using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cosine similarity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 the standard corpus to filter any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being published on news websites as GST fraud articles or not. </a:t>
            </a:r>
          </a:p>
          <a:p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Hyperparameter Tuning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performed on the above classifier and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greatly improved in this step. Also 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Latent Semantic Analysis (using PCA)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performed to understand semantic relations between articles in a better way.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EF562A-4D1E-441A-8716-1F0B55A08ED6}"/>
              </a:ext>
            </a:extLst>
          </p:cNvPr>
          <p:cNvSpPr/>
          <p:nvPr/>
        </p:nvSpPr>
        <p:spPr>
          <a:xfrm>
            <a:off x="2086512" y="1878358"/>
            <a:ext cx="241450" cy="1846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77BFF1-083B-4E82-AE9E-98C46F9B9A61}"/>
              </a:ext>
            </a:extLst>
          </p:cNvPr>
          <p:cNvSpPr/>
          <p:nvPr/>
        </p:nvSpPr>
        <p:spPr>
          <a:xfrm>
            <a:off x="4635307" y="1878358"/>
            <a:ext cx="241450" cy="1846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6AC77E-6643-4E62-A050-9444826A999A}"/>
              </a:ext>
            </a:extLst>
          </p:cNvPr>
          <p:cNvSpPr/>
          <p:nvPr/>
        </p:nvSpPr>
        <p:spPr>
          <a:xfrm>
            <a:off x="4960113" y="1063472"/>
            <a:ext cx="1945610" cy="454925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CF564-2E70-4C7B-BDEC-6BEE17563F3A}"/>
              </a:ext>
            </a:extLst>
          </p:cNvPr>
          <p:cNvSpPr txBox="1"/>
          <p:nvPr/>
        </p:nvSpPr>
        <p:spPr>
          <a:xfrm>
            <a:off x="5082557" y="907816"/>
            <a:ext cx="1688123" cy="33406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0EC95-2882-4AED-B3A0-C8B40A1FBE14}"/>
              </a:ext>
            </a:extLst>
          </p:cNvPr>
          <p:cNvSpPr txBox="1"/>
          <p:nvPr/>
        </p:nvSpPr>
        <p:spPr>
          <a:xfrm>
            <a:off x="4931071" y="1307457"/>
            <a:ext cx="203280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Secondary EDA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performed post the filtering. 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word web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also generated to visualize the fraud categories.</a:t>
            </a:r>
          </a:p>
          <a:p>
            <a:endParaRPr lang="en-US" sz="1100" b="1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Sentiment Analysis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performed on the articles to understand the degree of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each article poses in terms of the attention it can draw and the magnitude of the fraud. This helps us understand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of assignment of these topics to the respective departments for timely resolution/review of the issue.</a:t>
            </a:r>
          </a:p>
          <a:p>
            <a:endParaRPr lang="en-US" sz="11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Complex Network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built to understand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between various aspects of GST fraud.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6177F-90E9-4EC9-8616-55C79543448F}"/>
              </a:ext>
            </a:extLst>
          </p:cNvPr>
          <p:cNvSpPr/>
          <p:nvPr/>
        </p:nvSpPr>
        <p:spPr>
          <a:xfrm>
            <a:off x="7340975" y="1063472"/>
            <a:ext cx="1945610" cy="4744857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256D4-DE74-42F0-A0F8-FEB301AA4D61}"/>
              </a:ext>
            </a:extLst>
          </p:cNvPr>
          <p:cNvSpPr txBox="1"/>
          <p:nvPr/>
        </p:nvSpPr>
        <p:spPr>
          <a:xfrm>
            <a:off x="7463420" y="907816"/>
            <a:ext cx="1688123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48BC7-AF37-4652-A0E0-A15A6BA117C7}"/>
              </a:ext>
            </a:extLst>
          </p:cNvPr>
          <p:cNvSpPr txBox="1"/>
          <p:nvPr/>
        </p:nvSpPr>
        <p:spPr>
          <a:xfrm>
            <a:off x="7313954" y="1307457"/>
            <a:ext cx="2032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Topic Modelling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performed using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LDA (Latent Dirichlet Allocation)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iDF (inverse Document Frequency)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identify the categories of GST fraud in a completely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unsupervised manner.</a:t>
            </a:r>
          </a:p>
          <a:p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Cluster Analysis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performed on the articles using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determine any sub-categories or hierarchies.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Classification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done over extracted RoBERTa features to allocate articles to respective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fraud categories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(concerned departments) and the results are manually reviewed, and the feedback is updated once model is in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BA42EF7-07D5-45C8-9A47-B1BC7BFA9E73}"/>
              </a:ext>
            </a:extLst>
          </p:cNvPr>
          <p:cNvSpPr/>
          <p:nvPr/>
        </p:nvSpPr>
        <p:spPr>
          <a:xfrm>
            <a:off x="7018190" y="1878358"/>
            <a:ext cx="241450" cy="1846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E05970F-B78A-4BDE-9680-E2037C90FF70}"/>
              </a:ext>
            </a:extLst>
          </p:cNvPr>
          <p:cNvSpPr/>
          <p:nvPr/>
        </p:nvSpPr>
        <p:spPr>
          <a:xfrm>
            <a:off x="9401073" y="1878358"/>
            <a:ext cx="241450" cy="1846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873BFB-1B79-4410-BA29-718865CB5D5C}"/>
              </a:ext>
            </a:extLst>
          </p:cNvPr>
          <p:cNvSpPr/>
          <p:nvPr/>
        </p:nvSpPr>
        <p:spPr>
          <a:xfrm>
            <a:off x="9723856" y="1063472"/>
            <a:ext cx="2355861" cy="4886712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1127D7-39C7-412F-A788-881DEF9A6653}"/>
              </a:ext>
            </a:extLst>
          </p:cNvPr>
          <p:cNvSpPr txBox="1"/>
          <p:nvPr/>
        </p:nvSpPr>
        <p:spPr>
          <a:xfrm>
            <a:off x="10069822" y="907816"/>
            <a:ext cx="1688123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AD572-BA34-40DE-9C3D-A6AAA5AD539A}"/>
              </a:ext>
            </a:extLst>
          </p:cNvPr>
          <p:cNvSpPr txBox="1"/>
          <p:nvPr/>
        </p:nvSpPr>
        <p:spPr>
          <a:xfrm>
            <a:off x="9706996" y="1307457"/>
            <a:ext cx="238288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Standard Metrics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Top-3 accuracy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used for model evaluation.</a:t>
            </a:r>
          </a:p>
          <a:p>
            <a:r>
              <a:rPr lang="en-US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Indicators and  Benchmarking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are thoroughly assessed. We propose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custom indicators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based on growth rate in number of misc. article allocations,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identification of new fraud categories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weighted misclassifications (by fraud amount) etc. and also benchmark our model performance against human performance both in terms of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Going Further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also presented wherein once the model is under deployment,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continuous feedback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collected about what solutions have been used on which particular issue. This will help is developing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 fully scalable dashboard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that can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propose solutions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as soon as the fraud is classified.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EA1AA-DF5C-4D09-8A95-F5F580C6F7A5}"/>
              </a:ext>
            </a:extLst>
          </p:cNvPr>
          <p:cNvSpPr txBox="1"/>
          <p:nvPr/>
        </p:nvSpPr>
        <p:spPr>
          <a:xfrm>
            <a:off x="1" y="-1"/>
            <a:ext cx="12192000" cy="52078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 Outline</a:t>
            </a:r>
          </a:p>
        </p:txBody>
      </p:sp>
      <p:sp>
        <p:nvSpPr>
          <p:cNvPr id="28" name="Slide Number Placeholder 7">
            <a:extLst>
              <a:ext uri="{FF2B5EF4-FFF2-40B4-BE49-F238E27FC236}">
                <a16:creationId xmlns:a16="http://schemas.microsoft.com/office/drawing/2014/main" id="{0013DE74-0518-49D4-A79E-5511568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42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A64F31B-23FA-4075-AF7D-6228CFD12F03}" type="slidenum">
              <a:rPr lang="en-US" sz="110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600"/>
                </a:spcAft>
                <a:defRPr/>
              </a:pPr>
              <a:t>5</a:t>
            </a:fld>
            <a:endParaRPr lang="en-US" sz="11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9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FBE8D-D70F-4837-AB3F-ACCB5E86424D}"/>
              </a:ext>
            </a:extLst>
          </p:cNvPr>
          <p:cNvSpPr/>
          <p:nvPr/>
        </p:nvSpPr>
        <p:spPr>
          <a:xfrm>
            <a:off x="4192528" y="1878411"/>
            <a:ext cx="716127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BeautifulSoup4, newspaper3k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perform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web-scraping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collect news articles from several sources* using python libraries.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URLs typically include GST articles, advertisements, social media links, and redirects to the same page.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links in the page were extracted using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loading the whole page’s script using Beautiful Soup.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679AF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Preparation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rgbClr val="10459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</a:p>
        </p:txBody>
      </p:sp>
      <p:pic>
        <p:nvPicPr>
          <p:cNvPr id="11" name="Picture 6" descr="Python Web Scraping Services Provider USA | Web Scraping Python">
            <a:extLst>
              <a:ext uri="{FF2B5EF4-FFF2-40B4-BE49-F238E27FC236}">
                <a16:creationId xmlns:a16="http://schemas.microsoft.com/office/drawing/2014/main" id="{A108DF86-A12F-4CB0-9DC5-947A187581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8" y="1770917"/>
            <a:ext cx="3316165" cy="33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172E42-478F-47C9-BF9E-20ABC789E33A}"/>
              </a:ext>
            </a:extLst>
          </p:cNvPr>
          <p:cNvSpPr/>
          <p:nvPr/>
        </p:nvSpPr>
        <p:spPr>
          <a:xfrm>
            <a:off x="1404969" y="976322"/>
            <a:ext cx="9382060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Fetch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GST fraud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using the keyword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“GST”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”GST Fraud”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search phrase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7099-128E-49A2-B8B0-9512CBAFB2F2}"/>
              </a:ext>
            </a:extLst>
          </p:cNvPr>
          <p:cNvSpPr/>
          <p:nvPr/>
        </p:nvSpPr>
        <p:spPr>
          <a:xfrm>
            <a:off x="375138" y="5817429"/>
            <a:ext cx="11441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*Sources: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Times, Financial Express, Livemint, Times of India, Hindustan Times, Business Standard, The Hindu, The Hindu-Business Line, Deccan Herald, Zee News, India Today, Indian Express, NDTV, Money Control, Business Today, Bloomberg, The Print, Google News, The Tribune, and GST Compendium.</a:t>
            </a:r>
          </a:p>
        </p:txBody>
      </p:sp>
    </p:spTree>
    <p:extLst>
      <p:ext uri="{BB962C8B-B14F-4D97-AF65-F5344CB8AC3E}">
        <p14:creationId xmlns:p14="http://schemas.microsoft.com/office/powerpoint/2010/main" val="6392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679AF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Preparation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rgbClr val="10459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EDA and the Standard Corpus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72E42-478F-47C9-BF9E-20ABC789E33A}"/>
              </a:ext>
            </a:extLst>
          </p:cNvPr>
          <p:cNvSpPr/>
          <p:nvPr/>
        </p:nvSpPr>
        <p:spPr>
          <a:xfrm>
            <a:off x="447040" y="1193897"/>
            <a:ext cx="109067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Preliminary EDA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preliminary EDA reveals that there is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need for extensive cleaning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perform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secondary EDA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extensive visualizations later.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note that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headlines are not complete indicative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content or the sentiment of the articles.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writing style largely varies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between authors and websites.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largely remain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same within a website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This will be explained later.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IPC Sections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applicable for certain kinds of GST frauds are also mentioned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Section 67-A).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Standard and Reference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Standard Corpus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was prepared with total 50 articles, 25 for the favorable class (i.e. GST Fraud Case) and 25 non favorable articles (a mix of GST non fraud, and a few advertisement and social media links).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Reference Corpus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also prepared consisting of 75 articles on the desired topic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FF353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Filtering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72E42-478F-47C9-BF9E-20ABC789E33A}"/>
              </a:ext>
            </a:extLst>
          </p:cNvPr>
          <p:cNvSpPr/>
          <p:nvPr/>
        </p:nvSpPr>
        <p:spPr>
          <a:xfrm>
            <a:off x="254000" y="1020483"/>
            <a:ext cx="109067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Stemming and Lemmatization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performed to obtain the root words of the textual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Regex based filtering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custom stop words removal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performed to remove any unnecessary whitespaces, special characters, spam words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contraction mapping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performed to map spoken short word forms, mis-spelt words and abbreviations into regular textual English, singular spellings and full-forms respectively.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40E0A-7DE2-44C0-9F6D-44564238B7A1}"/>
              </a:ext>
            </a:extLst>
          </p:cNvPr>
          <p:cNvGrpSpPr/>
          <p:nvPr/>
        </p:nvGrpSpPr>
        <p:grpSpPr>
          <a:xfrm>
            <a:off x="114299" y="4678882"/>
            <a:ext cx="11963401" cy="1846546"/>
            <a:chOff x="223402" y="4004330"/>
            <a:chExt cx="11963401" cy="1846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13073E-4B9F-46FC-9FF7-0C105B7774D7}"/>
                </a:ext>
              </a:extLst>
            </p:cNvPr>
            <p:cNvGrpSpPr/>
            <p:nvPr/>
          </p:nvGrpSpPr>
          <p:grpSpPr>
            <a:xfrm>
              <a:off x="223402" y="4004330"/>
              <a:ext cx="11963401" cy="646331"/>
              <a:chOff x="228599" y="5556038"/>
              <a:chExt cx="11963401" cy="6463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255BF39-E1E1-4C07-B4C4-9133DB28F1DD}"/>
                  </a:ext>
                </a:extLst>
              </p:cNvPr>
              <p:cNvGrpSpPr/>
              <p:nvPr/>
            </p:nvGrpSpPr>
            <p:grpSpPr>
              <a:xfrm>
                <a:off x="228599" y="5556038"/>
                <a:ext cx="5470237" cy="646331"/>
                <a:chOff x="625763" y="5246580"/>
                <a:chExt cx="5470237" cy="64633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412439-152C-47A7-B845-EEE46DC67645}"/>
                    </a:ext>
                  </a:extLst>
                </p:cNvPr>
                <p:cNvSpPr txBox="1"/>
                <p:nvPr/>
              </p:nvSpPr>
              <p:spPr>
                <a:xfrm>
                  <a:off x="625763" y="5246580"/>
                  <a:ext cx="2311401" cy="646331"/>
                </a:xfrm>
                <a:prstGeom prst="rect">
                  <a:avLst/>
                </a:prstGeom>
                <a:solidFill>
                  <a:srgbClr val="FF3535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Tax officials detected Rs 37,946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worth of tax fraud in 2019\n\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nand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Rs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BD766B2-5126-4442-BCEA-6E3FCA4EEA97}"/>
                    </a:ext>
                  </a:extLst>
                </p:cNvPr>
                <p:cNvSpPr txBox="1"/>
                <p:nvPr/>
              </p:nvSpPr>
              <p:spPr>
                <a:xfrm>
                  <a:off x="3927762" y="5246580"/>
                  <a:ext cx="2168238" cy="646331"/>
                </a:xfrm>
                <a:prstGeom prst="rect">
                  <a:avLst/>
                </a:prstGeom>
                <a:solidFill>
                  <a:srgbClr val="FF3535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tax officials detected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rs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37946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worth of tax fraud in 2019 and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rs</a:t>
                  </a:r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FA014416-AFD3-4C88-8C54-6160511CD26C}"/>
                    </a:ext>
                  </a:extLst>
                </p:cNvPr>
                <p:cNvSpPr/>
                <p:nvPr/>
              </p:nvSpPr>
              <p:spPr>
                <a:xfrm>
                  <a:off x="3058390" y="5486697"/>
                  <a:ext cx="748146" cy="166096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2A231C-168D-4B05-8E32-F63D93E81E16}"/>
                  </a:ext>
                </a:extLst>
              </p:cNvPr>
              <p:cNvSpPr/>
              <p:nvPr/>
            </p:nvSpPr>
            <p:spPr>
              <a:xfrm>
                <a:off x="10023762" y="5556038"/>
                <a:ext cx="2168238" cy="646331"/>
              </a:xfrm>
              <a:prstGeom prst="rect">
                <a:avLst/>
              </a:prstGeom>
              <a:solidFill>
                <a:srgbClr val="FF3535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tax officials detected rupee 37946 crore worth tax fraud 2019 rupee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FAA2F9-AB60-4530-B104-062894995178}"/>
                  </a:ext>
                </a:extLst>
              </p:cNvPr>
              <p:cNvSpPr txBox="1"/>
              <p:nvPr/>
            </p:nvSpPr>
            <p:spPr>
              <a:xfrm>
                <a:off x="6777180" y="5556038"/>
                <a:ext cx="2168238" cy="646331"/>
              </a:xfrm>
              <a:prstGeom prst="rect">
                <a:avLst/>
              </a:prstGeom>
              <a:solidFill>
                <a:srgbClr val="FF3535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tax officials detected rupee 37946 crore worth of tax fraud in 2019 and rupee</a:t>
                </a: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D9075DEC-0767-4FF3-9C23-134DC1C8A659}"/>
                  </a:ext>
                </a:extLst>
              </p:cNvPr>
              <p:cNvSpPr/>
              <p:nvPr/>
            </p:nvSpPr>
            <p:spPr>
              <a:xfrm>
                <a:off x="5863935" y="5796155"/>
                <a:ext cx="748146" cy="16609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75BE2A17-CE2C-420B-829B-E77831DD0BEE}"/>
                  </a:ext>
                </a:extLst>
              </p:cNvPr>
              <p:cNvSpPr/>
              <p:nvPr/>
            </p:nvSpPr>
            <p:spPr>
              <a:xfrm>
                <a:off x="9156701" y="5796155"/>
                <a:ext cx="748146" cy="16609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96E03D-5641-4B60-B8A2-5DE68FF8ADB8}"/>
                </a:ext>
              </a:extLst>
            </p:cNvPr>
            <p:cNvSpPr txBox="1"/>
            <p:nvPr/>
          </p:nvSpPr>
          <p:spPr>
            <a:xfrm>
              <a:off x="2315434" y="4650547"/>
              <a:ext cx="128385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Cleaning special characters and brackets using regular expression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774AA-97F2-4E59-BE78-E5BF45B8B498}"/>
                </a:ext>
              </a:extLst>
            </p:cNvPr>
            <p:cNvSpPr txBox="1"/>
            <p:nvPr/>
          </p:nvSpPr>
          <p:spPr>
            <a:xfrm>
              <a:off x="5323604" y="4793851"/>
              <a:ext cx="1818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Mapping for the corpus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9C2BB9-7971-42FE-B4B8-5EEADEFF4012}"/>
                </a:ext>
              </a:extLst>
            </p:cNvPr>
            <p:cNvSpPr txBox="1"/>
            <p:nvPr/>
          </p:nvSpPr>
          <p:spPr>
            <a:xfrm>
              <a:off x="8616370" y="4793850"/>
              <a:ext cx="17375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Stop words and words of character lengths less than 3 were removed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F9C2B74-BA21-459D-90C9-067E54D9B207}"/>
              </a:ext>
            </a:extLst>
          </p:cNvPr>
          <p:cNvSpPr/>
          <p:nvPr/>
        </p:nvSpPr>
        <p:spPr>
          <a:xfrm>
            <a:off x="-103679" y="2645482"/>
            <a:ext cx="116221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628650" lvl="2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Contractions like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he'd,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she'll’ve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they'll’ve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upon punctuation removal becomes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hed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shellve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theyllve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which is neither a logical word nor is specifying the context it serves.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 using contraction mapping, they were developed into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 would, she will have and they will have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resp.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Abbreviations like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GST,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were also converted to their respective full forms using the same mechanism.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Inconsistent spelled words like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adhar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aadhar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aadhaar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were unified into a single entity,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aadhaar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1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CBAE5-E739-4D31-AC50-B036B63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61D84-65B9-4B5C-AC8B-4D0F4B020F86}"/>
              </a:ext>
            </a:extLst>
          </p:cNvPr>
          <p:cNvSpPr/>
          <p:nvPr/>
        </p:nvSpPr>
        <p:spPr>
          <a:xfrm>
            <a:off x="0" y="3533"/>
            <a:ext cx="12192000" cy="461665"/>
          </a:xfrm>
          <a:prstGeom prst="rect">
            <a:avLst/>
          </a:prstGeom>
          <a:solidFill>
            <a:srgbClr val="FF353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Filtering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049F6-B605-4A2C-8EF9-A060BAEEF3F3}"/>
              </a:ext>
            </a:extLst>
          </p:cNvPr>
          <p:cNvSpPr/>
          <p:nvPr/>
        </p:nvSpPr>
        <p:spPr>
          <a:xfrm>
            <a:off x="0" y="429438"/>
            <a:ext cx="121920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Embeddings, Classification and Hyperparameter Tuning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D92BC0-0A03-4D48-B946-01EA2E126C7D}"/>
              </a:ext>
            </a:extLst>
          </p:cNvPr>
          <p:cNvSpPr txBox="1">
            <a:spLocks/>
          </p:cNvSpPr>
          <p:nvPr/>
        </p:nvSpPr>
        <p:spPr>
          <a:xfrm>
            <a:off x="492760" y="1134715"/>
            <a:ext cx="1086104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Embedding Generation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Considered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TF.iDF, Word2Vec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RoBERTa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obtain the best performing embedding.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RoBERTa because it generated the best evaluation metric value on the standard corpus.</a:t>
            </a:r>
          </a:p>
          <a:p>
            <a:pPr marL="457200" lvl="1" indent="0"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Reason for best performance: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attention ability of RoBERTa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best captures the necessary context and semantic content of the articles, which was essential for our similarity comparison.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 Parameter Selection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Precision: selected articles should be relevant to the target class.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Recall : essential to capture as many relevant articles from the corpus possible.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Latent Schematic Analysis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Reduced feature space, using PCA, to better capture schematics of articles.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used, since it did not improve evaluation scores further and would only act as a redundant process.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Developed using cosine similarity and the Maximum similarity pairs are taken to compare results.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Similarity threshold set for classification. Threshold value selected for value which gave the maximum f1 score 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Results (on test corpus)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Precision : 0.96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Recall: 0.926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Able to even detect 2 articles which were incorrectly labelled (intentionally labelled incorrectly to replicate human performance),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thereby surpassing the human benchmark.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87206567-F430-4AC2-B0F3-54450BD51B6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B550CDF2-C961-4AAD-95ED-3600397FBE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Microsoft Office PowerPoint</Application>
  <PresentationFormat>Widescreen</PresentationFormat>
  <Paragraphs>435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2020-06-14T17:30:37Z</dcterms:created>
  <dcterms:modified xsi:type="dcterms:W3CDTF">2020-06-14T18:20:42Z</dcterms:modified>
</cp:coreProperties>
</file>