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AA1E2B-D4BE-4F9C-917B-6CBE6BF23777}"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38EC5-4EA3-471E-8850-53DCB4B58F67}" type="slidenum">
              <a:rPr lang="en-IN" smtClean="0"/>
              <a:t>‹#›</a:t>
            </a:fld>
            <a:endParaRPr lang="en-IN"/>
          </a:p>
        </p:txBody>
      </p:sp>
    </p:spTree>
    <p:extLst>
      <p:ext uri="{BB962C8B-B14F-4D97-AF65-F5344CB8AC3E}">
        <p14:creationId xmlns:p14="http://schemas.microsoft.com/office/powerpoint/2010/main" val="2043376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AA1E2B-D4BE-4F9C-917B-6CBE6BF23777}"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C38EC5-4EA3-471E-8850-53DCB4B58F67}" type="slidenum">
              <a:rPr lang="en-IN" smtClean="0"/>
              <a:t>‹#›</a:t>
            </a:fld>
            <a:endParaRPr lang="en-IN"/>
          </a:p>
        </p:txBody>
      </p:sp>
    </p:spTree>
    <p:extLst>
      <p:ext uri="{BB962C8B-B14F-4D97-AF65-F5344CB8AC3E}">
        <p14:creationId xmlns:p14="http://schemas.microsoft.com/office/powerpoint/2010/main" val="1442555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5AA1E2B-D4BE-4F9C-917B-6CBE6BF23777}"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38EC5-4EA3-471E-8850-53DCB4B58F67}" type="slidenum">
              <a:rPr lang="en-IN" smtClean="0"/>
              <a:t>‹#›</a:t>
            </a:fld>
            <a:endParaRPr lang="en-IN"/>
          </a:p>
        </p:txBody>
      </p:sp>
    </p:spTree>
    <p:extLst>
      <p:ext uri="{BB962C8B-B14F-4D97-AF65-F5344CB8AC3E}">
        <p14:creationId xmlns:p14="http://schemas.microsoft.com/office/powerpoint/2010/main" val="85767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5AA1E2B-D4BE-4F9C-917B-6CBE6BF23777}"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38EC5-4EA3-471E-8850-53DCB4B58F6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12248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A1E2B-D4BE-4F9C-917B-6CBE6BF23777}"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38EC5-4EA3-471E-8850-53DCB4B58F67}" type="slidenum">
              <a:rPr lang="en-IN" smtClean="0"/>
              <a:t>‹#›</a:t>
            </a:fld>
            <a:endParaRPr lang="en-IN"/>
          </a:p>
        </p:txBody>
      </p:sp>
    </p:spTree>
    <p:extLst>
      <p:ext uri="{BB962C8B-B14F-4D97-AF65-F5344CB8AC3E}">
        <p14:creationId xmlns:p14="http://schemas.microsoft.com/office/powerpoint/2010/main" val="1606284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5AA1E2B-D4BE-4F9C-917B-6CBE6BF23777}" type="datetimeFigureOut">
              <a:rPr lang="en-IN" smtClean="0"/>
              <a:t>08-06-2024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38EC5-4EA3-471E-8850-53DCB4B58F67}" type="slidenum">
              <a:rPr lang="en-IN" smtClean="0"/>
              <a:t>‹#›</a:t>
            </a:fld>
            <a:endParaRPr lang="en-IN"/>
          </a:p>
        </p:txBody>
      </p:sp>
    </p:spTree>
    <p:extLst>
      <p:ext uri="{BB962C8B-B14F-4D97-AF65-F5344CB8AC3E}">
        <p14:creationId xmlns:p14="http://schemas.microsoft.com/office/powerpoint/2010/main" val="3316403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5AA1E2B-D4BE-4F9C-917B-6CBE6BF23777}" type="datetimeFigureOut">
              <a:rPr lang="en-IN" smtClean="0"/>
              <a:t>08-06-2024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38EC5-4EA3-471E-8850-53DCB4B58F67}" type="slidenum">
              <a:rPr lang="en-IN" smtClean="0"/>
              <a:t>‹#›</a:t>
            </a:fld>
            <a:endParaRPr lang="en-IN"/>
          </a:p>
        </p:txBody>
      </p:sp>
    </p:spTree>
    <p:extLst>
      <p:ext uri="{BB962C8B-B14F-4D97-AF65-F5344CB8AC3E}">
        <p14:creationId xmlns:p14="http://schemas.microsoft.com/office/powerpoint/2010/main" val="361029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A1E2B-D4BE-4F9C-917B-6CBE6BF23777}"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38EC5-4EA3-471E-8850-53DCB4B58F67}" type="slidenum">
              <a:rPr lang="en-IN" smtClean="0"/>
              <a:t>‹#›</a:t>
            </a:fld>
            <a:endParaRPr lang="en-IN"/>
          </a:p>
        </p:txBody>
      </p:sp>
    </p:spTree>
    <p:extLst>
      <p:ext uri="{BB962C8B-B14F-4D97-AF65-F5344CB8AC3E}">
        <p14:creationId xmlns:p14="http://schemas.microsoft.com/office/powerpoint/2010/main" val="1779231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A1E2B-D4BE-4F9C-917B-6CBE6BF23777}"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38EC5-4EA3-471E-8850-53DCB4B58F67}" type="slidenum">
              <a:rPr lang="en-IN" smtClean="0"/>
              <a:t>‹#›</a:t>
            </a:fld>
            <a:endParaRPr lang="en-IN"/>
          </a:p>
        </p:txBody>
      </p:sp>
    </p:spTree>
    <p:extLst>
      <p:ext uri="{BB962C8B-B14F-4D97-AF65-F5344CB8AC3E}">
        <p14:creationId xmlns:p14="http://schemas.microsoft.com/office/powerpoint/2010/main" val="1659288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5AA1E2B-D4BE-4F9C-917B-6CBE6BF23777}"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38EC5-4EA3-471E-8850-53DCB4B58F67}" type="slidenum">
              <a:rPr lang="en-IN" smtClean="0"/>
              <a:t>‹#›</a:t>
            </a:fld>
            <a:endParaRPr lang="en-IN"/>
          </a:p>
        </p:txBody>
      </p:sp>
    </p:spTree>
    <p:extLst>
      <p:ext uri="{BB962C8B-B14F-4D97-AF65-F5344CB8AC3E}">
        <p14:creationId xmlns:p14="http://schemas.microsoft.com/office/powerpoint/2010/main" val="2709349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A1E2B-D4BE-4F9C-917B-6CBE6BF23777}"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38EC5-4EA3-471E-8850-53DCB4B58F67}" type="slidenum">
              <a:rPr lang="en-IN" smtClean="0"/>
              <a:t>‹#›</a:t>
            </a:fld>
            <a:endParaRPr lang="en-IN"/>
          </a:p>
        </p:txBody>
      </p:sp>
    </p:spTree>
    <p:extLst>
      <p:ext uri="{BB962C8B-B14F-4D97-AF65-F5344CB8AC3E}">
        <p14:creationId xmlns:p14="http://schemas.microsoft.com/office/powerpoint/2010/main" val="1422106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AA1E2B-D4BE-4F9C-917B-6CBE6BF23777}"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C38EC5-4EA3-471E-8850-53DCB4B58F67}" type="slidenum">
              <a:rPr lang="en-IN" smtClean="0"/>
              <a:t>‹#›</a:t>
            </a:fld>
            <a:endParaRPr lang="en-IN"/>
          </a:p>
        </p:txBody>
      </p:sp>
    </p:spTree>
    <p:extLst>
      <p:ext uri="{BB962C8B-B14F-4D97-AF65-F5344CB8AC3E}">
        <p14:creationId xmlns:p14="http://schemas.microsoft.com/office/powerpoint/2010/main" val="2950604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AA1E2B-D4BE-4F9C-917B-6CBE6BF23777}" type="datetimeFigureOut">
              <a:rPr lang="en-IN" smtClean="0"/>
              <a:t>08-06-2024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C38EC5-4EA3-471E-8850-53DCB4B58F67}" type="slidenum">
              <a:rPr lang="en-IN" smtClean="0"/>
              <a:t>‹#›</a:t>
            </a:fld>
            <a:endParaRPr lang="en-IN"/>
          </a:p>
        </p:txBody>
      </p:sp>
    </p:spTree>
    <p:extLst>
      <p:ext uri="{BB962C8B-B14F-4D97-AF65-F5344CB8AC3E}">
        <p14:creationId xmlns:p14="http://schemas.microsoft.com/office/powerpoint/2010/main" val="3552304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5AA1E2B-D4BE-4F9C-917B-6CBE6BF23777}" type="datetimeFigureOut">
              <a:rPr lang="en-IN" smtClean="0"/>
              <a:t>08-06-2024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0C38EC5-4EA3-471E-8850-53DCB4B58F67}" type="slidenum">
              <a:rPr lang="en-IN" smtClean="0"/>
              <a:t>‹#›</a:t>
            </a:fld>
            <a:endParaRPr lang="en-IN"/>
          </a:p>
        </p:txBody>
      </p:sp>
    </p:spTree>
    <p:extLst>
      <p:ext uri="{BB962C8B-B14F-4D97-AF65-F5344CB8AC3E}">
        <p14:creationId xmlns:p14="http://schemas.microsoft.com/office/powerpoint/2010/main" val="2096819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5AA1E2B-D4BE-4F9C-917B-6CBE6BF23777}" type="datetimeFigureOut">
              <a:rPr lang="en-IN" smtClean="0"/>
              <a:t>08-06-2024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0C38EC5-4EA3-471E-8850-53DCB4B58F67}" type="slidenum">
              <a:rPr lang="en-IN" smtClean="0"/>
              <a:t>‹#›</a:t>
            </a:fld>
            <a:endParaRPr lang="en-IN"/>
          </a:p>
        </p:txBody>
      </p:sp>
    </p:spTree>
    <p:extLst>
      <p:ext uri="{BB962C8B-B14F-4D97-AF65-F5344CB8AC3E}">
        <p14:creationId xmlns:p14="http://schemas.microsoft.com/office/powerpoint/2010/main" val="1406467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5AA1E2B-D4BE-4F9C-917B-6CBE6BF23777}" type="datetimeFigureOut">
              <a:rPr lang="en-IN" smtClean="0"/>
              <a:t>08-06-2024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0C38EC5-4EA3-471E-8850-53DCB4B58F67}" type="slidenum">
              <a:rPr lang="en-IN" smtClean="0"/>
              <a:t>‹#›</a:t>
            </a:fld>
            <a:endParaRPr lang="en-IN"/>
          </a:p>
        </p:txBody>
      </p:sp>
    </p:spTree>
    <p:extLst>
      <p:ext uri="{BB962C8B-B14F-4D97-AF65-F5344CB8AC3E}">
        <p14:creationId xmlns:p14="http://schemas.microsoft.com/office/powerpoint/2010/main" val="2156162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AA1E2B-D4BE-4F9C-917B-6CBE6BF23777}"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C38EC5-4EA3-471E-8850-53DCB4B58F67}" type="slidenum">
              <a:rPr lang="en-IN" smtClean="0"/>
              <a:t>‹#›</a:t>
            </a:fld>
            <a:endParaRPr lang="en-IN"/>
          </a:p>
        </p:txBody>
      </p:sp>
    </p:spTree>
    <p:extLst>
      <p:ext uri="{BB962C8B-B14F-4D97-AF65-F5344CB8AC3E}">
        <p14:creationId xmlns:p14="http://schemas.microsoft.com/office/powerpoint/2010/main" val="3375275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5AA1E2B-D4BE-4F9C-917B-6CBE6BF23777}" type="datetimeFigureOut">
              <a:rPr lang="en-IN" smtClean="0"/>
              <a:t>08-06-2024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0C38EC5-4EA3-471E-8850-53DCB4B58F67}" type="slidenum">
              <a:rPr lang="en-IN" smtClean="0"/>
              <a:t>‹#›</a:t>
            </a:fld>
            <a:endParaRPr lang="en-IN"/>
          </a:p>
        </p:txBody>
      </p:sp>
    </p:spTree>
    <p:extLst>
      <p:ext uri="{BB962C8B-B14F-4D97-AF65-F5344CB8AC3E}">
        <p14:creationId xmlns:p14="http://schemas.microsoft.com/office/powerpoint/2010/main" val="39367026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crunchbase.com/organization/iitb-monash-research-academy" TargetMode="External"/><Relationship Id="rId3" Type="http://schemas.openxmlformats.org/officeDocument/2006/relationships/image" Target="../media/image6.jpg"/><Relationship Id="rId7" Type="http://schemas.openxmlformats.org/officeDocument/2006/relationships/image" Target="../media/image9.jpeg"/><Relationship Id="rId2" Type="http://schemas.openxmlformats.org/officeDocument/2006/relationships/hyperlink" Target="mailto:22D2017@iitb.ac.in" TargetMode="Externa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hyperlink" Target="https://alchetron.com/Thadomal-Shahani-Engineering-College" TargetMode="External"/></Relationships>
</file>

<file path=ppt/slides/_rels/slide10.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15.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5.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BC3A-C2DE-1AAC-EB03-74746FD15F44}"/>
              </a:ext>
            </a:extLst>
          </p:cNvPr>
          <p:cNvSpPr>
            <a:spLocks noGrp="1"/>
          </p:cNvSpPr>
          <p:nvPr>
            <p:ph type="ctrTitle"/>
          </p:nvPr>
        </p:nvSpPr>
        <p:spPr>
          <a:xfrm>
            <a:off x="1154955" y="452378"/>
            <a:ext cx="8825658" cy="2406570"/>
          </a:xfrm>
        </p:spPr>
        <p:txBody>
          <a:bodyPr/>
          <a:lstStyle/>
          <a:p>
            <a:r>
              <a:rPr lang="en-US" sz="6000" cap="small" dirty="0">
                <a:latin typeface="CMU Serif" panose="02000603000000000000" pitchFamily="2" charset="0"/>
                <a:ea typeface="CMU Serif" panose="02000603000000000000" pitchFamily="2" charset="0"/>
                <a:cs typeface="CMU Serif" panose="02000603000000000000" pitchFamily="2" charset="0"/>
              </a:rPr>
              <a:t>Excel and VBA for Chemical Engineers</a:t>
            </a:r>
            <a:endParaRPr lang="en-IN" sz="6000" cap="small" dirty="0">
              <a:latin typeface="CMU Serif" panose="02000603000000000000" pitchFamily="2" charset="0"/>
              <a:ea typeface="CMU Serif" panose="02000603000000000000" pitchFamily="2" charset="0"/>
              <a:cs typeface="CMU Serif" panose="02000603000000000000" pitchFamily="2" charset="0"/>
            </a:endParaRPr>
          </a:p>
        </p:txBody>
      </p:sp>
      <p:sp>
        <p:nvSpPr>
          <p:cNvPr id="3" name="Subtitle 2">
            <a:extLst>
              <a:ext uri="{FF2B5EF4-FFF2-40B4-BE49-F238E27FC236}">
                <a16:creationId xmlns:a16="http://schemas.microsoft.com/office/drawing/2014/main" id="{9CE4D8D0-D68B-5D84-344C-9B2CCA8FBB8A}"/>
              </a:ext>
            </a:extLst>
          </p:cNvPr>
          <p:cNvSpPr>
            <a:spLocks noGrp="1"/>
          </p:cNvSpPr>
          <p:nvPr>
            <p:ph type="subTitle" idx="1"/>
          </p:nvPr>
        </p:nvSpPr>
        <p:spPr>
          <a:xfrm>
            <a:off x="1154955" y="3345084"/>
            <a:ext cx="8825658" cy="2754774"/>
          </a:xfrm>
        </p:spPr>
        <p:txBody>
          <a:bodyPr>
            <a:normAutofit/>
          </a:bodyPr>
          <a:lstStyle/>
          <a:p>
            <a:r>
              <a:rPr lang="en-US" dirty="0">
                <a:latin typeface="CMU Serif" panose="02000603000000000000" pitchFamily="2" charset="0"/>
                <a:ea typeface="CMU Serif" panose="02000603000000000000" pitchFamily="2" charset="0"/>
                <a:cs typeface="CMU Serif" panose="02000603000000000000" pitchFamily="2" charset="0"/>
              </a:rPr>
              <a:t>Presented by: Aditya </a:t>
            </a:r>
            <a:r>
              <a:rPr lang="en-US" dirty="0" err="1">
                <a:latin typeface="CMU Serif" panose="02000603000000000000" pitchFamily="2" charset="0"/>
                <a:ea typeface="CMU Serif" panose="02000603000000000000" pitchFamily="2" charset="0"/>
                <a:cs typeface="CMU Serif" panose="02000603000000000000" pitchFamily="2" charset="0"/>
              </a:rPr>
              <a:t>ganesh</a:t>
            </a:r>
            <a:endParaRPr lang="en-US" dirty="0">
              <a:latin typeface="CMU Serif" panose="02000603000000000000" pitchFamily="2" charset="0"/>
              <a:ea typeface="CMU Serif" panose="02000603000000000000" pitchFamily="2" charset="0"/>
              <a:cs typeface="CMU Serif" panose="02000603000000000000" pitchFamily="2" charset="0"/>
            </a:endParaRPr>
          </a:p>
          <a:p>
            <a:r>
              <a:rPr lang="en-US" dirty="0">
                <a:latin typeface="CMU Serif" panose="02000603000000000000" pitchFamily="2" charset="0"/>
                <a:ea typeface="CMU Serif" panose="02000603000000000000" pitchFamily="2" charset="0"/>
                <a:cs typeface="CMU Serif" panose="02000603000000000000" pitchFamily="2" charset="0"/>
              </a:rPr>
              <a:t>Joint </a:t>
            </a:r>
            <a:r>
              <a:rPr lang="en-US" dirty="0" err="1">
                <a:latin typeface="CMU Serif" panose="02000603000000000000" pitchFamily="2" charset="0"/>
                <a:ea typeface="CMU Serif" panose="02000603000000000000" pitchFamily="2" charset="0"/>
                <a:cs typeface="CMU Serif" panose="02000603000000000000" pitchFamily="2" charset="0"/>
              </a:rPr>
              <a:t>ph.d.</a:t>
            </a:r>
            <a:r>
              <a:rPr lang="en-US" dirty="0">
                <a:latin typeface="CMU Serif" panose="02000603000000000000" pitchFamily="2" charset="0"/>
                <a:ea typeface="CMU Serif" panose="02000603000000000000" pitchFamily="2" charset="0"/>
                <a:cs typeface="CMU Serif" panose="02000603000000000000" pitchFamily="2" charset="0"/>
              </a:rPr>
              <a:t> student</a:t>
            </a:r>
          </a:p>
          <a:p>
            <a:r>
              <a:rPr lang="en-US" dirty="0" err="1">
                <a:latin typeface="CMU Serif" panose="02000603000000000000" pitchFamily="2" charset="0"/>
                <a:ea typeface="CMU Serif" panose="02000603000000000000" pitchFamily="2" charset="0"/>
                <a:cs typeface="CMU Serif" panose="02000603000000000000" pitchFamily="2" charset="0"/>
              </a:rPr>
              <a:t>Iitb</a:t>
            </a:r>
            <a:r>
              <a:rPr lang="en-US" dirty="0">
                <a:latin typeface="CMU Serif" panose="02000603000000000000" pitchFamily="2" charset="0"/>
                <a:ea typeface="CMU Serif" panose="02000603000000000000" pitchFamily="2" charset="0"/>
                <a:cs typeface="CMU Serif" panose="02000603000000000000" pitchFamily="2" charset="0"/>
              </a:rPr>
              <a:t>–</a:t>
            </a:r>
            <a:r>
              <a:rPr lang="en-US" dirty="0" err="1">
                <a:latin typeface="CMU Serif" panose="02000603000000000000" pitchFamily="2" charset="0"/>
                <a:ea typeface="CMU Serif" panose="02000603000000000000" pitchFamily="2" charset="0"/>
                <a:cs typeface="CMU Serif" panose="02000603000000000000" pitchFamily="2" charset="0"/>
              </a:rPr>
              <a:t>monash</a:t>
            </a:r>
            <a:r>
              <a:rPr lang="en-US" dirty="0">
                <a:latin typeface="CMU Serif" panose="02000603000000000000" pitchFamily="2" charset="0"/>
                <a:ea typeface="CMU Serif" panose="02000603000000000000" pitchFamily="2" charset="0"/>
                <a:cs typeface="CMU Serif" panose="02000603000000000000" pitchFamily="2" charset="0"/>
              </a:rPr>
              <a:t> research academy</a:t>
            </a:r>
          </a:p>
          <a:p>
            <a:r>
              <a:rPr lang="en-US" dirty="0">
                <a:latin typeface="CMU Serif" panose="02000603000000000000" pitchFamily="2" charset="0"/>
                <a:ea typeface="CMU Serif" panose="02000603000000000000" pitchFamily="2" charset="0"/>
                <a:cs typeface="CMU Serif" panose="02000603000000000000" pitchFamily="2" charset="0"/>
              </a:rPr>
              <a:t>EMAIL: </a:t>
            </a:r>
            <a:r>
              <a:rPr lang="en-US" cap="none" dirty="0">
                <a:latin typeface="CMU Serif" panose="02000603000000000000" pitchFamily="2" charset="0"/>
                <a:ea typeface="CMU Serif" panose="02000603000000000000" pitchFamily="2" charset="0"/>
                <a:cs typeface="CMU Serif" panose="02000603000000000000" pitchFamily="2" charset="0"/>
                <a:hlinkClick r:id="rId2"/>
              </a:rPr>
              <a:t>22D2017@iitb.ac.in</a:t>
            </a:r>
            <a:endParaRPr lang="en-US" cap="none" dirty="0">
              <a:latin typeface="CMU Serif" panose="02000603000000000000" pitchFamily="2" charset="0"/>
              <a:ea typeface="CMU Serif" panose="02000603000000000000" pitchFamily="2" charset="0"/>
              <a:cs typeface="CMU Serif" panose="02000603000000000000" pitchFamily="2" charset="0"/>
            </a:endParaRPr>
          </a:p>
          <a:p>
            <a:r>
              <a:rPr lang="en-US" cap="none" dirty="0">
                <a:latin typeface="CMU Serif" panose="02000603000000000000" pitchFamily="2" charset="0"/>
                <a:ea typeface="CMU Serif" panose="02000603000000000000" pitchFamily="2" charset="0"/>
                <a:cs typeface="CMU Serif" panose="02000603000000000000" pitchFamily="2" charset="0"/>
              </a:rPr>
              <a:t>WEBSITE: sites.google.com/view/</a:t>
            </a:r>
            <a:r>
              <a:rPr lang="en-US" cap="none" dirty="0" err="1">
                <a:latin typeface="CMU Serif" panose="02000603000000000000" pitchFamily="2" charset="0"/>
                <a:ea typeface="CMU Serif" panose="02000603000000000000" pitchFamily="2" charset="0"/>
                <a:cs typeface="CMU Serif" panose="02000603000000000000" pitchFamily="2" charset="0"/>
              </a:rPr>
              <a:t>aditya-ganesh</a:t>
            </a:r>
            <a:endParaRPr lang="en-US" cap="none" dirty="0">
              <a:latin typeface="CMU Serif" panose="02000603000000000000" pitchFamily="2" charset="0"/>
              <a:ea typeface="CMU Serif" panose="02000603000000000000" pitchFamily="2" charset="0"/>
              <a:cs typeface="CMU Serif" panose="02000603000000000000" pitchFamily="2" charset="0"/>
            </a:endParaRPr>
          </a:p>
          <a:p>
            <a:endParaRPr lang="en-US" cap="none" dirty="0">
              <a:latin typeface="CMU Serif" panose="02000603000000000000" pitchFamily="2" charset="0"/>
              <a:ea typeface="CMU Serif" panose="02000603000000000000" pitchFamily="2" charset="0"/>
              <a:cs typeface="CMU Serif" panose="02000603000000000000" pitchFamily="2" charset="0"/>
            </a:endParaRPr>
          </a:p>
          <a:p>
            <a:endParaRPr lang="en-IN" dirty="0">
              <a:latin typeface="CMU Serif" panose="02000603000000000000" pitchFamily="2" charset="0"/>
              <a:ea typeface="CMU Serif" panose="02000603000000000000" pitchFamily="2" charset="0"/>
              <a:cs typeface="CMU Serif" panose="02000603000000000000" pitchFamily="2" charset="0"/>
            </a:endParaRPr>
          </a:p>
        </p:txBody>
      </p:sp>
      <p:pic>
        <p:nvPicPr>
          <p:cNvPr id="10" name="Picture 9">
            <a:extLst>
              <a:ext uri="{FF2B5EF4-FFF2-40B4-BE49-F238E27FC236}">
                <a16:creationId xmlns:a16="http://schemas.microsoft.com/office/drawing/2014/main" id="{59A47A4E-F6FC-26E4-6A13-2C6A8B152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59209" y="3128101"/>
            <a:ext cx="2662177" cy="951979"/>
          </a:xfrm>
          <a:prstGeom prst="rect">
            <a:avLst/>
          </a:prstGeom>
        </p:spPr>
      </p:pic>
      <p:pic>
        <p:nvPicPr>
          <p:cNvPr id="14" name="Graphic 13">
            <a:extLst>
              <a:ext uri="{FF2B5EF4-FFF2-40B4-BE49-F238E27FC236}">
                <a16:creationId xmlns:a16="http://schemas.microsoft.com/office/drawing/2014/main" id="{650CF30B-106E-4AAF-8CD5-2144D514FE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59209" y="4059857"/>
            <a:ext cx="2662177" cy="951979"/>
          </a:xfrm>
          <a:prstGeom prst="rect">
            <a:avLst/>
          </a:prstGeom>
        </p:spPr>
      </p:pic>
      <p:pic>
        <p:nvPicPr>
          <p:cNvPr id="16" name="Picture 15">
            <a:extLst>
              <a:ext uri="{FF2B5EF4-FFF2-40B4-BE49-F238E27FC236}">
                <a16:creationId xmlns:a16="http://schemas.microsoft.com/office/drawing/2014/main" id="{49119D6C-22EE-68AC-6FB1-1476554E6F1C}"/>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859209" y="4930814"/>
            <a:ext cx="2662178" cy="795796"/>
          </a:xfrm>
          <a:prstGeom prst="rect">
            <a:avLst/>
          </a:prstGeom>
        </p:spPr>
      </p:pic>
    </p:spTree>
    <p:extLst>
      <p:ext uri="{BB962C8B-B14F-4D97-AF65-F5344CB8AC3E}">
        <p14:creationId xmlns:p14="http://schemas.microsoft.com/office/powerpoint/2010/main" val="482755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8F1E-FBC8-4D6C-2159-912BB508575F}"/>
              </a:ext>
            </a:extLst>
          </p:cNvPr>
          <p:cNvSpPr>
            <a:spLocks noGrp="1"/>
          </p:cNvSpPr>
          <p:nvPr>
            <p:ph type="title"/>
          </p:nvPr>
        </p:nvSpPr>
        <p:spPr/>
        <p:txBody>
          <a:bodyPr/>
          <a:lstStyle/>
          <a:p>
            <a:r>
              <a:rPr lang="en-US" dirty="0">
                <a:latin typeface="CMU Serif" panose="02000603000000000000" pitchFamily="2" charset="0"/>
                <a:ea typeface="CMU Serif" panose="02000603000000000000" pitchFamily="2" charset="0"/>
                <a:cs typeface="CMU Serif" panose="02000603000000000000" pitchFamily="2" charset="0"/>
              </a:rPr>
              <a:t>Problem 2: Find the roots of an equation</a:t>
            </a:r>
            <a:endParaRPr lang="en-IN" dirty="0">
              <a:latin typeface="CMU Serif" panose="02000603000000000000" pitchFamily="2" charset="0"/>
              <a:ea typeface="CMU Serif" panose="02000603000000000000" pitchFamily="2" charset="0"/>
              <a:cs typeface="CMU Serif" panose="02000603000000000000" pitchFamily="2" charset="0"/>
            </a:endParaRPr>
          </a:p>
        </p:txBody>
      </p:sp>
      <p:sp>
        <p:nvSpPr>
          <p:cNvPr id="3" name="Content Placeholder 2">
            <a:extLst>
              <a:ext uri="{FF2B5EF4-FFF2-40B4-BE49-F238E27FC236}">
                <a16:creationId xmlns:a16="http://schemas.microsoft.com/office/drawing/2014/main" id="{C965382C-5050-847E-E026-AEF91201AA63}"/>
              </a:ext>
            </a:extLst>
          </p:cNvPr>
          <p:cNvSpPr>
            <a:spLocks noGrp="1"/>
          </p:cNvSpPr>
          <p:nvPr>
            <p:ph idx="1"/>
          </p:nvPr>
        </p:nvSpPr>
        <p:spPr/>
        <p:txBody>
          <a:bodyPr>
            <a:normAutofit/>
          </a:bodyPr>
          <a:lstStyle/>
          <a:p>
            <a:endParaRPr lang="en-IN" dirty="0">
              <a:latin typeface="CMU Serif" panose="02000603000000000000" pitchFamily="2" charset="0"/>
              <a:ea typeface="CMU Serif" panose="02000603000000000000" pitchFamily="2" charset="0"/>
              <a:cs typeface="CMU Serif" panose="02000603000000000000" pitchFamily="2" charset="0"/>
            </a:endParaRPr>
          </a:p>
          <a:p>
            <a:endParaRPr lang="en-IN" dirty="0">
              <a:latin typeface="CMU Serif" panose="02000603000000000000" pitchFamily="2" charset="0"/>
              <a:ea typeface="CMU Serif" panose="02000603000000000000" pitchFamily="2" charset="0"/>
              <a:cs typeface="CMU Serif" panose="02000603000000000000" pitchFamily="2" charset="0"/>
            </a:endParaRPr>
          </a:p>
          <a:p>
            <a:r>
              <a:rPr lang="en-IN" dirty="0">
                <a:latin typeface="CMU Serif" panose="02000603000000000000" pitchFamily="2" charset="0"/>
                <a:ea typeface="CMU Serif" panose="02000603000000000000" pitchFamily="2" charset="0"/>
                <a:cs typeface="CMU Serif" panose="02000603000000000000" pitchFamily="2" charset="0"/>
              </a:rPr>
              <a:t>The variables are defined by</a:t>
            </a:r>
          </a:p>
          <a:p>
            <a:r>
              <a:rPr lang="en-US" dirty="0">
                <a:latin typeface="CMU Serif" panose="02000603000000000000" pitchFamily="2" charset="0"/>
                <a:ea typeface="CMU Serif" panose="02000603000000000000" pitchFamily="2" charset="0"/>
                <a:cs typeface="CMU Serif" panose="02000603000000000000" pitchFamily="2" charset="0"/>
              </a:rPr>
              <a:t>P = pressure in atm</a:t>
            </a:r>
          </a:p>
          <a:p>
            <a:r>
              <a:rPr lang="en-US" dirty="0">
                <a:latin typeface="CMU Serif" panose="02000603000000000000" pitchFamily="2" charset="0"/>
                <a:ea typeface="CMU Serif" panose="02000603000000000000" pitchFamily="2" charset="0"/>
                <a:cs typeface="CMU Serif" panose="02000603000000000000" pitchFamily="2" charset="0"/>
              </a:rPr>
              <a:t>V = molar volume in liters/g-mol</a:t>
            </a:r>
          </a:p>
          <a:p>
            <a:r>
              <a:rPr lang="en-US" dirty="0">
                <a:latin typeface="CMU Serif" panose="02000603000000000000" pitchFamily="2" charset="0"/>
                <a:ea typeface="CMU Serif" panose="02000603000000000000" pitchFamily="2" charset="0"/>
                <a:cs typeface="CMU Serif" panose="02000603000000000000" pitchFamily="2" charset="0"/>
              </a:rPr>
              <a:t>T = temperature in K</a:t>
            </a:r>
          </a:p>
          <a:p>
            <a:r>
              <a:rPr lang="en-US" dirty="0">
                <a:latin typeface="CMU Serif" panose="02000603000000000000" pitchFamily="2" charset="0"/>
                <a:ea typeface="CMU Serif" panose="02000603000000000000" pitchFamily="2" charset="0"/>
                <a:cs typeface="CMU Serif" panose="02000603000000000000" pitchFamily="2" charset="0"/>
              </a:rPr>
              <a:t>R = gas constant (R = 0.08206 </a:t>
            </a:r>
            <a:r>
              <a:rPr lang="en-US" dirty="0" err="1">
                <a:latin typeface="CMU Serif" panose="02000603000000000000" pitchFamily="2" charset="0"/>
                <a:ea typeface="CMU Serif" panose="02000603000000000000" pitchFamily="2" charset="0"/>
                <a:cs typeface="CMU Serif" panose="02000603000000000000" pitchFamily="2" charset="0"/>
              </a:rPr>
              <a:t>atm.liter</a:t>
            </a:r>
            <a:r>
              <a:rPr lang="en-US" dirty="0">
                <a:latin typeface="CMU Serif" panose="02000603000000000000" pitchFamily="2" charset="0"/>
                <a:ea typeface="CMU Serif" panose="02000603000000000000" pitchFamily="2" charset="0"/>
                <a:cs typeface="CMU Serif" panose="02000603000000000000" pitchFamily="2" charset="0"/>
              </a:rPr>
              <a:t>/g-</a:t>
            </a:r>
            <a:r>
              <a:rPr lang="en-US" dirty="0" err="1">
                <a:latin typeface="CMU Serif" panose="02000603000000000000" pitchFamily="2" charset="0"/>
                <a:ea typeface="CMU Serif" panose="02000603000000000000" pitchFamily="2" charset="0"/>
                <a:cs typeface="CMU Serif" panose="02000603000000000000" pitchFamily="2" charset="0"/>
              </a:rPr>
              <a:t>mol.K</a:t>
            </a:r>
            <a:r>
              <a:rPr lang="en-US" dirty="0">
                <a:latin typeface="CMU Serif" panose="02000603000000000000" pitchFamily="2" charset="0"/>
                <a:ea typeface="CMU Serif" panose="02000603000000000000" pitchFamily="2" charset="0"/>
                <a:cs typeface="CMU Serif" panose="02000603000000000000" pitchFamily="2" charset="0"/>
              </a:rPr>
              <a:t>)</a:t>
            </a:r>
          </a:p>
          <a:p>
            <a:r>
              <a:rPr lang="en-US" dirty="0">
                <a:latin typeface="CMU Serif" panose="02000603000000000000" pitchFamily="2" charset="0"/>
                <a:ea typeface="CMU Serif" panose="02000603000000000000" pitchFamily="2" charset="0"/>
                <a:cs typeface="CMU Serif" panose="02000603000000000000" pitchFamily="2" charset="0"/>
              </a:rPr>
              <a:t>T</a:t>
            </a:r>
            <a:r>
              <a:rPr lang="en-US" baseline="-25000" dirty="0">
                <a:latin typeface="CMU Serif" panose="02000603000000000000" pitchFamily="2" charset="0"/>
                <a:ea typeface="CMU Serif" panose="02000603000000000000" pitchFamily="2" charset="0"/>
                <a:cs typeface="CMU Serif" panose="02000603000000000000" pitchFamily="2" charset="0"/>
              </a:rPr>
              <a:t>c</a:t>
            </a:r>
            <a:r>
              <a:rPr lang="en-US" dirty="0">
                <a:latin typeface="CMU Serif" panose="02000603000000000000" pitchFamily="2" charset="0"/>
                <a:ea typeface="CMU Serif" panose="02000603000000000000" pitchFamily="2" charset="0"/>
                <a:cs typeface="CMU Serif" panose="02000603000000000000" pitchFamily="2" charset="0"/>
              </a:rPr>
              <a:t> = critical temperature (405.5 K for ammonia)</a:t>
            </a:r>
          </a:p>
          <a:p>
            <a:r>
              <a:rPr lang="en-US" dirty="0">
                <a:latin typeface="CMU Serif" panose="02000603000000000000" pitchFamily="2" charset="0"/>
                <a:ea typeface="CMU Serif" panose="02000603000000000000" pitchFamily="2" charset="0"/>
                <a:cs typeface="CMU Serif" panose="02000603000000000000" pitchFamily="2" charset="0"/>
              </a:rPr>
              <a:t>P</a:t>
            </a:r>
            <a:r>
              <a:rPr lang="en-US" baseline="-25000" dirty="0">
                <a:latin typeface="CMU Serif" panose="02000603000000000000" pitchFamily="2" charset="0"/>
                <a:ea typeface="CMU Serif" panose="02000603000000000000" pitchFamily="2" charset="0"/>
                <a:cs typeface="CMU Serif" panose="02000603000000000000" pitchFamily="2" charset="0"/>
              </a:rPr>
              <a:t>c</a:t>
            </a:r>
            <a:r>
              <a:rPr lang="en-US" dirty="0">
                <a:latin typeface="CMU Serif" panose="02000603000000000000" pitchFamily="2" charset="0"/>
                <a:ea typeface="CMU Serif" panose="02000603000000000000" pitchFamily="2" charset="0"/>
                <a:cs typeface="CMU Serif" panose="02000603000000000000" pitchFamily="2" charset="0"/>
              </a:rPr>
              <a:t> = critical pressure (111.3 atm for ammonia)</a:t>
            </a:r>
            <a:endParaRPr lang="en-IN" dirty="0">
              <a:latin typeface="CMU Serif" panose="02000603000000000000" pitchFamily="2" charset="0"/>
              <a:ea typeface="CMU Serif" panose="02000603000000000000" pitchFamily="2" charset="0"/>
              <a:cs typeface="CMU Serif" panose="02000603000000000000" pitchFamily="2" charset="0"/>
            </a:endParaRPr>
          </a:p>
        </p:txBody>
      </p:sp>
      <p:pic>
        <p:nvPicPr>
          <p:cNvPr id="5" name="Picture 4" descr="\documentclass{article}&#10;\usepackage{amsmath}&#10;\pagestyle{empty}&#10;\usepackage{xcolor}&#10;\usepackage{empheq}  % Eq in box&#10;\usepackage{physics}&#10;\usepackage{cancel}&#10;\usepackage{amssymb}&#10;\usepackage{hyperref}&#10;\usepackage{dutchcal}&#10;\usepackage{pdflscape}&#10;\usepackage{enumitem}&#10;&#10;\begin{document}&#10;&#10;\begin{equation*}&#10;\mathcolor{white}{\left( P + \frac{a}{V^2} \right) (V-b) = RT}&#10;\end{equation*}&#10;&#10;\end{document}" title="IguanaTex Bitmap Display">
            <a:extLst>
              <a:ext uri="{FF2B5EF4-FFF2-40B4-BE49-F238E27FC236}">
                <a16:creationId xmlns:a16="http://schemas.microsoft.com/office/drawing/2014/main" id="{84B1F4C5-AF81-868C-6C1F-C0EAB412262D}"/>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486704" y="2103706"/>
            <a:ext cx="2712381" cy="470857"/>
          </a:xfrm>
          <a:prstGeom prst="rect">
            <a:avLst/>
          </a:prstGeom>
        </p:spPr>
      </p:pic>
      <p:pic>
        <p:nvPicPr>
          <p:cNvPr id="7" name="Picture 6" descr="\documentclass{article}&#10;\usepackage{amsmath}&#10;\pagestyle{empty}&#10;\usepackage{xcolor}&#10;\usepackage{empheq}  % Eq in box&#10;\usepackage{physics}&#10;\usepackage{cancel}&#10;\usepackage{amssymb}&#10;\usepackage{hyperref}&#10;\usepackage{dutchcal}&#10;\usepackage{pdflscape}&#10;\usepackage{enumitem}&#10;&#10;\begin{document}&#10;&#10;\begin{equation*}&#10;\mathcolor{white}{a = \frac{27}{64} \left(\frac{R^2 T_c^2}{P_c^2}\right)} \qquad \mathcolor{white}{b = \frac{RT_c}{8P_c}}&#10;\end{equation*}&#10;&#10;\end{document}" title="IguanaTex Bitmap Display">
            <a:extLst>
              <a:ext uri="{FF2B5EF4-FFF2-40B4-BE49-F238E27FC236}">
                <a16:creationId xmlns:a16="http://schemas.microsoft.com/office/drawing/2014/main" id="{E32B41C3-535D-4358-CA61-2D24ABB7B463}"/>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5922379" y="2028277"/>
            <a:ext cx="3323428" cy="621714"/>
          </a:xfrm>
          <a:prstGeom prst="rect">
            <a:avLst/>
          </a:prstGeom>
        </p:spPr>
      </p:pic>
      <p:pic>
        <p:nvPicPr>
          <p:cNvPr id="6" name="Picture 5" descr="\documentclass{article}&#10;\usepackage{amsmath}&#10;\pagestyle{empty}&#10;\usepackage{xcolor}&#10;\usepackage{empheq}  % Eq in box&#10;\usepackage{physics}&#10;\usepackage{cancel}&#10;\usepackage{amssymb}&#10;\usepackage{hyperref}&#10;\usepackage{dutchcal}&#10;\usepackage{pdflscape}&#10;\usepackage{enumitem}&#10;&#10;\begin{document}&#10;&#10;\begin{equation*}&#10;\mathcolor{white}{P = P_r P_c} \quad \mathcolor{white}{Z = \frac{PV}{RT}}&#10;\end{equation*}&#10;&#10;\end{document}" title="IguanaTex Bitmap Display">
            <a:extLst>
              <a:ext uri="{FF2B5EF4-FFF2-40B4-BE49-F238E27FC236}">
                <a16:creationId xmlns:a16="http://schemas.microsoft.com/office/drawing/2014/main" id="{2332B1E8-9FD9-007D-79F9-E2259ABE6F68}"/>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6762394" y="3144304"/>
            <a:ext cx="2483413" cy="569392"/>
          </a:xfrm>
          <a:prstGeom prst="rect">
            <a:avLst/>
          </a:prstGeom>
        </p:spPr>
      </p:pic>
    </p:spTree>
    <p:extLst>
      <p:ext uri="{BB962C8B-B14F-4D97-AF65-F5344CB8AC3E}">
        <p14:creationId xmlns:p14="http://schemas.microsoft.com/office/powerpoint/2010/main" val="94399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8F1E-FBC8-4D6C-2159-912BB508575F}"/>
              </a:ext>
            </a:extLst>
          </p:cNvPr>
          <p:cNvSpPr>
            <a:spLocks noGrp="1"/>
          </p:cNvSpPr>
          <p:nvPr>
            <p:ph type="title"/>
          </p:nvPr>
        </p:nvSpPr>
        <p:spPr/>
        <p:txBody>
          <a:bodyPr/>
          <a:lstStyle/>
          <a:p>
            <a:r>
              <a:rPr lang="en-US" dirty="0">
                <a:latin typeface="CMU Serif" panose="02000603000000000000" pitchFamily="2" charset="0"/>
                <a:ea typeface="CMU Serif" panose="02000603000000000000" pitchFamily="2" charset="0"/>
                <a:cs typeface="CMU Serif" panose="02000603000000000000" pitchFamily="2" charset="0"/>
              </a:rPr>
              <a:t>Problem 2: Find the roots of an equation</a:t>
            </a:r>
            <a:endParaRPr lang="en-IN" dirty="0">
              <a:latin typeface="CMU Serif" panose="02000603000000000000" pitchFamily="2" charset="0"/>
              <a:ea typeface="CMU Serif" panose="02000603000000000000" pitchFamily="2" charset="0"/>
              <a:cs typeface="CMU Serif" panose="02000603000000000000" pitchFamily="2" charset="0"/>
            </a:endParaRPr>
          </a:p>
        </p:txBody>
      </p:sp>
      <p:sp>
        <p:nvSpPr>
          <p:cNvPr id="3" name="Content Placeholder 2">
            <a:extLst>
              <a:ext uri="{FF2B5EF4-FFF2-40B4-BE49-F238E27FC236}">
                <a16:creationId xmlns:a16="http://schemas.microsoft.com/office/drawing/2014/main" id="{C965382C-5050-847E-E026-AEF91201AA63}"/>
              </a:ext>
            </a:extLst>
          </p:cNvPr>
          <p:cNvSpPr>
            <a:spLocks noGrp="1"/>
          </p:cNvSpPr>
          <p:nvPr>
            <p:ph idx="1"/>
          </p:nvPr>
        </p:nvSpPr>
        <p:spPr>
          <a:xfrm>
            <a:off x="1022289" y="1937171"/>
            <a:ext cx="8946541" cy="4195481"/>
          </a:xfrm>
        </p:spPr>
        <p:txBody>
          <a:bodyPr>
            <a:normAutofit/>
          </a:bodyPr>
          <a:lstStyle/>
          <a:p>
            <a:endParaRPr lang="en-IN" dirty="0">
              <a:latin typeface="CMU Serif" panose="02000603000000000000" pitchFamily="2" charset="0"/>
              <a:ea typeface="CMU Serif" panose="02000603000000000000" pitchFamily="2" charset="0"/>
              <a:cs typeface="CMU Serif" panose="02000603000000000000" pitchFamily="2" charset="0"/>
            </a:endParaRPr>
          </a:p>
          <a:p>
            <a:pPr marL="0" indent="0">
              <a:buNone/>
            </a:pPr>
            <a:endParaRPr lang="en-US" dirty="0">
              <a:latin typeface="CMU Serif" panose="02000603000000000000" pitchFamily="2" charset="0"/>
              <a:ea typeface="CMU Serif" panose="02000603000000000000" pitchFamily="2" charset="0"/>
              <a:cs typeface="CMU Serif" panose="02000603000000000000" pitchFamily="2" charset="0"/>
            </a:endParaRPr>
          </a:p>
          <a:p>
            <a:endParaRPr lang="en-US" dirty="0">
              <a:latin typeface="CMU Serif" panose="02000603000000000000" pitchFamily="2" charset="0"/>
              <a:ea typeface="CMU Serif" panose="02000603000000000000" pitchFamily="2" charset="0"/>
              <a:cs typeface="CMU Serif" panose="02000603000000000000" pitchFamily="2" charset="0"/>
            </a:endParaRPr>
          </a:p>
          <a:p>
            <a:r>
              <a:rPr lang="en-US" dirty="0">
                <a:latin typeface="CMU Serif" panose="02000603000000000000" pitchFamily="2" charset="0"/>
                <a:ea typeface="CMU Serif" panose="02000603000000000000" pitchFamily="2" charset="0"/>
                <a:cs typeface="CMU Serif" panose="02000603000000000000" pitchFamily="2" charset="0"/>
              </a:rPr>
              <a:t>(a) Calculate the molar volume and compressibility factor for gaseous ammonia at a pressure</a:t>
            </a:r>
          </a:p>
          <a:p>
            <a:r>
              <a:rPr lang="en-US" dirty="0">
                <a:latin typeface="CMU Serif" panose="02000603000000000000" pitchFamily="2" charset="0"/>
                <a:ea typeface="CMU Serif" panose="02000603000000000000" pitchFamily="2" charset="0"/>
                <a:cs typeface="CMU Serif" panose="02000603000000000000" pitchFamily="2" charset="0"/>
              </a:rPr>
              <a:t>P = 56 atm and a temperature T = 450 K using the van der Waals equation of state.</a:t>
            </a:r>
          </a:p>
          <a:p>
            <a:r>
              <a:rPr lang="en-US" dirty="0">
                <a:latin typeface="CMU Serif" panose="02000603000000000000" pitchFamily="2" charset="0"/>
                <a:ea typeface="CMU Serif" panose="02000603000000000000" pitchFamily="2" charset="0"/>
                <a:cs typeface="CMU Serif" panose="02000603000000000000" pitchFamily="2" charset="0"/>
              </a:rPr>
              <a:t>(b) Repeat the calculations for the following reduced pressures: </a:t>
            </a:r>
            <a:r>
              <a:rPr lang="en-US" dirty="0" err="1">
                <a:latin typeface="CMU Serif" panose="02000603000000000000" pitchFamily="2" charset="0"/>
                <a:ea typeface="CMU Serif" panose="02000603000000000000" pitchFamily="2" charset="0"/>
                <a:cs typeface="CMU Serif" panose="02000603000000000000" pitchFamily="2" charset="0"/>
              </a:rPr>
              <a:t>P</a:t>
            </a:r>
            <a:r>
              <a:rPr lang="en-US" baseline="-25000" dirty="0" err="1">
                <a:latin typeface="CMU Serif" panose="02000603000000000000" pitchFamily="2" charset="0"/>
                <a:ea typeface="CMU Serif" panose="02000603000000000000" pitchFamily="2" charset="0"/>
                <a:cs typeface="CMU Serif" panose="02000603000000000000" pitchFamily="2" charset="0"/>
              </a:rPr>
              <a:t>r</a:t>
            </a:r>
            <a:r>
              <a:rPr lang="en-US" dirty="0">
                <a:latin typeface="CMU Serif" panose="02000603000000000000" pitchFamily="2" charset="0"/>
                <a:ea typeface="CMU Serif" panose="02000603000000000000" pitchFamily="2" charset="0"/>
                <a:cs typeface="CMU Serif" panose="02000603000000000000" pitchFamily="2" charset="0"/>
              </a:rPr>
              <a:t> = 1, 2, 4, 10, and 20.</a:t>
            </a:r>
          </a:p>
          <a:p>
            <a:r>
              <a:rPr lang="en-US" dirty="0">
                <a:latin typeface="CMU Serif" panose="02000603000000000000" pitchFamily="2" charset="0"/>
                <a:ea typeface="CMU Serif" panose="02000603000000000000" pitchFamily="2" charset="0"/>
                <a:cs typeface="CMU Serif" panose="02000603000000000000" pitchFamily="2" charset="0"/>
              </a:rPr>
              <a:t>(c) How does the compressibility factor vary as a function of P</a:t>
            </a:r>
            <a:r>
              <a:rPr lang="en-US" baseline="-25000" dirty="0">
                <a:latin typeface="CMU Serif" panose="02000603000000000000" pitchFamily="2" charset="0"/>
                <a:ea typeface="CMU Serif" panose="02000603000000000000" pitchFamily="2" charset="0"/>
                <a:cs typeface="CMU Serif" panose="02000603000000000000" pitchFamily="2" charset="0"/>
              </a:rPr>
              <a:t>r</a:t>
            </a:r>
            <a:r>
              <a:rPr lang="en-US" dirty="0">
                <a:latin typeface="CMU Serif" panose="02000603000000000000" pitchFamily="2" charset="0"/>
                <a:ea typeface="CMU Serif" panose="02000603000000000000" pitchFamily="2" charset="0"/>
                <a:cs typeface="CMU Serif" panose="02000603000000000000" pitchFamily="2" charset="0"/>
              </a:rPr>
              <a:t>.?</a:t>
            </a:r>
            <a:endParaRPr lang="en-IN" dirty="0">
              <a:latin typeface="CMU Serif" panose="02000603000000000000" pitchFamily="2" charset="0"/>
              <a:ea typeface="CMU Serif" panose="02000603000000000000" pitchFamily="2" charset="0"/>
              <a:cs typeface="CMU Serif" panose="02000603000000000000" pitchFamily="2" charset="0"/>
            </a:endParaRPr>
          </a:p>
        </p:txBody>
      </p:sp>
      <p:pic>
        <p:nvPicPr>
          <p:cNvPr id="5" name="Picture 4" descr="\documentclass{article}&#10;\usepackage{amsmath}&#10;\pagestyle{empty}&#10;\usepackage{xcolor}&#10;\usepackage{empheq}  % Eq in box&#10;\usepackage{physics}&#10;\usepackage{cancel}&#10;\usepackage{amssymb}&#10;\usepackage{hyperref}&#10;\usepackage{dutchcal}&#10;\usepackage{pdflscape}&#10;\usepackage{enumitem}&#10;&#10;\begin{document}&#10;&#10;\begin{equation*}&#10;\mathcolor{white}{\left( P + \frac{a}{V^2} \right) (V-b) = RT}&#10;\end{equation*}&#10;&#10;\end{document}" title="IguanaTex Bitmap Display">
            <a:extLst>
              <a:ext uri="{FF2B5EF4-FFF2-40B4-BE49-F238E27FC236}">
                <a16:creationId xmlns:a16="http://schemas.microsoft.com/office/drawing/2014/main" id="{84B1F4C5-AF81-868C-6C1F-C0EAB412262D}"/>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486704" y="2103706"/>
            <a:ext cx="2712381" cy="470857"/>
          </a:xfrm>
          <a:prstGeom prst="rect">
            <a:avLst/>
          </a:prstGeom>
        </p:spPr>
      </p:pic>
      <p:pic>
        <p:nvPicPr>
          <p:cNvPr id="7" name="Picture 6" descr="\documentclass{article}&#10;\usepackage{amsmath}&#10;\pagestyle{empty}&#10;\usepackage{xcolor}&#10;\usepackage{empheq}  % Eq in box&#10;\usepackage{physics}&#10;\usepackage{cancel}&#10;\usepackage{amssymb}&#10;\usepackage{hyperref}&#10;\usepackage{dutchcal}&#10;\usepackage{pdflscape}&#10;\usepackage{enumitem}&#10;&#10;\begin{document}&#10;&#10;\begin{equation*}&#10;\mathcolor{white}{a = \frac{27}{64} \left(\frac{R^2 T_c^2}{P_c^2}\right)} \qquad \mathcolor{white}{b = \frac{RT_c}{8P_c}}&#10;\end{equation*}&#10;&#10;\end{document}" title="IguanaTex Bitmap Display">
            <a:extLst>
              <a:ext uri="{FF2B5EF4-FFF2-40B4-BE49-F238E27FC236}">
                <a16:creationId xmlns:a16="http://schemas.microsoft.com/office/drawing/2014/main" id="{E32B41C3-535D-4358-CA61-2D24ABB7B463}"/>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4556568" y="2028277"/>
            <a:ext cx="3323428" cy="621714"/>
          </a:xfrm>
          <a:prstGeom prst="rect">
            <a:avLst/>
          </a:prstGeom>
        </p:spPr>
      </p:pic>
      <p:pic>
        <p:nvPicPr>
          <p:cNvPr id="6" name="Picture 5" descr="\documentclass{article}&#10;\usepackage{amsmath}&#10;\pagestyle{empty}&#10;\usepackage{xcolor}&#10;\usepackage{empheq}  % Eq in box&#10;\usepackage{physics}&#10;\usepackage{cancel}&#10;\usepackage{amssymb}&#10;\usepackage{hyperref}&#10;\usepackage{dutchcal}&#10;\usepackage{pdflscape}&#10;\usepackage{enumitem}&#10;&#10;\begin{document}&#10;&#10;\begin{equation*}&#10;\mathcolor{white}{P = P_r P_c} \quad \mathcolor{white}{Z = \frac{PV}{RT}}&#10;\end{equation*}&#10;&#10;\end{document}" title="IguanaTex Bitmap Display">
            <a:extLst>
              <a:ext uri="{FF2B5EF4-FFF2-40B4-BE49-F238E27FC236}">
                <a16:creationId xmlns:a16="http://schemas.microsoft.com/office/drawing/2014/main" id="{2332B1E8-9FD9-007D-79F9-E2259ABE6F68}"/>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8417573" y="2028277"/>
            <a:ext cx="2483413" cy="569392"/>
          </a:xfrm>
          <a:prstGeom prst="rect">
            <a:avLst/>
          </a:prstGeom>
        </p:spPr>
      </p:pic>
    </p:spTree>
    <p:extLst>
      <p:ext uri="{BB962C8B-B14F-4D97-AF65-F5344CB8AC3E}">
        <p14:creationId xmlns:p14="http://schemas.microsoft.com/office/powerpoint/2010/main" val="135342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5601-CA7C-605E-F30F-72210BEDF3AB}"/>
              </a:ext>
            </a:extLst>
          </p:cNvPr>
          <p:cNvSpPr>
            <a:spLocks noGrp="1"/>
          </p:cNvSpPr>
          <p:nvPr>
            <p:ph type="title"/>
          </p:nvPr>
        </p:nvSpPr>
        <p:spPr/>
        <p:txBody>
          <a:bodyPr/>
          <a:lstStyle/>
          <a:p>
            <a:r>
              <a:rPr lang="en-US" dirty="0">
                <a:latin typeface="CMU Serif" panose="02000603000000000000" pitchFamily="2" charset="0"/>
                <a:ea typeface="CMU Serif" panose="02000603000000000000" pitchFamily="2" charset="0"/>
                <a:cs typeface="CMU Serif" panose="02000603000000000000" pitchFamily="2" charset="0"/>
              </a:rPr>
              <a:t>About myself</a:t>
            </a:r>
            <a:endParaRPr lang="en-IN" dirty="0">
              <a:latin typeface="CMU Serif" panose="02000603000000000000" pitchFamily="2" charset="0"/>
              <a:ea typeface="CMU Serif" panose="02000603000000000000" pitchFamily="2" charset="0"/>
              <a:cs typeface="CMU Serif" panose="02000603000000000000" pitchFamily="2" charset="0"/>
            </a:endParaRPr>
          </a:p>
        </p:txBody>
      </p:sp>
      <p:sp>
        <p:nvSpPr>
          <p:cNvPr id="3" name="Content Placeholder 2">
            <a:extLst>
              <a:ext uri="{FF2B5EF4-FFF2-40B4-BE49-F238E27FC236}">
                <a16:creationId xmlns:a16="http://schemas.microsoft.com/office/drawing/2014/main" id="{3EFB73E7-6611-80EF-319C-015E395E62C6}"/>
              </a:ext>
            </a:extLst>
          </p:cNvPr>
          <p:cNvSpPr>
            <a:spLocks noGrp="1"/>
          </p:cNvSpPr>
          <p:nvPr>
            <p:ph idx="1"/>
          </p:nvPr>
        </p:nvSpPr>
        <p:spPr>
          <a:xfrm>
            <a:off x="1103312" y="2052918"/>
            <a:ext cx="9105559" cy="4195481"/>
          </a:xfrm>
        </p:spPr>
        <p:txBody>
          <a:bodyPr/>
          <a:lstStyle/>
          <a:p>
            <a:r>
              <a:rPr lang="en-US" dirty="0">
                <a:latin typeface="CMU Serif" panose="02000603000000000000" pitchFamily="2" charset="0"/>
                <a:ea typeface="CMU Serif" panose="02000603000000000000" pitchFamily="2" charset="0"/>
                <a:cs typeface="CMU Serif" panose="02000603000000000000" pitchFamily="2" charset="0"/>
              </a:rPr>
              <a:t>B.E. (ChE) from TSEC (2016–2020)</a:t>
            </a:r>
          </a:p>
          <a:p>
            <a:endParaRPr lang="en-US" dirty="0">
              <a:latin typeface="CMU Serif" panose="02000603000000000000" pitchFamily="2" charset="0"/>
              <a:ea typeface="CMU Serif" panose="02000603000000000000" pitchFamily="2" charset="0"/>
              <a:cs typeface="CMU Serif" panose="02000603000000000000" pitchFamily="2" charset="0"/>
            </a:endParaRPr>
          </a:p>
          <a:p>
            <a:endParaRPr lang="en-US" dirty="0">
              <a:latin typeface="CMU Serif" panose="02000603000000000000" pitchFamily="2" charset="0"/>
              <a:ea typeface="CMU Serif" panose="02000603000000000000" pitchFamily="2" charset="0"/>
              <a:cs typeface="CMU Serif" panose="02000603000000000000" pitchFamily="2" charset="0"/>
            </a:endParaRPr>
          </a:p>
          <a:p>
            <a:r>
              <a:rPr lang="en-US" dirty="0" err="1">
                <a:latin typeface="CMU Serif" panose="02000603000000000000" pitchFamily="2" charset="0"/>
                <a:ea typeface="CMU Serif" panose="02000603000000000000" pitchFamily="2" charset="0"/>
                <a:cs typeface="CMU Serif" panose="02000603000000000000" pitchFamily="2" charset="0"/>
              </a:rPr>
              <a:t>M.Tech</a:t>
            </a:r>
            <a:r>
              <a:rPr lang="en-US" dirty="0">
                <a:latin typeface="CMU Serif" panose="02000603000000000000" pitchFamily="2" charset="0"/>
                <a:ea typeface="CMU Serif" panose="02000603000000000000" pitchFamily="2" charset="0"/>
                <a:cs typeface="CMU Serif" panose="02000603000000000000" pitchFamily="2" charset="0"/>
              </a:rPr>
              <a:t>. (ChE) from IIT Jodhpur (2020–2022)</a:t>
            </a:r>
          </a:p>
          <a:p>
            <a:endParaRPr lang="en-US" dirty="0">
              <a:latin typeface="CMU Serif" panose="02000603000000000000" pitchFamily="2" charset="0"/>
              <a:ea typeface="CMU Serif" panose="02000603000000000000" pitchFamily="2" charset="0"/>
              <a:cs typeface="CMU Serif" panose="02000603000000000000" pitchFamily="2" charset="0"/>
            </a:endParaRPr>
          </a:p>
          <a:p>
            <a:endParaRPr lang="en-US" dirty="0">
              <a:latin typeface="CMU Serif" panose="02000603000000000000" pitchFamily="2" charset="0"/>
              <a:ea typeface="CMU Serif" panose="02000603000000000000" pitchFamily="2" charset="0"/>
              <a:cs typeface="CMU Serif" panose="02000603000000000000" pitchFamily="2" charset="0"/>
            </a:endParaRPr>
          </a:p>
          <a:p>
            <a:r>
              <a:rPr lang="en-US" dirty="0">
                <a:latin typeface="CMU Serif" panose="02000603000000000000" pitchFamily="2" charset="0"/>
                <a:ea typeface="CMU Serif" panose="02000603000000000000" pitchFamily="2" charset="0"/>
                <a:cs typeface="CMU Serif" panose="02000603000000000000" pitchFamily="2" charset="0"/>
              </a:rPr>
              <a:t>Joint Ph.D. (ChE/Mech &amp; Aero) from IITB-Monash Research Academy (2022-present)</a:t>
            </a:r>
          </a:p>
        </p:txBody>
      </p:sp>
    </p:spTree>
    <p:extLst>
      <p:ext uri="{BB962C8B-B14F-4D97-AF65-F5344CB8AC3E}">
        <p14:creationId xmlns:p14="http://schemas.microsoft.com/office/powerpoint/2010/main" val="2394351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A343A-411E-6D22-9701-1C1A290CFC61}"/>
              </a:ext>
            </a:extLst>
          </p:cNvPr>
          <p:cNvSpPr>
            <a:spLocks noGrp="1"/>
          </p:cNvSpPr>
          <p:nvPr>
            <p:ph type="title"/>
          </p:nvPr>
        </p:nvSpPr>
        <p:spPr/>
        <p:txBody>
          <a:bodyPr/>
          <a:lstStyle/>
          <a:p>
            <a:r>
              <a:rPr lang="en-US" dirty="0">
                <a:latin typeface="CMU Serif" panose="02000603000000000000" pitchFamily="2" charset="0"/>
                <a:ea typeface="CMU Serif" panose="02000603000000000000" pitchFamily="2" charset="0"/>
                <a:cs typeface="CMU Serif" panose="02000603000000000000" pitchFamily="2" charset="0"/>
              </a:rPr>
              <a:t>My projects</a:t>
            </a:r>
            <a:endParaRPr lang="en-IN" dirty="0">
              <a:latin typeface="CMU Serif" panose="02000603000000000000" pitchFamily="2" charset="0"/>
              <a:ea typeface="CMU Serif" panose="02000603000000000000" pitchFamily="2" charset="0"/>
              <a:cs typeface="CMU Serif" panose="02000603000000000000" pitchFamily="2" charset="0"/>
            </a:endParaRPr>
          </a:p>
        </p:txBody>
      </p:sp>
      <p:pic>
        <p:nvPicPr>
          <p:cNvPr id="9" name="Content Placeholder 8">
            <a:extLst>
              <a:ext uri="{FF2B5EF4-FFF2-40B4-BE49-F238E27FC236}">
                <a16:creationId xmlns:a16="http://schemas.microsoft.com/office/drawing/2014/main" id="{34EC0E23-9EAE-D990-DE2A-5CC847B73F16}"/>
              </a:ext>
            </a:extLst>
          </p:cNvPr>
          <p:cNvPicPr>
            <a:picLocks noGrp="1" noChangeAspect="1"/>
          </p:cNvPicPr>
          <p:nvPr>
            <p:ph idx="1"/>
          </p:nvPr>
        </p:nvPicPr>
        <p:blipFill>
          <a:blip r:embed="rId2"/>
          <a:stretch>
            <a:fillRect/>
          </a:stretch>
        </p:blipFill>
        <p:spPr>
          <a:xfrm>
            <a:off x="8000495" y="1764346"/>
            <a:ext cx="2884480" cy="3926389"/>
          </a:xfrm>
        </p:spPr>
      </p:pic>
      <p:pic>
        <p:nvPicPr>
          <p:cNvPr id="5" name="Picture 4">
            <a:extLst>
              <a:ext uri="{FF2B5EF4-FFF2-40B4-BE49-F238E27FC236}">
                <a16:creationId xmlns:a16="http://schemas.microsoft.com/office/drawing/2014/main" id="{BBFC2A89-F2AE-388F-17E8-E72CB3DB10A2}"/>
              </a:ext>
            </a:extLst>
          </p:cNvPr>
          <p:cNvPicPr>
            <a:picLocks noChangeAspect="1"/>
          </p:cNvPicPr>
          <p:nvPr/>
        </p:nvPicPr>
        <p:blipFill>
          <a:blip r:embed="rId3"/>
          <a:stretch>
            <a:fillRect/>
          </a:stretch>
        </p:blipFill>
        <p:spPr>
          <a:xfrm>
            <a:off x="1074063" y="1764345"/>
            <a:ext cx="2884480" cy="3926389"/>
          </a:xfrm>
          <a:prstGeom prst="rect">
            <a:avLst/>
          </a:prstGeom>
        </p:spPr>
      </p:pic>
      <p:pic>
        <p:nvPicPr>
          <p:cNvPr id="7" name="Picture 6">
            <a:extLst>
              <a:ext uri="{FF2B5EF4-FFF2-40B4-BE49-F238E27FC236}">
                <a16:creationId xmlns:a16="http://schemas.microsoft.com/office/drawing/2014/main" id="{47928449-822F-90CB-DD98-6E9FCBEF8C97}"/>
              </a:ext>
            </a:extLst>
          </p:cNvPr>
          <p:cNvPicPr>
            <a:picLocks noChangeAspect="1"/>
          </p:cNvPicPr>
          <p:nvPr/>
        </p:nvPicPr>
        <p:blipFill>
          <a:blip r:embed="rId4"/>
          <a:stretch>
            <a:fillRect/>
          </a:stretch>
        </p:blipFill>
        <p:spPr>
          <a:xfrm>
            <a:off x="4537279" y="1764344"/>
            <a:ext cx="2884480" cy="3926389"/>
          </a:xfrm>
          <a:prstGeom prst="rect">
            <a:avLst/>
          </a:prstGeom>
        </p:spPr>
      </p:pic>
      <p:sp>
        <p:nvSpPr>
          <p:cNvPr id="10" name="TextBox 9">
            <a:extLst>
              <a:ext uri="{FF2B5EF4-FFF2-40B4-BE49-F238E27FC236}">
                <a16:creationId xmlns:a16="http://schemas.microsoft.com/office/drawing/2014/main" id="{5A3837A5-103E-F210-5FA5-BF8B8DA4355F}"/>
              </a:ext>
            </a:extLst>
          </p:cNvPr>
          <p:cNvSpPr txBox="1"/>
          <p:nvPr/>
        </p:nvSpPr>
        <p:spPr>
          <a:xfrm>
            <a:off x="849821" y="6035950"/>
            <a:ext cx="3332964" cy="369332"/>
          </a:xfrm>
          <a:prstGeom prst="rect">
            <a:avLst/>
          </a:prstGeom>
          <a:noFill/>
        </p:spPr>
        <p:txBody>
          <a:bodyPr wrap="none" rtlCol="0">
            <a:spAutoFit/>
          </a:bodyPr>
          <a:lstStyle/>
          <a:p>
            <a:r>
              <a:rPr lang="en-US" dirty="0">
                <a:latin typeface="CMU Serif" panose="02000603000000000000" pitchFamily="2" charset="0"/>
                <a:ea typeface="CMU Serif" panose="02000603000000000000" pitchFamily="2" charset="0"/>
                <a:cs typeface="CMU Serif" panose="02000603000000000000" pitchFamily="2" charset="0"/>
              </a:rPr>
              <a:t>Slurry Bubble Column Reactor</a:t>
            </a:r>
            <a:endParaRPr lang="en-IN" dirty="0">
              <a:latin typeface="CMU Serif" panose="02000603000000000000" pitchFamily="2" charset="0"/>
              <a:ea typeface="CMU Serif" panose="02000603000000000000" pitchFamily="2" charset="0"/>
              <a:cs typeface="CMU Serif" panose="02000603000000000000" pitchFamily="2" charset="0"/>
            </a:endParaRPr>
          </a:p>
        </p:txBody>
      </p:sp>
      <p:sp>
        <p:nvSpPr>
          <p:cNvPr id="11" name="TextBox 10">
            <a:extLst>
              <a:ext uri="{FF2B5EF4-FFF2-40B4-BE49-F238E27FC236}">
                <a16:creationId xmlns:a16="http://schemas.microsoft.com/office/drawing/2014/main" id="{D4AE1142-7D79-6B13-B9F4-36A61CE1ECCC}"/>
              </a:ext>
            </a:extLst>
          </p:cNvPr>
          <p:cNvSpPr txBox="1"/>
          <p:nvPr/>
        </p:nvSpPr>
        <p:spPr>
          <a:xfrm>
            <a:off x="4717795" y="6035950"/>
            <a:ext cx="2523448" cy="369332"/>
          </a:xfrm>
          <a:prstGeom prst="rect">
            <a:avLst/>
          </a:prstGeom>
          <a:noFill/>
        </p:spPr>
        <p:txBody>
          <a:bodyPr wrap="none" rtlCol="0">
            <a:spAutoFit/>
          </a:bodyPr>
          <a:lstStyle/>
          <a:p>
            <a:r>
              <a:rPr lang="en-US" dirty="0">
                <a:latin typeface="CMU Serif" panose="02000603000000000000" pitchFamily="2" charset="0"/>
                <a:ea typeface="CMU Serif" panose="02000603000000000000" pitchFamily="2" charset="0"/>
                <a:cs typeface="CMU Serif" panose="02000603000000000000" pitchFamily="2" charset="0"/>
              </a:rPr>
              <a:t>Photocatalytic Reactor</a:t>
            </a:r>
            <a:endParaRPr lang="en-IN" dirty="0">
              <a:latin typeface="CMU Serif" panose="02000603000000000000" pitchFamily="2" charset="0"/>
              <a:ea typeface="CMU Serif" panose="02000603000000000000" pitchFamily="2" charset="0"/>
              <a:cs typeface="CMU Serif" panose="02000603000000000000" pitchFamily="2" charset="0"/>
            </a:endParaRPr>
          </a:p>
        </p:txBody>
      </p:sp>
      <p:sp>
        <p:nvSpPr>
          <p:cNvPr id="12" name="TextBox 11">
            <a:extLst>
              <a:ext uri="{FF2B5EF4-FFF2-40B4-BE49-F238E27FC236}">
                <a16:creationId xmlns:a16="http://schemas.microsoft.com/office/drawing/2014/main" id="{10F56301-9216-2422-D917-E27A46774CF8}"/>
              </a:ext>
            </a:extLst>
          </p:cNvPr>
          <p:cNvSpPr txBox="1"/>
          <p:nvPr/>
        </p:nvSpPr>
        <p:spPr>
          <a:xfrm>
            <a:off x="7539008" y="6035950"/>
            <a:ext cx="3807453" cy="369332"/>
          </a:xfrm>
          <a:prstGeom prst="rect">
            <a:avLst/>
          </a:prstGeom>
          <a:noFill/>
        </p:spPr>
        <p:txBody>
          <a:bodyPr wrap="none" rtlCol="0">
            <a:spAutoFit/>
          </a:bodyPr>
          <a:lstStyle/>
          <a:p>
            <a:r>
              <a:rPr lang="en-US" dirty="0">
                <a:latin typeface="CMU Serif" panose="02000603000000000000" pitchFamily="2" charset="0"/>
                <a:ea typeface="CMU Serif" panose="02000603000000000000" pitchFamily="2" charset="0"/>
                <a:cs typeface="CMU Serif" panose="02000603000000000000" pitchFamily="2" charset="0"/>
              </a:rPr>
              <a:t>Heat Exchanger Network Simulator</a:t>
            </a:r>
            <a:endParaRPr lang="en-IN" dirty="0">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1873774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A0AEE-1307-BB31-F283-1D8E00DE7248}"/>
              </a:ext>
            </a:extLst>
          </p:cNvPr>
          <p:cNvSpPr>
            <a:spLocks noGrp="1"/>
          </p:cNvSpPr>
          <p:nvPr>
            <p:ph type="title"/>
          </p:nvPr>
        </p:nvSpPr>
        <p:spPr/>
        <p:txBody>
          <a:bodyPr/>
          <a:lstStyle/>
          <a:p>
            <a:r>
              <a:rPr lang="en-US" dirty="0">
                <a:latin typeface="CMU Serif" panose="02000603000000000000" pitchFamily="2" charset="0"/>
                <a:ea typeface="CMU Serif" panose="02000603000000000000" pitchFamily="2" charset="0"/>
                <a:cs typeface="CMU Serif" panose="02000603000000000000" pitchFamily="2" charset="0"/>
              </a:rPr>
              <a:t>Basic Requirements for this course</a:t>
            </a:r>
            <a:endParaRPr lang="en-IN" dirty="0">
              <a:latin typeface="CMU Serif" panose="02000603000000000000" pitchFamily="2" charset="0"/>
              <a:ea typeface="CMU Serif" panose="02000603000000000000" pitchFamily="2" charset="0"/>
              <a:cs typeface="CMU Serif" panose="02000603000000000000" pitchFamily="2" charset="0"/>
            </a:endParaRPr>
          </a:p>
        </p:txBody>
      </p:sp>
      <p:sp>
        <p:nvSpPr>
          <p:cNvPr id="3" name="Content Placeholder 2">
            <a:extLst>
              <a:ext uri="{FF2B5EF4-FFF2-40B4-BE49-F238E27FC236}">
                <a16:creationId xmlns:a16="http://schemas.microsoft.com/office/drawing/2014/main" id="{FBF581BB-5664-92FC-14F0-25FB348E3145}"/>
              </a:ext>
            </a:extLst>
          </p:cNvPr>
          <p:cNvSpPr>
            <a:spLocks noGrp="1"/>
          </p:cNvSpPr>
          <p:nvPr>
            <p:ph idx="1"/>
          </p:nvPr>
        </p:nvSpPr>
        <p:spPr/>
        <p:txBody>
          <a:bodyPr/>
          <a:lstStyle/>
          <a:p>
            <a:r>
              <a:rPr lang="en-US" dirty="0">
                <a:latin typeface="CMU Serif" panose="02000603000000000000" pitchFamily="2" charset="0"/>
                <a:ea typeface="CMU Serif" panose="02000603000000000000" pitchFamily="2" charset="0"/>
                <a:cs typeface="CMU Serif" panose="02000603000000000000" pitchFamily="2" charset="0"/>
              </a:rPr>
              <a:t>Any version of MS Excel (I will be using version 2405)</a:t>
            </a:r>
          </a:p>
          <a:p>
            <a:endParaRPr lang="en-US" dirty="0">
              <a:latin typeface="CMU Serif" panose="02000603000000000000" pitchFamily="2" charset="0"/>
              <a:ea typeface="CMU Serif" panose="02000603000000000000" pitchFamily="2" charset="0"/>
              <a:cs typeface="CMU Serif" panose="02000603000000000000" pitchFamily="2" charset="0"/>
            </a:endParaRPr>
          </a:p>
          <a:p>
            <a:r>
              <a:rPr lang="en-US" dirty="0">
                <a:latin typeface="CMU Serif" panose="02000603000000000000" pitchFamily="2" charset="0"/>
                <a:ea typeface="CMU Serif" panose="02000603000000000000" pitchFamily="2" charset="0"/>
                <a:cs typeface="CMU Serif" panose="02000603000000000000" pitchFamily="2" charset="0"/>
              </a:rPr>
              <a:t>Operating system: Windows 10 and above, MacOS, not available for Linux</a:t>
            </a:r>
          </a:p>
          <a:p>
            <a:endParaRPr lang="en-US" dirty="0">
              <a:latin typeface="CMU Serif" panose="02000603000000000000" pitchFamily="2" charset="0"/>
              <a:ea typeface="CMU Serif" panose="02000603000000000000" pitchFamily="2" charset="0"/>
              <a:cs typeface="CMU Serif" panose="02000603000000000000" pitchFamily="2" charset="0"/>
            </a:endParaRPr>
          </a:p>
          <a:p>
            <a:r>
              <a:rPr lang="en-US" dirty="0">
                <a:latin typeface="CMU Serif" panose="02000603000000000000" pitchFamily="2" charset="0"/>
                <a:ea typeface="CMU Serif" panose="02000603000000000000" pitchFamily="2" charset="0"/>
                <a:cs typeface="CMU Serif" panose="02000603000000000000" pitchFamily="2" charset="0"/>
              </a:rPr>
              <a:t>Google spreadsheets are of no use in this course. Several features are not available (Solver, iterators, VBA, etc.)</a:t>
            </a:r>
            <a:endParaRPr lang="en-IN" dirty="0">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1658365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A0AEE-1307-BB31-F283-1D8E00DE7248}"/>
              </a:ext>
            </a:extLst>
          </p:cNvPr>
          <p:cNvSpPr>
            <a:spLocks noGrp="1"/>
          </p:cNvSpPr>
          <p:nvPr>
            <p:ph type="title"/>
          </p:nvPr>
        </p:nvSpPr>
        <p:spPr/>
        <p:txBody>
          <a:bodyPr/>
          <a:lstStyle/>
          <a:p>
            <a:r>
              <a:rPr lang="en-US" dirty="0">
                <a:latin typeface="CMU Serif" panose="02000603000000000000" pitchFamily="2" charset="0"/>
                <a:ea typeface="CMU Serif" panose="02000603000000000000" pitchFamily="2" charset="0"/>
                <a:cs typeface="CMU Serif" panose="02000603000000000000" pitchFamily="2" charset="0"/>
              </a:rPr>
              <a:t>Basic Requirements for this course</a:t>
            </a:r>
            <a:endParaRPr lang="en-IN" dirty="0">
              <a:latin typeface="CMU Serif" panose="02000603000000000000" pitchFamily="2" charset="0"/>
              <a:ea typeface="CMU Serif" panose="02000603000000000000" pitchFamily="2" charset="0"/>
              <a:cs typeface="CMU Serif" panose="02000603000000000000" pitchFamily="2" charset="0"/>
            </a:endParaRPr>
          </a:p>
        </p:txBody>
      </p:sp>
      <p:sp>
        <p:nvSpPr>
          <p:cNvPr id="3" name="Content Placeholder 2">
            <a:extLst>
              <a:ext uri="{FF2B5EF4-FFF2-40B4-BE49-F238E27FC236}">
                <a16:creationId xmlns:a16="http://schemas.microsoft.com/office/drawing/2014/main" id="{FBF581BB-5664-92FC-14F0-25FB348E3145}"/>
              </a:ext>
            </a:extLst>
          </p:cNvPr>
          <p:cNvSpPr>
            <a:spLocks noGrp="1"/>
          </p:cNvSpPr>
          <p:nvPr>
            <p:ph idx="1"/>
          </p:nvPr>
        </p:nvSpPr>
        <p:spPr/>
        <p:txBody>
          <a:bodyPr/>
          <a:lstStyle/>
          <a:p>
            <a:r>
              <a:rPr lang="en-US" dirty="0">
                <a:latin typeface="CMU Serif" panose="02000603000000000000" pitchFamily="2" charset="0"/>
                <a:ea typeface="CMU Serif" panose="02000603000000000000" pitchFamily="2" charset="0"/>
                <a:cs typeface="CMU Serif" panose="02000603000000000000" pitchFamily="2" charset="0"/>
              </a:rPr>
              <a:t>Any version of MS Excel (I will be using version 2405)</a:t>
            </a:r>
          </a:p>
          <a:p>
            <a:endParaRPr lang="en-US" dirty="0">
              <a:latin typeface="CMU Serif" panose="02000603000000000000" pitchFamily="2" charset="0"/>
              <a:ea typeface="CMU Serif" panose="02000603000000000000" pitchFamily="2" charset="0"/>
              <a:cs typeface="CMU Serif" panose="02000603000000000000" pitchFamily="2" charset="0"/>
            </a:endParaRPr>
          </a:p>
          <a:p>
            <a:r>
              <a:rPr lang="en-US" dirty="0">
                <a:latin typeface="CMU Serif" panose="02000603000000000000" pitchFamily="2" charset="0"/>
                <a:ea typeface="CMU Serif" panose="02000603000000000000" pitchFamily="2" charset="0"/>
                <a:cs typeface="CMU Serif" panose="02000603000000000000" pitchFamily="2" charset="0"/>
              </a:rPr>
              <a:t>Operating system: Windows 10 and above, MacOS, not available for Linux</a:t>
            </a:r>
          </a:p>
          <a:p>
            <a:endParaRPr lang="en-US" dirty="0">
              <a:latin typeface="CMU Serif" panose="02000603000000000000" pitchFamily="2" charset="0"/>
              <a:ea typeface="CMU Serif" panose="02000603000000000000" pitchFamily="2" charset="0"/>
              <a:cs typeface="CMU Serif" panose="02000603000000000000" pitchFamily="2" charset="0"/>
            </a:endParaRPr>
          </a:p>
          <a:p>
            <a:r>
              <a:rPr lang="en-US" dirty="0">
                <a:latin typeface="CMU Serif" panose="02000603000000000000" pitchFamily="2" charset="0"/>
                <a:ea typeface="CMU Serif" panose="02000603000000000000" pitchFamily="2" charset="0"/>
                <a:cs typeface="CMU Serif" panose="02000603000000000000" pitchFamily="2" charset="0"/>
              </a:rPr>
              <a:t>Google spreadsheets are of no use in this course. Several features are not available (Solver, iterators, VBA, etc.)</a:t>
            </a:r>
          </a:p>
          <a:p>
            <a:endParaRPr lang="en-US" dirty="0">
              <a:latin typeface="CMU Serif" panose="02000603000000000000" pitchFamily="2" charset="0"/>
              <a:ea typeface="CMU Serif" panose="02000603000000000000" pitchFamily="2" charset="0"/>
              <a:cs typeface="CMU Serif" panose="02000603000000000000" pitchFamily="2" charset="0"/>
            </a:endParaRPr>
          </a:p>
          <a:p>
            <a:r>
              <a:rPr lang="en-IN" dirty="0">
                <a:latin typeface="CMU Serif" panose="02000603000000000000" pitchFamily="2" charset="0"/>
                <a:ea typeface="CMU Serif" panose="02000603000000000000" pitchFamily="2" charset="0"/>
                <a:cs typeface="CMU Serif" panose="02000603000000000000" pitchFamily="2" charset="0"/>
              </a:rPr>
              <a:t>Your attention!!!</a:t>
            </a:r>
            <a:endParaRPr lang="en-US" dirty="0">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1301018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E3C88-AC01-4D18-55BA-F01C4437AD88}"/>
              </a:ext>
            </a:extLst>
          </p:cNvPr>
          <p:cNvSpPr>
            <a:spLocks noGrp="1"/>
          </p:cNvSpPr>
          <p:nvPr>
            <p:ph type="title"/>
          </p:nvPr>
        </p:nvSpPr>
        <p:spPr/>
        <p:txBody>
          <a:bodyPr/>
          <a:lstStyle/>
          <a:p>
            <a:r>
              <a:rPr lang="en-US" dirty="0">
                <a:latin typeface="CMU Serif" panose="02000603000000000000" pitchFamily="2" charset="0"/>
                <a:ea typeface="CMU Serif" panose="02000603000000000000" pitchFamily="2" charset="0"/>
                <a:cs typeface="CMU Serif" panose="02000603000000000000" pitchFamily="2" charset="0"/>
              </a:rPr>
              <a:t>About the course</a:t>
            </a:r>
            <a:endParaRPr lang="en-IN" dirty="0">
              <a:latin typeface="CMU Serif" panose="02000603000000000000" pitchFamily="2" charset="0"/>
              <a:ea typeface="CMU Serif" panose="02000603000000000000" pitchFamily="2" charset="0"/>
              <a:cs typeface="CMU Serif" panose="02000603000000000000" pitchFamily="2" charset="0"/>
            </a:endParaRPr>
          </a:p>
        </p:txBody>
      </p:sp>
      <p:sp>
        <p:nvSpPr>
          <p:cNvPr id="3" name="Content Placeholder 2">
            <a:extLst>
              <a:ext uri="{FF2B5EF4-FFF2-40B4-BE49-F238E27FC236}">
                <a16:creationId xmlns:a16="http://schemas.microsoft.com/office/drawing/2014/main" id="{5F148682-B6CC-1D0B-3237-C47112386687}"/>
              </a:ext>
            </a:extLst>
          </p:cNvPr>
          <p:cNvSpPr>
            <a:spLocks noGrp="1"/>
          </p:cNvSpPr>
          <p:nvPr>
            <p:ph idx="1"/>
          </p:nvPr>
        </p:nvSpPr>
        <p:spPr/>
        <p:txBody>
          <a:bodyPr>
            <a:normAutofit/>
          </a:bodyPr>
          <a:lstStyle/>
          <a:p>
            <a:r>
              <a:rPr lang="en-US" dirty="0">
                <a:latin typeface="CMU Serif" panose="02000603000000000000" pitchFamily="2" charset="0"/>
                <a:ea typeface="CMU Serif" panose="02000603000000000000" pitchFamily="2" charset="0"/>
                <a:cs typeface="CMU Serif" panose="02000603000000000000" pitchFamily="2" charset="0"/>
              </a:rPr>
              <a:t>Meant for: Undergraduate students</a:t>
            </a:r>
          </a:p>
          <a:p>
            <a:pPr marL="0" indent="0">
              <a:buNone/>
            </a:pPr>
            <a:endParaRPr lang="en-US" dirty="0">
              <a:latin typeface="CMU Serif" panose="02000603000000000000" pitchFamily="2" charset="0"/>
              <a:ea typeface="CMU Serif" panose="02000603000000000000" pitchFamily="2" charset="0"/>
              <a:cs typeface="CMU Serif" panose="02000603000000000000" pitchFamily="2" charset="0"/>
            </a:endParaRPr>
          </a:p>
          <a:p>
            <a:r>
              <a:rPr lang="en-US" dirty="0">
                <a:latin typeface="CMU Serif" panose="02000603000000000000" pitchFamily="2" charset="0"/>
                <a:ea typeface="CMU Serif" panose="02000603000000000000" pitchFamily="2" charset="0"/>
                <a:cs typeface="CMU Serif" panose="02000603000000000000" pitchFamily="2" charset="0"/>
              </a:rPr>
              <a:t>Every Sat-Sun till the first week of July (11 a.m.-3 p.m.)</a:t>
            </a:r>
          </a:p>
          <a:p>
            <a:pPr marL="0" indent="0">
              <a:buNone/>
            </a:pPr>
            <a:endParaRPr lang="en-US" dirty="0">
              <a:latin typeface="CMU Serif" panose="02000603000000000000" pitchFamily="2" charset="0"/>
              <a:ea typeface="CMU Serif" panose="02000603000000000000" pitchFamily="2" charset="0"/>
              <a:cs typeface="CMU Serif" panose="02000603000000000000" pitchFamily="2" charset="0"/>
            </a:endParaRPr>
          </a:p>
          <a:p>
            <a:r>
              <a:rPr lang="en-IN" dirty="0">
                <a:latin typeface="CMU Serif" panose="02000603000000000000" pitchFamily="2" charset="0"/>
                <a:ea typeface="CMU Serif" panose="02000603000000000000" pitchFamily="2" charset="0"/>
                <a:cs typeface="CMU Serif" panose="02000603000000000000" pitchFamily="2" charset="0"/>
              </a:rPr>
              <a:t>Attendance is compulsory for receiving the certificate</a:t>
            </a:r>
          </a:p>
          <a:p>
            <a:pPr marL="0" indent="0">
              <a:buNone/>
            </a:pPr>
            <a:endParaRPr lang="en-IN" dirty="0">
              <a:latin typeface="CMU Serif" panose="02000603000000000000" pitchFamily="2" charset="0"/>
              <a:ea typeface="CMU Serif" panose="02000603000000000000" pitchFamily="2" charset="0"/>
              <a:cs typeface="CMU Serif" panose="02000603000000000000" pitchFamily="2" charset="0"/>
            </a:endParaRPr>
          </a:p>
          <a:p>
            <a:r>
              <a:rPr lang="en-IN" dirty="0">
                <a:latin typeface="CMU Serif" panose="02000603000000000000" pitchFamily="2" charset="0"/>
                <a:ea typeface="CMU Serif" panose="02000603000000000000" pitchFamily="2" charset="0"/>
                <a:cs typeface="CMU Serif" panose="02000603000000000000" pitchFamily="2" charset="0"/>
              </a:rPr>
              <a:t>A final individual project will be given</a:t>
            </a:r>
          </a:p>
          <a:p>
            <a:endParaRPr lang="en-IN" dirty="0">
              <a:latin typeface="CMU Serif" panose="02000603000000000000" pitchFamily="2" charset="0"/>
              <a:ea typeface="CMU Serif" panose="02000603000000000000" pitchFamily="2" charset="0"/>
              <a:cs typeface="CMU Serif" panose="02000603000000000000" pitchFamily="2" charset="0"/>
            </a:endParaRPr>
          </a:p>
          <a:p>
            <a:r>
              <a:rPr lang="en-IN" dirty="0">
                <a:latin typeface="CMU Serif" panose="02000603000000000000" pitchFamily="2" charset="0"/>
                <a:ea typeface="CMU Serif" panose="02000603000000000000" pitchFamily="2" charset="0"/>
                <a:cs typeface="CMU Serif" panose="02000603000000000000" pitchFamily="2" charset="0"/>
              </a:rPr>
              <a:t>For any doubts, you can email me or write in teams.</a:t>
            </a:r>
          </a:p>
        </p:txBody>
      </p:sp>
    </p:spTree>
    <p:extLst>
      <p:ext uri="{BB962C8B-B14F-4D97-AF65-F5344CB8AC3E}">
        <p14:creationId xmlns:p14="http://schemas.microsoft.com/office/powerpoint/2010/main" val="2656406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986F2-8353-389E-73D1-D7DC9673B530}"/>
              </a:ext>
            </a:extLst>
          </p:cNvPr>
          <p:cNvSpPr>
            <a:spLocks noGrp="1"/>
          </p:cNvSpPr>
          <p:nvPr>
            <p:ph type="title"/>
          </p:nvPr>
        </p:nvSpPr>
        <p:spPr/>
        <p:txBody>
          <a:bodyPr/>
          <a:lstStyle/>
          <a:p>
            <a:r>
              <a:rPr lang="en-US" dirty="0">
                <a:latin typeface="CMU Serif" panose="02000603000000000000" pitchFamily="2" charset="0"/>
                <a:ea typeface="CMU Serif" panose="02000603000000000000" pitchFamily="2" charset="0"/>
                <a:cs typeface="CMU Serif" panose="02000603000000000000" pitchFamily="2" charset="0"/>
              </a:rPr>
              <a:t>MS Excel setup</a:t>
            </a:r>
            <a:endParaRPr lang="en-IN" dirty="0">
              <a:latin typeface="CMU Serif" panose="02000603000000000000" pitchFamily="2" charset="0"/>
              <a:ea typeface="CMU Serif" panose="02000603000000000000" pitchFamily="2" charset="0"/>
              <a:cs typeface="CMU Serif" panose="02000603000000000000" pitchFamily="2" charset="0"/>
            </a:endParaRPr>
          </a:p>
        </p:txBody>
      </p:sp>
      <p:sp>
        <p:nvSpPr>
          <p:cNvPr id="3" name="Content Placeholder 2">
            <a:extLst>
              <a:ext uri="{FF2B5EF4-FFF2-40B4-BE49-F238E27FC236}">
                <a16:creationId xmlns:a16="http://schemas.microsoft.com/office/drawing/2014/main" id="{72FCF2E6-0A99-084D-0E48-913925CD3A1B}"/>
              </a:ext>
            </a:extLst>
          </p:cNvPr>
          <p:cNvSpPr>
            <a:spLocks noGrp="1"/>
          </p:cNvSpPr>
          <p:nvPr>
            <p:ph idx="1"/>
          </p:nvPr>
        </p:nvSpPr>
        <p:spPr/>
        <p:txBody>
          <a:bodyPr/>
          <a:lstStyle/>
          <a:p>
            <a:r>
              <a:rPr lang="en-US" dirty="0">
                <a:latin typeface="CMU Serif" panose="02000603000000000000" pitchFamily="2" charset="0"/>
                <a:ea typeface="CMU Serif" panose="02000603000000000000" pitchFamily="2" charset="0"/>
                <a:cs typeface="CMU Serif" panose="02000603000000000000" pitchFamily="2" charset="0"/>
              </a:rPr>
              <a:t>Lets open MS Excel!</a:t>
            </a:r>
            <a:endParaRPr lang="en-IN" dirty="0">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105524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742B-5A73-F3BD-4665-33512DA27DE6}"/>
              </a:ext>
            </a:extLst>
          </p:cNvPr>
          <p:cNvSpPr>
            <a:spLocks noGrp="1"/>
          </p:cNvSpPr>
          <p:nvPr>
            <p:ph type="title"/>
          </p:nvPr>
        </p:nvSpPr>
        <p:spPr/>
        <p:txBody>
          <a:bodyPr/>
          <a:lstStyle/>
          <a:p>
            <a:r>
              <a:rPr lang="en-US" dirty="0">
                <a:latin typeface="CMU Serif" panose="02000603000000000000" pitchFamily="2" charset="0"/>
                <a:ea typeface="CMU Serif" panose="02000603000000000000" pitchFamily="2" charset="0"/>
                <a:cs typeface="CMU Serif" panose="02000603000000000000" pitchFamily="2" charset="0"/>
              </a:rPr>
              <a:t>Problem 1: Conversion formulae</a:t>
            </a:r>
            <a:endParaRPr lang="en-IN" dirty="0">
              <a:latin typeface="CMU Serif" panose="02000603000000000000" pitchFamily="2" charset="0"/>
              <a:ea typeface="CMU Serif" panose="02000603000000000000" pitchFamily="2" charset="0"/>
              <a:cs typeface="CMU Serif" panose="02000603000000000000" pitchFamily="2" charset="0"/>
            </a:endParaRPr>
          </a:p>
        </p:txBody>
      </p:sp>
      <p:sp>
        <p:nvSpPr>
          <p:cNvPr id="3" name="Content Placeholder 2">
            <a:extLst>
              <a:ext uri="{FF2B5EF4-FFF2-40B4-BE49-F238E27FC236}">
                <a16:creationId xmlns:a16="http://schemas.microsoft.com/office/drawing/2014/main" id="{4B305375-CD56-9B53-7A25-C05853A857F8}"/>
              </a:ext>
            </a:extLst>
          </p:cNvPr>
          <p:cNvSpPr>
            <a:spLocks noGrp="1"/>
          </p:cNvSpPr>
          <p:nvPr>
            <p:ph idx="1"/>
          </p:nvPr>
        </p:nvSpPr>
        <p:spPr/>
        <p:txBody>
          <a:bodyPr/>
          <a:lstStyle/>
          <a:p>
            <a:r>
              <a:rPr lang="en-US" dirty="0">
                <a:latin typeface="CMU Serif" panose="02000603000000000000" pitchFamily="2" charset="0"/>
                <a:ea typeface="CMU Serif" panose="02000603000000000000" pitchFamily="2" charset="0"/>
                <a:cs typeface="CMU Serif" panose="02000603000000000000" pitchFamily="2" charset="0"/>
              </a:rPr>
              <a:t>You have taken admission in the US for doing your masters. Here, you find that all the temperature units used in this country are in Fahrenheit (F). You are supposed to solve a problem in SI units (convert F to Kelvin), and you don’t remember the formula properly. You are not able to Google the answer as you don’t have an internet connection with you. Use MS Excel to your advantage.</a:t>
            </a:r>
          </a:p>
          <a:p>
            <a:endParaRPr lang="en-US" dirty="0">
              <a:latin typeface="CMU Serif" panose="02000603000000000000" pitchFamily="2" charset="0"/>
              <a:ea typeface="CMU Serif" panose="02000603000000000000" pitchFamily="2" charset="0"/>
              <a:cs typeface="CMU Serif" panose="02000603000000000000" pitchFamily="2" charset="0"/>
            </a:endParaRPr>
          </a:p>
          <a:p>
            <a:r>
              <a:rPr lang="en-US" dirty="0">
                <a:latin typeface="CMU Serif" panose="02000603000000000000" pitchFamily="2" charset="0"/>
                <a:ea typeface="CMU Serif" panose="02000603000000000000" pitchFamily="2" charset="0"/>
                <a:cs typeface="CMU Serif" panose="02000603000000000000" pitchFamily="2" charset="0"/>
              </a:rPr>
              <a:t>Check: C vs F</a:t>
            </a:r>
          </a:p>
          <a:p>
            <a:r>
              <a:rPr lang="en-US" dirty="0">
                <a:latin typeface="CMU Serif" panose="02000603000000000000" pitchFamily="2" charset="0"/>
                <a:ea typeface="CMU Serif" panose="02000603000000000000" pitchFamily="2" charset="0"/>
                <a:cs typeface="CMU Serif" panose="02000603000000000000" pitchFamily="2" charset="0"/>
              </a:rPr>
              <a:t>Then C vs K</a:t>
            </a:r>
          </a:p>
          <a:p>
            <a:r>
              <a:rPr lang="en-US" dirty="0">
                <a:latin typeface="CMU Serif" panose="02000603000000000000" pitchFamily="2" charset="0"/>
                <a:ea typeface="CMU Serif" panose="02000603000000000000" pitchFamily="2" charset="0"/>
                <a:cs typeface="CMU Serif" panose="02000603000000000000" pitchFamily="2" charset="0"/>
              </a:rPr>
              <a:t>And finally F vs K</a:t>
            </a:r>
          </a:p>
        </p:txBody>
      </p:sp>
    </p:spTree>
    <p:extLst>
      <p:ext uri="{BB962C8B-B14F-4D97-AF65-F5344CB8AC3E}">
        <p14:creationId xmlns:p14="http://schemas.microsoft.com/office/powerpoint/2010/main" val="4131446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8F1E-FBC8-4D6C-2159-912BB508575F}"/>
              </a:ext>
            </a:extLst>
          </p:cNvPr>
          <p:cNvSpPr>
            <a:spLocks noGrp="1"/>
          </p:cNvSpPr>
          <p:nvPr>
            <p:ph type="title"/>
          </p:nvPr>
        </p:nvSpPr>
        <p:spPr/>
        <p:txBody>
          <a:bodyPr/>
          <a:lstStyle/>
          <a:p>
            <a:r>
              <a:rPr lang="en-US" dirty="0">
                <a:latin typeface="CMU Serif" panose="02000603000000000000" pitchFamily="2" charset="0"/>
                <a:ea typeface="CMU Serif" panose="02000603000000000000" pitchFamily="2" charset="0"/>
                <a:cs typeface="CMU Serif" panose="02000603000000000000" pitchFamily="2" charset="0"/>
              </a:rPr>
              <a:t>Problem 2: Find the roots of an equation</a:t>
            </a:r>
            <a:endParaRPr lang="en-IN" dirty="0">
              <a:latin typeface="CMU Serif" panose="02000603000000000000" pitchFamily="2" charset="0"/>
              <a:ea typeface="CMU Serif" panose="02000603000000000000" pitchFamily="2" charset="0"/>
              <a:cs typeface="CMU Serif" panose="02000603000000000000" pitchFamily="2" charset="0"/>
            </a:endParaRPr>
          </a:p>
        </p:txBody>
      </p:sp>
      <p:sp>
        <p:nvSpPr>
          <p:cNvPr id="3" name="Content Placeholder 2">
            <a:extLst>
              <a:ext uri="{FF2B5EF4-FFF2-40B4-BE49-F238E27FC236}">
                <a16:creationId xmlns:a16="http://schemas.microsoft.com/office/drawing/2014/main" id="{C965382C-5050-847E-E026-AEF91201AA63}"/>
              </a:ext>
            </a:extLst>
          </p:cNvPr>
          <p:cNvSpPr>
            <a:spLocks noGrp="1"/>
          </p:cNvSpPr>
          <p:nvPr>
            <p:ph idx="1"/>
          </p:nvPr>
        </p:nvSpPr>
        <p:spPr/>
        <p:txBody>
          <a:bodyPr/>
          <a:lstStyle/>
          <a:p>
            <a:r>
              <a:rPr lang="en-US" dirty="0">
                <a:latin typeface="CMU Serif" panose="02000603000000000000" pitchFamily="2" charset="0"/>
                <a:ea typeface="CMU Serif" panose="02000603000000000000" pitchFamily="2" charset="0"/>
                <a:cs typeface="CMU Serif" panose="02000603000000000000" pitchFamily="2" charset="0"/>
              </a:rPr>
              <a:t>The ideal gas law can represent the pressure-volume-temperature (PVT) relationship of gases only at low (near atmospheric) pressures. For higher pressures more complex equations of state should be used. The calculation of the molar volume and the compressibility factor using complex equations of state typically requires a numerical solution when the pressure and temperature are specified. The van der Waals equation of state is given by:</a:t>
            </a:r>
          </a:p>
          <a:p>
            <a:endParaRPr lang="en-IN" dirty="0">
              <a:latin typeface="CMU Serif" panose="02000603000000000000" pitchFamily="2" charset="0"/>
              <a:ea typeface="CMU Serif" panose="02000603000000000000" pitchFamily="2" charset="0"/>
              <a:cs typeface="CMU Serif" panose="02000603000000000000" pitchFamily="2" charset="0"/>
            </a:endParaRPr>
          </a:p>
          <a:p>
            <a:endParaRPr lang="en-IN" dirty="0">
              <a:latin typeface="CMU Serif" panose="02000603000000000000" pitchFamily="2" charset="0"/>
              <a:ea typeface="CMU Serif" panose="02000603000000000000" pitchFamily="2" charset="0"/>
              <a:cs typeface="CMU Serif" panose="02000603000000000000" pitchFamily="2" charset="0"/>
            </a:endParaRPr>
          </a:p>
        </p:txBody>
      </p:sp>
      <p:pic>
        <p:nvPicPr>
          <p:cNvPr id="5" name="Picture 4" descr="\documentclass{article}&#10;\usepackage{amsmath}&#10;\pagestyle{empty}&#10;\usepackage{xcolor}&#10;\usepackage{empheq}  % Eq in box&#10;\usepackage{physics}&#10;\usepackage{cancel}&#10;\usepackage{amssymb}&#10;\usepackage{hyperref}&#10;\usepackage{dutchcal}&#10;\usepackage{pdflscape}&#10;\usepackage{enumitem}&#10;&#10;\begin{document}&#10;&#10;\begin{equation*}&#10;\mathcolor{white}{\left( P + \frac{a}{V^2} \right) (V-b) = RT}&#10;\end{equation*}&#10;&#10;\end{document}" title="IguanaTex Bitmap Display">
            <a:extLst>
              <a:ext uri="{FF2B5EF4-FFF2-40B4-BE49-F238E27FC236}">
                <a16:creationId xmlns:a16="http://schemas.microsoft.com/office/drawing/2014/main" id="{84B1F4C5-AF81-868C-6C1F-C0EAB412262D}"/>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556152" y="4542420"/>
            <a:ext cx="2712381" cy="470857"/>
          </a:xfrm>
          <a:prstGeom prst="rect">
            <a:avLst/>
          </a:prstGeom>
        </p:spPr>
      </p:pic>
      <p:pic>
        <p:nvPicPr>
          <p:cNvPr id="7" name="Picture 6" descr="\documentclass{article}&#10;\usepackage{amsmath}&#10;\pagestyle{empty}&#10;\usepackage{xcolor}&#10;\usepackage{empheq}  % Eq in box&#10;\usepackage{physics}&#10;\usepackage{cancel}&#10;\usepackage{amssymb}&#10;\usepackage{hyperref}&#10;\usepackage{dutchcal}&#10;\usepackage{pdflscape}&#10;\usepackage{enumitem}&#10;&#10;\begin{document}&#10;&#10;\begin{equation*}&#10;\mathcolor{white}{a = \frac{27}{64} \left(\frac{R^2 T_c^2}{P_c^2}\right)} \qquad \mathcolor{white}{b = \frac{RT_c}{8P_c}}&#10;\end{equation*}&#10;&#10;\end{document}" title="IguanaTex Bitmap Display">
            <a:extLst>
              <a:ext uri="{FF2B5EF4-FFF2-40B4-BE49-F238E27FC236}">
                <a16:creationId xmlns:a16="http://schemas.microsoft.com/office/drawing/2014/main" id="{E32B41C3-535D-4358-CA61-2D24ABB7B463}"/>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6096000" y="4391563"/>
            <a:ext cx="3323428" cy="621714"/>
          </a:xfrm>
          <a:prstGeom prst="rect">
            <a:avLst/>
          </a:prstGeom>
        </p:spPr>
      </p:pic>
    </p:spTree>
    <p:extLst>
      <p:ext uri="{BB962C8B-B14F-4D97-AF65-F5344CB8AC3E}">
        <p14:creationId xmlns:p14="http://schemas.microsoft.com/office/powerpoint/2010/main" val="962670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31.721"/>
  <p:tag name="ORIGINALWIDTH" val="1334.833"/>
  <p:tag name="LATEXADDIN" val="\documentclass{article}&#10;\usepackage{amsmath}&#10;\pagestyle{empty}&#10;\usepackage{xcolor}&#10;\usepackage{empheq}  % Eq in box&#10;\usepackage{physics}&#10;\usepackage{cancel}&#10;\usepackage{amssymb}&#10;\usepackage{hyperref}&#10;\usepackage{dutchcal}&#10;\usepackage{pdflscape}&#10;\usepackage{enumitem}&#10;&#10;\begin{document}&#10;&#10;\begin{equation*}&#10;\mathcolor{white}{\left( P + \frac{a}{V^2} \right) (V-b) = RT}&#10;\end{equation*}&#10;&#10;\end{document}"/>
  <p:tag name="IGUANATEXSIZE" val="20"/>
  <p:tag name="IGUANATEXCURSOR" val="366"/>
  <p:tag name="TRANSPARENCY" val="True"/>
  <p:tag name="LATEXENGINEID" val="0"/>
  <p:tag name="TEMPFOLDER" val="c:\users\h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05.9617"/>
  <p:tag name="ORIGINALWIDTH" val="1635.546"/>
  <p:tag name="LATEXADDIN" val="\documentclass{article}&#10;\usepackage{amsmath}&#10;\pagestyle{empty}&#10;\usepackage{xcolor}&#10;\usepackage{empheq}  % Eq in box&#10;\usepackage{physics}&#10;\usepackage{cancel}&#10;\usepackage{amssymb}&#10;\usepackage{hyperref}&#10;\usepackage{dutchcal}&#10;\usepackage{pdflscape}&#10;\usepackage{enumitem}&#10;&#10;\begin{document}&#10;&#10;\begin{equation*}&#10;\mathcolor{white}{a = \frac{27}{64} \left(\frac{R^2 T_c^2}{P_c^2}\right)} \qquad \mathcolor{white}{b = \frac{RT_c}{8P_c}}&#10;\end{equation*}&#10;&#10;\end{document}"/>
  <p:tag name="IGUANATEXSIZE" val="20"/>
  <p:tag name="IGUANATEXCURSOR" val="382"/>
  <p:tag name="TRANSPARENCY" val="True"/>
  <p:tag name="LATEXENGINEID" val="0"/>
  <p:tag name="TEMPFOLDER" val="c:\users\h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231.721"/>
  <p:tag name="ORIGINALWIDTH" val="1334.833"/>
  <p:tag name="LATEXADDIN" val="\documentclass{article}&#10;\usepackage{amsmath}&#10;\pagestyle{empty}&#10;\usepackage{xcolor}&#10;\usepackage{empheq}  % Eq in box&#10;\usepackage{physics}&#10;\usepackage{cancel}&#10;\usepackage{amssymb}&#10;\usepackage{hyperref}&#10;\usepackage{dutchcal}&#10;\usepackage{pdflscape}&#10;\usepackage{enumitem}&#10;&#10;\begin{document}&#10;&#10;\begin{equation*}&#10;\mathcolor{white}{\left( P + \frac{a}{V^2} \right) (V-b) = RT}&#10;\end{equation*}&#10;&#10;\end{document}"/>
  <p:tag name="IGUANATEXSIZE" val="20"/>
  <p:tag name="IGUANATEXCURSOR" val="366"/>
  <p:tag name="TRANSPARENCY" val="True"/>
  <p:tag name="LATEXENGINEID" val="0"/>
  <p:tag name="TEMPFOLDER" val="c:\users\h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305.9617"/>
  <p:tag name="ORIGINALWIDTH" val="1635.546"/>
  <p:tag name="LATEXADDIN" val="\documentclass{article}&#10;\usepackage{amsmath}&#10;\pagestyle{empty}&#10;\usepackage{xcolor}&#10;\usepackage{empheq}  % Eq in box&#10;\usepackage{physics}&#10;\usepackage{cancel}&#10;\usepackage{amssymb}&#10;\usepackage{hyperref}&#10;\usepackage{dutchcal}&#10;\usepackage{pdflscape}&#10;\usepackage{enumitem}&#10;&#10;\begin{document}&#10;&#10;\begin{equation*}&#10;\mathcolor{white}{a = \frac{27}{64} \left(\frac{R^2 T_c^2}{P_c^2}\right)} \qquad \mathcolor{white}{b = \frac{RT_c}{8P_c}}&#10;\end{equation*}&#10;&#10;\end{document}"/>
  <p:tag name="IGUANATEXSIZE" val="20"/>
  <p:tag name="IGUANATEXCURSOR" val="382"/>
  <p:tag name="TRANSPARENCY" val="True"/>
  <p:tag name="LATEXENGINEID" val="0"/>
  <p:tag name="TEMPFOLDER" val="c:\users\h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257.2179"/>
  <p:tag name="ORIGINALWIDTH" val="1121.86"/>
  <p:tag name="LATEXADDIN" val="\documentclass{article}&#10;\usepackage{amsmath}&#10;\pagestyle{empty}&#10;\usepackage{xcolor}&#10;\usepackage{empheq}  % Eq in box&#10;\usepackage{physics}&#10;\usepackage{cancel}&#10;\usepackage{amssymb}&#10;\usepackage{hyperref}&#10;\usepackage{dutchcal}&#10;\usepackage{pdflscape}&#10;\usepackage{enumitem}&#10;&#10;\begin{document}&#10;&#10;\begin{equation*}&#10;\mathcolor{white}{P = P_r P_c} \quad \mathcolor{white}{Z = \frac{PV}{RT}}&#10;\end{equation*}&#10;&#10;\end{document}"/>
  <p:tag name="IGUANATEXSIZE" val="30"/>
  <p:tag name="IGUANATEXCURSOR" val="377"/>
  <p:tag name="TRANSPARENCY" val="True"/>
  <p:tag name="LATEXENGINEID" val="0"/>
  <p:tag name="TEMPFOLDER" val="c:\users\h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231.721"/>
  <p:tag name="ORIGINALWIDTH" val="1334.833"/>
  <p:tag name="LATEXADDIN" val="\documentclass{article}&#10;\usepackage{amsmath}&#10;\pagestyle{empty}&#10;\usepackage{xcolor}&#10;\usepackage{empheq}  % Eq in box&#10;\usepackage{physics}&#10;\usepackage{cancel}&#10;\usepackage{amssymb}&#10;\usepackage{hyperref}&#10;\usepackage{dutchcal}&#10;\usepackage{pdflscape}&#10;\usepackage{enumitem}&#10;&#10;\begin{document}&#10;&#10;\begin{equation*}&#10;\mathcolor{white}{\left( P + \frac{a}{V^2} \right) (V-b) = RT}&#10;\end{equation*}&#10;&#10;\end{document}"/>
  <p:tag name="IGUANATEXSIZE" val="20"/>
  <p:tag name="IGUANATEXCURSOR" val="366"/>
  <p:tag name="TRANSPARENCY" val="True"/>
  <p:tag name="LATEXENGINEID" val="0"/>
  <p:tag name="TEMPFOLDER" val="c:\users\h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305.9617"/>
  <p:tag name="ORIGINALWIDTH" val="1635.546"/>
  <p:tag name="LATEXADDIN" val="\documentclass{article}&#10;\usepackage{amsmath}&#10;\pagestyle{empty}&#10;\usepackage{xcolor}&#10;\usepackage{empheq}  % Eq in box&#10;\usepackage{physics}&#10;\usepackage{cancel}&#10;\usepackage{amssymb}&#10;\usepackage{hyperref}&#10;\usepackage{dutchcal}&#10;\usepackage{pdflscape}&#10;\usepackage{enumitem}&#10;&#10;\begin{document}&#10;&#10;\begin{equation*}&#10;\mathcolor{white}{a = \frac{27}{64} \left(\frac{R^2 T_c^2}{P_c^2}\right)} \qquad \mathcolor{white}{b = \frac{RT_c}{8P_c}}&#10;\end{equation*}&#10;&#10;\end{document}"/>
  <p:tag name="IGUANATEXSIZE" val="20"/>
  <p:tag name="IGUANATEXCURSOR" val="382"/>
  <p:tag name="TRANSPARENCY" val="True"/>
  <p:tag name="LATEXENGINEID" val="0"/>
  <p:tag name="TEMPFOLDER" val="c:\users\h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257.2179"/>
  <p:tag name="ORIGINALWIDTH" val="1121.86"/>
  <p:tag name="LATEXADDIN" val="\documentclass{article}&#10;\usepackage{amsmath}&#10;\pagestyle{empty}&#10;\usepackage{xcolor}&#10;\usepackage{empheq}  % Eq in box&#10;\usepackage{physics}&#10;\usepackage{cancel}&#10;\usepackage{amssymb}&#10;\usepackage{hyperref}&#10;\usepackage{dutchcal}&#10;\usepackage{pdflscape}&#10;\usepackage{enumitem}&#10;&#10;\begin{document}&#10;&#10;\begin{equation*}&#10;\mathcolor{white}{P = P_r P_c} \quad \mathcolor{white}{Z = \frac{PV}{RT}}&#10;\end{equation*}&#10;&#10;\end{document}"/>
  <p:tag name="IGUANATEXSIZE" val="30"/>
  <p:tag name="IGUANATEXCURSOR" val="377"/>
  <p:tag name="TRANSPARENCY" val="True"/>
  <p:tag name="LATEXENGINEID" val="0"/>
  <p:tag name="TEMPFOLDER" val="c:\users\hp\"/>
  <p:tag name="LATEXFORMHEIGHT" val="312"/>
  <p:tag name="LATEXFORMWIDTH" val="384"/>
  <p:tag name="LATEXFORMWRAP" val="True"/>
  <p:tag name="BITMAPVECTOR"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311</TotalTime>
  <Words>612</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Century Gothic</vt:lpstr>
      <vt:lpstr>CMU Serif</vt:lpstr>
      <vt:lpstr>Wingdings 3</vt:lpstr>
      <vt:lpstr>Ion</vt:lpstr>
      <vt:lpstr>Excel and VBA for Chemical Engineers</vt:lpstr>
      <vt:lpstr>About myself</vt:lpstr>
      <vt:lpstr>My projects</vt:lpstr>
      <vt:lpstr>Basic Requirements for this course</vt:lpstr>
      <vt:lpstr>Basic Requirements for this course</vt:lpstr>
      <vt:lpstr>About the course</vt:lpstr>
      <vt:lpstr>MS Excel setup</vt:lpstr>
      <vt:lpstr>Problem 1: Conversion formulae</vt:lpstr>
      <vt:lpstr>Problem 2: Find the roots of an equation</vt:lpstr>
      <vt:lpstr>Problem 2: Find the roots of an equation</vt:lpstr>
      <vt:lpstr>Problem 2: Find the roots of an equation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Ganesh</dc:creator>
  <cp:lastModifiedBy>Aditya</cp:lastModifiedBy>
  <cp:revision>5</cp:revision>
  <dcterms:created xsi:type="dcterms:W3CDTF">2024-06-08T03:23:43Z</dcterms:created>
  <dcterms:modified xsi:type="dcterms:W3CDTF">2024-06-08T09:15:37Z</dcterms:modified>
</cp:coreProperties>
</file>