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Eras Demi ITC" panose="020B0805030504020804" pitchFamily="34" charset="0"/>
      <p:regular r:id="rId20"/>
    </p:embeddedFont>
    <p:embeddedFont>
      <p:font typeface="Nunito" panose="020B0604020202020204" charset="0"/>
      <p:regular r:id="rId21"/>
      <p:bold r:id="rId22"/>
      <p:italic r:id="rId23"/>
      <p:boldItalic r:id="rId24"/>
    </p:embeddedFont>
    <p:embeddedFont>
      <p:font typeface="Maven Pro"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596" y="-5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08265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2b6290241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2b6290241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2b6290241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42b6290241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2b6290241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42b629024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2b6290241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2b629024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2b62902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2b62902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b629024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b62902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42b6290241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42b6290241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2b6290241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42b629024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2b6290241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2b629024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2b6290241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2b629024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2b6290241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2b629024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2b6290241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2b6290241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1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279" name="Google Shape;279;p13"/>
          <p:cNvPicPr preferRelativeResize="0"/>
          <p:nvPr/>
        </p:nvPicPr>
        <p:blipFill>
          <a:blip r:embed="rId3">
            <a:alphaModFix/>
          </a:blip>
          <a:stretch>
            <a:fillRect/>
          </a:stretch>
        </p:blipFill>
        <p:spPr>
          <a:xfrm>
            <a:off x="920725" y="965324"/>
            <a:ext cx="7302544" cy="284182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436100" y="772725"/>
            <a:ext cx="7319400" cy="1863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r>
              <a:rPr lang="en" sz="1800" b="0" dirty="0" smtClean="0">
                <a:solidFill>
                  <a:srgbClr val="D16349"/>
                </a:solidFill>
                <a:latin typeface="Arial"/>
                <a:ea typeface="Arial"/>
                <a:cs typeface="Arial"/>
                <a:sym typeface="Arial"/>
              </a:rPr>
              <a:t></a:t>
            </a:r>
            <a:r>
              <a:rPr lang="en" sz="1800" b="0" dirty="0" smtClean="0">
                <a:solidFill>
                  <a:srgbClr val="000000"/>
                </a:solidFill>
                <a:latin typeface="Georgia"/>
                <a:ea typeface="Georgia"/>
                <a:cs typeface="Georgia"/>
                <a:sym typeface="Georgia"/>
              </a:rPr>
              <a:t> </a:t>
            </a:r>
            <a:r>
              <a:rPr lang="en" sz="1800" b="0" dirty="0">
                <a:solidFill>
                  <a:srgbClr val="000000"/>
                </a:solidFill>
                <a:latin typeface="Georgia"/>
                <a:ea typeface="Georgia"/>
                <a:cs typeface="Georgia"/>
                <a:sym typeface="Georgia"/>
              </a:rPr>
              <a:t>filter the selection according to</a:t>
            </a:r>
            <a:endParaRPr sz="18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dirty="0">
                <a:solidFill>
                  <a:srgbClr val="000000"/>
                </a:solidFill>
                <a:latin typeface="Georgia"/>
                <a:ea typeface="Georgia"/>
                <a:cs typeface="Georgia"/>
                <a:sym typeface="Georgia"/>
              </a:rPr>
              <a:t> their choices</a:t>
            </a:r>
            <a:r>
              <a:rPr lang="en" sz="1800" b="0" dirty="0" smtClean="0">
                <a:solidFill>
                  <a:srgbClr val="000000"/>
                </a:solidFill>
                <a:latin typeface="Georgia"/>
                <a:ea typeface="Georgia"/>
                <a:cs typeface="Georgia"/>
                <a:sym typeface="Georgia"/>
              </a:rPr>
              <a:t>.</a:t>
            </a:r>
            <a:br>
              <a:rPr lang="en" sz="1800" b="0" dirty="0" smtClean="0">
                <a:solidFill>
                  <a:srgbClr val="000000"/>
                </a:solidFill>
                <a:latin typeface="Georgia"/>
                <a:ea typeface="Georgia"/>
                <a:cs typeface="Georgia"/>
                <a:sym typeface="Georgia"/>
              </a:rPr>
            </a:br>
            <a:endParaRPr sz="18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dirty="0">
                <a:solidFill>
                  <a:srgbClr val="D16349"/>
                </a:solidFill>
                <a:latin typeface="Arial"/>
                <a:ea typeface="Arial"/>
                <a:cs typeface="Arial"/>
                <a:sym typeface="Arial"/>
              </a:rPr>
              <a:t></a:t>
            </a:r>
            <a:r>
              <a:rPr lang="en" sz="1800" b="0" dirty="0">
                <a:solidFill>
                  <a:srgbClr val="000000"/>
                </a:solidFill>
                <a:latin typeface="Georgia"/>
                <a:ea typeface="Georgia"/>
                <a:cs typeface="Georgia"/>
                <a:sym typeface="Georgia"/>
              </a:rPr>
              <a:t>Users should be notified about the age restriction.</a:t>
            </a:r>
            <a:endParaRPr sz="1800" b="0" dirty="0">
              <a:solidFill>
                <a:srgbClr val="000000"/>
              </a:solidFill>
              <a:latin typeface="Georgia"/>
              <a:ea typeface="Georgia"/>
              <a:cs typeface="Georgia"/>
              <a:sym typeface="Georgia"/>
            </a:endParaRPr>
          </a:p>
          <a:p>
            <a:pPr marL="0" lvl="0" indent="0" algn="ctr" rtl="0">
              <a:spcBef>
                <a:spcPts val="0"/>
              </a:spcBef>
              <a:spcAft>
                <a:spcPts val="0"/>
              </a:spcAft>
              <a:buNone/>
            </a:pPr>
            <a:endParaRPr dirty="0"/>
          </a:p>
        </p:txBody>
      </p:sp>
      <p:sp>
        <p:nvSpPr>
          <p:cNvPr id="345" name="Google Shape;345;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346" name="Google Shape;346;p23"/>
          <p:cNvPicPr preferRelativeResize="0"/>
          <p:nvPr/>
        </p:nvPicPr>
        <p:blipFill>
          <a:blip r:embed="rId3">
            <a:alphaModFix/>
          </a:blip>
          <a:stretch>
            <a:fillRect/>
          </a:stretch>
        </p:blipFill>
        <p:spPr>
          <a:xfrm>
            <a:off x="6810975" y="599550"/>
            <a:ext cx="1903472" cy="29021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88625" y="141100"/>
            <a:ext cx="6366900" cy="75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0">
                <a:solidFill>
                  <a:srgbClr val="EFEFEF"/>
                </a:solidFill>
                <a:latin typeface="Georgia"/>
                <a:ea typeface="Georgia"/>
                <a:cs typeface="Georgia"/>
                <a:sym typeface="Georgia"/>
              </a:rPr>
              <a:t>Features of our project</a:t>
            </a:r>
            <a:endParaRPr sz="3600">
              <a:solidFill>
                <a:srgbClr val="EFEFEF"/>
              </a:solidFill>
            </a:endParaRPr>
          </a:p>
        </p:txBody>
      </p:sp>
      <p:sp>
        <p:nvSpPr>
          <p:cNvPr id="352" name="Google Shape;352;p24"/>
          <p:cNvSpPr txBox="1">
            <a:spLocks noGrp="1"/>
          </p:cNvSpPr>
          <p:nvPr>
            <p:ph type="body" idx="1"/>
          </p:nvPr>
        </p:nvSpPr>
        <p:spPr>
          <a:xfrm>
            <a:off x="1286025" y="898000"/>
            <a:ext cx="6366900" cy="3014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300">
              <a:solidFill>
                <a:srgbClr val="D16349"/>
              </a:solidFill>
              <a:latin typeface="Arial"/>
              <a:ea typeface="Arial"/>
              <a:cs typeface="Arial"/>
              <a:sym typeface="Arial"/>
            </a:endParaRPr>
          </a:p>
          <a:p>
            <a:pPr marL="0" lvl="0" indent="0" algn="l" rtl="0">
              <a:spcBef>
                <a:spcPts val="600"/>
              </a:spcBef>
              <a:spcAft>
                <a:spcPts val="0"/>
              </a:spcAft>
              <a:buNone/>
            </a:pPr>
            <a:r>
              <a:rPr lang="en" sz="2300">
                <a:solidFill>
                  <a:srgbClr val="D16349"/>
                </a:solidFill>
                <a:latin typeface="Arial"/>
                <a:ea typeface="Arial"/>
                <a:cs typeface="Arial"/>
                <a:sym typeface="Arial"/>
              </a:rPr>
              <a:t></a:t>
            </a:r>
            <a:r>
              <a:rPr lang="en" sz="1800">
                <a:solidFill>
                  <a:srgbClr val="000000"/>
                </a:solidFill>
                <a:latin typeface="Georgia"/>
                <a:ea typeface="Georgia"/>
                <a:cs typeface="Georgia"/>
                <a:sym typeface="Georgia"/>
              </a:rPr>
              <a:t>User-friendly Design.</a:t>
            </a:r>
            <a:endParaRPr sz="1800">
              <a:solidFill>
                <a:srgbClr val="000000"/>
              </a:solidFill>
              <a:latin typeface="Georgia"/>
              <a:ea typeface="Georgia"/>
              <a:cs typeface="Georgia"/>
              <a:sym typeface="Georgia"/>
            </a:endParaRPr>
          </a:p>
          <a:p>
            <a:pPr marL="0" lvl="0" indent="0" algn="l" rtl="0">
              <a:spcBef>
                <a:spcPts val="600"/>
              </a:spcBef>
              <a:spcAft>
                <a:spcPts val="0"/>
              </a:spcAft>
              <a:buNone/>
            </a:pPr>
            <a:r>
              <a:rPr lang="en" sz="1800">
                <a:solidFill>
                  <a:srgbClr val="D16349"/>
                </a:solidFill>
                <a:latin typeface="Arial"/>
                <a:ea typeface="Arial"/>
                <a:cs typeface="Arial"/>
                <a:sym typeface="Arial"/>
              </a:rPr>
              <a:t></a:t>
            </a:r>
            <a:r>
              <a:rPr lang="en" sz="1800">
                <a:solidFill>
                  <a:srgbClr val="000000"/>
                </a:solidFill>
                <a:latin typeface="Georgia"/>
                <a:ea typeface="Georgia"/>
                <a:cs typeface="Georgia"/>
                <a:sym typeface="Georgia"/>
              </a:rPr>
              <a:t>Location Based Movie Search.</a:t>
            </a:r>
            <a:endParaRPr sz="1800">
              <a:solidFill>
                <a:srgbClr val="000000"/>
              </a:solidFill>
              <a:latin typeface="Georgia"/>
              <a:ea typeface="Georgia"/>
              <a:cs typeface="Georgia"/>
              <a:sym typeface="Georgia"/>
            </a:endParaRPr>
          </a:p>
          <a:p>
            <a:pPr marL="0" lvl="0" indent="0" algn="l" rtl="0">
              <a:spcBef>
                <a:spcPts val="600"/>
              </a:spcBef>
              <a:spcAft>
                <a:spcPts val="0"/>
              </a:spcAft>
              <a:buNone/>
            </a:pPr>
            <a:r>
              <a:rPr lang="en" sz="1800">
                <a:solidFill>
                  <a:srgbClr val="D16349"/>
                </a:solidFill>
                <a:latin typeface="Arial"/>
                <a:ea typeface="Arial"/>
                <a:cs typeface="Arial"/>
                <a:sym typeface="Arial"/>
              </a:rPr>
              <a:t></a:t>
            </a:r>
            <a:r>
              <a:rPr lang="en" sz="1800">
                <a:solidFill>
                  <a:srgbClr val="000000"/>
                </a:solidFill>
                <a:latin typeface="Georgia"/>
                <a:ea typeface="Georgia"/>
                <a:cs typeface="Georgia"/>
                <a:sym typeface="Georgia"/>
              </a:rPr>
              <a:t>Top trending Movies List.</a:t>
            </a:r>
            <a:endParaRPr sz="1800">
              <a:solidFill>
                <a:srgbClr val="000000"/>
              </a:solidFill>
              <a:latin typeface="Georgia"/>
              <a:ea typeface="Georgia"/>
              <a:cs typeface="Georgia"/>
              <a:sym typeface="Georgia"/>
            </a:endParaRPr>
          </a:p>
          <a:p>
            <a:pPr marL="0" lvl="0" indent="0" algn="l" rtl="0">
              <a:spcBef>
                <a:spcPts val="600"/>
              </a:spcBef>
              <a:spcAft>
                <a:spcPts val="0"/>
              </a:spcAft>
              <a:buNone/>
            </a:pPr>
            <a:r>
              <a:rPr lang="en" sz="1800">
                <a:solidFill>
                  <a:srgbClr val="D16349"/>
                </a:solidFill>
                <a:latin typeface="Arial"/>
                <a:ea typeface="Arial"/>
                <a:cs typeface="Arial"/>
                <a:sym typeface="Arial"/>
              </a:rPr>
              <a:t></a:t>
            </a:r>
            <a:r>
              <a:rPr lang="en" sz="1800">
                <a:solidFill>
                  <a:srgbClr val="000000"/>
                </a:solidFill>
                <a:latin typeface="Georgia"/>
                <a:ea typeface="Georgia"/>
                <a:cs typeface="Georgia"/>
                <a:sym typeface="Georgia"/>
              </a:rPr>
              <a:t>Now showing and upcoming movies list.</a:t>
            </a:r>
            <a:endParaRPr sz="1800">
              <a:solidFill>
                <a:srgbClr val="000000"/>
              </a:solidFill>
              <a:latin typeface="Georgia"/>
              <a:ea typeface="Georgia"/>
              <a:cs typeface="Georgia"/>
              <a:sym typeface="Georgia"/>
            </a:endParaRPr>
          </a:p>
          <a:p>
            <a:pPr marL="0" lvl="0" indent="0" algn="ctr"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r>
              <a:rPr lang="en" sz="1800" b="0" dirty="0">
                <a:solidFill>
                  <a:srgbClr val="D16349"/>
                </a:solidFill>
                <a:latin typeface="Arial"/>
                <a:ea typeface="Arial"/>
                <a:cs typeface="Arial"/>
                <a:sym typeface="Arial"/>
              </a:rPr>
              <a:t></a:t>
            </a:r>
            <a:r>
              <a:rPr lang="en" sz="1800" b="0" dirty="0">
                <a:solidFill>
                  <a:srgbClr val="000000"/>
                </a:solidFill>
                <a:latin typeface="Georgia"/>
                <a:ea typeface="Georgia"/>
                <a:cs typeface="Georgia"/>
                <a:sym typeface="Georgia"/>
              </a:rPr>
              <a:t>Users can view the trailers of the currently running </a:t>
            </a:r>
            <a:r>
              <a:rPr lang="en" sz="1800" b="0" dirty="0" smtClean="0">
                <a:solidFill>
                  <a:srgbClr val="000000"/>
                </a:solidFill>
                <a:latin typeface="Georgia"/>
                <a:ea typeface="Georgia"/>
                <a:cs typeface="Georgia"/>
                <a:sym typeface="Georgia"/>
              </a:rPr>
              <a:t>movies.</a:t>
            </a:r>
            <a:endParaRPr sz="18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dirty="0">
                <a:solidFill>
                  <a:srgbClr val="D16349"/>
                </a:solidFill>
                <a:latin typeface="Arial"/>
                <a:ea typeface="Arial"/>
                <a:cs typeface="Arial"/>
                <a:sym typeface="Arial"/>
              </a:rPr>
              <a:t></a:t>
            </a:r>
            <a:r>
              <a:rPr lang="en" sz="1800" b="0" dirty="0">
                <a:solidFill>
                  <a:srgbClr val="000000"/>
                </a:solidFill>
                <a:latin typeface="Georgia"/>
                <a:ea typeface="Georgia"/>
                <a:cs typeface="Georgia"/>
                <a:sym typeface="Georgia"/>
              </a:rPr>
              <a:t>Filter for better movie search.</a:t>
            </a:r>
            <a:endParaRPr sz="18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dirty="0">
                <a:solidFill>
                  <a:srgbClr val="D16349"/>
                </a:solidFill>
                <a:latin typeface="Arial"/>
                <a:ea typeface="Arial"/>
                <a:cs typeface="Arial"/>
                <a:sym typeface="Arial"/>
              </a:rPr>
              <a:t></a:t>
            </a:r>
            <a:r>
              <a:rPr lang="en" sz="1800" b="0" dirty="0">
                <a:solidFill>
                  <a:srgbClr val="000000"/>
                </a:solidFill>
                <a:latin typeface="Georgia"/>
                <a:ea typeface="Georgia"/>
                <a:cs typeface="Georgia"/>
                <a:sym typeface="Georgia"/>
              </a:rPr>
              <a:t>Secured and integrated Payment gateway.</a:t>
            </a:r>
            <a:endParaRPr sz="18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dirty="0">
                <a:solidFill>
                  <a:srgbClr val="D16349"/>
                </a:solidFill>
                <a:latin typeface="Arial"/>
                <a:ea typeface="Arial"/>
                <a:cs typeface="Arial"/>
                <a:sym typeface="Arial"/>
              </a:rPr>
              <a:t></a:t>
            </a:r>
            <a:r>
              <a:rPr lang="en" sz="1800" b="0" dirty="0">
                <a:solidFill>
                  <a:srgbClr val="000000"/>
                </a:solidFill>
                <a:latin typeface="Georgia"/>
                <a:ea typeface="Georgia"/>
                <a:cs typeface="Georgia"/>
                <a:sym typeface="Georgia"/>
              </a:rPr>
              <a:t>Provision for selecting your favourite seat.</a:t>
            </a:r>
            <a:endParaRPr sz="1800" b="0" dirty="0">
              <a:solidFill>
                <a:srgbClr val="000000"/>
              </a:solidFill>
              <a:latin typeface="Georgia"/>
              <a:ea typeface="Georgia"/>
              <a:cs typeface="Georgia"/>
              <a:sym typeface="Georgia"/>
            </a:endParaRPr>
          </a:p>
          <a:p>
            <a:pPr marL="0" lvl="0" indent="0" algn="ctr" rtl="0">
              <a:spcBef>
                <a:spcPts val="0"/>
              </a:spcBef>
              <a:spcAft>
                <a:spcPts val="0"/>
              </a:spcAft>
              <a:buNone/>
            </a:pPr>
            <a:endParaRPr dirty="0"/>
          </a:p>
        </p:txBody>
      </p:sp>
      <p:sp>
        <p:nvSpPr>
          <p:cNvPr id="358" name="Google Shape;358;p25"/>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1388550" y="182700"/>
            <a:ext cx="63669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Conclusion</a:t>
            </a:r>
            <a:endParaRPr sz="3600"/>
          </a:p>
        </p:txBody>
      </p:sp>
      <p:sp>
        <p:nvSpPr>
          <p:cNvPr id="364" name="Google Shape;364;p26"/>
          <p:cNvSpPr txBox="1">
            <a:spLocks noGrp="1"/>
          </p:cNvSpPr>
          <p:nvPr>
            <p:ph type="body" idx="1"/>
          </p:nvPr>
        </p:nvSpPr>
        <p:spPr>
          <a:xfrm>
            <a:off x="1311675" y="1173100"/>
            <a:ext cx="6366900" cy="111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000000"/>
                </a:solidFill>
                <a:latin typeface="Georgia"/>
                <a:ea typeface="Georgia"/>
                <a:cs typeface="Georgia"/>
                <a:sym typeface="Georgia"/>
              </a:rPr>
              <a:t>Online movie ticket booking system enables a customer to check availability  of seats in the theatre</a:t>
            </a:r>
            <a:endParaRPr sz="2000">
              <a:solidFill>
                <a:srgbClr val="000000"/>
              </a:solidFill>
              <a:latin typeface="Georgia"/>
              <a:ea typeface="Georgia"/>
              <a:cs typeface="Georgia"/>
              <a:sym typeface="Georgia"/>
            </a:endParaRPr>
          </a:p>
          <a:p>
            <a:pPr marL="0" lvl="0" indent="0" algn="l" rtl="0">
              <a:spcBef>
                <a:spcPts val="600"/>
              </a:spcBef>
              <a:spcAft>
                <a:spcPts val="0"/>
              </a:spcAft>
              <a:buNone/>
            </a:pPr>
            <a:r>
              <a:rPr lang="en" sz="2000">
                <a:solidFill>
                  <a:srgbClr val="000000"/>
                </a:solidFill>
                <a:latin typeface="Georgia"/>
                <a:ea typeface="Georgia"/>
                <a:cs typeface="Georgia"/>
                <a:sym typeface="Georgia"/>
              </a:rPr>
              <a:t>and enable customer to book tickets online .It makes a customer easy to get movie tickets online instead of queue up to buy the movie tickets</a:t>
            </a:r>
            <a:endParaRPr sz="2000">
              <a:solidFill>
                <a:srgbClr val="000000"/>
              </a:solidFill>
              <a:latin typeface="Georgia"/>
              <a:ea typeface="Georgia"/>
              <a:cs typeface="Georgia"/>
              <a:sym typeface="Georgia"/>
            </a:endParaRPr>
          </a:p>
          <a:p>
            <a:pPr marL="0" lvl="0" indent="0" algn="ctr" rtl="0">
              <a:spcBef>
                <a:spcPts val="0"/>
              </a:spcBef>
              <a:spcAft>
                <a:spcPts val="1600"/>
              </a:spcAft>
              <a:buNone/>
            </a:pPr>
            <a:endParaRPr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l" rtl="0">
              <a:lnSpc>
                <a:spcPct val="115000"/>
              </a:lnSpc>
              <a:spcBef>
                <a:spcPts val="500"/>
              </a:spcBef>
              <a:spcAft>
                <a:spcPts val="0"/>
              </a:spcAft>
              <a:buNone/>
            </a:pPr>
            <a:r>
              <a:rPr lang="en" sz="2000" dirty="0">
                <a:solidFill>
                  <a:srgbClr val="000000"/>
                </a:solidFill>
                <a:latin typeface="Georgia"/>
                <a:ea typeface="Georgia"/>
                <a:cs typeface="Georgia"/>
                <a:sym typeface="Georgia"/>
              </a:rPr>
              <a:t>                                                                        </a:t>
            </a:r>
            <a:endParaRPr sz="2000" dirty="0">
              <a:solidFill>
                <a:srgbClr val="000000"/>
              </a:solidFill>
              <a:latin typeface="Georgia"/>
              <a:ea typeface="Georgia"/>
              <a:cs typeface="Georgia"/>
              <a:sym typeface="Georgia"/>
            </a:endParaRPr>
          </a:p>
          <a:p>
            <a:pPr marL="0" lvl="0" indent="0" algn="l" rtl="0">
              <a:lnSpc>
                <a:spcPct val="115000"/>
              </a:lnSpc>
              <a:spcBef>
                <a:spcPts val="500"/>
              </a:spcBef>
              <a:spcAft>
                <a:spcPts val="0"/>
              </a:spcAft>
              <a:buNone/>
            </a:pPr>
            <a:r>
              <a:rPr lang="en" sz="2000" dirty="0">
                <a:solidFill>
                  <a:srgbClr val="000000"/>
                </a:solidFill>
                <a:latin typeface="Georgia"/>
                <a:ea typeface="Georgia"/>
                <a:cs typeface="Georgia"/>
                <a:sym typeface="Georgia"/>
              </a:rPr>
              <a:t>   </a:t>
            </a:r>
            <a:endParaRPr sz="2000" dirty="0">
              <a:solidFill>
                <a:srgbClr val="000000"/>
              </a:solidFill>
              <a:latin typeface="Georgia"/>
              <a:ea typeface="Georgia"/>
              <a:cs typeface="Georgia"/>
              <a:sym typeface="Georgia"/>
            </a:endParaRPr>
          </a:p>
          <a:p>
            <a:pPr marL="0" lvl="0" indent="0" algn="l" rtl="0">
              <a:lnSpc>
                <a:spcPct val="115000"/>
              </a:lnSpc>
              <a:spcBef>
                <a:spcPts val="500"/>
              </a:spcBef>
              <a:spcAft>
                <a:spcPts val="0"/>
              </a:spcAft>
              <a:buNone/>
            </a:pPr>
            <a:r>
              <a:rPr lang="en-IN" sz="2000" dirty="0" smtClean="0">
                <a:solidFill>
                  <a:srgbClr val="000000"/>
                </a:solidFill>
                <a:latin typeface="Eras Demi ITC" panose="020B0805030504020804" pitchFamily="34" charset="0"/>
                <a:ea typeface="Georgia"/>
                <a:cs typeface="Georgia"/>
                <a:sym typeface="Georgia"/>
              </a:rPr>
              <a:t>                         ONLINE MOVIE BOOKING</a:t>
            </a:r>
            <a:endParaRPr sz="2000" dirty="0">
              <a:solidFill>
                <a:srgbClr val="000000"/>
              </a:solidFill>
              <a:latin typeface="Eras Demi ITC" panose="020B0805030504020804" pitchFamily="34" charset="0"/>
              <a:ea typeface="Georgia"/>
              <a:cs typeface="Georgia"/>
              <a:sym typeface="Georgia"/>
            </a:endParaRPr>
          </a:p>
          <a:p>
            <a:pPr marL="0" lvl="0" indent="0" algn="l" rtl="0">
              <a:lnSpc>
                <a:spcPct val="115000"/>
              </a:lnSpc>
              <a:spcBef>
                <a:spcPts val="500"/>
              </a:spcBef>
              <a:spcAft>
                <a:spcPts val="0"/>
              </a:spcAft>
              <a:buNone/>
            </a:pPr>
            <a:endParaRPr sz="2000" dirty="0">
              <a:solidFill>
                <a:srgbClr val="000000"/>
              </a:solidFill>
              <a:latin typeface="Georgia"/>
              <a:ea typeface="Georgia"/>
              <a:cs typeface="Georgia"/>
              <a:sym typeface="Georgia"/>
            </a:endParaRPr>
          </a:p>
          <a:p>
            <a:pPr marL="0" lvl="0" indent="0" algn="l" rtl="0">
              <a:lnSpc>
                <a:spcPct val="115000"/>
              </a:lnSpc>
              <a:spcBef>
                <a:spcPts val="500"/>
              </a:spcBef>
              <a:spcAft>
                <a:spcPts val="0"/>
              </a:spcAft>
              <a:buNone/>
            </a:pPr>
            <a:endParaRPr sz="2000" dirty="0">
              <a:solidFill>
                <a:srgbClr val="000000"/>
              </a:solidFill>
              <a:latin typeface="Georgia"/>
              <a:ea typeface="Georgia"/>
              <a:cs typeface="Georgia"/>
              <a:sym typeface="Georgia"/>
            </a:endParaRPr>
          </a:p>
          <a:p>
            <a:pPr marL="0" lvl="0" indent="0" algn="l" rtl="0">
              <a:lnSpc>
                <a:spcPct val="115000"/>
              </a:lnSpc>
              <a:spcBef>
                <a:spcPts val="500"/>
              </a:spcBef>
              <a:spcAft>
                <a:spcPts val="0"/>
              </a:spcAft>
              <a:buNone/>
            </a:pPr>
            <a:r>
              <a:rPr lang="en-IN" sz="2000" dirty="0" smtClean="0">
                <a:solidFill>
                  <a:srgbClr val="000000"/>
                </a:solidFill>
                <a:latin typeface="Georgia"/>
                <a:ea typeface="Georgia"/>
                <a:cs typeface="Georgia"/>
                <a:sym typeface="Georgia"/>
              </a:rPr>
              <a:t>                                          Group 8:</a:t>
            </a:r>
            <a:endParaRPr sz="2000" dirty="0">
              <a:solidFill>
                <a:srgbClr val="000000"/>
              </a:solidFill>
              <a:latin typeface="Georgia"/>
              <a:ea typeface="Georgia"/>
              <a:cs typeface="Georgia"/>
              <a:sym typeface="Georgia"/>
            </a:endParaRPr>
          </a:p>
          <a:p>
            <a:pPr marL="0" lvl="0" indent="0" algn="just" rtl="0">
              <a:lnSpc>
                <a:spcPct val="115000"/>
              </a:lnSpc>
              <a:spcBef>
                <a:spcPts val="500"/>
              </a:spcBef>
              <a:spcAft>
                <a:spcPts val="0"/>
              </a:spcAft>
              <a:buNone/>
            </a:pPr>
            <a:r>
              <a:rPr lang="en" sz="2000">
                <a:solidFill>
                  <a:srgbClr val="000000"/>
                </a:solidFill>
                <a:latin typeface="Georgia"/>
                <a:ea typeface="Georgia"/>
                <a:cs typeface="Georgia"/>
                <a:sym typeface="Georgia"/>
              </a:rPr>
              <a:t>                                          </a:t>
            </a:r>
            <a:r>
              <a:rPr lang="en" sz="2000" dirty="0">
                <a:solidFill>
                  <a:srgbClr val="000000"/>
                </a:solidFill>
                <a:latin typeface="Georgia"/>
                <a:ea typeface="Georgia"/>
                <a:cs typeface="Georgia"/>
                <a:sym typeface="Georgia"/>
              </a:rPr>
              <a:t>G</a:t>
            </a:r>
            <a:r>
              <a:rPr lang="en" sz="2000" smtClean="0">
                <a:solidFill>
                  <a:srgbClr val="000000"/>
                </a:solidFill>
                <a:latin typeface="Georgia"/>
                <a:ea typeface="Georgia"/>
                <a:cs typeface="Georgia"/>
                <a:sym typeface="Georgia"/>
              </a:rPr>
              <a:t>roup </a:t>
            </a:r>
            <a:r>
              <a:rPr lang="en" sz="2000" dirty="0">
                <a:solidFill>
                  <a:srgbClr val="000000"/>
                </a:solidFill>
                <a:latin typeface="Georgia"/>
                <a:ea typeface="Georgia"/>
                <a:cs typeface="Georgia"/>
                <a:sym typeface="Georgia"/>
              </a:rPr>
              <a:t>members:</a:t>
            </a:r>
            <a:endParaRPr sz="2000" dirty="0">
              <a:solidFill>
                <a:srgbClr val="000000"/>
              </a:solidFill>
              <a:latin typeface="Georgia"/>
              <a:ea typeface="Georgia"/>
              <a:cs typeface="Georgia"/>
              <a:sym typeface="Georgia"/>
            </a:endParaRPr>
          </a:p>
          <a:p>
            <a:pPr marL="0" lvl="0" indent="0" algn="just" rtl="0">
              <a:lnSpc>
                <a:spcPct val="115000"/>
              </a:lnSpc>
              <a:spcBef>
                <a:spcPts val="500"/>
              </a:spcBef>
              <a:spcAft>
                <a:spcPts val="0"/>
              </a:spcAft>
              <a:buNone/>
            </a:pPr>
            <a:r>
              <a:rPr lang="en" sz="2000" b="0" dirty="0">
                <a:solidFill>
                  <a:srgbClr val="000000"/>
                </a:solidFill>
                <a:latin typeface="Georgia"/>
                <a:ea typeface="Georgia"/>
                <a:cs typeface="Georgia"/>
                <a:sym typeface="Georgia"/>
              </a:rPr>
              <a:t>                                           S AdityaGanesh 	   1215316252</a:t>
            </a:r>
            <a:endParaRPr sz="2000" b="0" dirty="0">
              <a:solidFill>
                <a:srgbClr val="000000"/>
              </a:solidFill>
              <a:latin typeface="Georgia"/>
              <a:ea typeface="Georgia"/>
              <a:cs typeface="Georgia"/>
              <a:sym typeface="Georgia"/>
            </a:endParaRPr>
          </a:p>
          <a:p>
            <a:pPr marL="0" lvl="0" indent="0" algn="just" rtl="0">
              <a:lnSpc>
                <a:spcPct val="115000"/>
              </a:lnSpc>
              <a:spcBef>
                <a:spcPts val="500"/>
              </a:spcBef>
              <a:spcAft>
                <a:spcPts val="0"/>
              </a:spcAft>
              <a:buNone/>
            </a:pPr>
            <a:r>
              <a:rPr lang="en" sz="2000" b="0" dirty="0">
                <a:solidFill>
                  <a:srgbClr val="000000"/>
                </a:solidFill>
                <a:latin typeface="Georgia"/>
                <a:ea typeface="Georgia"/>
                <a:cs typeface="Georgia"/>
                <a:sym typeface="Georgia"/>
              </a:rPr>
              <a:t>                                           D Pavan Kalyan      1215316209</a:t>
            </a:r>
            <a:endParaRPr sz="2000" b="0" dirty="0">
              <a:solidFill>
                <a:srgbClr val="000000"/>
              </a:solidFill>
              <a:latin typeface="Georgia"/>
              <a:ea typeface="Georgia"/>
              <a:cs typeface="Georgia"/>
              <a:sym typeface="Georgia"/>
            </a:endParaRPr>
          </a:p>
          <a:p>
            <a:pPr marL="0" lvl="0" indent="0" algn="just" rtl="0">
              <a:lnSpc>
                <a:spcPct val="115000"/>
              </a:lnSpc>
              <a:spcBef>
                <a:spcPts val="500"/>
              </a:spcBef>
              <a:spcAft>
                <a:spcPts val="0"/>
              </a:spcAft>
              <a:buNone/>
            </a:pPr>
            <a:r>
              <a:rPr lang="en" sz="2000" b="0" dirty="0">
                <a:solidFill>
                  <a:srgbClr val="000000"/>
                </a:solidFill>
                <a:latin typeface="Georgia"/>
                <a:ea typeface="Georgia"/>
                <a:cs typeface="Georgia"/>
                <a:sym typeface="Georgia"/>
              </a:rPr>
              <a:t>                                            Dheeraz Kishore    1215316260</a:t>
            </a:r>
            <a:endParaRPr sz="2000" b="0" dirty="0">
              <a:solidFill>
                <a:srgbClr val="000000"/>
              </a:solidFill>
              <a:latin typeface="Georgia"/>
              <a:ea typeface="Georgia"/>
              <a:cs typeface="Georgia"/>
              <a:sym typeface="Georgia"/>
            </a:endParaRPr>
          </a:p>
          <a:p>
            <a:pPr marL="0" lvl="0" indent="0" algn="just" rtl="0">
              <a:lnSpc>
                <a:spcPct val="115000"/>
              </a:lnSpc>
              <a:spcBef>
                <a:spcPts val="500"/>
              </a:spcBef>
              <a:spcAft>
                <a:spcPts val="0"/>
              </a:spcAft>
              <a:buNone/>
            </a:pPr>
            <a:r>
              <a:rPr lang="en" sz="2000" b="0" dirty="0">
                <a:solidFill>
                  <a:srgbClr val="000000"/>
                </a:solidFill>
                <a:latin typeface="Georgia"/>
                <a:ea typeface="Georgia"/>
                <a:cs typeface="Georgia"/>
                <a:sym typeface="Georgia"/>
              </a:rPr>
              <a:t>                                             B Sasi Pavan    	   1215316204</a:t>
            </a:r>
            <a:endParaRPr sz="2000" b="0" dirty="0">
              <a:solidFill>
                <a:srgbClr val="000000"/>
              </a:solidFill>
              <a:latin typeface="Georgia"/>
              <a:ea typeface="Georgia"/>
              <a:cs typeface="Georgia"/>
              <a:sym typeface="Georgia"/>
            </a:endParaRPr>
          </a:p>
          <a:p>
            <a:pPr marL="0" lvl="0" indent="0" algn="ctr" rtl="0">
              <a:spcBef>
                <a:spcPts val="0"/>
              </a:spcBef>
              <a:spcAft>
                <a:spcPts val="0"/>
              </a:spcAft>
              <a:buNone/>
            </a:pPr>
            <a:endParaRPr sz="1100" dirty="0"/>
          </a:p>
        </p:txBody>
      </p:sp>
      <p:sp>
        <p:nvSpPr>
          <p:cNvPr id="285" name="Google Shape;285;p14"/>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286" name="Google Shape;286;p14"/>
          <p:cNvPicPr preferRelativeResize="0"/>
          <p:nvPr/>
        </p:nvPicPr>
        <p:blipFill>
          <a:blip r:embed="rId3">
            <a:alphaModFix/>
          </a:blip>
          <a:stretch>
            <a:fillRect/>
          </a:stretch>
        </p:blipFill>
        <p:spPr>
          <a:xfrm>
            <a:off x="543313" y="1035900"/>
            <a:ext cx="2733675" cy="1676400"/>
          </a:xfrm>
          <a:prstGeom prst="rect">
            <a:avLst/>
          </a:prstGeom>
          <a:noFill/>
          <a:ln>
            <a:noFill/>
          </a:ln>
        </p:spPr>
      </p:pic>
      <p:pic>
        <p:nvPicPr>
          <p:cNvPr id="287" name="Google Shape;287;p14"/>
          <p:cNvPicPr preferRelativeResize="0"/>
          <p:nvPr/>
        </p:nvPicPr>
        <p:blipFill>
          <a:blip r:embed="rId4">
            <a:alphaModFix/>
          </a:blip>
          <a:stretch>
            <a:fillRect/>
          </a:stretch>
        </p:blipFill>
        <p:spPr>
          <a:xfrm>
            <a:off x="372513" y="3285075"/>
            <a:ext cx="3075295" cy="11112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88625" y="128275"/>
            <a:ext cx="63669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EFEFEF"/>
                </a:solidFill>
              </a:rPr>
              <a:t>Abstract</a:t>
            </a:r>
            <a:endParaRPr sz="4800">
              <a:solidFill>
                <a:srgbClr val="EFEFEF"/>
              </a:solidFill>
            </a:endParaRPr>
          </a:p>
        </p:txBody>
      </p:sp>
      <p:sp>
        <p:nvSpPr>
          <p:cNvPr id="293" name="Google Shape;293;p15"/>
          <p:cNvSpPr txBox="1">
            <a:spLocks noGrp="1"/>
          </p:cNvSpPr>
          <p:nvPr>
            <p:ph type="body" idx="1"/>
          </p:nvPr>
        </p:nvSpPr>
        <p:spPr>
          <a:xfrm>
            <a:off x="731125" y="641325"/>
            <a:ext cx="7824300" cy="3950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000">
                <a:solidFill>
                  <a:srgbClr val="000000"/>
                </a:solidFill>
                <a:latin typeface="EB Garamond"/>
                <a:ea typeface="EB Garamond"/>
                <a:cs typeface="EB Garamond"/>
                <a:sym typeface="EB Garamond"/>
              </a:rPr>
              <a:t>This project is aimed at developing an online ticket reservation system for a Cinema Hall. The Ticket Reservation System is an Internet based application that can be accessed throughout the Net and can be accessed by anyone who has a net connection. This application is used to book tickets through internet. The System provides complete information regarding currently running movies on all the screens with details of show timings, available seats and fare charges of different classes.  Seats can be reserved for different classes as well for same show and screen also. Our online tickets reservation system is one of the best opportunities for those who cannot afford enough time to get their tickets reserved standing in long queues. People can book tickets online at any time of day or night.</a:t>
            </a:r>
            <a:endParaRPr sz="2000">
              <a:solidFill>
                <a:srgbClr val="000000"/>
              </a:solidFill>
              <a:latin typeface="EB Garamond"/>
              <a:ea typeface="EB Garamond"/>
              <a:cs typeface="EB Garamond"/>
              <a:sym typeface="EB Garamond"/>
            </a:endParaRPr>
          </a:p>
          <a:p>
            <a:pPr marL="0" lvl="0" indent="0" algn="ctr"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397625" y="359150"/>
            <a:ext cx="73578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GOALS</a:t>
            </a:r>
            <a:endParaRPr sz="3600"/>
          </a:p>
        </p:txBody>
      </p:sp>
      <p:sp>
        <p:nvSpPr>
          <p:cNvPr id="305" name="Google Shape;305;p17"/>
          <p:cNvSpPr txBox="1">
            <a:spLocks noGrp="1"/>
          </p:cNvSpPr>
          <p:nvPr>
            <p:ph type="body" idx="1"/>
          </p:nvPr>
        </p:nvSpPr>
        <p:spPr>
          <a:xfrm>
            <a:off x="1388625" y="1154400"/>
            <a:ext cx="6366900" cy="266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300" dirty="0">
                <a:solidFill>
                  <a:srgbClr val="D16349"/>
                </a:solidFill>
                <a:latin typeface="Arial"/>
                <a:ea typeface="Arial"/>
                <a:cs typeface="Arial"/>
                <a:sym typeface="Arial"/>
              </a:rPr>
              <a:t></a:t>
            </a:r>
            <a:r>
              <a:rPr lang="en" sz="1800" dirty="0">
                <a:solidFill>
                  <a:srgbClr val="000000"/>
                </a:solidFill>
                <a:latin typeface="Georgia"/>
                <a:ea typeface="Georgia"/>
                <a:cs typeface="Georgia"/>
                <a:sym typeface="Georgia"/>
              </a:rPr>
              <a:t>To provide a anytime anyplace service for the customer</a:t>
            </a:r>
            <a:endParaRPr sz="1800" dirty="0">
              <a:solidFill>
                <a:srgbClr val="000000"/>
              </a:solidFill>
              <a:latin typeface="Georgia"/>
              <a:ea typeface="Georgia"/>
              <a:cs typeface="Georgia"/>
              <a:sym typeface="Georgia"/>
            </a:endParaRPr>
          </a:p>
          <a:p>
            <a:pPr marL="0" lvl="0" indent="0" algn="l" rtl="0">
              <a:spcBef>
                <a:spcPts val="600"/>
              </a:spcBef>
              <a:spcAft>
                <a:spcPts val="0"/>
              </a:spcAft>
              <a:buNone/>
            </a:pPr>
            <a:r>
              <a:rPr lang="en" sz="1800" dirty="0">
                <a:solidFill>
                  <a:srgbClr val="D16349"/>
                </a:solidFill>
                <a:latin typeface="Arial"/>
                <a:ea typeface="Arial"/>
                <a:cs typeface="Arial"/>
                <a:sym typeface="Arial"/>
              </a:rPr>
              <a:t></a:t>
            </a:r>
            <a:r>
              <a:rPr lang="en" sz="1800" dirty="0">
                <a:solidFill>
                  <a:srgbClr val="000000"/>
                </a:solidFill>
                <a:latin typeface="Georgia"/>
                <a:ea typeface="Georgia"/>
                <a:cs typeface="Georgia"/>
                <a:sym typeface="Georgia"/>
              </a:rPr>
              <a:t>To minimize the number of staff at the ticket box</a:t>
            </a:r>
            <a:endParaRPr sz="1800" dirty="0">
              <a:solidFill>
                <a:srgbClr val="000000"/>
              </a:solidFill>
              <a:latin typeface="Georgia"/>
              <a:ea typeface="Georgia"/>
              <a:cs typeface="Georgia"/>
              <a:sym typeface="Georgia"/>
            </a:endParaRPr>
          </a:p>
          <a:p>
            <a:pPr marL="0" lvl="0" indent="0" algn="l" rtl="0">
              <a:spcBef>
                <a:spcPts val="600"/>
              </a:spcBef>
              <a:spcAft>
                <a:spcPts val="0"/>
              </a:spcAft>
              <a:buNone/>
            </a:pPr>
            <a:r>
              <a:rPr lang="en" sz="1800" dirty="0">
                <a:solidFill>
                  <a:srgbClr val="D16349"/>
                </a:solidFill>
                <a:latin typeface="Arial"/>
                <a:ea typeface="Arial"/>
                <a:cs typeface="Arial"/>
                <a:sym typeface="Arial"/>
              </a:rPr>
              <a:t></a:t>
            </a:r>
            <a:r>
              <a:rPr lang="en" sz="1800" dirty="0">
                <a:solidFill>
                  <a:srgbClr val="000000"/>
                </a:solidFill>
                <a:latin typeface="Georgia"/>
                <a:ea typeface="Georgia"/>
                <a:cs typeface="Georgia"/>
                <a:sym typeface="Georgia"/>
              </a:rPr>
              <a:t>To promote the film the film on the internet</a:t>
            </a:r>
            <a:endParaRPr sz="1800" dirty="0">
              <a:solidFill>
                <a:srgbClr val="000000"/>
              </a:solidFill>
              <a:latin typeface="Georgia"/>
              <a:ea typeface="Georgia"/>
              <a:cs typeface="Georgia"/>
              <a:sym typeface="Georgia"/>
            </a:endParaRPr>
          </a:p>
          <a:p>
            <a:pPr marL="0" lvl="0" indent="0" algn="l" rtl="0">
              <a:spcBef>
                <a:spcPts val="600"/>
              </a:spcBef>
              <a:spcAft>
                <a:spcPts val="0"/>
              </a:spcAft>
              <a:buNone/>
            </a:pPr>
            <a:r>
              <a:rPr lang="en" sz="1800" dirty="0">
                <a:solidFill>
                  <a:srgbClr val="D16349"/>
                </a:solidFill>
                <a:latin typeface="Arial"/>
                <a:ea typeface="Arial"/>
                <a:cs typeface="Arial"/>
                <a:sym typeface="Arial"/>
              </a:rPr>
              <a:t></a:t>
            </a:r>
            <a:r>
              <a:rPr lang="en" sz="1800" dirty="0">
                <a:solidFill>
                  <a:srgbClr val="000000"/>
                </a:solidFill>
                <a:latin typeface="Georgia"/>
                <a:ea typeface="Georgia"/>
                <a:cs typeface="Georgia"/>
                <a:sym typeface="Georgia"/>
              </a:rPr>
              <a:t>To increase the profit</a:t>
            </a:r>
            <a:r>
              <a:rPr lang="en" sz="1800" dirty="0" smtClean="0">
                <a:solidFill>
                  <a:srgbClr val="000000"/>
                </a:solidFill>
                <a:latin typeface="Georgia"/>
                <a:ea typeface="Georgia"/>
                <a:cs typeface="Georgia"/>
                <a:sym typeface="Georgia"/>
              </a:rPr>
              <a:t>.</a:t>
            </a:r>
          </a:p>
          <a:p>
            <a:pPr marL="0" indent="0" algn="l">
              <a:spcBef>
                <a:spcPts val="600"/>
              </a:spcBef>
              <a:buNone/>
            </a:pPr>
            <a:r>
              <a:rPr lang="en-IN" sz="1800" dirty="0">
                <a:solidFill>
                  <a:srgbClr val="000000"/>
                </a:solidFill>
                <a:latin typeface="Georgia"/>
                <a:ea typeface="Georgia"/>
                <a:cs typeface="Georgia"/>
                <a:sym typeface="Georgia"/>
              </a:rPr>
              <a:t>Reduce waiting time for booking tickets.</a:t>
            </a:r>
          </a:p>
          <a:p>
            <a:pPr marL="0" lvl="0" indent="0" algn="l" rtl="0">
              <a:spcBef>
                <a:spcPts val="600"/>
              </a:spcBef>
              <a:spcAft>
                <a:spcPts val="0"/>
              </a:spcAft>
              <a:buNone/>
            </a:pPr>
            <a:endParaRPr sz="1800" dirty="0">
              <a:solidFill>
                <a:srgbClr val="000000"/>
              </a:solidFill>
              <a:latin typeface="Georgia"/>
              <a:ea typeface="Georgia"/>
              <a:cs typeface="Georgia"/>
              <a:sym typeface="Georgia"/>
            </a:endParaRPr>
          </a:p>
          <a:p>
            <a:pPr marL="0" lvl="0" indent="0" algn="ctr" rtl="0">
              <a:spcBef>
                <a:spcPts val="0"/>
              </a:spcBef>
              <a:spcAft>
                <a:spcPts val="1600"/>
              </a:spcAft>
              <a:buNone/>
            </a:pPr>
            <a:endParaRPr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88625" y="256525"/>
            <a:ext cx="6366900" cy="50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sz="3600"/>
          </a:p>
        </p:txBody>
      </p:sp>
      <p:sp>
        <p:nvSpPr>
          <p:cNvPr id="311" name="Google Shape;311;p18"/>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312" name="Google Shape;312;p18"/>
          <p:cNvPicPr preferRelativeResize="0"/>
          <p:nvPr/>
        </p:nvPicPr>
        <p:blipFill>
          <a:blip r:embed="rId3">
            <a:alphaModFix/>
          </a:blip>
          <a:stretch>
            <a:fillRect/>
          </a:stretch>
        </p:blipFill>
        <p:spPr>
          <a:xfrm>
            <a:off x="76300" y="0"/>
            <a:ext cx="8837650" cy="514350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300" b="0">
                <a:solidFill>
                  <a:srgbClr val="D16349"/>
                </a:solidFill>
                <a:latin typeface="Arial"/>
                <a:ea typeface="Arial"/>
                <a:cs typeface="Arial"/>
                <a:sym typeface="Arial"/>
              </a:rPr>
              <a:t></a:t>
            </a:r>
            <a:endParaRPr sz="2300" b="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270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endParaRPr sz="270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2700">
                <a:solidFill>
                  <a:srgbClr val="000000"/>
                </a:solidFill>
                <a:latin typeface="Georgia"/>
                <a:ea typeface="Georgia"/>
                <a:cs typeface="Georgia"/>
                <a:sym typeface="Georgia"/>
              </a:rPr>
              <a:t>Ticket Consists of:</a:t>
            </a:r>
            <a:endParaRPr sz="270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a:solidFill>
                  <a:srgbClr val="D16349"/>
                </a:solidFill>
                <a:latin typeface="Arial"/>
                <a:ea typeface="Arial"/>
                <a:cs typeface="Arial"/>
                <a:sym typeface="Arial"/>
              </a:rPr>
              <a:t>1.</a:t>
            </a:r>
            <a:r>
              <a:rPr lang="en" sz="1800" b="0">
                <a:solidFill>
                  <a:srgbClr val="000000"/>
                </a:solidFill>
                <a:latin typeface="Georgia"/>
                <a:ea typeface="Georgia"/>
                <a:cs typeface="Georgia"/>
                <a:sym typeface="Georgia"/>
              </a:rPr>
              <a:t>Movie Name</a:t>
            </a:r>
            <a:endParaRPr sz="1800" b="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a:solidFill>
                  <a:srgbClr val="D16349"/>
                </a:solidFill>
                <a:latin typeface="Arial"/>
                <a:ea typeface="Arial"/>
                <a:cs typeface="Arial"/>
                <a:sym typeface="Arial"/>
              </a:rPr>
              <a:t>2.</a:t>
            </a:r>
            <a:r>
              <a:rPr lang="en" sz="1800" b="0">
                <a:solidFill>
                  <a:srgbClr val="000000"/>
                </a:solidFill>
                <a:latin typeface="Georgia"/>
                <a:ea typeface="Georgia"/>
                <a:cs typeface="Georgia"/>
                <a:sym typeface="Georgia"/>
              </a:rPr>
              <a:t>Theatre Name</a:t>
            </a:r>
            <a:endParaRPr sz="1800" b="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a:solidFill>
                  <a:srgbClr val="D16349"/>
                </a:solidFill>
                <a:latin typeface="Arial"/>
                <a:ea typeface="Arial"/>
                <a:cs typeface="Arial"/>
                <a:sym typeface="Arial"/>
              </a:rPr>
              <a:t>3.</a:t>
            </a:r>
            <a:r>
              <a:rPr lang="en" sz="1800" b="0">
                <a:solidFill>
                  <a:srgbClr val="000000"/>
                </a:solidFill>
                <a:latin typeface="Georgia"/>
                <a:ea typeface="Georgia"/>
                <a:cs typeface="Georgia"/>
                <a:sym typeface="Georgia"/>
              </a:rPr>
              <a:t>Date and Time</a:t>
            </a:r>
            <a:endParaRPr sz="1800" b="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a:solidFill>
                  <a:srgbClr val="D16349"/>
                </a:solidFill>
                <a:latin typeface="Arial"/>
                <a:ea typeface="Arial"/>
                <a:cs typeface="Arial"/>
                <a:sym typeface="Arial"/>
              </a:rPr>
              <a:t>4.</a:t>
            </a:r>
            <a:r>
              <a:rPr lang="en" sz="1800" b="0">
                <a:solidFill>
                  <a:srgbClr val="000000"/>
                </a:solidFill>
                <a:latin typeface="Georgia"/>
                <a:ea typeface="Georgia"/>
                <a:cs typeface="Georgia"/>
                <a:sym typeface="Georgia"/>
              </a:rPr>
              <a:t>Booking Id</a:t>
            </a:r>
            <a:endParaRPr sz="1800" b="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r>
              <a:rPr lang="en" sz="1800" b="0">
                <a:solidFill>
                  <a:srgbClr val="D16349"/>
                </a:solidFill>
                <a:latin typeface="Arial"/>
                <a:ea typeface="Arial"/>
                <a:cs typeface="Arial"/>
                <a:sym typeface="Arial"/>
              </a:rPr>
              <a:t>5.</a:t>
            </a:r>
            <a:r>
              <a:rPr lang="en" sz="1800" b="0">
                <a:solidFill>
                  <a:srgbClr val="000000"/>
                </a:solidFill>
                <a:latin typeface="Georgia"/>
                <a:ea typeface="Georgia"/>
                <a:cs typeface="Georgia"/>
                <a:sym typeface="Georgia"/>
              </a:rPr>
              <a:t>Seat Names</a:t>
            </a:r>
            <a:endParaRPr sz="1800" b="0">
              <a:solidFill>
                <a:srgbClr val="000000"/>
              </a:solidFill>
              <a:latin typeface="Georgia"/>
              <a:ea typeface="Georgia"/>
              <a:cs typeface="Georgia"/>
              <a:sym typeface="Georgia"/>
            </a:endParaRPr>
          </a:p>
          <a:p>
            <a:pPr marL="0" lvl="0" indent="0" algn="ctr" rtl="0">
              <a:spcBef>
                <a:spcPts val="0"/>
              </a:spcBef>
              <a:spcAft>
                <a:spcPts val="0"/>
              </a:spcAft>
              <a:buNone/>
            </a:pPr>
            <a:endParaRPr sz="1800"/>
          </a:p>
        </p:txBody>
      </p:sp>
      <p:sp>
        <p:nvSpPr>
          <p:cNvPr id="318" name="Google Shape;318;p1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319" name="Google Shape;319;p19"/>
          <p:cNvPicPr preferRelativeResize="0"/>
          <p:nvPr/>
        </p:nvPicPr>
        <p:blipFill>
          <a:blip r:embed="rId3">
            <a:alphaModFix/>
          </a:blip>
          <a:stretch>
            <a:fillRect/>
          </a:stretch>
        </p:blipFill>
        <p:spPr>
          <a:xfrm>
            <a:off x="6012611" y="0"/>
            <a:ext cx="2890777" cy="5143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5" name="Google Shape;325;p20"/>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326" name="Google Shape;326;p20"/>
          <p:cNvPicPr preferRelativeResize="0"/>
          <p:nvPr/>
        </p:nvPicPr>
        <p:blipFill>
          <a:blip r:embed="rId3">
            <a:alphaModFix/>
          </a:blip>
          <a:stretch>
            <a:fillRect/>
          </a:stretch>
        </p:blipFill>
        <p:spPr>
          <a:xfrm>
            <a:off x="2179234" y="413575"/>
            <a:ext cx="4529541" cy="39326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388625" y="189950"/>
            <a:ext cx="6366900" cy="24462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3600" b="0" dirty="0">
                <a:solidFill>
                  <a:srgbClr val="EFEFEF"/>
                </a:solidFill>
                <a:latin typeface="Georgia"/>
                <a:ea typeface="Georgia"/>
                <a:cs typeface="Georgia"/>
                <a:sym typeface="Georgia"/>
              </a:rPr>
              <a:t>                Requirements</a:t>
            </a:r>
            <a:endParaRPr sz="3600" b="0" dirty="0">
              <a:solidFill>
                <a:srgbClr val="EFEFEF"/>
              </a:solidFill>
              <a:latin typeface="Georgia"/>
              <a:ea typeface="Georgia"/>
              <a:cs typeface="Georgia"/>
              <a:sym typeface="Georgia"/>
            </a:endParaRPr>
          </a:p>
          <a:p>
            <a:pPr marL="0" lvl="0" indent="0" algn="l" rtl="0">
              <a:lnSpc>
                <a:spcPct val="115000"/>
              </a:lnSpc>
              <a:spcBef>
                <a:spcPts val="600"/>
              </a:spcBef>
              <a:spcAft>
                <a:spcPts val="0"/>
              </a:spcAft>
              <a:buNone/>
            </a:pPr>
            <a:r>
              <a:rPr lang="en-IN" sz="1800" b="0" dirty="0" smtClean="0">
                <a:solidFill>
                  <a:srgbClr val="000000"/>
                </a:solidFill>
                <a:latin typeface="Georgia"/>
                <a:ea typeface="Georgia"/>
                <a:cs typeface="Georgia"/>
                <a:sym typeface="Georgia"/>
              </a:rPr>
              <a:t>Location based selection</a:t>
            </a:r>
            <a:br>
              <a:rPr lang="en-IN" sz="1800" b="0" dirty="0" smtClean="0">
                <a:solidFill>
                  <a:srgbClr val="000000"/>
                </a:solidFill>
                <a:latin typeface="Georgia"/>
                <a:ea typeface="Georgia"/>
                <a:cs typeface="Georgia"/>
                <a:sym typeface="Georgia"/>
              </a:rPr>
            </a:br>
            <a:r>
              <a:rPr lang="en-IN" sz="1800" b="0" dirty="0">
                <a:solidFill>
                  <a:srgbClr val="000000"/>
                </a:solidFill>
                <a:latin typeface="Georgia"/>
                <a:ea typeface="Georgia"/>
                <a:cs typeface="Georgia"/>
                <a:sym typeface="Georgia"/>
              </a:rPr>
              <a:t/>
            </a:r>
            <a:br>
              <a:rPr lang="en-IN" sz="1800" b="0" dirty="0">
                <a:solidFill>
                  <a:srgbClr val="000000"/>
                </a:solidFill>
                <a:latin typeface="Georgia"/>
                <a:ea typeface="Georgia"/>
                <a:cs typeface="Georgia"/>
                <a:sym typeface="Georgia"/>
              </a:rPr>
            </a:br>
            <a:r>
              <a:rPr lang="en-IN" sz="1800" b="0" dirty="0" smtClean="0">
                <a:solidFill>
                  <a:srgbClr val="000000"/>
                </a:solidFill>
                <a:latin typeface="Georgia"/>
                <a:ea typeface="Georgia"/>
                <a:cs typeface="Georgia"/>
                <a:sym typeface="Georgia"/>
              </a:rPr>
              <a:t>Choice based selection</a:t>
            </a:r>
            <a:endParaRPr sz="1800" b="0" dirty="0">
              <a:solidFill>
                <a:srgbClr val="000000"/>
              </a:solidFill>
              <a:latin typeface="Georgia"/>
              <a:ea typeface="Georgia"/>
              <a:cs typeface="Georgia"/>
              <a:sym typeface="Georgia"/>
            </a:endParaRPr>
          </a:p>
          <a:p>
            <a:pPr marL="0" lvl="0" indent="0" algn="ctr" rtl="0">
              <a:spcBef>
                <a:spcPts val="0"/>
              </a:spcBef>
              <a:spcAft>
                <a:spcPts val="0"/>
              </a:spcAft>
              <a:buNone/>
            </a:pPr>
            <a:endParaRPr sz="1400" dirty="0"/>
          </a:p>
        </p:txBody>
      </p:sp>
      <p:sp>
        <p:nvSpPr>
          <p:cNvPr id="332" name="Google Shape;332;p2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333" name="Google Shape;333;p21"/>
          <p:cNvPicPr preferRelativeResize="0"/>
          <p:nvPr/>
        </p:nvPicPr>
        <p:blipFill>
          <a:blip r:embed="rId3">
            <a:alphaModFix/>
          </a:blip>
          <a:stretch>
            <a:fillRect/>
          </a:stretch>
        </p:blipFill>
        <p:spPr>
          <a:xfrm>
            <a:off x="2649500" y="2406700"/>
            <a:ext cx="3845150" cy="26755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marL="0" lvl="0" indent="0" algn="l" rtl="0">
              <a:lnSpc>
                <a:spcPct val="115000"/>
              </a:lnSpc>
              <a:spcBef>
                <a:spcPts val="600"/>
              </a:spcBef>
              <a:spcAft>
                <a:spcPts val="0"/>
              </a:spcAft>
              <a:buNone/>
            </a:pPr>
            <a:endParaRPr sz="1800" b="0" dirty="0">
              <a:solidFill>
                <a:srgbClr val="D16349"/>
              </a:solidFill>
              <a:latin typeface="Arial"/>
              <a:ea typeface="Arial"/>
              <a:cs typeface="Arial"/>
              <a:sym typeface="Arial"/>
            </a:endParaRPr>
          </a:p>
          <a:p>
            <a:pPr lvl="0" algn="l" rtl="0">
              <a:lnSpc>
                <a:spcPct val="115000"/>
              </a:lnSpc>
              <a:spcBef>
                <a:spcPts val="600"/>
              </a:spcBef>
              <a:spcAft>
                <a:spcPts val="0"/>
              </a:spcAft>
            </a:pPr>
            <a:r>
              <a:rPr lang="en-IN" sz="2400" b="0" dirty="0" smtClean="0">
                <a:solidFill>
                  <a:schemeClr val="bg2">
                    <a:lumMod val="50000"/>
                  </a:schemeClr>
                </a:solidFill>
                <a:latin typeface="Arial"/>
                <a:ea typeface="Arial"/>
                <a:cs typeface="Arial"/>
                <a:sym typeface="Arial"/>
              </a:rPr>
              <a:t>Ratings of the movie should be given</a:t>
            </a:r>
            <a:endParaRPr sz="2400" b="0" dirty="0" smtClean="0">
              <a:solidFill>
                <a:schemeClr val="bg2">
                  <a:lumMod val="50000"/>
                </a:schemeClr>
              </a:solidFill>
              <a:latin typeface="Arial"/>
              <a:ea typeface="Arial"/>
              <a:cs typeface="Arial"/>
              <a:sym typeface="Arial"/>
            </a:endParaRPr>
          </a:p>
          <a:p>
            <a:pPr lvl="0" algn="just" rtl="0">
              <a:lnSpc>
                <a:spcPct val="115000"/>
              </a:lnSpc>
              <a:spcBef>
                <a:spcPts val="600"/>
              </a:spcBef>
              <a:spcAft>
                <a:spcPts val="0"/>
              </a:spcAft>
            </a:pPr>
            <a:r>
              <a:rPr lang="en" sz="2200" b="0" dirty="0" smtClean="0">
                <a:solidFill>
                  <a:srgbClr val="000000"/>
                </a:solidFill>
                <a:latin typeface="Georgia"/>
                <a:ea typeface="Georgia"/>
                <a:cs typeface="Georgia"/>
                <a:sym typeface="Georgia"/>
              </a:rPr>
              <a:t/>
            </a:r>
            <a:br>
              <a:rPr lang="en" sz="2200" b="0" dirty="0" smtClean="0">
                <a:solidFill>
                  <a:srgbClr val="000000"/>
                </a:solidFill>
                <a:latin typeface="Georgia"/>
                <a:ea typeface="Georgia"/>
                <a:cs typeface="Georgia"/>
                <a:sym typeface="Georgia"/>
              </a:rPr>
            </a:br>
            <a:r>
              <a:rPr lang="en" sz="2200" b="0" dirty="0" smtClean="0">
                <a:solidFill>
                  <a:srgbClr val="000000"/>
                </a:solidFill>
                <a:latin typeface="Georgia"/>
                <a:ea typeface="Georgia"/>
                <a:cs typeface="Georgia"/>
                <a:sym typeface="Georgia"/>
              </a:rPr>
              <a:t>Users </a:t>
            </a:r>
            <a:r>
              <a:rPr lang="en" sz="2200" b="0" dirty="0">
                <a:solidFill>
                  <a:srgbClr val="000000"/>
                </a:solidFill>
                <a:latin typeface="Georgia"/>
                <a:ea typeface="Georgia"/>
                <a:cs typeface="Georgia"/>
                <a:sym typeface="Georgia"/>
              </a:rPr>
              <a:t>should be notified about the availability of tickets.</a:t>
            </a:r>
            <a:endParaRPr sz="2200" b="0" dirty="0">
              <a:solidFill>
                <a:srgbClr val="000000"/>
              </a:solidFill>
              <a:latin typeface="Georgia"/>
              <a:ea typeface="Georgia"/>
              <a:cs typeface="Georgia"/>
              <a:sym typeface="Georgia"/>
            </a:endParaRPr>
          </a:p>
          <a:p>
            <a:pPr marL="0" lvl="0" indent="0" algn="l" rtl="0">
              <a:lnSpc>
                <a:spcPct val="115000"/>
              </a:lnSpc>
              <a:spcBef>
                <a:spcPts val="600"/>
              </a:spcBef>
              <a:spcAft>
                <a:spcPts val="0"/>
              </a:spcAft>
              <a:buNone/>
            </a:pPr>
            <a:endParaRPr dirty="0"/>
          </a:p>
        </p:txBody>
      </p:sp>
      <p:sp>
        <p:nvSpPr>
          <p:cNvPr id="339" name="Google Shape;339;p22"/>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347</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Georgia</vt:lpstr>
      <vt:lpstr>EB Garamond</vt:lpstr>
      <vt:lpstr>Eras Demi ITC</vt:lpstr>
      <vt:lpstr>Nunito</vt:lpstr>
      <vt:lpstr>Maven Pro</vt:lpstr>
      <vt:lpstr>Momentum</vt:lpstr>
      <vt:lpstr>PowerPoint Presentation</vt:lpstr>
      <vt:lpstr>                                                                                                      ONLINE MOVIE BOOKING                                             Group 8:                                           Group members:                                            S AdityaGanesh     1215316252                                            D Pavan Kalyan      1215316209                                             Dheeraz Kishore    1215316260                                              B Sasi Pavan        1215316204 </vt:lpstr>
      <vt:lpstr>Abstract</vt:lpstr>
      <vt:lpstr>GOALS</vt:lpstr>
      <vt:lpstr>          </vt:lpstr>
      <vt:lpstr>   Ticket Consists of: 1.Movie Name 2.Theatre Name 3.Date and Time 4.Booking Id 5.Seat Names </vt:lpstr>
      <vt:lpstr>PowerPoint Presentation</vt:lpstr>
      <vt:lpstr>                Requirements Location based selection  Choice based selection </vt:lpstr>
      <vt:lpstr>    Ratings of the movie should be given  Users should be notified about the availability of tickets. </vt:lpstr>
      <vt:lpstr>     filter the selection according to  their choices.  Users should be notified about the age restriction. </vt:lpstr>
      <vt:lpstr>Features of our project</vt:lpstr>
      <vt:lpstr>    Users can view the trailers of the currently running movies. Filter for better movie search. Secured and integrated Payment gateway. Provision for selecting your favourite seat.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cp:lastModifiedBy>
  <cp:revision>4</cp:revision>
  <dcterms:modified xsi:type="dcterms:W3CDTF">2018-10-16T02:14:01Z</dcterms:modified>
</cp:coreProperties>
</file>