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56"/>
  </p:notesMasterIdLst>
  <p:sldIdLst>
    <p:sldId id="256" r:id="rId5"/>
    <p:sldId id="295" r:id="rId6"/>
    <p:sldId id="258" r:id="rId7"/>
    <p:sldId id="262" r:id="rId8"/>
    <p:sldId id="263" r:id="rId9"/>
    <p:sldId id="259" r:id="rId10"/>
    <p:sldId id="308" r:id="rId11"/>
    <p:sldId id="264" r:id="rId12"/>
    <p:sldId id="265" r:id="rId13"/>
    <p:sldId id="266" r:id="rId14"/>
    <p:sldId id="296" r:id="rId15"/>
    <p:sldId id="267" r:id="rId16"/>
    <p:sldId id="268" r:id="rId17"/>
    <p:sldId id="269" r:id="rId18"/>
    <p:sldId id="275" r:id="rId19"/>
    <p:sldId id="276" r:id="rId20"/>
    <p:sldId id="273" r:id="rId21"/>
    <p:sldId id="605" r:id="rId22"/>
    <p:sldId id="274" r:id="rId23"/>
    <p:sldId id="272" r:id="rId24"/>
    <p:sldId id="277" r:id="rId25"/>
    <p:sldId id="279" r:id="rId26"/>
    <p:sldId id="280" r:id="rId27"/>
    <p:sldId id="606" r:id="rId28"/>
    <p:sldId id="281" r:id="rId29"/>
    <p:sldId id="282" r:id="rId30"/>
    <p:sldId id="283" r:id="rId31"/>
    <p:sldId id="284" r:id="rId32"/>
    <p:sldId id="285" r:id="rId33"/>
    <p:sldId id="292" r:id="rId34"/>
    <p:sldId id="293" r:id="rId35"/>
    <p:sldId id="297" r:id="rId36"/>
    <p:sldId id="298" r:id="rId37"/>
    <p:sldId id="299" r:id="rId38"/>
    <p:sldId id="294" r:id="rId39"/>
    <p:sldId id="607" r:id="rId40"/>
    <p:sldId id="302" r:id="rId41"/>
    <p:sldId id="303" r:id="rId42"/>
    <p:sldId id="304" r:id="rId43"/>
    <p:sldId id="305" r:id="rId44"/>
    <p:sldId id="306" r:id="rId45"/>
    <p:sldId id="307" r:id="rId46"/>
    <p:sldId id="309" r:id="rId47"/>
    <p:sldId id="310" r:id="rId48"/>
    <p:sldId id="311" r:id="rId49"/>
    <p:sldId id="312" r:id="rId50"/>
    <p:sldId id="313" r:id="rId51"/>
    <p:sldId id="609" r:id="rId52"/>
    <p:sldId id="289" r:id="rId53"/>
    <p:sldId id="608" r:id="rId54"/>
    <p:sldId id="290" r:id="rId5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3-3-2020</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9565-4C3E-46F6-B5A1-AFCE3EA9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79D9E-2CEA-4E3D-92ED-EAC2F5F95579}"/>
              </a:ext>
            </a:extLst>
          </p:cNvPr>
          <p:cNvSpPr txBox="1">
            <a:spLocks noGrp="1"/>
          </p:cNvSpPr>
          <p:nvPr>
            <p:ph type="body" sz="quarter" idx="1"/>
          </p:nvPr>
        </p:nvSpPr>
        <p:spPr/>
        <p:txBody>
          <a:bodyPr/>
          <a:lstStyle/>
          <a:p>
            <a:pPr lvl="0"/>
            <a:r>
              <a:rPr lang="nl-NL"/>
              <a:t>Notes on where to find additional information on REST Assured</a:t>
            </a:r>
          </a:p>
        </p:txBody>
      </p:sp>
      <p:sp>
        <p:nvSpPr>
          <p:cNvPr id="4" name="Slide Number Placeholder 3">
            <a:extLst>
              <a:ext uri="{FF2B5EF4-FFF2-40B4-BE49-F238E27FC236}">
                <a16:creationId xmlns:a16="http://schemas.microsoft.com/office/drawing/2014/main" id="{53166D26-6899-4899-B25B-B111EF5BB0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98A150-4204-4F47-A0B8-0C95210AA61D}" type="slidenum">
              <a:t>11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12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13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Go into a little more detail with regards to Hamcrest matchers – readable matchers for creating checks</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14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15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Example – also explain the [0] needed since we’re dealing with a collection of Places here, and the single quotes to deal with the space in the JSON field name</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16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11C8B-4ED5-4B6E-91E7-A628A5087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A5D9BD-E814-40C6-AED1-388BD6009D13}"/>
              </a:ext>
            </a:extLst>
          </p:cNvPr>
          <p:cNvSpPr txBox="1">
            <a:spLocks noGrp="1"/>
          </p:cNvSpPr>
          <p:nvPr>
            <p:ph type="body" sz="quarter" idx="1"/>
          </p:nvPr>
        </p:nvSpPr>
        <p:spPr/>
        <p:txBody>
          <a:bodyPr/>
          <a:lstStyle/>
          <a:p>
            <a:pPr lvl="0"/>
            <a:r>
              <a:rPr lang="nl-NL"/>
              <a:t>Explain how you can not only perform validations on response content, but also on response headers.</a:t>
            </a:r>
          </a:p>
        </p:txBody>
      </p:sp>
      <p:sp>
        <p:nvSpPr>
          <p:cNvPr id="4" name="Slide Number Placeholder 3">
            <a:extLst>
              <a:ext uri="{FF2B5EF4-FFF2-40B4-BE49-F238E27FC236}">
                <a16:creationId xmlns:a16="http://schemas.microsoft.com/office/drawing/2014/main" id="{0EE10FE3-0308-4D8F-BC21-B8E9650ADE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4D5628-42C0-4D4B-B9B6-67F917992EF4}" type="slidenum">
              <a:t>17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18</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5F74E5-456E-4992-A1C9-F0E80F9984E0}" type="slidenum">
              <a:t>19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20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21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params() )</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24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91264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F410B-622E-4E55-814F-A1D4CC624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299A4-656A-41E8-B744-481B622B1128}"/>
              </a:ext>
            </a:extLst>
          </p:cNvPr>
          <p:cNvSpPr txBox="1">
            <a:spLocks noGrp="1"/>
          </p:cNvSpPr>
          <p:nvPr>
            <p:ph type="body" sz="quarter" idx="1"/>
          </p:nvPr>
        </p:nvSpPr>
        <p:spPr/>
        <p:txBody>
          <a:bodyPr/>
          <a:lstStyle/>
          <a:p>
            <a:pPr lvl="0"/>
            <a:r>
              <a:rPr lang="nl-NL"/>
              <a:t>Explain why web services sometimes need to be secured and introduce the different authentication options for RESTful web services</a:t>
            </a:r>
          </a:p>
        </p:txBody>
      </p:sp>
      <p:sp>
        <p:nvSpPr>
          <p:cNvPr id="4" name="Slide Number Placeholder 3">
            <a:extLst>
              <a:ext uri="{FF2B5EF4-FFF2-40B4-BE49-F238E27FC236}">
                <a16:creationId xmlns:a16="http://schemas.microsoft.com/office/drawing/2014/main" id="{C6E410CD-52A8-4301-AE77-36A5A34E7F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C34DD9-9198-446D-BBD5-56CE347407AC}"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DA642-F37F-457B-9A96-0E0789AB7B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A648F5-7C79-4D50-8565-302A27410B35}"/>
              </a:ext>
            </a:extLst>
          </p:cNvPr>
          <p:cNvSpPr txBox="1">
            <a:spLocks noGrp="1"/>
          </p:cNvSpPr>
          <p:nvPr>
            <p:ph type="body" sz="quarter" idx="1"/>
          </p:nvPr>
        </p:nvSpPr>
        <p:spPr/>
        <p:txBody>
          <a:bodyPr/>
          <a:lstStyle/>
          <a:p>
            <a:pPr lvl="0"/>
            <a:r>
              <a:rPr lang="nl-NL"/>
              <a:t>Explain Basic (username / password) authentication</a:t>
            </a:r>
          </a:p>
        </p:txBody>
      </p:sp>
      <p:sp>
        <p:nvSpPr>
          <p:cNvPr id="4" name="Slide Number Placeholder 3">
            <a:extLst>
              <a:ext uri="{FF2B5EF4-FFF2-40B4-BE49-F238E27FC236}">
                <a16:creationId xmlns:a16="http://schemas.microsoft.com/office/drawing/2014/main" id="{3895CC1F-D092-424C-A5F8-04A62F3212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0D3179-A241-44DE-83F0-8FA9F2D6A3A8}"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2737FC-DA53-47D4-9C85-770A2D4150D5}" type="slidenum">
              <a:t>29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1E1C-5EA0-4E1D-B1A0-4583C5FE2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FDDF71-84A0-4698-9FCD-AE3B98FEBA17}"/>
              </a:ext>
            </a:extLst>
          </p:cNvPr>
          <p:cNvSpPr txBox="1">
            <a:spLocks noGrp="1"/>
          </p:cNvSpPr>
          <p:nvPr>
            <p:ph type="body" sz="quarter" idx="1"/>
          </p:nvPr>
        </p:nvSpPr>
        <p:spPr/>
        <p:txBody>
          <a:bodyPr/>
          <a:lstStyle/>
          <a:p>
            <a:pPr lvl="0"/>
            <a:r>
              <a:rPr lang="nl-NL"/>
              <a:t>Refer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p>
        </p:txBody>
      </p:sp>
      <p:sp>
        <p:nvSpPr>
          <p:cNvPr id="4" name="Slide Number Placeholder 3">
            <a:extLst>
              <a:ext uri="{FF2B5EF4-FFF2-40B4-BE49-F238E27FC236}">
                <a16:creationId xmlns:a16="http://schemas.microsoft.com/office/drawing/2014/main" id="{7DE59884-1797-4000-8721-47C1191927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A7B2E1-8AF2-496D-A8E4-B5644DB30E46}" type="slidenum">
              <a:t>30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C0D5F-8652-4B7B-A7E6-08B43E304E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8204B8-05C2-4AAB-85C6-DD744B92B5CC}"/>
              </a:ext>
            </a:extLst>
          </p:cNvPr>
          <p:cNvSpPr txBox="1">
            <a:spLocks noGrp="1"/>
          </p:cNvSpPr>
          <p:nvPr>
            <p:ph type="body" sz="quarter" idx="1"/>
          </p:nvPr>
        </p:nvSpPr>
        <p:spPr/>
        <p:txBody>
          <a:bodyPr/>
          <a:lstStyle/>
          <a:p>
            <a:pPr lvl="0"/>
            <a:r>
              <a:rPr lang="nl-NL"/>
              <a:t>Explain the REST Assured extract() feature, which you can use (using GPath) to extract certain values from a response for later reuse.</a:t>
            </a:r>
          </a:p>
        </p:txBody>
      </p:sp>
      <p:sp>
        <p:nvSpPr>
          <p:cNvPr id="4" name="Slide Number Placeholder 3">
            <a:extLst>
              <a:ext uri="{FF2B5EF4-FFF2-40B4-BE49-F238E27FC236}">
                <a16:creationId xmlns:a16="http://schemas.microsoft.com/office/drawing/2014/main" id="{F889EFEF-9007-45E1-9F6A-6AA80E464BA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B8895A-035D-412C-B8FC-24AC1B3EF434}" type="slidenum">
              <a:t>31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B9394-BCA8-4CD3-87FF-CDD2F72FD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CA1AD-8FD8-4DC4-BFC3-05D9EB5F16E8}"/>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2186B508-A79E-451E-B91E-67F2180825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43E1F2-95A8-4410-A660-3A488A630477}" type="slidenum">
              <a:t>32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BA50B-DC4D-426F-8ABA-F165A27F92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61E002-A6DC-4419-8986-21279C1B9FC6}"/>
              </a:ext>
            </a:extLst>
          </p:cNvPr>
          <p:cNvSpPr txBox="1">
            <a:spLocks noGrp="1"/>
          </p:cNvSpPr>
          <p:nvPr>
            <p:ph type="body" sz="quarter" idx="1"/>
          </p:nvPr>
        </p:nvSpPr>
        <p:spPr/>
        <p:txBody>
          <a:bodyPr/>
          <a:lstStyle/>
          <a:p>
            <a:pPr lvl="0"/>
            <a:r>
              <a:rPr lang="nl-NL"/>
              <a:t>The ResponseSpecBuilder supports defining checks globally. You can then use these in your tests and combine them with test-specific checks.</a:t>
            </a:r>
          </a:p>
        </p:txBody>
      </p:sp>
      <p:sp>
        <p:nvSpPr>
          <p:cNvPr id="4" name="Slide Number Placeholder 3">
            <a:extLst>
              <a:ext uri="{FF2B5EF4-FFF2-40B4-BE49-F238E27FC236}">
                <a16:creationId xmlns:a16="http://schemas.microsoft.com/office/drawing/2014/main" id="{3FDF4E2C-0BED-48B2-9B6E-18D2389D225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2EDCEC-2507-4D6E-AF7B-A45A1444D4F7}" type="slidenum">
              <a:t>33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34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35B9D-09E7-481E-A86C-237709DB3CD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9671332-09AE-481B-B98B-AEBA68196C4C}"/>
              </a:ext>
            </a:extLst>
          </p:cNvPr>
          <p:cNvSpPr txBox="1">
            <a:spLocks noGrp="1"/>
          </p:cNvSpPr>
          <p:nvPr>
            <p:ph type="body" sz="quarter" idx="1"/>
          </p:nvPr>
        </p:nvSpPr>
        <p:spPr/>
        <p:txBody>
          <a:bodyPr/>
          <a:lstStyle/>
          <a:p>
            <a:endParaRPr lang="en-NL"/>
          </a:p>
        </p:txBody>
      </p:sp>
      <p:sp>
        <p:nvSpPr>
          <p:cNvPr id="4" name="Slide Number Placeholder 3">
            <a:extLst>
              <a:ext uri="{FF2B5EF4-FFF2-40B4-BE49-F238E27FC236}">
                <a16:creationId xmlns:a16="http://schemas.microsoft.com/office/drawing/2014/main" id="{587F1B3B-999A-4A8F-BF4D-40FF041B301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B5256-3CAB-45DA-ADF9-FEB2E539C857}" type="slidenum">
              <a:t>35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49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50</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98956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51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650821-B668-44DB-B3F2-9358FDEBFD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0FCB97-B2BE-4581-8324-FFA4200B9EB2}"/>
              </a:ext>
            </a:extLst>
          </p:cNvPr>
          <p:cNvSpPr txBox="1">
            <a:spLocks noGrp="1"/>
          </p:cNvSpPr>
          <p:nvPr>
            <p:ph type="body" sz="quarter" idx="1"/>
          </p:nvPr>
        </p:nvSpPr>
        <p:spPr/>
        <p:txBody>
          <a:bodyPr/>
          <a:lstStyle/>
          <a:p>
            <a:pPr lvl="0"/>
            <a:r>
              <a:rPr lang="nl-NL"/>
              <a:t>Explain the concept of RESTful web services and compare it to your browser retrieving web pages, images, etc. from a web server (or sending data back to it).</a:t>
            </a:r>
          </a:p>
        </p:txBody>
      </p:sp>
      <p:sp>
        <p:nvSpPr>
          <p:cNvPr id="4" name="Slide Number Placeholder 3">
            <a:extLst>
              <a:ext uri="{FF2B5EF4-FFF2-40B4-BE49-F238E27FC236}">
                <a16:creationId xmlns:a16="http://schemas.microsoft.com/office/drawing/2014/main" id="{A4040D6A-8B1A-4F94-8FC3-2AD590AB993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3D739DE-1782-48EB-8D09-03652F5E6A2D}" type="slidenum">
              <a:t>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707067-68D6-42C0-A69B-F2882866761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90340F-257E-4A4C-B35C-4DD46A4D9C53}"/>
              </a:ext>
            </a:extLst>
          </p:cNvPr>
          <p:cNvSpPr txBox="1">
            <a:spLocks noGrp="1"/>
          </p:cNvSpPr>
          <p:nvPr>
            <p:ph type="body" sz="quarter" idx="1"/>
          </p:nvPr>
        </p:nvSpPr>
        <p:spPr/>
        <p:txBody>
          <a:bodyPr/>
          <a:lstStyle/>
          <a:p>
            <a:pPr lvl="0"/>
            <a:r>
              <a:rPr lang="nl-NL"/>
              <a:t>A simple example. You could also perform this one live to show the participants how easy it is to invoke a RESTful web service using your browser (it really is no different from accessing a regular web page since it’s all done over HTTP)</a:t>
            </a:r>
          </a:p>
        </p:txBody>
      </p:sp>
      <p:sp>
        <p:nvSpPr>
          <p:cNvPr id="4" name="Slide Number Placeholder 3">
            <a:extLst>
              <a:ext uri="{FF2B5EF4-FFF2-40B4-BE49-F238E27FC236}">
                <a16:creationId xmlns:a16="http://schemas.microsoft.com/office/drawing/2014/main" id="{A47A2AF5-BFAA-4195-8ABA-296D8DFF579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1C3D909-B033-44D4-AE3E-88A582817069}" type="slidenum">
              <a:t>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81B9E0-EA9E-4ADE-B3A0-AE24C9A165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DD2835-6247-430F-A457-301D153F4A98}"/>
              </a:ext>
            </a:extLst>
          </p:cNvPr>
          <p:cNvSpPr txBox="1">
            <a:spLocks noGrp="1"/>
          </p:cNvSpPr>
          <p:nvPr>
            <p:ph type="body" sz="quarter" idx="1"/>
          </p:nvPr>
        </p:nvSpPr>
        <p:spPr/>
        <p:txBody>
          <a:bodyPr/>
          <a:lstStyle/>
          <a:p>
            <a:pPr lvl="0"/>
            <a:r>
              <a:rPr lang="nl-NL"/>
              <a:t>Explain where RESTful web services are used.</a:t>
            </a:r>
          </a:p>
          <a:p>
            <a:pPr lvl="0"/>
            <a:endParaRPr lang="nl-NL"/>
          </a:p>
          <a:p>
            <a:pPr lvl="0"/>
            <a:r>
              <a:rPr lang="nl-NL"/>
              <a:t>API Economy relates to software development exposing (parts of) their applications to the outside world through APIs, so that other developers can easily integrate their applications with it. For example: Google’s Gmail API, Maps API or the PayPal or LinkedIn APIs.</a:t>
            </a:r>
          </a:p>
        </p:txBody>
      </p:sp>
      <p:sp>
        <p:nvSpPr>
          <p:cNvPr id="4" name="Slide Number Placeholder 3">
            <a:extLst>
              <a:ext uri="{FF2B5EF4-FFF2-40B4-BE49-F238E27FC236}">
                <a16:creationId xmlns:a16="http://schemas.microsoft.com/office/drawing/2014/main" id="{D1A5E499-C9DD-4569-8A50-E05681E707F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6F34AAA-F702-452E-A142-7F9B0D91A0C4}" type="slidenum">
              <a:t>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10</a:t>
            </a:fld>
            <a:endParaRPr lang="nl-NL"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3-3-2020</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3-3-2020</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3-3-2020</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E1A-929D-44BC-8740-DB56181088A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AA92267-F56D-49D1-A3C0-4A532685CD5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5872620F-4AAC-4681-9B01-E76E3F46585F}"/>
              </a:ext>
            </a:extLst>
          </p:cNvPr>
          <p:cNvSpPr txBox="1">
            <a:spLocks noGrp="1"/>
          </p:cNvSpPr>
          <p:nvPr>
            <p:ph type="dt" sz="half" idx="7"/>
          </p:nvPr>
        </p:nvSpPr>
        <p:spPr/>
        <p:txBody>
          <a:bodyPr/>
          <a:lstStyle>
            <a:lvl1pPr>
              <a:defRPr/>
            </a:lvl1pPr>
          </a:lstStyle>
          <a:p>
            <a:pPr lvl="0"/>
            <a:fld id="{0EEA0F42-FF54-4878-A646-C57FB974670E}" type="datetime1">
              <a:rPr lang="nl-NL"/>
              <a:pPr lvl="0"/>
              <a:t>3-3-2020</a:t>
            </a:fld>
            <a:endParaRPr lang="nl-NL"/>
          </a:p>
        </p:txBody>
      </p:sp>
      <p:sp>
        <p:nvSpPr>
          <p:cNvPr id="5" name="Footer Placeholder 4">
            <a:extLst>
              <a:ext uri="{FF2B5EF4-FFF2-40B4-BE49-F238E27FC236}">
                <a16:creationId xmlns:a16="http://schemas.microsoft.com/office/drawing/2014/main" id="{4614D1F5-FAB1-4536-9328-6708FDAD49F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938428-86AE-4B13-94CF-EBEE54781D6E}"/>
              </a:ext>
            </a:extLst>
          </p:cNvPr>
          <p:cNvSpPr txBox="1">
            <a:spLocks noGrp="1"/>
          </p:cNvSpPr>
          <p:nvPr>
            <p:ph type="sldNum" sz="quarter" idx="8"/>
          </p:nvPr>
        </p:nvSpPr>
        <p:spPr/>
        <p:txBody>
          <a:bodyPr/>
          <a:lstStyle>
            <a:lvl1pPr>
              <a:defRPr/>
            </a:lvl1pPr>
          </a:lstStyle>
          <a:p>
            <a:pPr lvl="0"/>
            <a:fld id="{A0D10CEA-31C7-4EA9-9E1E-F01346817C4F}" type="slidenum">
              <a:t>‹nr.›</a:t>
            </a:fld>
            <a:endParaRPr lang="nl-NL"/>
          </a:p>
        </p:txBody>
      </p:sp>
    </p:spTree>
    <p:extLst>
      <p:ext uri="{BB962C8B-B14F-4D97-AF65-F5344CB8AC3E}">
        <p14:creationId xmlns:p14="http://schemas.microsoft.com/office/powerpoint/2010/main" val="423936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647-1EEA-45A1-9FF5-2891424E28F6}"/>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8BDBCB01-2CDD-4F15-AB4E-C8FE1FCF75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6B1786-936B-46E2-8D9F-B75824A2366B}"/>
              </a:ext>
            </a:extLst>
          </p:cNvPr>
          <p:cNvSpPr txBox="1">
            <a:spLocks noGrp="1"/>
          </p:cNvSpPr>
          <p:nvPr>
            <p:ph type="dt" sz="half" idx="7"/>
          </p:nvPr>
        </p:nvSpPr>
        <p:spPr/>
        <p:txBody>
          <a:bodyPr/>
          <a:lstStyle>
            <a:lvl1pPr>
              <a:defRPr/>
            </a:lvl1pPr>
          </a:lstStyle>
          <a:p>
            <a:pPr lvl="0"/>
            <a:fld id="{862BB63C-E254-42D2-9CA7-2DD237DD4C22}" type="datetime1">
              <a:rPr lang="nl-NL"/>
              <a:pPr lvl="0"/>
              <a:t>3-3-2020</a:t>
            </a:fld>
            <a:endParaRPr lang="nl-NL"/>
          </a:p>
        </p:txBody>
      </p:sp>
      <p:sp>
        <p:nvSpPr>
          <p:cNvPr id="5" name="Footer Placeholder 4">
            <a:extLst>
              <a:ext uri="{FF2B5EF4-FFF2-40B4-BE49-F238E27FC236}">
                <a16:creationId xmlns:a16="http://schemas.microsoft.com/office/drawing/2014/main" id="{13B0D1B0-19F7-40BC-B3BD-5030D814C4B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2CF669D-FEC2-4695-A446-EA1A37F0E3AC}"/>
              </a:ext>
            </a:extLst>
          </p:cNvPr>
          <p:cNvSpPr txBox="1">
            <a:spLocks noGrp="1"/>
          </p:cNvSpPr>
          <p:nvPr>
            <p:ph type="sldNum" sz="quarter" idx="8"/>
          </p:nvPr>
        </p:nvSpPr>
        <p:spPr/>
        <p:txBody>
          <a:bodyPr/>
          <a:lstStyle>
            <a:lvl1pPr>
              <a:defRPr/>
            </a:lvl1pPr>
          </a:lstStyle>
          <a:p>
            <a:pPr lvl="0"/>
            <a:fld id="{ACA1E5A9-86D2-4F37-A6E6-5A0C508FA50A}" type="slidenum">
              <a:t>‹nr.›</a:t>
            </a:fld>
            <a:endParaRPr lang="nl-NL"/>
          </a:p>
        </p:txBody>
      </p:sp>
    </p:spTree>
    <p:extLst>
      <p:ext uri="{BB962C8B-B14F-4D97-AF65-F5344CB8AC3E}">
        <p14:creationId xmlns:p14="http://schemas.microsoft.com/office/powerpoint/2010/main" val="309215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F9F3-EFCA-43E2-BDBA-3802FD70BDA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5E4CCE-E868-479F-8A25-F3536C60355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6285721-569D-49C1-800D-BEAFD0D346BF}"/>
              </a:ext>
            </a:extLst>
          </p:cNvPr>
          <p:cNvSpPr txBox="1">
            <a:spLocks noGrp="1"/>
          </p:cNvSpPr>
          <p:nvPr>
            <p:ph type="dt" sz="half" idx="7"/>
          </p:nvPr>
        </p:nvSpPr>
        <p:spPr/>
        <p:txBody>
          <a:bodyPr/>
          <a:lstStyle>
            <a:lvl1pPr>
              <a:defRPr/>
            </a:lvl1pPr>
          </a:lstStyle>
          <a:p>
            <a:pPr lvl="0"/>
            <a:fld id="{CA161285-D59A-496F-B4DB-1E80D5E8B075}" type="datetime1">
              <a:rPr lang="nl-NL"/>
              <a:pPr lvl="0"/>
              <a:t>3-3-2020</a:t>
            </a:fld>
            <a:endParaRPr lang="nl-NL"/>
          </a:p>
        </p:txBody>
      </p:sp>
      <p:sp>
        <p:nvSpPr>
          <p:cNvPr id="5" name="Footer Placeholder 4">
            <a:extLst>
              <a:ext uri="{FF2B5EF4-FFF2-40B4-BE49-F238E27FC236}">
                <a16:creationId xmlns:a16="http://schemas.microsoft.com/office/drawing/2014/main" id="{A70125DA-AC65-45FC-A94D-43C22DFF3E6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C4596FA0-80DC-4C18-9CD8-3A0B92198B0E}"/>
              </a:ext>
            </a:extLst>
          </p:cNvPr>
          <p:cNvSpPr txBox="1">
            <a:spLocks noGrp="1"/>
          </p:cNvSpPr>
          <p:nvPr>
            <p:ph type="sldNum" sz="quarter" idx="8"/>
          </p:nvPr>
        </p:nvSpPr>
        <p:spPr/>
        <p:txBody>
          <a:bodyPr/>
          <a:lstStyle>
            <a:lvl1pPr>
              <a:defRPr/>
            </a:lvl1pPr>
          </a:lstStyle>
          <a:p>
            <a:pPr lvl="0"/>
            <a:fld id="{3E143564-4B13-4F70-8FE7-6D84B0F53DB4}" type="slidenum">
              <a:t>‹nr.›</a:t>
            </a:fld>
            <a:endParaRPr lang="nl-NL"/>
          </a:p>
        </p:txBody>
      </p:sp>
    </p:spTree>
    <p:extLst>
      <p:ext uri="{BB962C8B-B14F-4D97-AF65-F5344CB8AC3E}">
        <p14:creationId xmlns:p14="http://schemas.microsoft.com/office/powerpoint/2010/main" val="5101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B87-F089-46C3-B496-A587A5272F1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4CB6308-2C2F-469A-84B7-376CB20D092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1FF6FD6-5A59-4464-86C7-048F21026E4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C5974AD-577E-4F04-A401-A774951E47F7}"/>
              </a:ext>
            </a:extLst>
          </p:cNvPr>
          <p:cNvSpPr txBox="1">
            <a:spLocks noGrp="1"/>
          </p:cNvSpPr>
          <p:nvPr>
            <p:ph type="dt" sz="half" idx="7"/>
          </p:nvPr>
        </p:nvSpPr>
        <p:spPr/>
        <p:txBody>
          <a:bodyPr/>
          <a:lstStyle>
            <a:lvl1pPr>
              <a:defRPr/>
            </a:lvl1pPr>
          </a:lstStyle>
          <a:p>
            <a:pPr lvl="0"/>
            <a:fld id="{93F400A2-F3F0-4BAB-85D9-B0A4695384F6}" type="datetime1">
              <a:rPr lang="nl-NL"/>
              <a:pPr lvl="0"/>
              <a:t>3-3-2020</a:t>
            </a:fld>
            <a:endParaRPr lang="nl-NL"/>
          </a:p>
        </p:txBody>
      </p:sp>
      <p:sp>
        <p:nvSpPr>
          <p:cNvPr id="6" name="Footer Placeholder 5">
            <a:extLst>
              <a:ext uri="{FF2B5EF4-FFF2-40B4-BE49-F238E27FC236}">
                <a16:creationId xmlns:a16="http://schemas.microsoft.com/office/drawing/2014/main" id="{2BC3682B-62BB-4F5C-A375-AB9FEC8F1C0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9DB8395D-1AF8-4DF7-9AD5-3227A6E6781D}"/>
              </a:ext>
            </a:extLst>
          </p:cNvPr>
          <p:cNvSpPr txBox="1">
            <a:spLocks noGrp="1"/>
          </p:cNvSpPr>
          <p:nvPr>
            <p:ph type="sldNum" sz="quarter" idx="8"/>
          </p:nvPr>
        </p:nvSpPr>
        <p:spPr/>
        <p:txBody>
          <a:bodyPr/>
          <a:lstStyle>
            <a:lvl1pPr>
              <a:defRPr/>
            </a:lvl1pPr>
          </a:lstStyle>
          <a:p>
            <a:pPr lvl="0"/>
            <a:fld id="{EAB78E39-C357-404B-92E7-B459C4405E87}" type="slidenum">
              <a:t>‹nr.›</a:t>
            </a:fld>
            <a:endParaRPr lang="nl-NL"/>
          </a:p>
        </p:txBody>
      </p:sp>
    </p:spTree>
    <p:extLst>
      <p:ext uri="{BB962C8B-B14F-4D97-AF65-F5344CB8AC3E}">
        <p14:creationId xmlns:p14="http://schemas.microsoft.com/office/powerpoint/2010/main" val="181629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B8B-A0F1-4629-8890-ACF357E66C4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F7C6943-F0D2-4EFF-BD28-B10CCFCA12D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0D68A21-8CC3-4514-9724-F6AE92408BE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C2AE44-436F-4171-95AA-78BFDBD3412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EE4898B-87CC-4329-90F7-EBB3FE1A6C6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E6A5C9B-12C8-4B92-ABD2-4463352C54FD}"/>
              </a:ext>
            </a:extLst>
          </p:cNvPr>
          <p:cNvSpPr txBox="1">
            <a:spLocks noGrp="1"/>
          </p:cNvSpPr>
          <p:nvPr>
            <p:ph type="dt" sz="half" idx="7"/>
          </p:nvPr>
        </p:nvSpPr>
        <p:spPr/>
        <p:txBody>
          <a:bodyPr/>
          <a:lstStyle>
            <a:lvl1pPr>
              <a:defRPr/>
            </a:lvl1pPr>
          </a:lstStyle>
          <a:p>
            <a:pPr lvl="0"/>
            <a:fld id="{51074681-7954-455A-BC39-979E308542A1}" type="datetime1">
              <a:rPr lang="nl-NL"/>
              <a:pPr lvl="0"/>
              <a:t>3-3-2020</a:t>
            </a:fld>
            <a:endParaRPr lang="nl-NL"/>
          </a:p>
        </p:txBody>
      </p:sp>
      <p:sp>
        <p:nvSpPr>
          <p:cNvPr id="8" name="Footer Placeholder 7">
            <a:extLst>
              <a:ext uri="{FF2B5EF4-FFF2-40B4-BE49-F238E27FC236}">
                <a16:creationId xmlns:a16="http://schemas.microsoft.com/office/drawing/2014/main" id="{0B974E59-8EBB-4481-80B2-5E3A834303F4}"/>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071D64F7-1273-49E7-A8DD-41E791F0C54B}"/>
              </a:ext>
            </a:extLst>
          </p:cNvPr>
          <p:cNvSpPr txBox="1">
            <a:spLocks noGrp="1"/>
          </p:cNvSpPr>
          <p:nvPr>
            <p:ph type="sldNum" sz="quarter" idx="8"/>
          </p:nvPr>
        </p:nvSpPr>
        <p:spPr/>
        <p:txBody>
          <a:bodyPr/>
          <a:lstStyle>
            <a:lvl1pPr>
              <a:defRPr/>
            </a:lvl1pPr>
          </a:lstStyle>
          <a:p>
            <a:pPr lvl="0"/>
            <a:fld id="{9F8E2C85-D01E-4FA9-8166-31D47C2AE8D4}" type="slidenum">
              <a:t>‹nr.›</a:t>
            </a:fld>
            <a:endParaRPr lang="nl-NL"/>
          </a:p>
        </p:txBody>
      </p:sp>
    </p:spTree>
    <p:extLst>
      <p:ext uri="{BB962C8B-B14F-4D97-AF65-F5344CB8AC3E}">
        <p14:creationId xmlns:p14="http://schemas.microsoft.com/office/powerpoint/2010/main" val="7703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DD4-A44E-4D1E-BBB9-6D0AF151919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2D889D60-6BFA-4E14-8E0A-D54CF56FF165}"/>
              </a:ext>
            </a:extLst>
          </p:cNvPr>
          <p:cNvSpPr txBox="1">
            <a:spLocks noGrp="1"/>
          </p:cNvSpPr>
          <p:nvPr>
            <p:ph type="dt" sz="half" idx="7"/>
          </p:nvPr>
        </p:nvSpPr>
        <p:spPr/>
        <p:txBody>
          <a:bodyPr/>
          <a:lstStyle>
            <a:lvl1pPr>
              <a:defRPr/>
            </a:lvl1pPr>
          </a:lstStyle>
          <a:p>
            <a:pPr lvl="0"/>
            <a:fld id="{843EDBCF-B50F-4F9D-82FF-FE37B8E3242F}" type="datetime1">
              <a:rPr lang="nl-NL"/>
              <a:pPr lvl="0"/>
              <a:t>3-3-2020</a:t>
            </a:fld>
            <a:endParaRPr lang="nl-NL"/>
          </a:p>
        </p:txBody>
      </p:sp>
      <p:sp>
        <p:nvSpPr>
          <p:cNvPr id="4" name="Footer Placeholder 3">
            <a:extLst>
              <a:ext uri="{FF2B5EF4-FFF2-40B4-BE49-F238E27FC236}">
                <a16:creationId xmlns:a16="http://schemas.microsoft.com/office/drawing/2014/main" id="{738D434C-4D98-4394-A1C4-C0E5382F9ADC}"/>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9228D20-F346-452E-91BD-D104D3C84D62}"/>
              </a:ext>
            </a:extLst>
          </p:cNvPr>
          <p:cNvSpPr txBox="1">
            <a:spLocks noGrp="1"/>
          </p:cNvSpPr>
          <p:nvPr>
            <p:ph type="sldNum" sz="quarter" idx="8"/>
          </p:nvPr>
        </p:nvSpPr>
        <p:spPr/>
        <p:txBody>
          <a:bodyPr/>
          <a:lstStyle>
            <a:lvl1pPr>
              <a:defRPr/>
            </a:lvl1pPr>
          </a:lstStyle>
          <a:p>
            <a:pPr lvl="0"/>
            <a:fld id="{C7B0E609-29E9-47B3-BF6E-8CC865B9D25E}" type="slidenum">
              <a:t>‹nr.›</a:t>
            </a:fld>
            <a:endParaRPr lang="nl-NL"/>
          </a:p>
        </p:txBody>
      </p:sp>
    </p:spTree>
    <p:extLst>
      <p:ext uri="{BB962C8B-B14F-4D97-AF65-F5344CB8AC3E}">
        <p14:creationId xmlns:p14="http://schemas.microsoft.com/office/powerpoint/2010/main" val="67106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3A8A6-EEFD-46BD-9598-D8BFEA3291DF}"/>
              </a:ext>
            </a:extLst>
          </p:cNvPr>
          <p:cNvSpPr txBox="1">
            <a:spLocks noGrp="1"/>
          </p:cNvSpPr>
          <p:nvPr>
            <p:ph type="dt" sz="half" idx="7"/>
          </p:nvPr>
        </p:nvSpPr>
        <p:spPr/>
        <p:txBody>
          <a:bodyPr/>
          <a:lstStyle>
            <a:lvl1pPr>
              <a:defRPr/>
            </a:lvl1pPr>
          </a:lstStyle>
          <a:p>
            <a:pPr lvl="0"/>
            <a:fld id="{E66AEB38-A95A-4131-9C16-2EDD2FD8A7E3}" type="datetime1">
              <a:rPr lang="nl-NL"/>
              <a:pPr lvl="0"/>
              <a:t>3-3-2020</a:t>
            </a:fld>
            <a:endParaRPr lang="nl-NL"/>
          </a:p>
        </p:txBody>
      </p:sp>
      <p:sp>
        <p:nvSpPr>
          <p:cNvPr id="3" name="Footer Placeholder 2">
            <a:extLst>
              <a:ext uri="{FF2B5EF4-FFF2-40B4-BE49-F238E27FC236}">
                <a16:creationId xmlns:a16="http://schemas.microsoft.com/office/drawing/2014/main" id="{251D0570-A4FC-4D4B-8B4D-BDDF4AA7FD0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0030E181-B58F-41FD-AC45-C2DF78F7E7A2}"/>
              </a:ext>
            </a:extLst>
          </p:cNvPr>
          <p:cNvSpPr txBox="1">
            <a:spLocks noGrp="1"/>
          </p:cNvSpPr>
          <p:nvPr>
            <p:ph type="sldNum" sz="quarter" idx="8"/>
          </p:nvPr>
        </p:nvSpPr>
        <p:spPr/>
        <p:txBody>
          <a:bodyPr/>
          <a:lstStyle>
            <a:lvl1pPr>
              <a:defRPr/>
            </a:lvl1pPr>
          </a:lstStyle>
          <a:p>
            <a:pPr lvl="0"/>
            <a:fld id="{3FCEFF80-C2AD-407B-8695-E7EDBB97F650}" type="slidenum">
              <a:t>‹nr.›</a:t>
            </a:fld>
            <a:endParaRPr lang="nl-NL"/>
          </a:p>
        </p:txBody>
      </p:sp>
    </p:spTree>
    <p:extLst>
      <p:ext uri="{BB962C8B-B14F-4D97-AF65-F5344CB8AC3E}">
        <p14:creationId xmlns:p14="http://schemas.microsoft.com/office/powerpoint/2010/main" val="3594361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82-D268-472B-A1CA-75358410637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3FBDCA44-DBE6-4AE8-87CF-D5577375F75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BFC3289-3C2E-45A5-8126-42625B32C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5B84473-28AC-4835-ABFE-B1174B235EC2}"/>
              </a:ext>
            </a:extLst>
          </p:cNvPr>
          <p:cNvSpPr txBox="1">
            <a:spLocks noGrp="1"/>
          </p:cNvSpPr>
          <p:nvPr>
            <p:ph type="dt" sz="half" idx="7"/>
          </p:nvPr>
        </p:nvSpPr>
        <p:spPr/>
        <p:txBody>
          <a:bodyPr/>
          <a:lstStyle>
            <a:lvl1pPr>
              <a:defRPr/>
            </a:lvl1pPr>
          </a:lstStyle>
          <a:p>
            <a:pPr lvl="0"/>
            <a:fld id="{DE00E736-EA6F-44D7-B99F-5E4D15F940C3}" type="datetime1">
              <a:rPr lang="nl-NL"/>
              <a:pPr lvl="0"/>
              <a:t>3-3-2020</a:t>
            </a:fld>
            <a:endParaRPr lang="nl-NL"/>
          </a:p>
        </p:txBody>
      </p:sp>
      <p:sp>
        <p:nvSpPr>
          <p:cNvPr id="6" name="Footer Placeholder 5">
            <a:extLst>
              <a:ext uri="{FF2B5EF4-FFF2-40B4-BE49-F238E27FC236}">
                <a16:creationId xmlns:a16="http://schemas.microsoft.com/office/drawing/2014/main" id="{7A747DA6-9B3E-4F66-89B7-2FE8C910F206}"/>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7975E6F-26DA-4209-9E44-EACDF910A065}"/>
              </a:ext>
            </a:extLst>
          </p:cNvPr>
          <p:cNvSpPr txBox="1">
            <a:spLocks noGrp="1"/>
          </p:cNvSpPr>
          <p:nvPr>
            <p:ph type="sldNum" sz="quarter" idx="8"/>
          </p:nvPr>
        </p:nvSpPr>
        <p:spPr/>
        <p:txBody>
          <a:bodyPr/>
          <a:lstStyle>
            <a:lvl1pPr>
              <a:defRPr/>
            </a:lvl1pPr>
          </a:lstStyle>
          <a:p>
            <a:pPr lvl="0"/>
            <a:fld id="{E346D08F-EF9F-4089-86C9-A05B7C3AD1D8}" type="slidenum">
              <a:t>‹nr.›</a:t>
            </a:fld>
            <a:endParaRPr lang="nl-NL"/>
          </a:p>
        </p:txBody>
      </p:sp>
    </p:spTree>
    <p:extLst>
      <p:ext uri="{BB962C8B-B14F-4D97-AF65-F5344CB8AC3E}">
        <p14:creationId xmlns:p14="http://schemas.microsoft.com/office/powerpoint/2010/main" val="2142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3-3-2020</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660-2F49-4E6B-9AFE-53F3F597DA3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8525ECB-6055-4AF2-A02D-F6BD9B2D6384}"/>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566D658-5196-461A-A034-62C4DB7116E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EA320-898C-4615-B0CC-AE18A26ED948}"/>
              </a:ext>
            </a:extLst>
          </p:cNvPr>
          <p:cNvSpPr txBox="1">
            <a:spLocks noGrp="1"/>
          </p:cNvSpPr>
          <p:nvPr>
            <p:ph type="dt" sz="half" idx="7"/>
          </p:nvPr>
        </p:nvSpPr>
        <p:spPr/>
        <p:txBody>
          <a:bodyPr/>
          <a:lstStyle>
            <a:lvl1pPr>
              <a:defRPr/>
            </a:lvl1pPr>
          </a:lstStyle>
          <a:p>
            <a:pPr lvl="0"/>
            <a:fld id="{2B71CD38-120C-4370-82EF-6EFC98206A62}" type="datetime1">
              <a:rPr lang="nl-NL"/>
              <a:pPr lvl="0"/>
              <a:t>3-3-2020</a:t>
            </a:fld>
            <a:endParaRPr lang="nl-NL"/>
          </a:p>
        </p:txBody>
      </p:sp>
      <p:sp>
        <p:nvSpPr>
          <p:cNvPr id="6" name="Footer Placeholder 5">
            <a:extLst>
              <a:ext uri="{FF2B5EF4-FFF2-40B4-BE49-F238E27FC236}">
                <a16:creationId xmlns:a16="http://schemas.microsoft.com/office/drawing/2014/main" id="{7577817A-A3F1-41F0-9025-B17915491FB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39C884D6-44FF-47BC-8931-593575A7DF27}"/>
              </a:ext>
            </a:extLst>
          </p:cNvPr>
          <p:cNvSpPr txBox="1">
            <a:spLocks noGrp="1"/>
          </p:cNvSpPr>
          <p:nvPr>
            <p:ph type="sldNum" sz="quarter" idx="8"/>
          </p:nvPr>
        </p:nvSpPr>
        <p:spPr/>
        <p:txBody>
          <a:bodyPr/>
          <a:lstStyle>
            <a:lvl1pPr>
              <a:defRPr/>
            </a:lvl1pPr>
          </a:lstStyle>
          <a:p>
            <a:pPr lvl="0"/>
            <a:fld id="{DDE64B74-C993-4593-95AD-511F9FFFA76E}" type="slidenum">
              <a:t>‹nr.›</a:t>
            </a:fld>
            <a:endParaRPr lang="nl-NL"/>
          </a:p>
        </p:txBody>
      </p:sp>
    </p:spTree>
    <p:extLst>
      <p:ext uri="{BB962C8B-B14F-4D97-AF65-F5344CB8AC3E}">
        <p14:creationId xmlns:p14="http://schemas.microsoft.com/office/powerpoint/2010/main" val="263491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517-4732-4406-9A67-68F64FB4CD30}"/>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FDB14695-7019-46E9-87F5-AF80E75722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2CB6DB1-F471-48EE-B4A1-BE40A7BE6189}"/>
              </a:ext>
            </a:extLst>
          </p:cNvPr>
          <p:cNvSpPr txBox="1">
            <a:spLocks noGrp="1"/>
          </p:cNvSpPr>
          <p:nvPr>
            <p:ph type="dt" sz="half" idx="7"/>
          </p:nvPr>
        </p:nvSpPr>
        <p:spPr/>
        <p:txBody>
          <a:bodyPr/>
          <a:lstStyle>
            <a:lvl1pPr>
              <a:defRPr/>
            </a:lvl1pPr>
          </a:lstStyle>
          <a:p>
            <a:pPr lvl="0"/>
            <a:fld id="{9E817389-298C-4898-AC8C-24B846E7FDE0}" type="datetime1">
              <a:rPr lang="nl-NL"/>
              <a:pPr lvl="0"/>
              <a:t>3-3-2020</a:t>
            </a:fld>
            <a:endParaRPr lang="nl-NL"/>
          </a:p>
        </p:txBody>
      </p:sp>
      <p:sp>
        <p:nvSpPr>
          <p:cNvPr id="5" name="Footer Placeholder 4">
            <a:extLst>
              <a:ext uri="{FF2B5EF4-FFF2-40B4-BE49-F238E27FC236}">
                <a16:creationId xmlns:a16="http://schemas.microsoft.com/office/drawing/2014/main" id="{E01DDC43-526C-4355-BFEE-BA0E9D96C98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31A5FF82-4F74-4272-AE4E-F4B9FB197827}"/>
              </a:ext>
            </a:extLst>
          </p:cNvPr>
          <p:cNvSpPr txBox="1">
            <a:spLocks noGrp="1"/>
          </p:cNvSpPr>
          <p:nvPr>
            <p:ph type="sldNum" sz="quarter" idx="8"/>
          </p:nvPr>
        </p:nvSpPr>
        <p:spPr/>
        <p:txBody>
          <a:bodyPr/>
          <a:lstStyle>
            <a:lvl1pPr>
              <a:defRPr/>
            </a:lvl1pPr>
          </a:lstStyle>
          <a:p>
            <a:pPr lvl="0"/>
            <a:fld id="{E7C7B5F7-23F7-4933-A7DB-A5BDE51BA056}" type="slidenum">
              <a:t>‹nr.›</a:t>
            </a:fld>
            <a:endParaRPr lang="nl-NL"/>
          </a:p>
        </p:txBody>
      </p:sp>
    </p:spTree>
    <p:extLst>
      <p:ext uri="{BB962C8B-B14F-4D97-AF65-F5344CB8AC3E}">
        <p14:creationId xmlns:p14="http://schemas.microsoft.com/office/powerpoint/2010/main" val="327225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5C5B9-817D-4AE5-A1C4-569887848CF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20931117-B1E0-40F5-ABB6-46AC6A4C1F4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4A58E0-9A16-46A0-9B7F-18F220762549}"/>
              </a:ext>
            </a:extLst>
          </p:cNvPr>
          <p:cNvSpPr txBox="1">
            <a:spLocks noGrp="1"/>
          </p:cNvSpPr>
          <p:nvPr>
            <p:ph type="dt" sz="half" idx="7"/>
          </p:nvPr>
        </p:nvSpPr>
        <p:spPr/>
        <p:txBody>
          <a:bodyPr/>
          <a:lstStyle>
            <a:lvl1pPr>
              <a:defRPr/>
            </a:lvl1pPr>
          </a:lstStyle>
          <a:p>
            <a:pPr lvl="0"/>
            <a:fld id="{A7DD276C-3068-4FCD-8BB9-E63E5743A8E7}" type="datetime1">
              <a:rPr lang="nl-NL"/>
              <a:pPr lvl="0"/>
              <a:t>3-3-2020</a:t>
            </a:fld>
            <a:endParaRPr lang="nl-NL"/>
          </a:p>
        </p:txBody>
      </p:sp>
      <p:sp>
        <p:nvSpPr>
          <p:cNvPr id="5" name="Footer Placeholder 4">
            <a:extLst>
              <a:ext uri="{FF2B5EF4-FFF2-40B4-BE49-F238E27FC236}">
                <a16:creationId xmlns:a16="http://schemas.microsoft.com/office/drawing/2014/main" id="{D74336DD-3C66-43E3-B6AF-2D8FE69A2C6B}"/>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9C168DD-AAC8-4539-8E68-F4FA31EE2AC0}"/>
              </a:ext>
            </a:extLst>
          </p:cNvPr>
          <p:cNvSpPr txBox="1">
            <a:spLocks noGrp="1"/>
          </p:cNvSpPr>
          <p:nvPr>
            <p:ph type="sldNum" sz="quarter" idx="8"/>
          </p:nvPr>
        </p:nvSpPr>
        <p:spPr/>
        <p:txBody>
          <a:bodyPr/>
          <a:lstStyle>
            <a:lvl1pPr>
              <a:defRPr/>
            </a:lvl1pPr>
          </a:lstStyle>
          <a:p>
            <a:pPr lvl="0"/>
            <a:fld id="{696FA2F0-D51B-474D-AAC9-5ED7E2E996C7}" type="slidenum">
              <a:t>‹nr.›</a:t>
            </a:fld>
            <a:endParaRPr lang="nl-NL"/>
          </a:p>
        </p:txBody>
      </p:sp>
    </p:spTree>
    <p:extLst>
      <p:ext uri="{BB962C8B-B14F-4D97-AF65-F5344CB8AC3E}">
        <p14:creationId xmlns:p14="http://schemas.microsoft.com/office/powerpoint/2010/main" val="235189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3-3-2020</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3-3-2020</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3-3-2020</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3-3-2020</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3-3-2020</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3-3-2020</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3-3-2020</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3-3-2020</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3-3-2020</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3-3-2020</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3-3-2020</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3-3-2020</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3-3-2020</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3-3-2020</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3-3-2020</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3-3-2020</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3-3-2020</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3-3-2020</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3-3-2020</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3-3-2020</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3-3-2020</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3-3-2020</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3-3-2020</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3-3-2020</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3-3-2020</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3-3-2020</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3-3-2020</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3-3-2020</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3-3-2020</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3-3-2020</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D70F9-D96B-41BD-B9FE-ED270BD1CFC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408D1F-5444-428D-AF75-0C6CEE304F8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FA66EC5-8A5E-4BC3-A2F7-381032B9BA4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54FFC27-5D2E-44C5-BF50-A60ABA0B841B}" type="datetime1">
              <a:rPr lang="nl-NL"/>
              <a:pPr lvl="0"/>
              <a:t>3-3-2020</a:t>
            </a:fld>
            <a:endParaRPr lang="nl-NL"/>
          </a:p>
        </p:txBody>
      </p:sp>
      <p:sp>
        <p:nvSpPr>
          <p:cNvPr id="5" name="Footer Placeholder 4">
            <a:extLst>
              <a:ext uri="{FF2B5EF4-FFF2-40B4-BE49-F238E27FC236}">
                <a16:creationId xmlns:a16="http://schemas.microsoft.com/office/drawing/2014/main" id="{EABCE7B5-D152-4073-9EBD-12E76C4AF2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A16AA39-EE68-455A-8A7C-E813AB7CC9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41F524F-AE13-4C22-8936-06CAF0D422CA}" type="slidenum">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3-3-2020</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3-3-2020</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REST Assured</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 Assured</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Download from http://rest-assured.io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as a dependency to your project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Maven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8" name="Tekstvak 7">
            <a:extLst>
              <a:ext uri="{FF2B5EF4-FFF2-40B4-BE49-F238E27FC236}">
                <a16:creationId xmlns:a16="http://schemas.microsoft.com/office/drawing/2014/main" id="{4FC61B74-5DA5-4F21-AABD-BA4071F5EA3D}"/>
              </a:ext>
            </a:extLst>
          </p:cNvPr>
          <p:cNvSpPr txBox="1"/>
          <p:nvPr/>
        </p:nvSpPr>
        <p:spPr>
          <a:xfrm>
            <a:off x="2722880" y="3870960"/>
            <a:ext cx="8890000" cy="2308324"/>
          </a:xfrm>
          <a:prstGeom prst="rect">
            <a:avLst/>
          </a:prstGeom>
          <a:noFill/>
        </p:spPr>
        <p:txBody>
          <a:bodyPr wrap="square" rtlCol="0">
            <a:spAutoFit/>
          </a:bodyPr>
          <a:lstStyle/>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&gt;io.rest-assured&lt;/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&gt;rest-assured&lt;/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&gt;3.3.0&lt;/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&gt;test&lt;/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endParaRPr lang="en-NL" sz="2400">
              <a:solidFill>
                <a:srgbClr val="00D3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D1B-835F-4058-AFBF-5144A21F0CC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documentation</a:t>
            </a:r>
          </a:p>
        </p:txBody>
      </p:sp>
      <p:sp>
        <p:nvSpPr>
          <p:cNvPr id="3" name="Content Placeholder 2">
            <a:extLst>
              <a:ext uri="{FF2B5EF4-FFF2-40B4-BE49-F238E27FC236}">
                <a16:creationId xmlns:a16="http://schemas.microsoft.com/office/drawing/2014/main" id="{D93C94EC-186F-4384-850D-F471F7FD3E75}"/>
              </a:ext>
            </a:extLst>
          </p:cNvPr>
          <p:cNvSpPr txBox="1">
            <a:spLocks noGrp="1"/>
          </p:cNvSpPr>
          <p:nvPr>
            <p:ph idx="1"/>
          </p:nvPr>
        </p:nvSpPr>
        <p:spPr>
          <a:xfrm>
            <a:off x="838203" y="1825627"/>
            <a:ext cx="11057628" cy="4351336"/>
          </a:xfrm>
        </p:spPr>
        <p:txBody>
          <a:bodyPr/>
          <a:lstStyle/>
          <a:p>
            <a:pPr lvl="0">
              <a:buFont typeface="Courier New" pitchFamily="49"/>
              <a:buChar char="_"/>
            </a:pPr>
            <a:r>
              <a:rPr lang="nl-NL">
                <a:solidFill>
                  <a:srgbClr val="00FF00"/>
                </a:solidFill>
                <a:latin typeface="Courier New" pitchFamily="49"/>
                <a:cs typeface="Courier New" pitchFamily="49"/>
              </a:rPr>
              <a:t>Usage guide</a:t>
            </a:r>
          </a:p>
          <a:p>
            <a:pPr lvl="1">
              <a:buFont typeface="Courier New" pitchFamily="49"/>
              <a:buChar char="_"/>
            </a:pPr>
            <a:r>
              <a:rPr lang="nl-NL">
                <a:solidFill>
                  <a:srgbClr val="00FF00"/>
                </a:solidFill>
                <a:latin typeface="Courier New" pitchFamily="49"/>
                <a:cs typeface="Courier New" pitchFamily="49"/>
              </a:rPr>
              <a:t>https://github.com/rest-assured/rest-assured/wiki/Usage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Links to other documentation (JavaDoc, getting started, release notes)</a:t>
            </a:r>
          </a:p>
          <a:p>
            <a:pPr lvl="1">
              <a:buFont typeface="Courier New" pitchFamily="49"/>
              <a:buChar char="_"/>
            </a:pPr>
            <a:r>
              <a:rPr lang="nl-NL">
                <a:solidFill>
                  <a:srgbClr val="00FF00"/>
                </a:solidFill>
                <a:latin typeface="Courier New" pitchFamily="49"/>
                <a:cs typeface="Courier New" pitchFamily="49"/>
              </a:rPr>
              <a:t>http://rest-assured.io</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 sample test</a:t>
            </a:r>
          </a:p>
        </p:txBody>
      </p:sp>
      <p:sp>
        <p:nvSpPr>
          <p:cNvPr id="3" name="Content Placeholder 2">
            <a:extLst>
              <a:ext uri="{FF2B5EF4-FFF2-40B4-BE49-F238E27FC236}">
                <a16:creationId xmlns:a16="http://schemas.microsoft.com/office/drawing/2014/main" id="{ACEC8C1F-EDC5-4971-8E37-3C0611611511}"/>
              </a:ext>
            </a:extLst>
          </p:cNvPr>
          <p:cNvSpPr txBox="1">
            <a:spLocks noGrp="1"/>
          </p:cNvSpPr>
          <p:nvPr>
            <p:ph idx="1"/>
          </p:nvPr>
        </p:nvSpPr>
        <p:spPr/>
        <p:txBody>
          <a:bodyPr/>
          <a:lstStyle/>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9D2C9EEB-17E3-4ECD-BF77-B8AC49964053}"/>
              </a:ext>
            </a:extLst>
          </p:cNvPr>
          <p:cNvPicPr>
            <a:picLocks noChangeAspect="1"/>
          </p:cNvPicPr>
          <p:nvPr/>
        </p:nvPicPr>
        <p:blipFill>
          <a:blip r:embed="rId3"/>
          <a:stretch>
            <a:fillRect/>
          </a:stretch>
        </p:blipFill>
        <p:spPr>
          <a:xfrm>
            <a:off x="86868" y="2180459"/>
            <a:ext cx="12012463" cy="2354964"/>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features</a:t>
            </a:r>
          </a:p>
        </p:txBody>
      </p:sp>
      <p:sp>
        <p:nvSpPr>
          <p:cNvPr id="3" name="Content Placeholder 2">
            <a:extLst>
              <a:ext uri="{FF2B5EF4-FFF2-40B4-BE49-F238E27FC236}">
                <a16:creationId xmlns:a16="http://schemas.microsoft.com/office/drawing/2014/main" id="{2A5DC297-61D2-4403-ACF1-F58601E90B1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Support for HTTP methods (GET, POST, PUT, …)</a:t>
            </a:r>
          </a:p>
          <a:p>
            <a:pPr lvl="0">
              <a:buFont typeface="Courier New" pitchFamily="49"/>
              <a:buChar char="_"/>
            </a:pPr>
            <a:r>
              <a:rPr lang="nl-NL">
                <a:solidFill>
                  <a:srgbClr val="00FF00"/>
                </a:solidFill>
                <a:latin typeface="Courier New" pitchFamily="49"/>
                <a:cs typeface="Courier New" pitchFamily="49"/>
              </a:rPr>
              <a:t>Support for BDD / Gherkin (Given/When/Then)</a:t>
            </a:r>
          </a:p>
          <a:p>
            <a:pPr lvl="0">
              <a:buFont typeface="Courier New" pitchFamily="49"/>
              <a:buChar char="_"/>
            </a:pPr>
            <a:r>
              <a:rPr lang="nl-NL">
                <a:solidFill>
                  <a:srgbClr val="00FF00"/>
                </a:solidFill>
                <a:latin typeface="Courier New" pitchFamily="49"/>
                <a:cs typeface="Courier New" pitchFamily="49"/>
              </a:rPr>
              <a:t>Use of Hamcrest matchers for checks (equalTo)</a:t>
            </a:r>
          </a:p>
          <a:p>
            <a:pPr lvl="0">
              <a:buFont typeface="Courier New" pitchFamily="49"/>
              <a:buChar char="_"/>
            </a:pPr>
            <a:r>
              <a:rPr lang="nl-NL">
                <a:solidFill>
                  <a:srgbClr val="00FF00"/>
                </a:solidFill>
                <a:latin typeface="Courier New" pitchFamily="49"/>
                <a:cs typeface="Courier New" pitchFamily="49"/>
              </a:rPr>
              <a:t>Use of Jsonpath/GPath for selecting elements from JSON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64A76E44-22F3-4459-8EED-ECF600CCA753}"/>
              </a:ext>
            </a:extLst>
          </p:cNvPr>
          <p:cNvPicPr>
            <a:picLocks noChangeAspect="1"/>
          </p:cNvPicPr>
          <p:nvPr/>
        </p:nvPicPr>
        <p:blipFill>
          <a:blip r:embed="rId3"/>
          <a:stretch>
            <a:fillRect/>
          </a:stretch>
        </p:blipFill>
        <p:spPr>
          <a:xfrm>
            <a:off x="4806507" y="4153596"/>
            <a:ext cx="7160337" cy="2621091"/>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Hamcrest matchers</a:t>
            </a:r>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Express expectations in natural language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sz="1800">
              <a:solidFill>
                <a:srgbClr val="00FF00"/>
              </a:solidFill>
              <a:latin typeface="Courier New" pitchFamily="49"/>
              <a:cs typeface="Courier New" pitchFamily="49"/>
            </a:endParaRPr>
          </a:p>
          <a:p>
            <a:pPr lvl="0">
              <a:buFont typeface="Courier New" pitchFamily="49"/>
              <a:buChar char="_"/>
            </a:pPr>
            <a:r>
              <a:rPr lang="nl-NL" sz="1800">
                <a:solidFill>
                  <a:srgbClr val="00FF00"/>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nvGraphicFramePr>
        <p:xfrm>
          <a:off x="1673525" y="3342095"/>
          <a:ext cx="9307896" cy="1483376"/>
        </p:xfrm>
        <a:graphic>
          <a:graphicData uri="http://schemas.openxmlformats.org/drawingml/2006/table">
            <a:tbl>
              <a:tblPr firstRow="1" bandRow="1">
                <a:effectLst/>
                <a:tableStyleId>{2D5ABB26-0587-4C30-8999-92F81FD0307C}</a:tableStyleId>
              </a:tblPr>
              <a:tblGrid>
                <a:gridCol w="2329132">
                  <a:extLst>
                    <a:ext uri="{9D8B030D-6E8A-4147-A177-3AD203B41FA5}">
                      <a16:colId xmlns:a16="http://schemas.microsoft.com/office/drawing/2014/main" val="1438541578"/>
                    </a:ext>
                  </a:extLst>
                </a:gridCol>
                <a:gridCol w="6978764">
                  <a:extLst>
                    <a:ext uri="{9D8B030D-6E8A-4147-A177-3AD203B41FA5}">
                      <a16:colId xmlns:a16="http://schemas.microsoft.com/office/drawing/2014/main" val="694824538"/>
                    </a:ext>
                  </a:extLst>
                </a:gridCol>
              </a:tblGrid>
              <a:tr h="370844">
                <a:tc>
                  <a:txBody>
                    <a:bodyPr/>
                    <a:lstStyle/>
                    <a:p>
                      <a:pPr lvl="0"/>
                      <a:r>
                        <a:rPr lang="nl-NL">
                          <a:solidFill>
                            <a:srgbClr val="00FF00"/>
                          </a:solidFill>
                          <a:latin typeface="Courier New" pitchFamily="49"/>
                          <a:cs typeface="Courier New" pitchFamily="49"/>
                        </a:rPr>
                        <a: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object equal 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9445"/>
                  </a:ext>
                </a:extLst>
              </a:tr>
              <a:tr h="370844">
                <a:tc>
                  <a:txBody>
                    <a:bodyPr/>
                    <a:lstStyle/>
                    <a:p>
                      <a:pPr lvl="0"/>
                      <a:r>
                        <a:rPr lang="nl-NL">
                          <a:solidFill>
                            <a:srgbClr val="00FF00"/>
                          </a:solidFill>
                          <a:latin typeface="Courier New" pitchFamily="49"/>
                          <a:cs typeface="Courier New" pitchFamily="49"/>
                        </a:rPr>
                        <a:t>hasItem(“Rome”)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collection contain</a:t>
                      </a:r>
                      <a:r>
                        <a:rPr lang="nl-NL" baseline="0">
                          <a:solidFill>
                            <a:srgbClr val="00FF00"/>
                          </a:solidFill>
                          <a:latin typeface="Courier New" pitchFamily="49"/>
                          <a:cs typeface="Courier New" pitchFamily="49"/>
                        </a:rPr>
                        <a:t> an item “Rome”?</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843198"/>
                  </a:ext>
                </a:extLst>
              </a:tr>
              <a:tr h="370844">
                <a:tc>
                  <a:txBody>
                    <a:bodyPr/>
                    <a:lstStyle/>
                    <a:p>
                      <a:pPr lvl="0"/>
                      <a:r>
                        <a:rPr lang="nl-NL">
                          <a:solidFill>
                            <a:srgbClr val="00FF00"/>
                          </a:solidFill>
                          <a:latin typeface="Courier New" pitchFamily="49"/>
                          <a:cs typeface="Courier New" pitchFamily="49"/>
                        </a:rPr>
                        <a:t>hasSize(3)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a:t>
                      </a:r>
                      <a:r>
                        <a:rPr lang="nl-NL" baseline="0">
                          <a:solidFill>
                            <a:srgbClr val="00FF00"/>
                          </a:solidFill>
                          <a:latin typeface="Courier New" pitchFamily="49"/>
                          <a:cs typeface="Courier New" pitchFamily="49"/>
                        </a:rPr>
                        <a:t> size of the collection equal 3?</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814064"/>
                  </a:ext>
                </a:extLst>
              </a:tr>
              <a:tr h="370844">
                <a:tc>
                  <a:txBody>
                    <a:bodyPr/>
                    <a:lstStyle/>
                    <a:p>
                      <a:pPr lvl="0"/>
                      <a:r>
                        <a:rPr lang="nl-NL">
                          <a:solidFill>
                            <a:srgbClr val="00FF00"/>
                          </a:solidFill>
                          <a:latin typeface="Courier New" pitchFamily="49"/>
                          <a:cs typeface="Courier New" pitchFamily="49"/>
                        </a:rPr>
                        <a:t>not(equalTo(X))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Inverts</a:t>
                      </a:r>
                      <a:r>
                        <a:rPr lang="nl-NL" baseline="0">
                          <a:solidFill>
                            <a:srgbClr val="00FF00"/>
                          </a:solidFill>
                          <a:latin typeface="Courier New" pitchFamily="49"/>
                          <a:cs typeface="Courier New" pitchFamily="49"/>
                        </a:rPr>
                        <a:t> matcher equalTo()</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3979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838203" y="1825627"/>
            <a:ext cx="11048996" cy="4351336"/>
          </a:xfrm>
        </p:spPr>
        <p:txBody>
          <a:bodyPr/>
          <a:lstStyle/>
          <a:p>
            <a:pPr lvl="0">
              <a:buFont typeface="Courier New" pitchFamily="49"/>
              <a:buChar char="_"/>
            </a:pPr>
            <a:r>
              <a:rPr lang="nl-NL">
                <a:solidFill>
                  <a:srgbClr val="00FF00"/>
                </a:solidFill>
                <a:latin typeface="Courier New" pitchFamily="49"/>
                <a:cs typeface="Courier New" pitchFamily="49"/>
              </a:rPr>
              <a:t>JsonPath is a query language for JSON documents</a:t>
            </a:r>
          </a:p>
          <a:p>
            <a:pPr lvl="1">
              <a:buFont typeface="Courier New" pitchFamily="49"/>
              <a:buChar char="_"/>
            </a:pPr>
            <a:r>
              <a:rPr lang="nl-NL">
                <a:solidFill>
                  <a:srgbClr val="00FF00"/>
                </a:solidFill>
                <a:latin typeface="Courier New" pitchFamily="49"/>
                <a:cs typeface="Courier New" pitchFamily="49"/>
              </a:rPr>
              <a:t>REST Assured using the GPath implementation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Similar aims and scope as XPath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and examples:</a:t>
            </a:r>
          </a:p>
          <a:p>
            <a:pPr lvl="1">
              <a:buFont typeface="Courier New" pitchFamily="49"/>
              <a:buChar char="_"/>
            </a:pPr>
            <a:r>
              <a:rPr lang="nl-NL">
                <a:solidFill>
                  <a:srgbClr val="00FF00"/>
                </a:solidFill>
                <a:latin typeface="Courier New" pitchFamily="49"/>
                <a:cs typeface="Courier New" pitchFamily="49"/>
              </a:rPr>
              <a:t>http://groovy-lang.org/processing-xml.html#_gpath</a:t>
            </a:r>
          </a:p>
          <a:p>
            <a:pPr lvl="1">
              <a:buFont typeface="Courier New" pitchFamily="49"/>
              <a:buChar char="_"/>
            </a:pPr>
            <a:r>
              <a:rPr lang="nl-NL">
                <a:solidFill>
                  <a:srgbClr val="00FF00"/>
                </a:solidFill>
                <a:latin typeface="Courier New" pitchFamily="49"/>
                <a:cs typeface="Courier New" pitchFamily="49"/>
              </a:rPr>
              <a:t>http://groovy.jmiguel.eu/groovy.codehaus.org/GPath.html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21">
    <p:bg>
      <p:bgPr>
        <a:solidFill>
          <a:srgbClr val="000000"/>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C6F3E9BF-298C-49B4-B765-FF28FEEEA8F4}"/>
              </a:ext>
            </a:extLst>
          </p:cNvPr>
          <p:cNvPicPr>
            <a:picLocks noChangeAspect="1"/>
          </p:cNvPicPr>
          <p:nvPr/>
        </p:nvPicPr>
        <p:blipFill>
          <a:blip r:embed="rId3"/>
          <a:stretch>
            <a:fillRect/>
          </a:stretch>
        </p:blipFill>
        <p:spPr>
          <a:xfrm>
            <a:off x="2670247" y="1529230"/>
            <a:ext cx="5735139" cy="3697505"/>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GPath example</a:t>
            </a:r>
          </a:p>
        </p:txBody>
      </p:sp>
      <p:sp>
        <p:nvSpPr>
          <p:cNvPr id="6" name="Right Arrow 10">
            <a:extLst>
              <a:ext uri="{FF2B5EF4-FFF2-40B4-BE49-F238E27FC236}">
                <a16:creationId xmlns:a16="http://schemas.microsoft.com/office/drawing/2014/main" id="{4CF6B016-3D84-4EFB-8BCE-6093DD8BB023}"/>
              </a:ext>
            </a:extLst>
          </p:cNvPr>
          <p:cNvSpPr/>
          <p:nvPr/>
        </p:nvSpPr>
        <p:spPr>
          <a:xfrm>
            <a:off x="1957407" y="3110689"/>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9" name="Tekstvak 8">
            <a:extLst>
              <a:ext uri="{FF2B5EF4-FFF2-40B4-BE49-F238E27FC236}">
                <a16:creationId xmlns:a16="http://schemas.microsoft.com/office/drawing/2014/main" id="{B283D671-0933-4845-A72D-CC06CA759F5D}"/>
              </a:ext>
            </a:extLst>
          </p:cNvPr>
          <p:cNvSpPr txBox="1"/>
          <p:nvPr/>
        </p:nvSpPr>
        <p:spPr>
          <a:xfrm>
            <a:off x="236836" y="5458613"/>
            <a:ext cx="10601960" cy="461665"/>
          </a:xfrm>
          <a:prstGeom prst="rect">
            <a:avLst/>
          </a:prstGeom>
          <a:noFill/>
        </p:spPr>
        <p:txBody>
          <a:bodyPr wrap="square" rtlCol="0">
            <a:spAutoFit/>
          </a:bodyPr>
          <a:lstStyle/>
          <a:p>
            <a:r>
              <a:rPr lang="en-US" sz="2400">
                <a:solidFill>
                  <a:srgbClr val="00FF00"/>
                </a:solidFill>
                <a:latin typeface="Courier New" panose="02070309020205020404" pitchFamily="49" charset="0"/>
                <a:cs typeface="Courier New" panose="02070309020205020404" pitchFamily="49" charset="0"/>
              </a:rPr>
              <a:t>body(“places[0].’place name’”, equalTo(“Beverly Hills”));</a:t>
            </a:r>
            <a:endParaRPr lang="en-NL" sz="2400">
              <a:solidFill>
                <a:srgbClr val="00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023-2B09-4435-868D-5E30620DBC1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Validating technical response data</a:t>
            </a:r>
          </a:p>
        </p:txBody>
      </p:sp>
      <p:sp>
        <p:nvSpPr>
          <p:cNvPr id="3" name="Content Placeholder 2">
            <a:extLst>
              <a:ext uri="{FF2B5EF4-FFF2-40B4-BE49-F238E27FC236}">
                <a16:creationId xmlns:a16="http://schemas.microsoft.com/office/drawing/2014/main" id="{74B1B50F-65BD-46CC-8483-7815AA84147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HTTP status code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MIME-type of received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Cookies and their value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t>
            </a:r>
          </a:p>
        </p:txBody>
      </p:sp>
      <p:pic>
        <p:nvPicPr>
          <p:cNvPr id="4" name="Picture 5">
            <a:extLst>
              <a:ext uri="{FF2B5EF4-FFF2-40B4-BE49-F238E27FC236}">
                <a16:creationId xmlns:a16="http://schemas.microsoft.com/office/drawing/2014/main" id="{CBEBED26-35E5-4B9C-B911-3880111C75BA}"/>
              </a:ext>
            </a:extLst>
          </p:cNvPr>
          <p:cNvPicPr>
            <a:picLocks noChangeAspect="1"/>
          </p:cNvPicPr>
          <p:nvPr/>
        </p:nvPicPr>
        <p:blipFill>
          <a:blip r:embed="rId3"/>
          <a:stretch>
            <a:fillRect/>
          </a:stretch>
        </p:blipFill>
        <p:spPr>
          <a:xfrm>
            <a:off x="6179442" y="3679701"/>
            <a:ext cx="5780937" cy="2967986"/>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329897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API documentation</a:t>
            </a:r>
          </a:p>
          <a:p>
            <a:pPr lvl="0">
              <a:buFont typeface="Courier New" pitchFamily="49"/>
              <a:buChar char="_"/>
            </a:pPr>
            <a:r>
              <a:rPr lang="nl-NL">
                <a:solidFill>
                  <a:srgbClr val="00FF00"/>
                </a:solidFill>
                <a:latin typeface="Courier New" pitchFamily="49"/>
                <a:cs typeface="Courier New" pitchFamily="49"/>
              </a:rPr>
              <a:t>Starting the stub server</a:t>
            </a:r>
          </a:p>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838203" y="1825627"/>
            <a:ext cx="11287122" cy="4351336"/>
          </a:xfrm>
        </p:spPr>
        <p:txBody>
          <a:bodyPr>
            <a:normAutofit/>
          </a:bodyPr>
          <a:lstStyle/>
          <a:p>
            <a:pPr lvl="0">
              <a:lnSpc>
                <a:spcPct val="70000"/>
              </a:lnSpc>
              <a:buFont typeface="Courier New" pitchFamily="49"/>
              <a:buChar char="_"/>
            </a:pPr>
            <a:r>
              <a:rPr lang="nl-NL" sz="2600">
                <a:solidFill>
                  <a:srgbClr val="00FF00"/>
                </a:solidFill>
                <a:latin typeface="Courier New" pitchFamily="49"/>
                <a:cs typeface="Courier New" pitchFamily="49"/>
              </a:rPr>
              <a:t>src &gt; test &gt; java &gt; exercises &gt; RestAssuredExercises1Test.java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Simple checks</a:t>
            </a:r>
          </a:p>
          <a:p>
            <a:pPr lvl="1">
              <a:lnSpc>
                <a:spcPct val="70000"/>
              </a:lnSpc>
              <a:buFont typeface="Courier New" pitchFamily="49"/>
              <a:buChar char="_"/>
            </a:pPr>
            <a:r>
              <a:rPr lang="nl-NL" sz="2200">
                <a:solidFill>
                  <a:srgbClr val="00FF00"/>
                </a:solidFill>
                <a:latin typeface="Courier New" pitchFamily="49"/>
                <a:cs typeface="Courier New" pitchFamily="49"/>
              </a:rPr>
              <a:t>Validating individual elements</a:t>
            </a:r>
          </a:p>
          <a:p>
            <a:pPr lvl="1">
              <a:lnSpc>
                <a:spcPct val="70000"/>
              </a:lnSpc>
              <a:buFont typeface="Courier New" pitchFamily="49"/>
              <a:buChar char="_"/>
            </a:pPr>
            <a:r>
              <a:rPr lang="nl-NL" sz="2200">
                <a:solidFill>
                  <a:srgbClr val="00FF00"/>
                </a:solidFill>
                <a:latin typeface="Courier New" pitchFamily="49"/>
                <a:cs typeface="Courier New" pitchFamily="49"/>
              </a:rPr>
              <a:t>Validating collections and items therein</a:t>
            </a:r>
          </a:p>
          <a:p>
            <a:pPr lvl="1">
              <a:lnSpc>
                <a:spcPct val="70000"/>
              </a:lnSpc>
              <a:buFont typeface="Courier New" pitchFamily="49"/>
              <a:buChar char="_"/>
            </a:pPr>
            <a:r>
              <a:rPr lang="nl-NL" sz="2200">
                <a:solidFill>
                  <a:srgbClr val="00FF00"/>
                </a:solidFill>
                <a:latin typeface="Courier New" pitchFamily="49"/>
                <a:cs typeface="Courier New" pitchFamily="49"/>
              </a:rPr>
              <a:t>Validating technical response properties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Stubs are predefined</a:t>
            </a:r>
          </a:p>
          <a:p>
            <a:pPr lvl="1">
              <a:lnSpc>
                <a:spcPct val="70000"/>
              </a:lnSpc>
              <a:buFont typeface="Courier New" pitchFamily="49"/>
              <a:buChar char="_"/>
            </a:pPr>
            <a:r>
              <a:rPr lang="nl-NL" sz="2200">
                <a:solidFill>
                  <a:srgbClr val="00FF00"/>
                </a:solidFill>
                <a:latin typeface="Courier New" pitchFamily="49"/>
                <a:cs typeface="Courier New" pitchFamily="49"/>
              </a:rPr>
              <a:t>You only need to write the tests using REST Assured</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 contains the examples shown so far</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GET </a:t>
            </a: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C99A921B-38E4-402F-92B7-B4BF865B30A4}"/>
              </a:ext>
            </a:extLst>
          </p:cNvPr>
          <p:cNvPicPr>
            <a:picLocks noChangeAspect="1"/>
          </p:cNvPicPr>
          <p:nvPr/>
        </p:nvPicPr>
        <p:blipFill>
          <a:blip r:embed="rId3"/>
          <a:stretch>
            <a:fillRect/>
          </a:stretch>
        </p:blipFill>
        <p:spPr>
          <a:xfrm>
            <a:off x="1166971" y="2419622"/>
            <a:ext cx="9858058" cy="40732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838203" y="365129"/>
            <a:ext cx="11023119" cy="1325559"/>
          </a:xfrm>
        </p:spPr>
        <p:txBody>
          <a:bodyPr/>
          <a:lstStyle/>
          <a:p>
            <a:pPr lvl="0"/>
            <a:r>
              <a:rPr lang="nl-NL">
                <a:solidFill>
                  <a:srgbClr val="00FF00"/>
                </a:solidFill>
                <a:latin typeface="Courier New" pitchFamily="49"/>
                <a:cs typeface="Courier New" pitchFamily="49"/>
              </a:rPr>
              <a:t>Using parameters in REST Assured</a:t>
            </a:r>
          </a:p>
        </p:txBody>
      </p:sp>
      <p:sp>
        <p:nvSpPr>
          <p:cNvPr id="3" name="Content Placeholder 2">
            <a:extLst>
              <a:ext uri="{FF2B5EF4-FFF2-40B4-BE49-F238E27FC236}">
                <a16:creationId xmlns:a16="http://schemas.microsoft.com/office/drawing/2014/main" id="{63C034FD-4F85-4354-9E19-4D6D75E15886}"/>
              </a:ext>
            </a:extLst>
          </p:cNvPr>
          <p:cNvSpPr txBox="1">
            <a:spLocks noGrp="1"/>
          </p:cNvSpPr>
          <p:nvPr>
            <p:ph idx="1"/>
          </p:nvPr>
        </p:nvSpPr>
        <p:spPr>
          <a:xfrm>
            <a:off x="838203" y="1825627"/>
            <a:ext cx="11230157" cy="4351336"/>
          </a:xfrm>
        </p:spPr>
        <p:txBody>
          <a:bodyPr/>
          <a:lstStyle/>
          <a:p>
            <a:pPr lvl="0">
              <a:buFont typeface="Courier New" pitchFamily="49"/>
              <a:buChar char="_"/>
            </a:pPr>
            <a:r>
              <a:rPr lang="nl-NL">
                <a:solidFill>
                  <a:srgbClr val="00FF00"/>
                </a:solidFill>
                <a:latin typeface="Courier New" pitchFamily="49"/>
                <a:cs typeface="Courier New" pitchFamily="49"/>
              </a:rPr>
              <a:t>Create test data</a:t>
            </a:r>
          </a:p>
          <a:p>
            <a:pPr lvl="1">
              <a:buFont typeface="Courier New" pitchFamily="49"/>
              <a:buChar char="_"/>
            </a:pPr>
            <a:r>
              <a:rPr lang="nl-NL">
                <a:solidFill>
                  <a:srgbClr val="00FF00"/>
                </a:solidFill>
                <a:latin typeface="Courier New" pitchFamily="49"/>
                <a:cs typeface="Courier New" pitchFamily="49"/>
              </a:rPr>
              <a:t>country code and zip code are input values</a:t>
            </a:r>
          </a:p>
          <a:p>
            <a:pPr lvl="1">
              <a:buFont typeface="Courier New" pitchFamily="49"/>
              <a:buChar char="_"/>
            </a:pPr>
            <a:r>
              <a:rPr lang="nl-NL">
                <a:solidFill>
                  <a:srgbClr val="00FF00"/>
                </a:solidFill>
                <a:latin typeface="Courier New" pitchFamily="49"/>
                <a:cs typeface="Courier New" pitchFamily="49"/>
              </a:rPr>
              <a:t>country name is an value expected in the response</a:t>
            </a:r>
            <a:endParaRPr lang="nl-NL" sz="1200">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sz="1600">
              <a:solidFill>
                <a:srgbClr val="00FF00"/>
              </a:solidFill>
              <a:latin typeface="Courier New" pitchFamily="49"/>
              <a:cs typeface="Courier New" pitchFamily="49"/>
            </a:endParaRPr>
          </a:p>
          <a:p>
            <a:pPr lvl="1">
              <a:buFont typeface="Courier New" pitchFamily="49"/>
              <a:buChar char="_"/>
            </a:pPr>
            <a:endParaRPr lang="nl-NL" sz="1600">
              <a:solidFill>
                <a:srgbClr val="00FF00"/>
              </a:solidFill>
              <a:latin typeface="Courier New" pitchFamily="49"/>
              <a:cs typeface="Courier New" pitchFamily="49"/>
            </a:endParaRP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C5A101F9-CDE9-4732-B4CF-088A900FE42C}"/>
              </a:ext>
            </a:extLst>
          </p:cNvPr>
          <p:cNvPicPr>
            <a:picLocks noChangeAspect="1"/>
          </p:cNvPicPr>
          <p:nvPr/>
        </p:nvPicPr>
        <p:blipFill>
          <a:blip r:embed="rId3"/>
          <a:stretch>
            <a:fillRect/>
          </a:stretch>
        </p:blipFill>
        <p:spPr>
          <a:xfrm>
            <a:off x="1092203" y="3553430"/>
            <a:ext cx="7438576" cy="2758472"/>
          </a:xfrm>
          <a:prstGeom prst="rect">
            <a:avLst/>
          </a:prstGeom>
        </p:spPr>
      </p:pic>
    </p:spTree>
    <p:extLst>
      <p:ext uri="{BB962C8B-B14F-4D97-AF65-F5344CB8AC3E}">
        <p14:creationId xmlns:p14="http://schemas.microsoft.com/office/powerpoint/2010/main" val="3808071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838203" y="365129"/>
            <a:ext cx="11023119" cy="1325559"/>
          </a:xfrm>
        </p:spPr>
        <p:txBody>
          <a:bodyPr/>
          <a:lstStyle/>
          <a:p>
            <a:pPr lvl="0"/>
            <a:r>
              <a:rPr lang="nl-NL">
                <a:solidFill>
                  <a:srgbClr val="00FF00"/>
                </a:solidFill>
                <a:latin typeface="Courier New" pitchFamily="49"/>
                <a:cs typeface="Courier New" pitchFamily="49"/>
              </a:rPr>
              <a:t>Using parameters in REST Assured</a:t>
            </a:r>
          </a:p>
        </p:txBody>
      </p:sp>
      <p:sp>
        <p:nvSpPr>
          <p:cNvPr id="3" name="Content Placeholder 2">
            <a:extLst>
              <a:ext uri="{FF2B5EF4-FFF2-40B4-BE49-F238E27FC236}">
                <a16:creationId xmlns:a16="http://schemas.microsoft.com/office/drawing/2014/main" id="{63C034FD-4F85-4354-9E19-4D6D75E15886}"/>
              </a:ext>
            </a:extLst>
          </p:cNvPr>
          <p:cNvSpPr txBox="1">
            <a:spLocks noGrp="1"/>
          </p:cNvSpPr>
          <p:nvPr>
            <p:ph idx="1"/>
          </p:nvPr>
        </p:nvSpPr>
        <p:spPr>
          <a:xfrm>
            <a:off x="838203" y="1825627"/>
            <a:ext cx="11230157" cy="4351336"/>
          </a:xfrm>
        </p:spPr>
        <p:txBody>
          <a:bodyPr/>
          <a:lstStyle/>
          <a:p>
            <a:pPr lvl="0">
              <a:buFont typeface="Courier New" pitchFamily="49"/>
              <a:buChar char="_"/>
            </a:pPr>
            <a:r>
              <a:rPr lang="nl-NL">
                <a:solidFill>
                  <a:srgbClr val="00FF00"/>
                </a:solidFill>
                <a:latin typeface="Courier New" pitchFamily="49"/>
                <a:cs typeface="Courier New" pitchFamily="49"/>
              </a:rPr>
              <a:t>Use test data for input and output parameters: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7" name="Afbeelding 6">
            <a:extLst>
              <a:ext uri="{FF2B5EF4-FFF2-40B4-BE49-F238E27FC236}">
                <a16:creationId xmlns:a16="http://schemas.microsoft.com/office/drawing/2014/main" id="{8CBA7C33-13CF-4FFA-8D1C-685112371DA4}"/>
              </a:ext>
            </a:extLst>
          </p:cNvPr>
          <p:cNvPicPr>
            <a:picLocks noChangeAspect="1"/>
          </p:cNvPicPr>
          <p:nvPr/>
        </p:nvPicPr>
        <p:blipFill>
          <a:blip r:embed="rId3"/>
          <a:stretch>
            <a:fillRect/>
          </a:stretch>
        </p:blipFill>
        <p:spPr>
          <a:xfrm>
            <a:off x="1638301" y="2388552"/>
            <a:ext cx="8915397" cy="426545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1571-C126-47E2-AB9F-E0CA3FBEF7D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6E4C8818-E0FE-407A-BFF5-F1FD7B1CAAED}"/>
              </a:ext>
            </a:extLst>
          </p:cNvPr>
          <p:cNvSpPr txBox="1">
            <a:spLocks noGrp="1"/>
          </p:cNvSpPr>
          <p:nvPr>
            <p:ph idx="1"/>
          </p:nvPr>
        </p:nvSpPr>
        <p:spPr/>
        <p:txBody>
          <a:bodyPr/>
          <a:lstStyle/>
          <a:p>
            <a:pPr lvl="0">
              <a:lnSpc>
                <a:spcPct val="70000"/>
              </a:lnSpc>
              <a:buFont typeface="Courier New" pitchFamily="49"/>
              <a:buChar char="_"/>
            </a:pPr>
            <a:r>
              <a:rPr lang="nl-NL">
                <a:solidFill>
                  <a:srgbClr val="00FF00"/>
                </a:solidFill>
                <a:latin typeface="Courier New" pitchFamily="49"/>
                <a:cs typeface="Courier New" pitchFamily="49"/>
              </a:rPr>
              <a:t>src &gt; test &gt; java &gt; exercises &gt; RestAssuredExercises2Test.java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 driven tests</a:t>
            </a:r>
          </a:p>
          <a:p>
            <a:pPr lvl="1">
              <a:buFont typeface="Courier New" pitchFamily="49"/>
              <a:buChar char="_"/>
            </a:pPr>
            <a:r>
              <a:rPr lang="nl-NL">
                <a:solidFill>
                  <a:srgbClr val="00FF00"/>
                </a:solidFill>
                <a:latin typeface="Courier New" pitchFamily="49"/>
                <a:cs typeface="Courier New" pitchFamily="49"/>
              </a:rPr>
              <a:t>Creating a test data object</a:t>
            </a:r>
          </a:p>
          <a:p>
            <a:pPr lvl="1">
              <a:buFont typeface="Courier New" pitchFamily="49"/>
              <a:buChar char="_"/>
            </a:pPr>
            <a:r>
              <a:rPr lang="nl-NL">
                <a:solidFill>
                  <a:srgbClr val="00FF00"/>
                </a:solidFill>
                <a:latin typeface="Courier New" pitchFamily="49"/>
                <a:cs typeface="Courier New" pitchFamily="49"/>
              </a:rPr>
              <a:t>Using test data to call the right URI</a:t>
            </a:r>
          </a:p>
          <a:p>
            <a:pPr lvl="1">
              <a:buFont typeface="Courier New" pitchFamily="49"/>
              <a:buChar char="_"/>
            </a:pPr>
            <a:r>
              <a:rPr lang="nl-NL">
                <a:solidFill>
                  <a:srgbClr val="00FF00"/>
                </a:solidFill>
                <a:latin typeface="Courier New" pitchFamily="49"/>
                <a:cs typeface="Courier New" pitchFamily="49"/>
              </a:rPr>
              <a:t>Using test data in assertions</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RestAssuredExamples contains all examples from the presentation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D5AC-03E0-4F51-8671-65F7902C75F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a:t>
            </a:r>
          </a:p>
        </p:txBody>
      </p:sp>
      <p:sp>
        <p:nvSpPr>
          <p:cNvPr id="3" name="Content Placeholder 2">
            <a:extLst>
              <a:ext uri="{FF2B5EF4-FFF2-40B4-BE49-F238E27FC236}">
                <a16:creationId xmlns:a16="http://schemas.microsoft.com/office/drawing/2014/main" id="{82D43971-C89F-4B4C-A79A-17E0D0D831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Securing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common authentication schemes:</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Basic authentication (username / password)</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OAuth(2)</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BD64-CA7F-4EC5-AAD8-4A56E61E2E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Basic authentication</a:t>
            </a:r>
          </a:p>
        </p:txBody>
      </p:sp>
      <p:sp>
        <p:nvSpPr>
          <p:cNvPr id="3" name="Content Placeholder 2">
            <a:extLst>
              <a:ext uri="{FF2B5EF4-FFF2-40B4-BE49-F238E27FC236}">
                <a16:creationId xmlns:a16="http://schemas.microsoft.com/office/drawing/2014/main" id="{8E78D228-6A4F-4665-AB30-A21934A04630}"/>
              </a:ext>
            </a:extLst>
          </p:cNvPr>
          <p:cNvSpPr txBox="1">
            <a:spLocks noGrp="1"/>
          </p:cNvSpPr>
          <p:nvPr>
            <p:ph idx="1"/>
          </p:nvPr>
        </p:nvSpPr>
        <p:spPr>
          <a:xfrm>
            <a:off x="838203" y="1825627"/>
            <a:ext cx="11152516" cy="4351336"/>
          </a:xfrm>
        </p:spPr>
        <p:txBody>
          <a:bodyPr/>
          <a:lstStyle/>
          <a:p>
            <a:pPr lvl="0">
              <a:buFont typeface="Courier New" pitchFamily="49"/>
              <a:buChar char="_"/>
            </a:pPr>
            <a:r>
              <a:rPr lang="nl-NL">
                <a:solidFill>
                  <a:srgbClr val="00FF00"/>
                </a:solidFill>
                <a:latin typeface="Courier New" pitchFamily="49"/>
                <a:cs typeface="Courier New" pitchFamily="49"/>
              </a:rPr>
              <a:t>Username/password sent in header for every request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 many APIs, Basic auth. is typically only used to retrieve an (OAuth) authentication token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D22274C7-A89F-407A-B0DF-62CF770227F3}"/>
              </a:ext>
            </a:extLst>
          </p:cNvPr>
          <p:cNvPicPr>
            <a:picLocks noChangeAspect="1"/>
          </p:cNvPicPr>
          <p:nvPr/>
        </p:nvPicPr>
        <p:blipFill>
          <a:blip r:embed="rId3"/>
          <a:stretch>
            <a:fillRect/>
          </a:stretch>
        </p:blipFill>
        <p:spPr>
          <a:xfrm>
            <a:off x="1202820" y="3717228"/>
            <a:ext cx="4658483" cy="3052477"/>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3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OAuth(2)</a:t>
            </a:r>
          </a:p>
        </p:txBody>
      </p:sp>
      <p:sp>
        <p:nvSpPr>
          <p:cNvPr id="3" name="Content Placeholder 2">
            <a:extLst>
              <a:ext uri="{FF2B5EF4-FFF2-40B4-BE49-F238E27FC236}">
                <a16:creationId xmlns:a16="http://schemas.microsoft.com/office/drawing/2014/main" id="{006E65FD-2161-47CD-A698-253C570B6BE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Request of authentication token based on username and password (Basic authentication)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Include authentication token in header of all subsequent requests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6">
            <a:extLst>
              <a:ext uri="{FF2B5EF4-FFF2-40B4-BE49-F238E27FC236}">
                <a16:creationId xmlns:a16="http://schemas.microsoft.com/office/drawing/2014/main" id="{335439A9-3656-41FC-8F75-579EB1609DF4}"/>
              </a:ext>
            </a:extLst>
          </p:cNvPr>
          <p:cNvPicPr>
            <a:picLocks noChangeAspect="1"/>
          </p:cNvPicPr>
          <p:nvPr/>
        </p:nvPicPr>
        <p:blipFill>
          <a:blip r:embed="rId3"/>
          <a:stretch>
            <a:fillRect/>
          </a:stretch>
        </p:blipFill>
        <p:spPr>
          <a:xfrm>
            <a:off x="6042464" y="3813240"/>
            <a:ext cx="4875471" cy="2855780"/>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JDK 1.8 (examples and exercises are not guaranteed to work on other JDK versions)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IntelliJ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Maven project into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https://github.com/basdijkstra/rest-assured-workshop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3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25D-EE8F-42E0-81D4-914F2CEEA2C0}"/>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variables between tests</a:t>
            </a:r>
          </a:p>
        </p:txBody>
      </p:sp>
      <p:sp>
        <p:nvSpPr>
          <p:cNvPr id="3" name="Content Placeholder 2">
            <a:extLst>
              <a:ext uri="{FF2B5EF4-FFF2-40B4-BE49-F238E27FC236}">
                <a16:creationId xmlns:a16="http://schemas.microsoft.com/office/drawing/2014/main" id="{FD9BB5A0-D59D-409C-96D0-A5FC1EF5B63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authentication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Copy / paste required for OAuth2 token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This results in added maintenance burden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Preferably: store and retrieve for reuse!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8">
    <p:bg>
      <p:bgPr>
        <a:solidFill>
          <a:srgbClr val="000000"/>
        </a:solid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548A8654-6026-4EDD-9530-7DF9500C501E}"/>
              </a:ext>
            </a:extLst>
          </p:cNvPr>
          <p:cNvPicPr>
            <a:picLocks noChangeAspect="1"/>
          </p:cNvPicPr>
          <p:nvPr/>
        </p:nvPicPr>
        <p:blipFill>
          <a:blip r:embed="rId3"/>
          <a:stretch>
            <a:fillRect/>
          </a:stretch>
        </p:blipFill>
        <p:spPr>
          <a:xfrm>
            <a:off x="5571347" y="1307592"/>
            <a:ext cx="4064142" cy="5550408"/>
          </a:xfrm>
          <a:prstGeom prst="rect">
            <a:avLst/>
          </a:prstGeom>
          <a:noFill/>
          <a:ln cap="flat">
            <a:noFill/>
          </a:ln>
        </p:spPr>
      </p:pic>
      <p:sp>
        <p:nvSpPr>
          <p:cNvPr id="3" name="Title 1">
            <a:extLst>
              <a:ext uri="{FF2B5EF4-FFF2-40B4-BE49-F238E27FC236}">
                <a16:creationId xmlns:a16="http://schemas.microsoft.com/office/drawing/2014/main" id="{7A6FE96E-B730-4181-B8E7-7E972F70E5E7}"/>
              </a:ext>
            </a:extLst>
          </p:cNvPr>
          <p:cNvSpPr txBox="1">
            <a:spLocks noGrp="1"/>
          </p:cNvSpPr>
          <p:nvPr>
            <p:ph type="title"/>
          </p:nvPr>
        </p:nvSpPr>
        <p:spPr>
          <a:xfrm>
            <a:off x="838203" y="365129"/>
            <a:ext cx="10807458" cy="1325559"/>
          </a:xfrm>
        </p:spPr>
        <p:txBody>
          <a:bodyPr/>
          <a:lstStyle/>
          <a:p>
            <a:pPr lvl="0"/>
            <a:r>
              <a:rPr lang="nl-NL">
                <a:solidFill>
                  <a:srgbClr val="00FF00"/>
                </a:solidFill>
                <a:latin typeface="Courier New" pitchFamily="49"/>
                <a:cs typeface="Courier New" pitchFamily="49"/>
              </a:rPr>
              <a:t>Sharing variables between tests </a:t>
            </a:r>
          </a:p>
        </p:txBody>
      </p:sp>
      <p:sp>
        <p:nvSpPr>
          <p:cNvPr id="4" name="Content Placeholder 2">
            <a:extLst>
              <a:ext uri="{FF2B5EF4-FFF2-40B4-BE49-F238E27FC236}">
                <a16:creationId xmlns:a16="http://schemas.microsoft.com/office/drawing/2014/main" id="{0BFDBA01-AC4F-4200-AA68-D9D946764325}"/>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 Assured</a:t>
            </a:r>
          </a:p>
          <a:p>
            <a:pPr marL="0" lvl="0" indent="0">
              <a:buNone/>
            </a:pPr>
            <a:r>
              <a:rPr lang="nl-NL">
                <a:solidFill>
                  <a:srgbClr val="00FF00"/>
                </a:solidFill>
                <a:latin typeface="Courier New" pitchFamily="49"/>
                <a:cs typeface="Courier New" pitchFamily="49"/>
              </a:rPr>
              <a:t>supports this</a:t>
            </a:r>
          </a:p>
          <a:p>
            <a:pPr marL="0" lvl="0" indent="0">
              <a:buNone/>
            </a:pPr>
            <a:r>
              <a:rPr lang="nl-NL">
                <a:solidFill>
                  <a:srgbClr val="00FF00"/>
                </a:solidFill>
                <a:latin typeface="Courier New" pitchFamily="49"/>
                <a:cs typeface="Courier New" pitchFamily="49"/>
              </a:rPr>
              <a:t>with extract()</a:t>
            </a:r>
          </a:p>
          <a:p>
            <a:pPr lvl="0"/>
            <a:endParaRPr lang="nl-NL">
              <a:solidFill>
                <a:srgbClr val="00FF00"/>
              </a:solidFill>
              <a:latin typeface="Courier New" pitchFamily="49"/>
              <a:cs typeface="Courier New" pitchFamily="49"/>
            </a:endParaRPr>
          </a:p>
          <a:p>
            <a:pPr lvl="0"/>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Right Arrow 4">
            <a:extLst>
              <a:ext uri="{FF2B5EF4-FFF2-40B4-BE49-F238E27FC236}">
                <a16:creationId xmlns:a16="http://schemas.microsoft.com/office/drawing/2014/main" id="{BC8871F9-21CD-41AE-A366-C6D159773E2F}"/>
              </a:ext>
            </a:extLst>
          </p:cNvPr>
          <p:cNvSpPr/>
          <p:nvPr/>
        </p:nvSpPr>
        <p:spPr>
          <a:xfrm rot="10799991">
            <a:off x="7592921" y="3918652"/>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6" name="Right Arrow 5">
            <a:extLst>
              <a:ext uri="{FF2B5EF4-FFF2-40B4-BE49-F238E27FC236}">
                <a16:creationId xmlns:a16="http://schemas.microsoft.com/office/drawing/2014/main" id="{219AC65A-D024-474B-A1FC-312717223401}"/>
              </a:ext>
            </a:extLst>
          </p:cNvPr>
          <p:cNvSpPr/>
          <p:nvPr/>
        </p:nvSpPr>
        <p:spPr>
          <a:xfrm rot="10799991">
            <a:off x="8819424" y="557271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222-859E-47E5-B4C3-3205403B2DBA}"/>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D6F66BEE-A3EB-45C7-987D-05193B5B4A1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checking status code and MIME type for all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Another maintenance burden if specified individually for each test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What if we could specify this once and reuse throughout our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F33E-B619-4767-A7A5-F4A633751B54}"/>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7332F520-C52C-4A7C-B7D2-9EA6F22282C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Solution: ResponseSpecification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7F328E5B-8681-4D0A-8952-08FCE9FA744D}"/>
              </a:ext>
            </a:extLst>
          </p:cNvPr>
          <p:cNvPicPr>
            <a:picLocks noChangeAspect="1"/>
          </p:cNvPicPr>
          <p:nvPr/>
        </p:nvPicPr>
        <p:blipFill>
          <a:blip r:embed="rId3"/>
          <a:stretch>
            <a:fillRect/>
          </a:stretch>
        </p:blipFill>
        <p:spPr>
          <a:xfrm>
            <a:off x="3438912" y="2313239"/>
            <a:ext cx="5311895" cy="4441240"/>
          </a:xfrm>
          <a:prstGeom prst="rect">
            <a:avLst/>
          </a:prstGeom>
          <a:noFill/>
          <a:ln cap="flat">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Reusing request properties</a:t>
            </a:r>
          </a:p>
        </p:txBody>
      </p:sp>
      <p:sp>
        <p:nvSpPr>
          <p:cNvPr id="3" name="Content Placeholder 2">
            <a:extLst>
              <a:ext uri="{FF2B5EF4-FFF2-40B4-BE49-F238E27FC236}">
                <a16:creationId xmlns:a16="http://schemas.microsoft.com/office/drawing/2014/main" id="{41BC9555-BF25-4C34-BB19-D98813CAFE0D}"/>
              </a:ext>
            </a:extLst>
          </p:cNvPr>
          <p:cNvSpPr txBox="1">
            <a:spLocks noGrp="1"/>
          </p:cNvSpPr>
          <p:nvPr>
            <p:ph idx="1"/>
          </p:nvPr>
        </p:nvSpPr>
        <p:spPr>
          <a:xfrm>
            <a:off x="838203" y="1825627"/>
            <a:ext cx="11021564" cy="4351336"/>
          </a:xfrm>
        </p:spPr>
        <p:txBody>
          <a:bodyPr/>
          <a:lstStyle/>
          <a:p>
            <a:pPr lvl="0">
              <a:buFont typeface="Courier New" pitchFamily="49"/>
              <a:buChar char="_"/>
            </a:pPr>
            <a:r>
              <a:rPr lang="nl-NL">
                <a:solidFill>
                  <a:srgbClr val="00FF00"/>
                </a:solidFill>
                <a:latin typeface="Courier New" pitchFamily="49"/>
                <a:cs typeface="Courier New" pitchFamily="49"/>
              </a:rPr>
              <a:t>The same can be done for request properties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 set the base URI for the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BB5564F9-2AF7-40CB-92F5-B7275C431FBC}"/>
              </a:ext>
            </a:extLst>
          </p:cNvPr>
          <p:cNvPicPr>
            <a:picLocks noChangeAspect="1"/>
          </p:cNvPicPr>
          <p:nvPr/>
        </p:nvPicPr>
        <p:blipFill>
          <a:blip r:embed="rId3"/>
          <a:stretch>
            <a:fillRect/>
          </a:stretch>
        </p:blipFill>
        <p:spPr>
          <a:xfrm>
            <a:off x="838203" y="3620265"/>
            <a:ext cx="6623479" cy="2989358"/>
          </a:xfrm>
          <a:prstGeom prst="rect">
            <a:avLst/>
          </a:prstGeom>
        </p:spPr>
      </p:pic>
      <p:pic>
        <p:nvPicPr>
          <p:cNvPr id="7" name="Afbeelding 6">
            <a:extLst>
              <a:ext uri="{FF2B5EF4-FFF2-40B4-BE49-F238E27FC236}">
                <a16:creationId xmlns:a16="http://schemas.microsoft.com/office/drawing/2014/main" id="{E20F65E8-DC05-4B60-BE47-9BE79D4FEE08}"/>
              </a:ext>
            </a:extLst>
          </p:cNvPr>
          <p:cNvPicPr>
            <a:picLocks noChangeAspect="1"/>
          </p:cNvPicPr>
          <p:nvPr/>
        </p:nvPicPr>
        <p:blipFill>
          <a:blip r:embed="rId4"/>
          <a:stretch>
            <a:fillRect/>
          </a:stretch>
        </p:blipFill>
        <p:spPr>
          <a:xfrm>
            <a:off x="7661668" y="3620265"/>
            <a:ext cx="3932238" cy="298935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3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799F-9657-4BC8-9330-42D36D23B3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766433B9-0878-4D76-AFC5-6D459F0A575F}"/>
              </a:ext>
            </a:extLst>
          </p:cNvPr>
          <p:cNvSpPr txBox="1">
            <a:spLocks noGrp="1"/>
          </p:cNvSpPr>
          <p:nvPr>
            <p:ph idx="1"/>
          </p:nvPr>
        </p:nvSpPr>
        <p:spPr/>
        <p:txBody>
          <a:bodyPr>
            <a:normAutofit lnSpcReduction="10000"/>
          </a:bodyPr>
          <a:lstStyle/>
          <a:p>
            <a:pPr>
              <a:buFont typeface="Courier New" pitchFamily="49"/>
              <a:buChar char="_"/>
            </a:pPr>
            <a:r>
              <a:rPr lang="nl-NL">
                <a:solidFill>
                  <a:srgbClr val="00FF00"/>
                </a:solidFill>
                <a:latin typeface="Courier New" pitchFamily="49"/>
                <a:cs typeface="Courier New" pitchFamily="49"/>
              </a:rPr>
              <a:t>src &gt; test &gt; java &gt; exercises &gt; RestAssuredExercises3Test.java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Try it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Can you think of additional applications for reuse ?</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RestAssuredExamples contains all examples from the presentation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E75-0EAB-4230-BB7E-A831861DAA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 support</a:t>
            </a:r>
          </a:p>
        </p:txBody>
      </p:sp>
      <p:sp>
        <p:nvSpPr>
          <p:cNvPr id="3" name="Content Placeholder 2">
            <a:extLst>
              <a:ext uri="{FF2B5EF4-FFF2-40B4-BE49-F238E27FC236}">
                <a16:creationId xmlns:a16="http://schemas.microsoft.com/office/drawing/2014/main" id="{8E91EF82-4F5C-43F5-B22D-6BD5384B29BA}"/>
              </a:ext>
            </a:extLst>
          </p:cNvPr>
          <p:cNvSpPr txBox="1">
            <a:spLocks noGrp="1"/>
          </p:cNvSpPr>
          <p:nvPr>
            <p:ph idx="1"/>
          </p:nvPr>
        </p:nvSpPr>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So far, we’ve only used REST Assured on APIs that return JSON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It works just as well with XML-based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Identification of response elements uses XmlPath instead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need for additional configuration</a:t>
            </a:r>
          </a:p>
          <a:p>
            <a:pPr lvl="1">
              <a:buFont typeface="Courier New" pitchFamily="49"/>
              <a:buChar char="_"/>
            </a:pPr>
            <a:r>
              <a:rPr lang="nl-NL">
                <a:solidFill>
                  <a:srgbClr val="00FF00"/>
                </a:solidFill>
                <a:latin typeface="Courier New" pitchFamily="49"/>
                <a:cs typeface="Courier New" pitchFamily="49"/>
              </a:rPr>
              <a:t>REST Assured uses response content type header value to determine how to process a response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5729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265712" y="3010881"/>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country for the first car in the list</a:t>
            </a:r>
          </a:p>
        </p:txBody>
      </p:sp>
      <p:pic>
        <p:nvPicPr>
          <p:cNvPr id="6" name="Picture 2">
            <a:extLst>
              <a:ext uri="{FF2B5EF4-FFF2-40B4-BE49-F238E27FC236}">
                <a16:creationId xmlns:a16="http://schemas.microsoft.com/office/drawing/2014/main" id="{AA55BA7E-CC9E-4F97-BBFD-45610D09B11D}"/>
              </a:ext>
            </a:extLst>
          </p:cNvPr>
          <p:cNvPicPr>
            <a:picLocks noChangeAspect="1"/>
          </p:cNvPicPr>
          <p:nvPr/>
        </p:nvPicPr>
        <p:blipFill>
          <a:blip r:embed="rId3"/>
          <a:stretch>
            <a:fillRect/>
          </a:stretch>
        </p:blipFill>
        <p:spPr>
          <a:xfrm>
            <a:off x="5642515" y="2628278"/>
            <a:ext cx="6076946" cy="2085975"/>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name="Slide4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F191-DF0F-4DEA-8633-170E23D366F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57CC95B1-D569-4179-A5D5-655BF418464C}"/>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F3C0686A-3547-4F1D-B216-5066C034110B}"/>
              </a:ext>
            </a:extLst>
          </p:cNvPr>
          <p:cNvSpPr/>
          <p:nvPr/>
        </p:nvSpPr>
        <p:spPr>
          <a:xfrm rot="10799991">
            <a:off x="3489331" y="478839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ED6F6DE7-8E32-4266-A36C-6477F42094D2}"/>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year for the last car in the list</a:t>
            </a:r>
          </a:p>
        </p:txBody>
      </p:sp>
      <p:pic>
        <p:nvPicPr>
          <p:cNvPr id="6" name="Picture 3">
            <a:extLst>
              <a:ext uri="{FF2B5EF4-FFF2-40B4-BE49-F238E27FC236}">
                <a16:creationId xmlns:a16="http://schemas.microsoft.com/office/drawing/2014/main" id="{FB90F2D1-3175-40A3-B37E-12466AFC1A68}"/>
              </a:ext>
            </a:extLst>
          </p:cNvPr>
          <p:cNvPicPr>
            <a:picLocks noChangeAspect="1"/>
          </p:cNvPicPr>
          <p:nvPr/>
        </p:nvPicPr>
        <p:blipFill>
          <a:blip r:embed="rId3"/>
          <a:stretch>
            <a:fillRect/>
          </a:stretch>
        </p:blipFill>
        <p:spPr>
          <a:xfrm>
            <a:off x="5860389" y="2858158"/>
            <a:ext cx="5819771" cy="2095503"/>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name="Slide4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A106-4D64-4E85-AE6B-C35AC3F3B7F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9945DD2-F731-4F10-85C8-E8742D5F4BC5}"/>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29CC9D5C-E6E2-4154-AFED-BC6B95A09A3C}"/>
              </a:ext>
            </a:extLst>
          </p:cNvPr>
          <p:cNvSpPr/>
          <p:nvPr/>
        </p:nvSpPr>
        <p:spPr>
          <a:xfrm>
            <a:off x="2529212" y="360692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13222C93-514A-4E1D-BEC2-E00B05E43F0D}"/>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model for the second car in the list</a:t>
            </a:r>
          </a:p>
        </p:txBody>
      </p:sp>
      <p:pic>
        <p:nvPicPr>
          <p:cNvPr id="6" name="Picture 4">
            <a:extLst>
              <a:ext uri="{FF2B5EF4-FFF2-40B4-BE49-F238E27FC236}">
                <a16:creationId xmlns:a16="http://schemas.microsoft.com/office/drawing/2014/main" id="{5F9688BB-1364-4AE2-914F-2E94F52B6D97}"/>
              </a:ext>
            </a:extLst>
          </p:cNvPr>
          <p:cNvPicPr>
            <a:picLocks noChangeAspect="1"/>
          </p:cNvPicPr>
          <p:nvPr/>
        </p:nvPicPr>
        <p:blipFill>
          <a:blip r:embed="rId3"/>
          <a:stretch>
            <a:fillRect/>
          </a:stretch>
        </p:blipFill>
        <p:spPr>
          <a:xfrm>
            <a:off x="5765136" y="2849581"/>
            <a:ext cx="5915025" cy="2105021"/>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08D3-69E2-4CC0-AFF9-77385AC6286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RESTful web services?</a:t>
            </a:r>
          </a:p>
        </p:txBody>
      </p:sp>
      <p:sp>
        <p:nvSpPr>
          <p:cNvPr id="3" name="Content Placeholder 2">
            <a:extLst>
              <a:ext uri="{FF2B5EF4-FFF2-40B4-BE49-F238E27FC236}">
                <a16:creationId xmlns:a16="http://schemas.microsoft.com/office/drawing/2014/main" id="{E7CAC656-43F5-4332-B91B-2C53C042388E}"/>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HTTP request methods (GET, POST, PUT,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URI’s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CRUD operations on data</a:t>
            </a:r>
          </a:p>
          <a:p>
            <a:pPr marL="457200" lvl="1" indent="0">
              <a:buNone/>
            </a:pPr>
            <a:r>
              <a:rPr lang="nl-NL">
                <a:solidFill>
                  <a:srgbClr val="00FF00"/>
                </a:solidFill>
                <a:latin typeface="Courier New" pitchFamily="49"/>
                <a:cs typeface="Courier New" pitchFamily="49"/>
              </a:rPr>
              <a:t>POST	Create</a:t>
            </a:r>
          </a:p>
          <a:p>
            <a:pPr marL="457200" lvl="1" indent="0">
              <a:buNone/>
            </a:pPr>
            <a:r>
              <a:rPr lang="nl-NL">
                <a:solidFill>
                  <a:srgbClr val="00FF00"/>
                </a:solidFill>
                <a:latin typeface="Courier New" pitchFamily="49"/>
                <a:cs typeface="Courier New" pitchFamily="49"/>
              </a:rPr>
              <a:t>GET	Read</a:t>
            </a:r>
          </a:p>
          <a:p>
            <a:pPr marL="457200" lvl="1" indent="0">
              <a:buNone/>
            </a:pPr>
            <a:r>
              <a:rPr lang="nl-NL">
                <a:solidFill>
                  <a:srgbClr val="00FF00"/>
                </a:solidFill>
                <a:latin typeface="Courier New" pitchFamily="49"/>
                <a:cs typeface="Courier New" pitchFamily="49"/>
              </a:rPr>
              <a:t>PUT	Update</a:t>
            </a:r>
          </a:p>
          <a:p>
            <a:pPr marL="457200" lvl="1" indent="0">
              <a:buNone/>
            </a:pPr>
            <a:r>
              <a:rPr lang="nl-NL">
                <a:solidFill>
                  <a:srgbClr val="00FF00"/>
                </a:solidFill>
                <a:latin typeface="Courier New" pitchFamily="49"/>
                <a:cs typeface="Courier New" pitchFamily="49"/>
              </a:rPr>
              <a:t>DELETE	Delete</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5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4032-9213-4D1B-8568-44A99F33219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386E0869-8A81-4B7E-88C2-D38D0CAB3628}"/>
              </a:ext>
            </a:extLst>
          </p:cNvPr>
          <p:cNvPicPr>
            <a:picLocks noChangeAspect="1"/>
          </p:cNvPicPr>
          <p:nvPr/>
        </p:nvPicPr>
        <p:blipFill>
          <a:blip r:embed="rId2"/>
          <a:stretch>
            <a:fillRect/>
          </a:stretch>
        </p:blipFill>
        <p:spPr>
          <a:xfrm>
            <a:off x="96332" y="2616253"/>
            <a:ext cx="4415290" cy="2965490"/>
          </a:xfrm>
          <a:prstGeom prst="rect">
            <a:avLst/>
          </a:prstGeom>
          <a:noFill/>
          <a:ln cap="flat">
            <a:noFill/>
          </a:ln>
        </p:spPr>
      </p:pic>
      <p:sp>
        <p:nvSpPr>
          <p:cNvPr id="4" name="TextBox 6">
            <a:extLst>
              <a:ext uri="{FF2B5EF4-FFF2-40B4-BE49-F238E27FC236}">
                <a16:creationId xmlns:a16="http://schemas.microsoft.com/office/drawing/2014/main" id="{30F5CC2B-2056-4529-8E51-4733C121AC9F}"/>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there’s only one car from Japan in the list</a:t>
            </a:r>
          </a:p>
        </p:txBody>
      </p:sp>
      <p:pic>
        <p:nvPicPr>
          <p:cNvPr id="5" name="Picture 3">
            <a:extLst>
              <a:ext uri="{FF2B5EF4-FFF2-40B4-BE49-F238E27FC236}">
                <a16:creationId xmlns:a16="http://schemas.microsoft.com/office/drawing/2014/main" id="{0CD5E512-AB04-4EA9-B70B-59A80A8ECB18}"/>
              </a:ext>
            </a:extLst>
          </p:cNvPr>
          <p:cNvPicPr>
            <a:picLocks noChangeAspect="1"/>
          </p:cNvPicPr>
          <p:nvPr/>
        </p:nvPicPr>
        <p:blipFill>
          <a:blip r:embed="rId3"/>
          <a:stretch>
            <a:fillRect/>
          </a:stretch>
        </p:blipFill>
        <p:spPr>
          <a:xfrm>
            <a:off x="4511613" y="3170791"/>
            <a:ext cx="7680383" cy="2028431"/>
          </a:xfrm>
          <a:prstGeom prst="rect">
            <a:avLst/>
          </a:prstGeom>
          <a:noFill/>
          <a:ln cap="flat">
            <a:noFill/>
          </a:ln>
        </p:spPr>
      </p:pic>
      <p:sp>
        <p:nvSpPr>
          <p:cNvPr id="6" name="Right Arrow 7">
            <a:extLst>
              <a:ext uri="{FF2B5EF4-FFF2-40B4-BE49-F238E27FC236}">
                <a16:creationId xmlns:a16="http://schemas.microsoft.com/office/drawing/2014/main" id="{55D77B81-F60C-4CDE-9E68-9C19F25545D1}"/>
              </a:ext>
            </a:extLst>
          </p:cNvPr>
          <p:cNvSpPr/>
          <p:nvPr/>
        </p:nvSpPr>
        <p:spPr>
          <a:xfrm rot="10799991">
            <a:off x="3961564" y="4581354"/>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name="Slide5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8115-D6DD-4046-A3B3-76AAC5FD3D1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65A3ACB8-45B1-48FE-B81E-1841343E9D40}"/>
              </a:ext>
            </a:extLst>
          </p:cNvPr>
          <p:cNvPicPr>
            <a:picLocks noChangeAspect="1"/>
          </p:cNvPicPr>
          <p:nvPr/>
        </p:nvPicPr>
        <p:blipFill>
          <a:blip r:embed="rId2"/>
          <a:stretch>
            <a:fillRect/>
          </a:stretch>
        </p:blipFill>
        <p:spPr>
          <a:xfrm>
            <a:off x="96332" y="2616253"/>
            <a:ext cx="4415290" cy="2965490"/>
          </a:xfrm>
          <a:prstGeom prst="rect">
            <a:avLst/>
          </a:prstGeom>
          <a:noFill/>
          <a:ln cap="flat">
            <a:noFill/>
          </a:ln>
        </p:spPr>
      </p:pic>
      <p:sp>
        <p:nvSpPr>
          <p:cNvPr id="4" name="TextBox 6">
            <a:extLst>
              <a:ext uri="{FF2B5EF4-FFF2-40B4-BE49-F238E27FC236}">
                <a16:creationId xmlns:a16="http://schemas.microsoft.com/office/drawing/2014/main" id="{51B91F94-981F-4AA1-B30A-76FBA583BB8A}"/>
              </a:ext>
            </a:extLst>
          </p:cNvPr>
          <p:cNvSpPr txBox="1"/>
          <p:nvPr/>
        </p:nvSpPr>
        <p:spPr>
          <a:xfrm>
            <a:off x="758046" y="5651833"/>
            <a:ext cx="1092212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 are two cars in the list whose make starts with ‘A’</a:t>
            </a:r>
          </a:p>
        </p:txBody>
      </p:sp>
      <p:sp>
        <p:nvSpPr>
          <p:cNvPr id="5" name="Right Arrow 7">
            <a:extLst>
              <a:ext uri="{FF2B5EF4-FFF2-40B4-BE49-F238E27FC236}">
                <a16:creationId xmlns:a16="http://schemas.microsoft.com/office/drawing/2014/main" id="{35A0F0FB-101E-4C51-8468-C6618E25234A}"/>
              </a:ext>
            </a:extLst>
          </p:cNvPr>
          <p:cNvSpPr/>
          <p:nvPr/>
        </p:nvSpPr>
        <p:spPr>
          <a:xfrm rot="10799991">
            <a:off x="3029909" y="380498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6" name="Right Arrow 8">
            <a:extLst>
              <a:ext uri="{FF2B5EF4-FFF2-40B4-BE49-F238E27FC236}">
                <a16:creationId xmlns:a16="http://schemas.microsoft.com/office/drawing/2014/main" id="{A19B9C7D-C62B-4AC6-8A04-AAE55056D63E}"/>
              </a:ext>
            </a:extLst>
          </p:cNvPr>
          <p:cNvSpPr/>
          <p:nvPr/>
        </p:nvSpPr>
        <p:spPr>
          <a:xfrm rot="10799991">
            <a:off x="2837254" y="3005267"/>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pic>
        <p:nvPicPr>
          <p:cNvPr id="7" name="Picture 2">
            <a:extLst>
              <a:ext uri="{FF2B5EF4-FFF2-40B4-BE49-F238E27FC236}">
                <a16:creationId xmlns:a16="http://schemas.microsoft.com/office/drawing/2014/main" id="{A4CAA461-D20F-4C1E-91E4-1E712A2BDD3D}"/>
              </a:ext>
            </a:extLst>
          </p:cNvPr>
          <p:cNvPicPr>
            <a:picLocks noChangeAspect="1"/>
          </p:cNvPicPr>
          <p:nvPr/>
        </p:nvPicPr>
        <p:blipFill>
          <a:blip r:embed="rId3"/>
          <a:stretch>
            <a:fillRect/>
          </a:stretch>
        </p:blipFill>
        <p:spPr>
          <a:xfrm>
            <a:off x="4736436" y="3060780"/>
            <a:ext cx="6943725" cy="2076446"/>
          </a:xfrm>
          <a:prstGeom prst="rect">
            <a:avLst/>
          </a:prstGeom>
          <a:noFill/>
          <a:ln cap="flat">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5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FD67-995B-461B-86F0-312F8D56642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B714D7BC-CE08-4E60-8371-CD5D64C332F8}"/>
              </a:ext>
            </a:extLst>
          </p:cNvPr>
          <p:cNvSpPr txBox="1">
            <a:spLocks noGrp="1"/>
          </p:cNvSpPr>
          <p:nvPr>
            <p:ph idx="1"/>
          </p:nvPr>
        </p:nvSpPr>
        <p:spPr/>
        <p:txBody>
          <a:bodyPr>
            <a:normAutofit lnSpcReduction="10000"/>
          </a:bodyPr>
          <a:lstStyle/>
          <a:p>
            <a:pPr>
              <a:lnSpc>
                <a:spcPct val="70000"/>
              </a:lnSpc>
              <a:buFont typeface="Courier New" pitchFamily="49"/>
              <a:buChar char="_"/>
            </a:pPr>
            <a:r>
              <a:rPr lang="nl-NL" sz="2600">
                <a:solidFill>
                  <a:srgbClr val="00FF00"/>
                </a:solidFill>
                <a:latin typeface="Courier New" pitchFamily="49"/>
                <a:cs typeface="Courier New" pitchFamily="49"/>
              </a:rPr>
              <a:t>src &gt; test &gt; java &gt; exercises &gt; RestAssuredExercises4Test.java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Communicating with an API returning an XML document</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Use XmlPath to select the right nodes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Use filters, in, grep() where needed</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All examples can be reviewed in RestAssuredExamplesXml.java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 Assured is able to convert POJO instances directly to XML or JSON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Requires additional libraries on the classpath</a:t>
            </a:r>
          </a:p>
          <a:p>
            <a:pPr lvl="1">
              <a:buFont typeface="Courier New" pitchFamily="49"/>
              <a:buChar char="_"/>
            </a:pPr>
            <a:r>
              <a:rPr lang="nl-NL">
                <a:solidFill>
                  <a:srgbClr val="00FF00"/>
                </a:solidFill>
                <a:latin typeface="Courier New" pitchFamily="49"/>
                <a:cs typeface="Courier New" pitchFamily="49"/>
              </a:rPr>
              <a:t>Jackson or Gson for JSON</a:t>
            </a:r>
          </a:p>
          <a:p>
            <a:pPr lvl="1">
              <a:buFont typeface="Courier New" pitchFamily="49"/>
              <a:buChar char="_"/>
            </a:pPr>
            <a:r>
              <a:rPr lang="nl-NL">
                <a:solidFill>
                  <a:srgbClr val="00FF00"/>
                </a:solidFill>
                <a:latin typeface="Courier New" pitchFamily="49"/>
                <a:cs typeface="Courier New" pitchFamily="49"/>
              </a:rPr>
              <a:t>JAXB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99693472-BF1D-4087-B96F-8F109BA7C37A}"/>
              </a:ext>
            </a:extLst>
          </p:cNvPr>
          <p:cNvPicPr>
            <a:picLocks noChangeAspect="1"/>
          </p:cNvPicPr>
          <p:nvPr/>
        </p:nvPicPr>
        <p:blipFill>
          <a:blip r:embed="rId2"/>
          <a:stretch>
            <a:fillRect/>
          </a:stretch>
        </p:blipFill>
        <p:spPr>
          <a:xfrm>
            <a:off x="6589712" y="5035546"/>
            <a:ext cx="5210175" cy="14573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POJO representing an address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297DF92A-1817-47F1-BFDD-D3FE78E0368F}"/>
              </a:ext>
            </a:extLst>
          </p:cNvPr>
          <p:cNvPicPr>
            <a:picLocks noChangeAspect="1"/>
          </p:cNvPicPr>
          <p:nvPr/>
        </p:nvPicPr>
        <p:blipFill>
          <a:blip r:embed="rId2"/>
          <a:stretch>
            <a:fillRect/>
          </a:stretch>
        </p:blipFill>
        <p:spPr>
          <a:xfrm>
            <a:off x="2343150" y="2597152"/>
            <a:ext cx="7505696" cy="3714749"/>
          </a:xfrm>
          <a:prstGeom prst="rect">
            <a:avLst/>
          </a:prstGeom>
          <a:noFill/>
          <a:ln cap="flat">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55DBAAAF-2768-41B6-9BCE-C3CCBA99490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Instantiating it in a test and sending it as a request body for a POST method: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AE866CC6-78F1-406E-9693-E76A974B64AB}"/>
              </a:ext>
            </a:extLst>
          </p:cNvPr>
          <p:cNvPicPr>
            <a:picLocks noChangeAspect="1"/>
          </p:cNvPicPr>
          <p:nvPr/>
        </p:nvPicPr>
        <p:blipFill>
          <a:blip r:embed="rId2"/>
          <a:stretch>
            <a:fillRect/>
          </a:stretch>
        </p:blipFill>
        <p:spPr>
          <a:xfrm>
            <a:off x="4362446" y="5924553"/>
            <a:ext cx="6991346" cy="504821"/>
          </a:xfrm>
          <a:prstGeom prst="rect">
            <a:avLst/>
          </a:prstGeom>
          <a:noFill/>
          <a:ln cap="flat">
            <a:noFill/>
          </a:ln>
        </p:spPr>
      </p:pic>
      <p:pic>
        <p:nvPicPr>
          <p:cNvPr id="5" name="Picture 5">
            <a:extLst>
              <a:ext uri="{FF2B5EF4-FFF2-40B4-BE49-F238E27FC236}">
                <a16:creationId xmlns:a16="http://schemas.microsoft.com/office/drawing/2014/main" id="{0F3095AF-E033-4418-9152-CC69B3CF68DF}"/>
              </a:ext>
            </a:extLst>
          </p:cNvPr>
          <p:cNvPicPr>
            <a:picLocks noChangeAspect="1"/>
          </p:cNvPicPr>
          <p:nvPr/>
        </p:nvPicPr>
        <p:blipFill>
          <a:blip r:embed="rId3"/>
          <a:stretch>
            <a:fillRect/>
          </a:stretch>
        </p:blipFill>
        <p:spPr>
          <a:xfrm>
            <a:off x="838203" y="2833542"/>
            <a:ext cx="9420221" cy="2724153"/>
          </a:xfrm>
          <a:prstGeom prst="rect">
            <a:avLst/>
          </a:prstGeom>
          <a:noFill/>
          <a:ln cap="flat">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a:t>
            </a:r>
          </a:p>
        </p:txBody>
      </p:sp>
      <p:sp>
        <p:nvSpPr>
          <p:cNvPr id="3" name="Content Placeholder 2">
            <a:extLst>
              <a:ext uri="{FF2B5EF4-FFF2-40B4-BE49-F238E27FC236}">
                <a16:creationId xmlns:a16="http://schemas.microsoft.com/office/drawing/2014/main" id="{A1D12823-DB19-48E0-9390-C5009B594E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We can also convert a JSON (or XML) body back to an instance of a POJO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After that, we can do some verifications on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993F70A4-E612-4CD9-95B0-41CF712B6E0B}"/>
              </a:ext>
            </a:extLst>
          </p:cNvPr>
          <p:cNvPicPr>
            <a:picLocks noChangeAspect="1"/>
          </p:cNvPicPr>
          <p:nvPr/>
        </p:nvPicPr>
        <p:blipFill>
          <a:blip r:embed="rId2"/>
          <a:stretch>
            <a:fillRect/>
          </a:stretch>
        </p:blipFill>
        <p:spPr>
          <a:xfrm>
            <a:off x="2943225" y="4001295"/>
            <a:ext cx="6305546" cy="2495553"/>
          </a:xfrm>
          <a:prstGeom prst="rect">
            <a:avLst/>
          </a:prstGeom>
          <a:noFill/>
          <a:ln cap="flat">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5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19D1-0C50-4A71-8276-BB4DAB1EDAC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3A7BF551-85CE-45B6-849A-570E28B4856B}"/>
              </a:ext>
            </a:extLst>
          </p:cNvPr>
          <p:cNvSpPr txBox="1">
            <a:spLocks noGrp="1"/>
          </p:cNvSpPr>
          <p:nvPr>
            <p:ph idx="1"/>
          </p:nvPr>
        </p:nvSpPr>
        <p:spPr/>
        <p:txBody>
          <a:bodyPr>
            <a:normAutofit/>
          </a:bodyPr>
          <a:lstStyle/>
          <a:p>
            <a:pPr>
              <a:buFont typeface="Courier New" pitchFamily="49"/>
              <a:buChar char="_"/>
            </a:pPr>
            <a:r>
              <a:rPr lang="nl-NL">
                <a:solidFill>
                  <a:srgbClr val="00FF00"/>
                </a:solidFill>
                <a:latin typeface="Courier New" pitchFamily="49"/>
                <a:cs typeface="Courier New" pitchFamily="49"/>
              </a:rPr>
              <a:t>src &gt; test &gt; java &gt; exercises &gt; RestAssuredExercises5Test.java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(de-)serialization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don’t need to create or adapt the Car POJO</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All examples can be reviewed in RestAssuredExamples.java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19D1-0C50-4A71-8276-BB4DAB1EDAC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3A7BF551-85CE-45B6-849A-570E28B4856B}"/>
              </a:ext>
            </a:extLst>
          </p:cNvPr>
          <p:cNvSpPr txBox="1">
            <a:spLocks noGrp="1"/>
          </p:cNvSpPr>
          <p:nvPr>
            <p:ph idx="1"/>
          </p:nvPr>
        </p:nvSpPr>
        <p:spPr>
          <a:xfrm>
            <a:off x="838203" y="1825626"/>
            <a:ext cx="10515600" cy="5032373"/>
          </a:xfrm>
        </p:spPr>
        <p:txBody>
          <a:bodyPr>
            <a:normAutofit/>
          </a:bodyPr>
          <a:lstStyle/>
          <a:p>
            <a:pPr>
              <a:buFont typeface="Courier New" pitchFamily="49"/>
              <a:buChar char="_"/>
            </a:pPr>
            <a:r>
              <a:rPr lang="nl-NL">
                <a:solidFill>
                  <a:srgbClr val="00FF00"/>
                </a:solidFill>
                <a:latin typeface="Courier New" pitchFamily="49"/>
                <a:cs typeface="Courier New" pitchFamily="49"/>
              </a:rPr>
              <a:t>src &gt; test &gt; java &gt; exercises &gt; RestAssuredExercises6Test.java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Capstone assignment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Combines several concepts we have seen throughout this workshop</a:t>
            </a:r>
          </a:p>
          <a:p>
            <a:pPr lvl="1">
              <a:buFont typeface="Courier New" pitchFamily="49"/>
              <a:buChar char="_"/>
            </a:pPr>
            <a:r>
              <a:rPr lang="nl-NL">
                <a:solidFill>
                  <a:srgbClr val="00FF00"/>
                </a:solidFill>
                <a:latin typeface="Courier New" pitchFamily="49"/>
                <a:cs typeface="Courier New" pitchFamily="49"/>
              </a:rPr>
              <a:t>Extracting values from responses</a:t>
            </a:r>
          </a:p>
          <a:p>
            <a:pPr lvl="1">
              <a:buFont typeface="Courier New" pitchFamily="49"/>
              <a:buChar char="_"/>
            </a:pPr>
            <a:r>
              <a:rPr lang="nl-NL">
                <a:solidFill>
                  <a:srgbClr val="00FF00"/>
                </a:solidFill>
                <a:latin typeface="Courier New" pitchFamily="49"/>
                <a:cs typeface="Courier New" pitchFamily="49"/>
              </a:rPr>
              <a:t>Using filters</a:t>
            </a:r>
          </a:p>
          <a:p>
            <a:pPr lvl="1">
              <a:buFont typeface="Courier New" pitchFamily="49"/>
              <a:buChar char="_"/>
            </a:pPr>
            <a:r>
              <a:rPr lang="nl-NL">
                <a:solidFill>
                  <a:srgbClr val="00FF00"/>
                </a:solidFill>
                <a:latin typeface="Courier New" pitchFamily="49"/>
                <a:cs typeface="Courier New" pitchFamily="49"/>
              </a:rPr>
              <a:t>Parameterization, assertions,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127105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0302-A9CB-42A2-8FA8-D19F076FCBE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5487EE3F-FB11-430A-AED3-F87147CDB84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Result:</a:t>
            </a:r>
          </a:p>
        </p:txBody>
      </p:sp>
      <p:pic>
        <p:nvPicPr>
          <p:cNvPr id="4" name="Picture 3">
            <a:extLst>
              <a:ext uri="{FF2B5EF4-FFF2-40B4-BE49-F238E27FC236}">
                <a16:creationId xmlns:a16="http://schemas.microsoft.com/office/drawing/2014/main" id="{78E8CEFC-2144-4E02-A01E-EB71C6BFD3B7}"/>
              </a:ext>
            </a:extLst>
          </p:cNvPr>
          <p:cNvPicPr>
            <a:picLocks noChangeAspect="1"/>
          </p:cNvPicPr>
          <p:nvPr/>
        </p:nvPicPr>
        <p:blipFill>
          <a:blip r:embed="rId3"/>
          <a:stretch>
            <a:fillRect/>
          </a:stretch>
        </p:blipFill>
        <p:spPr>
          <a:xfrm>
            <a:off x="3398546" y="2863341"/>
            <a:ext cx="5394908" cy="3629530"/>
          </a:xfrm>
          <a:prstGeom prst="rect">
            <a:avLst/>
          </a:prstGeom>
          <a:noFill/>
          <a:ln cap="flat">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0" y="478631"/>
            <a:ext cx="12192000" cy="5900738"/>
          </a:xfrm>
        </p:spPr>
        <p:txBody>
          <a:bodyPr anchor="ctr">
            <a:normAutofit/>
          </a:bodyPr>
          <a:lstStyle/>
          <a:p>
            <a:pPr marL="0" lvl="0" indent="0" algn="ctr">
              <a:buNone/>
            </a:pPr>
            <a:r>
              <a:rPr lang="nl-NL" sz="4000">
                <a:solidFill>
                  <a:srgbClr val="00FF00"/>
                </a:solidFill>
                <a:latin typeface="Courier New" pitchFamily="49"/>
                <a:cs typeface="Courier New" pitchFamily="49"/>
              </a:rPr>
              <a:t>https://testautomationu.applitools.com</a:t>
            </a:r>
          </a:p>
          <a:p>
            <a:pPr marL="0" lvl="0" indent="0" algn="ctr">
              <a:buNone/>
            </a:pPr>
            <a:r>
              <a:rPr lang="nl-NL" sz="4000">
                <a:solidFill>
                  <a:srgbClr val="00FF00"/>
                </a:solidFill>
                <a:latin typeface="Courier New" pitchFamily="49"/>
                <a:cs typeface="Courier New" pitchFamily="49"/>
              </a:rPr>
              <a:t>/automating-your-api-tests-with-rest-assured/</a:t>
            </a:r>
            <a:endParaRPr lang="nl-NL" sz="3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450933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838203" y="1825627"/>
            <a:ext cx="11150595"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Blog:     </a:t>
            </a:r>
            <a:r>
              <a:rPr lang="nl-NL">
                <a:solidFill>
                  <a:srgbClr val="0070C0"/>
                </a:solidFill>
                <a:latin typeface="Courier New" pitchFamily="49"/>
                <a:cs typeface="Courier New" pitchFamily="49"/>
              </a:rPr>
              <a:t>https://www.ontestautomation.com</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AEA6-DA02-4CE6-9D14-CC0EE42800B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Usage of RESTful web services</a:t>
            </a:r>
          </a:p>
        </p:txBody>
      </p:sp>
      <p:sp>
        <p:nvSpPr>
          <p:cNvPr id="3" name="Content Placeholder 2">
            <a:extLst>
              <a:ext uri="{FF2B5EF4-FFF2-40B4-BE49-F238E27FC236}">
                <a16:creationId xmlns:a16="http://schemas.microsoft.com/office/drawing/2014/main" id="{931C45B1-5376-428A-93EE-F14D70D056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Mobile applications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Internet of Things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API Economy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web services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Browser (using plugins like Postman for Chrome)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Open source (SoapUI, 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COTS (Parasoft SOAtest, SoapUI Pro)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Java DSL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Runs on top of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JUnit, TestNG</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Developed and maintained by Johan Haleby</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26120</TotalTime>
  <Words>2602</Words>
  <Application>Microsoft Office PowerPoint</Application>
  <PresentationFormat>Breedbeeld</PresentationFormat>
  <Paragraphs>483</Paragraphs>
  <Slides>51</Slides>
  <Notes>36</Notes>
  <HiddenSlides>0</HiddenSlides>
  <MMClips>0</MMClips>
  <ScaleCrop>false</ScaleCrop>
  <HeadingPairs>
    <vt:vector size="6" baseType="variant">
      <vt:variant>
        <vt:lpstr>Gebruikte lettertypen</vt:lpstr>
      </vt:variant>
      <vt:variant>
        <vt:i4>4</vt:i4>
      </vt:variant>
      <vt:variant>
        <vt:lpstr>Thema</vt:lpstr>
      </vt:variant>
      <vt:variant>
        <vt:i4>4</vt:i4>
      </vt:variant>
      <vt:variant>
        <vt:lpstr>Diatitels</vt:lpstr>
      </vt:variant>
      <vt:variant>
        <vt:i4>51</vt:i4>
      </vt:variant>
    </vt:vector>
  </HeadingPairs>
  <TitlesOfParts>
    <vt:vector size="59" baseType="lpstr">
      <vt:lpstr>Arial</vt:lpstr>
      <vt:lpstr>Calibri</vt:lpstr>
      <vt:lpstr>Calibri Light</vt:lpstr>
      <vt:lpstr>Courier New</vt:lpstr>
      <vt:lpstr>Office Theme</vt:lpstr>
      <vt:lpstr>1_Office Theme</vt:lpstr>
      <vt:lpstr>2_Office Theme</vt:lpstr>
      <vt:lpstr>3_Office Theme</vt:lpstr>
      <vt:lpstr>Test the REST</vt:lpstr>
      <vt:lpstr>What are we going to do?</vt:lpstr>
      <vt:lpstr>Preparation</vt:lpstr>
      <vt:lpstr>What are RESTful web services?</vt:lpstr>
      <vt:lpstr>An example</vt:lpstr>
      <vt:lpstr>Usage of RESTful web services</vt:lpstr>
      <vt:lpstr>Why I ♥ testing at the API level</vt:lpstr>
      <vt:lpstr>Tools for testing RESTful web services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Our API under test</vt:lpstr>
      <vt:lpstr>Demo</vt:lpstr>
      <vt:lpstr>Now it’s your turn!</vt:lpstr>
      <vt:lpstr>Parameters in RESTful web services</vt:lpstr>
      <vt:lpstr>Using query parameters</vt:lpstr>
      <vt:lpstr>Using path parameters</vt:lpstr>
      <vt:lpstr>Using parameters in REST Assured</vt:lpstr>
      <vt:lpstr>Using parameters in REST Assured</vt:lpstr>
      <vt:lpstr>Now it’s your turn!</vt:lpstr>
      <vt:lpstr>Authentication</vt:lpstr>
      <vt:lpstr>Basic authentication</vt:lpstr>
      <vt:lpstr>OAuth(2)</vt:lpstr>
      <vt:lpstr>Sharing variables between tests</vt:lpstr>
      <vt:lpstr>Sharing variables between tests </vt:lpstr>
      <vt:lpstr>Sharing checks between tests</vt:lpstr>
      <vt:lpstr>Sharing checks between tests</vt:lpstr>
      <vt:lpstr>Reusing request properties</vt:lpstr>
      <vt:lpstr>Now it’s your turn!</vt:lpstr>
      <vt:lpstr>XML support</vt:lpstr>
      <vt:lpstr>XmlPath – examples</vt:lpstr>
      <vt:lpstr>XmlPath – examples</vt:lpstr>
      <vt:lpstr>XmlPath – examples</vt:lpstr>
      <vt:lpstr>XmlPath – examples</vt:lpstr>
      <vt:lpstr>XmlPath – examples</vt:lpstr>
      <vt:lpstr>Now it’s your turn!</vt:lpstr>
      <vt:lpstr>(De-)serialization of POJOs</vt:lpstr>
      <vt:lpstr>Example: serialization</vt:lpstr>
      <vt:lpstr>Example: serialization</vt:lpstr>
      <vt:lpstr>Example: deserialization</vt:lpstr>
      <vt:lpstr>Now it’s your turn!</vt:lpstr>
      <vt:lpstr>Now it’s your turn!</vt:lpstr>
      <vt:lpstr>PowerPoint-presentatie</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137</cp:revision>
  <dcterms:created xsi:type="dcterms:W3CDTF">2016-03-22T05:00:13Z</dcterms:created>
  <dcterms:modified xsi:type="dcterms:W3CDTF">2020-03-03T13:54:31Z</dcterms:modified>
</cp:coreProperties>
</file>