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54"/>
  </p:notesMasterIdLst>
  <p:sldIdLst>
    <p:sldId id="256" r:id="rId5"/>
    <p:sldId id="295" r:id="rId6"/>
    <p:sldId id="258" r:id="rId7"/>
    <p:sldId id="262" r:id="rId8"/>
    <p:sldId id="263" r:id="rId9"/>
    <p:sldId id="259" r:id="rId10"/>
    <p:sldId id="308" r:id="rId11"/>
    <p:sldId id="264" r:id="rId12"/>
    <p:sldId id="265" r:id="rId13"/>
    <p:sldId id="266" r:id="rId14"/>
    <p:sldId id="296" r:id="rId15"/>
    <p:sldId id="267" r:id="rId16"/>
    <p:sldId id="268" r:id="rId17"/>
    <p:sldId id="269" r:id="rId18"/>
    <p:sldId id="275" r:id="rId19"/>
    <p:sldId id="276" r:id="rId20"/>
    <p:sldId id="273" r:id="rId21"/>
    <p:sldId id="605" r:id="rId22"/>
    <p:sldId id="274" r:id="rId23"/>
    <p:sldId id="272" r:id="rId24"/>
    <p:sldId id="277" r:id="rId25"/>
    <p:sldId id="279" r:id="rId26"/>
    <p:sldId id="280" r:id="rId27"/>
    <p:sldId id="606" r:id="rId28"/>
    <p:sldId id="281" r:id="rId29"/>
    <p:sldId id="282" r:id="rId30"/>
    <p:sldId id="283" r:id="rId31"/>
    <p:sldId id="284" r:id="rId32"/>
    <p:sldId id="285" r:id="rId33"/>
    <p:sldId id="292" r:id="rId34"/>
    <p:sldId id="293" r:id="rId35"/>
    <p:sldId id="297" r:id="rId36"/>
    <p:sldId id="298" r:id="rId37"/>
    <p:sldId id="299" r:id="rId38"/>
    <p:sldId id="294" r:id="rId39"/>
    <p:sldId id="607" r:id="rId40"/>
    <p:sldId id="302" r:id="rId41"/>
    <p:sldId id="303" r:id="rId42"/>
    <p:sldId id="304" r:id="rId43"/>
    <p:sldId id="305" r:id="rId44"/>
    <p:sldId id="306" r:id="rId45"/>
    <p:sldId id="307" r:id="rId46"/>
    <p:sldId id="309" r:id="rId47"/>
    <p:sldId id="310" r:id="rId48"/>
    <p:sldId id="311" r:id="rId49"/>
    <p:sldId id="312" r:id="rId50"/>
    <p:sldId id="313" r:id="rId51"/>
    <p:sldId id="289" r:id="rId52"/>
    <p:sldId id="290" r:id="rId5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25-3-2019</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F79565-4C3E-46F6-B5A1-AFCE3EA96A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B79D9E-2CEA-4E3D-92ED-EAC2F5F95579}"/>
              </a:ext>
            </a:extLst>
          </p:cNvPr>
          <p:cNvSpPr txBox="1">
            <a:spLocks noGrp="1"/>
          </p:cNvSpPr>
          <p:nvPr>
            <p:ph type="body" sz="quarter" idx="1"/>
          </p:nvPr>
        </p:nvSpPr>
        <p:spPr/>
        <p:txBody>
          <a:bodyPr/>
          <a:lstStyle/>
          <a:p>
            <a:pPr lvl="0"/>
            <a:r>
              <a:rPr lang="nl-NL"/>
              <a:t>Notes on where to find additional information on REST Assured</a:t>
            </a:r>
          </a:p>
        </p:txBody>
      </p:sp>
      <p:sp>
        <p:nvSpPr>
          <p:cNvPr id="4" name="Slide Number Placeholder 3">
            <a:extLst>
              <a:ext uri="{FF2B5EF4-FFF2-40B4-BE49-F238E27FC236}">
                <a16:creationId xmlns:a16="http://schemas.microsoft.com/office/drawing/2014/main" id="{53166D26-6899-4899-B25B-B111EF5BB0C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198A150-4204-4F47-A0B8-0C95210AA61D}" type="slidenum">
              <a:t>11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EFCB-DEB9-41C7-867A-704FE4687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5D6F79-56B3-4063-86DD-1AA1EB8599E7}"/>
              </a:ext>
            </a:extLst>
          </p:cNvPr>
          <p:cNvSpPr txBox="1">
            <a:spLocks noGrp="1"/>
          </p:cNvSpPr>
          <p:nvPr>
            <p:ph type="body" sz="quarter" idx="1"/>
          </p:nvPr>
        </p:nvSpPr>
        <p:spPr/>
        <p:txBody>
          <a:bodyPr/>
          <a:lstStyle/>
          <a:p>
            <a:pPr lvl="0"/>
            <a:r>
              <a:rPr lang="nl-NL"/>
              <a:t>Demonstrate how easy it is to write a fully functional test on a RESTful web service with REST Assured. This is the only code you need. And it’s readable too!</a:t>
            </a:r>
          </a:p>
        </p:txBody>
      </p:sp>
      <p:sp>
        <p:nvSpPr>
          <p:cNvPr id="4" name="Slide Number Placeholder 3">
            <a:extLst>
              <a:ext uri="{FF2B5EF4-FFF2-40B4-BE49-F238E27FC236}">
                <a16:creationId xmlns:a16="http://schemas.microsoft.com/office/drawing/2014/main" id="{B4FAEC46-A6AD-4533-8506-7E7A796509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D050DA-0191-4C07-B211-3EF42803C1BE}" type="slidenum">
              <a:t>12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13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5A934-0096-4FEF-B81B-56068B61B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C687F7-65E6-4360-A6C4-05710FDEB770}"/>
              </a:ext>
            </a:extLst>
          </p:cNvPr>
          <p:cNvSpPr txBox="1">
            <a:spLocks noGrp="1"/>
          </p:cNvSpPr>
          <p:nvPr>
            <p:ph type="body" sz="quarter" idx="1"/>
          </p:nvPr>
        </p:nvSpPr>
        <p:spPr/>
        <p:txBody>
          <a:bodyPr/>
          <a:lstStyle/>
          <a:p>
            <a:pPr lvl="0"/>
            <a:r>
              <a:rPr lang="nl-NL"/>
              <a:t>Go into a little more detail with regards to Hamcrest matchers – readable matchers for creating checks</a:t>
            </a:r>
          </a:p>
        </p:txBody>
      </p:sp>
      <p:sp>
        <p:nvSpPr>
          <p:cNvPr id="4" name="Slide Number Placeholder 3">
            <a:extLst>
              <a:ext uri="{FF2B5EF4-FFF2-40B4-BE49-F238E27FC236}">
                <a16:creationId xmlns:a16="http://schemas.microsoft.com/office/drawing/2014/main" id="{F0104DB0-99AF-4C18-85E1-DA479E46CD5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2C0FAD8-5D09-40EE-85F8-051991D3C175}" type="slidenum">
              <a:t>14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FA178-032A-40E8-8DAE-3194CD8EA97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7937F67-380D-4238-BBCC-D90F066067E0}"/>
              </a:ext>
            </a:extLst>
          </p:cNvPr>
          <p:cNvSpPr txBox="1">
            <a:spLocks noGrp="1"/>
          </p:cNvSpPr>
          <p:nvPr>
            <p:ph type="body" sz="quarter" idx="1"/>
          </p:nvPr>
        </p:nvSpPr>
        <p:spPr/>
        <p:txBody>
          <a:bodyPr/>
          <a:lstStyle/>
          <a:p>
            <a:pPr lvl="0"/>
            <a:r>
              <a:rPr lang="nl-NL"/>
              <a:t>Go into a little more detail with regards to Gpath for effective selection of elements from XML and JSON responses</a:t>
            </a:r>
          </a:p>
        </p:txBody>
      </p:sp>
      <p:sp>
        <p:nvSpPr>
          <p:cNvPr id="4" name="Slide Number Placeholder 3">
            <a:extLst>
              <a:ext uri="{FF2B5EF4-FFF2-40B4-BE49-F238E27FC236}">
                <a16:creationId xmlns:a16="http://schemas.microsoft.com/office/drawing/2014/main" id="{5CB046F0-78C5-4978-867C-8612978D392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D9105-00B8-4692-89D4-7B021155AD1E}" type="slidenum">
              <a:t>15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Example – also explain the [0] needed since we’re dealing with a collection of Places here, and the single quotes to deal with the space in the JSON field name</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16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511C8B-4ED5-4B6E-91E7-A628A50872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A5D9BD-E814-40C6-AED1-388BD6009D13}"/>
              </a:ext>
            </a:extLst>
          </p:cNvPr>
          <p:cNvSpPr txBox="1">
            <a:spLocks noGrp="1"/>
          </p:cNvSpPr>
          <p:nvPr>
            <p:ph type="body" sz="quarter" idx="1"/>
          </p:nvPr>
        </p:nvSpPr>
        <p:spPr/>
        <p:txBody>
          <a:bodyPr/>
          <a:lstStyle/>
          <a:p>
            <a:pPr lvl="0"/>
            <a:r>
              <a:rPr lang="nl-NL"/>
              <a:t>Explain how you can not only perform validations on response content, but also on response headers.</a:t>
            </a:r>
          </a:p>
        </p:txBody>
      </p:sp>
      <p:sp>
        <p:nvSpPr>
          <p:cNvPr id="4" name="Slide Number Placeholder 3">
            <a:extLst>
              <a:ext uri="{FF2B5EF4-FFF2-40B4-BE49-F238E27FC236}">
                <a16:creationId xmlns:a16="http://schemas.microsoft.com/office/drawing/2014/main" id="{0EE10FE3-0308-4D8F-BC21-B8E9650ADEE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4D5628-42C0-4D4B-B9B6-67F917992EF4}" type="slidenum">
              <a:t>17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18</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7BE89-DBF4-422C-BB4C-5655070FBC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4CDBFD-FA56-47D5-9DB7-099662F2EF8E}"/>
              </a:ext>
            </a:extLst>
          </p:cNvPr>
          <p:cNvSpPr txBox="1">
            <a:spLocks noGrp="1"/>
          </p:cNvSpPr>
          <p:nvPr>
            <p:ph type="body" sz="quarter" idx="1"/>
          </p:nvPr>
        </p:nvSpPr>
        <p:spPr/>
        <p:txBody>
          <a:bodyPr/>
          <a:lstStyle/>
          <a:p>
            <a:pPr lvl="0"/>
            <a:r>
              <a:rPr lang="nl-NL"/>
              <a:t>A quick demo before the participants start with the first series of exercises might be helpful to ensure they’ve understood everything so far and are ready to go.</a:t>
            </a:r>
          </a:p>
        </p:txBody>
      </p:sp>
      <p:sp>
        <p:nvSpPr>
          <p:cNvPr id="4" name="Slide Number Placeholder 3">
            <a:extLst>
              <a:ext uri="{FF2B5EF4-FFF2-40B4-BE49-F238E27FC236}">
                <a16:creationId xmlns:a16="http://schemas.microsoft.com/office/drawing/2014/main" id="{8A66585B-C2C8-4095-B6E1-CC4B48FB26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5F74E5-456E-4992-A1C9-F0E80F9984E0}" type="slidenum">
              <a:t>19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20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80D5E-092C-42BE-83C4-CE827814DFCE}" type="slidenum">
              <a:t>21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DD5F6-44B9-4012-80EF-B6D8AEF810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366499-F2AD-4FC7-9839-07F76B3157CA}"/>
              </a:ext>
            </a:extLst>
          </p:cNvPr>
          <p:cNvSpPr txBox="1">
            <a:spLocks noGrp="1"/>
          </p:cNvSpPr>
          <p:nvPr>
            <p:ph type="body" sz="quarter" idx="1"/>
          </p:nvPr>
        </p:nvSpPr>
        <p:spPr/>
        <p:txBody>
          <a:bodyPr/>
          <a:lstStyle/>
          <a:p>
            <a:pPr lvl="0"/>
            <a:r>
              <a:rPr lang="nl-NL"/>
              <a:t>Explain how you define query string parameters to be used when calling a service in REST Assured (using params() )</a:t>
            </a:r>
          </a:p>
        </p:txBody>
      </p:sp>
      <p:sp>
        <p:nvSpPr>
          <p:cNvPr id="4" name="Slide Number Placeholder 3">
            <a:extLst>
              <a:ext uri="{FF2B5EF4-FFF2-40B4-BE49-F238E27FC236}">
                <a16:creationId xmlns:a16="http://schemas.microsoft.com/office/drawing/2014/main" id="{ED68B408-0771-4C16-BE62-51A67D6FC65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864EBE-ECAF-4186-91C0-CC4A39FC1194}" type="slidenum">
              <a:t>22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7B305-2EF7-4D56-AD0A-3F125115DF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908A669-4B1C-4274-8F0B-85E30B722C7A}"/>
              </a:ext>
            </a:extLst>
          </p:cNvPr>
          <p:cNvSpPr txBox="1">
            <a:spLocks noGrp="1"/>
          </p:cNvSpPr>
          <p:nvPr>
            <p:ph type="body" sz="quarter" idx="1"/>
          </p:nvPr>
        </p:nvSpPr>
        <p:spPr/>
        <p:txBody>
          <a:bodyPr/>
          <a:lstStyle/>
          <a:p>
            <a:pPr lvl="0"/>
            <a:r>
              <a:rPr lang="nl-NL"/>
              <a:t>Explain how you define path parameters to be used when calling a service in REST Assured (using pathParam() )</a:t>
            </a:r>
          </a:p>
          <a:p>
            <a:pPr lvl="0"/>
            <a:endParaRPr lang="nl-NL"/>
          </a:p>
        </p:txBody>
      </p:sp>
      <p:sp>
        <p:nvSpPr>
          <p:cNvPr id="4" name="Slide Number Placeholder 3">
            <a:extLst>
              <a:ext uri="{FF2B5EF4-FFF2-40B4-BE49-F238E27FC236}">
                <a16:creationId xmlns:a16="http://schemas.microsoft.com/office/drawing/2014/main" id="{C1A2A42F-EF4B-4843-8F24-18E396D41B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F6240-279D-486B-B1B5-EA655A61EF3B}" type="slidenum">
              <a:t>23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24</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091264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25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5F410B-622E-4E55-814F-A1D4CC6243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299A4-656A-41E8-B744-481B622B1128}"/>
              </a:ext>
            </a:extLst>
          </p:cNvPr>
          <p:cNvSpPr txBox="1">
            <a:spLocks noGrp="1"/>
          </p:cNvSpPr>
          <p:nvPr>
            <p:ph type="body" sz="quarter" idx="1"/>
          </p:nvPr>
        </p:nvSpPr>
        <p:spPr/>
        <p:txBody>
          <a:bodyPr/>
          <a:lstStyle/>
          <a:p>
            <a:pPr lvl="0"/>
            <a:r>
              <a:rPr lang="nl-NL"/>
              <a:t>Explain why web services sometimes need to be secured and introduce the different authentication options for RESTful web services</a:t>
            </a:r>
          </a:p>
        </p:txBody>
      </p:sp>
      <p:sp>
        <p:nvSpPr>
          <p:cNvPr id="4" name="Slide Number Placeholder 3">
            <a:extLst>
              <a:ext uri="{FF2B5EF4-FFF2-40B4-BE49-F238E27FC236}">
                <a16:creationId xmlns:a16="http://schemas.microsoft.com/office/drawing/2014/main" id="{C6E410CD-52A8-4301-AE77-36A5A34E7F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5C34DD9-9198-446D-BBD5-56CE347407AC}" type="slidenum">
              <a:t>27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0DA642-F37F-457B-9A96-0E0789AB7B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A648F5-7C79-4D50-8565-302A27410B35}"/>
              </a:ext>
            </a:extLst>
          </p:cNvPr>
          <p:cNvSpPr txBox="1">
            <a:spLocks noGrp="1"/>
          </p:cNvSpPr>
          <p:nvPr>
            <p:ph type="body" sz="quarter" idx="1"/>
          </p:nvPr>
        </p:nvSpPr>
        <p:spPr/>
        <p:txBody>
          <a:bodyPr/>
          <a:lstStyle/>
          <a:p>
            <a:pPr lvl="0"/>
            <a:r>
              <a:rPr lang="nl-NL"/>
              <a:t>Explain Basic (username / password) authentication</a:t>
            </a:r>
          </a:p>
        </p:txBody>
      </p:sp>
      <p:sp>
        <p:nvSpPr>
          <p:cNvPr id="4" name="Slide Number Placeholder 3">
            <a:extLst>
              <a:ext uri="{FF2B5EF4-FFF2-40B4-BE49-F238E27FC236}">
                <a16:creationId xmlns:a16="http://schemas.microsoft.com/office/drawing/2014/main" id="{3895CC1F-D092-424C-A5F8-04A62F32124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0D3179-A241-44DE-83F0-8FA9F2D6A3A8}" type="slidenum">
              <a:t>28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2737FC-DA53-47D4-9C85-770A2D4150D5}" type="slidenum">
              <a:t>29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C21E1C-5EA0-4E1D-B1A0-4583C5FE2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FDDF71-84A0-4698-9FCD-AE3B98FEBA17}"/>
              </a:ext>
            </a:extLst>
          </p:cNvPr>
          <p:cNvSpPr txBox="1">
            <a:spLocks noGrp="1"/>
          </p:cNvSpPr>
          <p:nvPr>
            <p:ph type="body" sz="quarter" idx="1"/>
          </p:nvPr>
        </p:nvSpPr>
        <p:spPr/>
        <p:txBody>
          <a:bodyPr/>
          <a:lstStyle/>
          <a:p>
            <a:pPr lvl="0"/>
            <a:r>
              <a:rPr lang="nl-NL"/>
              <a:t>Refer to the exercise where you needed to manually copy and paste the OAuth authentication token. This is cumbersome, especially when you want to have your tests run unattended (which you want to ;). To be able to do so, you need a way to extract response values from a certain request (in this case the authentication token) and reuse it in subsequent tests.</a:t>
            </a:r>
          </a:p>
        </p:txBody>
      </p:sp>
      <p:sp>
        <p:nvSpPr>
          <p:cNvPr id="4" name="Slide Number Placeholder 3">
            <a:extLst>
              <a:ext uri="{FF2B5EF4-FFF2-40B4-BE49-F238E27FC236}">
                <a16:creationId xmlns:a16="http://schemas.microsoft.com/office/drawing/2014/main" id="{7DE59884-1797-4000-8721-47C11919276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A7B2E1-8AF2-496D-A8E4-B5644DB30E46}" type="slidenum">
              <a:t>30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6C0D5F-8652-4B7B-A7E6-08B43E304E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8204B8-05C2-4AAB-85C6-DD744B92B5CC}"/>
              </a:ext>
            </a:extLst>
          </p:cNvPr>
          <p:cNvSpPr txBox="1">
            <a:spLocks noGrp="1"/>
          </p:cNvSpPr>
          <p:nvPr>
            <p:ph type="body" sz="quarter" idx="1"/>
          </p:nvPr>
        </p:nvSpPr>
        <p:spPr/>
        <p:txBody>
          <a:bodyPr/>
          <a:lstStyle/>
          <a:p>
            <a:pPr lvl="0"/>
            <a:r>
              <a:rPr lang="nl-NL"/>
              <a:t>Explain the REST Assured extract() feature, which you can use (using GPath) to extract certain values from a response for later reuse.</a:t>
            </a:r>
          </a:p>
        </p:txBody>
      </p:sp>
      <p:sp>
        <p:nvSpPr>
          <p:cNvPr id="4" name="Slide Number Placeholder 3">
            <a:extLst>
              <a:ext uri="{FF2B5EF4-FFF2-40B4-BE49-F238E27FC236}">
                <a16:creationId xmlns:a16="http://schemas.microsoft.com/office/drawing/2014/main" id="{F889EFEF-9007-45E1-9F6A-6AA80E464BA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B8895A-035D-412C-B8FC-24AC1B3EF434}" type="slidenum">
              <a:t>31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BB9394-BCA8-4CD3-87FF-CDD2F72FD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8CA1AD-8FD8-4DC4-BFC3-05D9EB5F16E8}"/>
              </a:ext>
            </a:extLst>
          </p:cNvPr>
          <p:cNvSpPr txBox="1">
            <a:spLocks noGrp="1"/>
          </p:cNvSpPr>
          <p:nvPr>
            <p:ph type="body" sz="quarter" idx="1"/>
          </p:nvPr>
        </p:nvSpPr>
        <p:spPr/>
        <p:txBody>
          <a:bodyPr/>
          <a:lstStyle/>
          <a:p>
            <a:pPr lvl="0"/>
            <a:r>
              <a:rPr lang="nl-NL"/>
              <a:t>If you want the same check to be performed for a lot of different API calls, including them in each and every test (and having to update them X times when they require maintenance) is a waste of effort…</a:t>
            </a:r>
          </a:p>
        </p:txBody>
      </p:sp>
      <p:sp>
        <p:nvSpPr>
          <p:cNvPr id="4" name="Slide Number Placeholder 3">
            <a:extLst>
              <a:ext uri="{FF2B5EF4-FFF2-40B4-BE49-F238E27FC236}">
                <a16:creationId xmlns:a16="http://schemas.microsoft.com/office/drawing/2014/main" id="{2186B508-A79E-451E-B91E-67F2180825E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F43E1F2-95A8-4410-A660-3A488A630477}" type="slidenum">
              <a:t>32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BA50B-DC4D-426F-8ABA-F165A27F92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61E002-A6DC-4419-8986-21279C1B9FC6}"/>
              </a:ext>
            </a:extLst>
          </p:cNvPr>
          <p:cNvSpPr txBox="1">
            <a:spLocks noGrp="1"/>
          </p:cNvSpPr>
          <p:nvPr>
            <p:ph type="body" sz="quarter" idx="1"/>
          </p:nvPr>
        </p:nvSpPr>
        <p:spPr/>
        <p:txBody>
          <a:bodyPr/>
          <a:lstStyle/>
          <a:p>
            <a:pPr lvl="0"/>
            <a:r>
              <a:rPr lang="nl-NL"/>
              <a:t>The ResponseSpecBuilder supports defining checks globally. You can then use these in your tests and combine them with test-specific checks.</a:t>
            </a:r>
          </a:p>
        </p:txBody>
      </p:sp>
      <p:sp>
        <p:nvSpPr>
          <p:cNvPr id="4" name="Slide Number Placeholder 3">
            <a:extLst>
              <a:ext uri="{FF2B5EF4-FFF2-40B4-BE49-F238E27FC236}">
                <a16:creationId xmlns:a16="http://schemas.microsoft.com/office/drawing/2014/main" id="{3FDF4E2C-0BED-48B2-9B6E-18D2389D225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52EDCEC-2507-4D6E-AF7B-A45A1444D4F7}" type="slidenum">
              <a:t>33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you want the same check to be performed for a lot of different API calls, including them in each and every test (and having to update them X times when they require maintenance) is a waste of effort…</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34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35B9D-09E7-481E-A86C-237709DB3CD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9671332-09AE-481B-B98B-AEBA68196C4C}"/>
              </a:ext>
            </a:extLst>
          </p:cNvPr>
          <p:cNvSpPr txBox="1">
            <a:spLocks noGrp="1"/>
          </p:cNvSpPr>
          <p:nvPr>
            <p:ph type="body" sz="quarter" idx="1"/>
          </p:nvPr>
        </p:nvSpPr>
        <p:spPr/>
        <p:txBody>
          <a:bodyPr/>
          <a:lstStyle/>
          <a:p>
            <a:endParaRPr lang="en-NL"/>
          </a:p>
        </p:txBody>
      </p:sp>
      <p:sp>
        <p:nvSpPr>
          <p:cNvPr id="4" name="Slide Number Placeholder 3">
            <a:extLst>
              <a:ext uri="{FF2B5EF4-FFF2-40B4-BE49-F238E27FC236}">
                <a16:creationId xmlns:a16="http://schemas.microsoft.com/office/drawing/2014/main" id="{587F1B3B-999A-4A8F-BF4D-40FF041B301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65B5256-3CAB-45DA-ADF9-FEB2E539C857}" type="slidenum">
              <a:t>35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48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585B4-8CD5-471A-BFAE-C9EA5041C1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C42949-2813-4570-A42A-5D07D6518823}"/>
              </a:ext>
            </a:extLst>
          </p:cNvPr>
          <p:cNvSpPr txBox="1">
            <a:spLocks noGrp="1"/>
          </p:cNvSpPr>
          <p:nvPr>
            <p:ph type="body" sz="quarter" idx="1"/>
          </p:nvPr>
        </p:nvSpPr>
        <p:spPr/>
        <p:txBody>
          <a:bodyPr/>
          <a:lstStyle/>
          <a:p>
            <a:pPr lvl="0"/>
            <a:r>
              <a:rPr lang="nl-NL"/>
              <a:t>Here’s the part where you can shamelessly promote yourself (or give the participants your contact details in case they want more information or have any other questions, of course…). Feel free to replace this with your own contact details, you’re the one delivering the workshop after all!</a:t>
            </a:r>
          </a:p>
        </p:txBody>
      </p:sp>
      <p:sp>
        <p:nvSpPr>
          <p:cNvPr id="4" name="Slide Number Placeholder 3">
            <a:extLst>
              <a:ext uri="{FF2B5EF4-FFF2-40B4-BE49-F238E27FC236}">
                <a16:creationId xmlns:a16="http://schemas.microsoft.com/office/drawing/2014/main" id="{58DB3C57-1ABD-4830-91E1-DA27212C0A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1901F8-18AB-4A4F-A64B-34056565670D}" type="slidenum">
              <a:t>49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650821-B668-44DB-B3F2-9358FDEBFD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0FCB97-B2BE-4581-8324-FFA4200B9EB2}"/>
              </a:ext>
            </a:extLst>
          </p:cNvPr>
          <p:cNvSpPr txBox="1">
            <a:spLocks noGrp="1"/>
          </p:cNvSpPr>
          <p:nvPr>
            <p:ph type="body" sz="quarter" idx="1"/>
          </p:nvPr>
        </p:nvSpPr>
        <p:spPr/>
        <p:txBody>
          <a:bodyPr/>
          <a:lstStyle/>
          <a:p>
            <a:pPr lvl="0"/>
            <a:r>
              <a:rPr lang="nl-NL"/>
              <a:t>Explain the concept of RESTful web services and compare it to your browser retrieving web pages, images, etc. from a web server (or sending data back to it).</a:t>
            </a:r>
          </a:p>
        </p:txBody>
      </p:sp>
      <p:sp>
        <p:nvSpPr>
          <p:cNvPr id="4" name="Slide Number Placeholder 3">
            <a:extLst>
              <a:ext uri="{FF2B5EF4-FFF2-40B4-BE49-F238E27FC236}">
                <a16:creationId xmlns:a16="http://schemas.microsoft.com/office/drawing/2014/main" id="{A4040D6A-8B1A-4F94-8FC3-2AD590AB993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3D739DE-1782-48EB-8D09-03652F5E6A2D}" type="slidenum">
              <a:t>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707067-68D6-42C0-A69B-F2882866761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90340F-257E-4A4C-B35C-4DD46A4D9C53}"/>
              </a:ext>
            </a:extLst>
          </p:cNvPr>
          <p:cNvSpPr txBox="1">
            <a:spLocks noGrp="1"/>
          </p:cNvSpPr>
          <p:nvPr>
            <p:ph type="body" sz="quarter" idx="1"/>
          </p:nvPr>
        </p:nvSpPr>
        <p:spPr/>
        <p:txBody>
          <a:bodyPr/>
          <a:lstStyle/>
          <a:p>
            <a:pPr lvl="0"/>
            <a:r>
              <a:rPr lang="nl-NL"/>
              <a:t>A simple example. You could also perform this one live to show the participants how easy it is to invoke a RESTful web service using your browser (it really is no different from accessing a regular web page since it’s all done over HTTP)</a:t>
            </a:r>
          </a:p>
        </p:txBody>
      </p:sp>
      <p:sp>
        <p:nvSpPr>
          <p:cNvPr id="4" name="Slide Number Placeholder 3">
            <a:extLst>
              <a:ext uri="{FF2B5EF4-FFF2-40B4-BE49-F238E27FC236}">
                <a16:creationId xmlns:a16="http://schemas.microsoft.com/office/drawing/2014/main" id="{A47A2AF5-BFAA-4195-8ABA-296D8DFF579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1C3D909-B033-44D4-AE3E-88A582817069}" type="slidenum">
              <a:t>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81B9E0-EA9E-4ADE-B3A0-AE24C9A165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DD2835-6247-430F-A457-301D153F4A98}"/>
              </a:ext>
            </a:extLst>
          </p:cNvPr>
          <p:cNvSpPr txBox="1">
            <a:spLocks noGrp="1"/>
          </p:cNvSpPr>
          <p:nvPr>
            <p:ph type="body" sz="quarter" idx="1"/>
          </p:nvPr>
        </p:nvSpPr>
        <p:spPr/>
        <p:txBody>
          <a:bodyPr/>
          <a:lstStyle/>
          <a:p>
            <a:pPr lvl="0"/>
            <a:r>
              <a:rPr lang="nl-NL"/>
              <a:t>Explain where RESTful web services are used.</a:t>
            </a:r>
          </a:p>
          <a:p>
            <a:pPr lvl="0"/>
            <a:endParaRPr lang="nl-NL"/>
          </a:p>
          <a:p>
            <a:pPr lvl="0"/>
            <a:r>
              <a:rPr lang="nl-NL"/>
              <a:t>API Economy relates to software development exposing (parts of) their applications to the outside world through APIs, so that other developers can easily integrate their applications with it. For example: Google’s Gmail API, Maps API or the PayPal or LinkedIn APIs.</a:t>
            </a:r>
          </a:p>
        </p:txBody>
      </p:sp>
      <p:sp>
        <p:nvSpPr>
          <p:cNvPr id="4" name="Slide Number Placeholder 3">
            <a:extLst>
              <a:ext uri="{FF2B5EF4-FFF2-40B4-BE49-F238E27FC236}">
                <a16:creationId xmlns:a16="http://schemas.microsoft.com/office/drawing/2014/main" id="{D1A5E499-C9DD-4569-8A50-E05681E707F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6F34AAA-F702-452E-A142-7F9B0D91A0C4}" type="slidenum">
              <a:t>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B433A-66A2-4F2E-BCBC-B8DEDC0514A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EA927-EA74-4CBE-8164-76F7D873B566}"/>
              </a:ext>
            </a:extLst>
          </p:cNvPr>
          <p:cNvSpPr txBox="1">
            <a:spLocks noGrp="1"/>
          </p:cNvSpPr>
          <p:nvPr>
            <p:ph type="body" sz="quarter" idx="1"/>
          </p:nvPr>
        </p:nvSpPr>
        <p:spPr/>
        <p:txBody>
          <a:bodyPr/>
          <a:lstStyle/>
          <a:p>
            <a:pPr lvl="0"/>
            <a:r>
              <a:rPr lang="nl-NL"/>
              <a:t>Explain what REST Assured is and why it was written</a:t>
            </a:r>
          </a:p>
          <a:p>
            <a:pPr lvl="0"/>
            <a:endParaRPr lang="nl-NL"/>
          </a:p>
          <a:p>
            <a:pPr lvl="0"/>
            <a:r>
              <a:rPr lang="nl-NL"/>
              <a:t>Explain how REST Assured can easily be made part of a bigger testing framework covering everything from unit to end-to-end and user interface testing</a:t>
            </a:r>
          </a:p>
        </p:txBody>
      </p:sp>
      <p:sp>
        <p:nvSpPr>
          <p:cNvPr id="4" name="Slide Number Placeholder 3">
            <a:extLst>
              <a:ext uri="{FF2B5EF4-FFF2-40B4-BE49-F238E27FC236}">
                <a16:creationId xmlns:a16="http://schemas.microsoft.com/office/drawing/2014/main" id="{74E395ED-396F-4273-B559-FA7C958714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EBC009-4D8C-47AE-9480-ABAE7C68217C}" type="slidenum">
              <a:t>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r>
              <a:rPr lang="nl-NL"/>
              <a:t>Briefly discuss the options available for installing and configuring REST Assured (this should be trivial for anybody with a bit of Java development experience)</a:t>
            </a:r>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DFDAA-7F51-4794-9706-C1B380B1C961}" type="slidenum">
              <a:t>10</a:t>
            </a:fld>
            <a:endParaRPr lang="nl-NL"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25-3-2019</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25-3-2019</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25-3-2019</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AE1A-929D-44BC-8740-DB56181088A6}"/>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AA92267-F56D-49D1-A3C0-4A532685CD5C}"/>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5872620F-4AAC-4681-9B01-E76E3F46585F}"/>
              </a:ext>
            </a:extLst>
          </p:cNvPr>
          <p:cNvSpPr txBox="1">
            <a:spLocks noGrp="1"/>
          </p:cNvSpPr>
          <p:nvPr>
            <p:ph type="dt" sz="half" idx="7"/>
          </p:nvPr>
        </p:nvSpPr>
        <p:spPr/>
        <p:txBody>
          <a:bodyPr/>
          <a:lstStyle>
            <a:lvl1pPr>
              <a:defRPr/>
            </a:lvl1pPr>
          </a:lstStyle>
          <a:p>
            <a:pPr lvl="0"/>
            <a:fld id="{0EEA0F42-FF54-4878-A646-C57FB974670E}" type="datetime1">
              <a:rPr lang="nl-NL"/>
              <a:pPr lvl="0"/>
              <a:t>25-3-2019</a:t>
            </a:fld>
            <a:endParaRPr lang="nl-NL"/>
          </a:p>
        </p:txBody>
      </p:sp>
      <p:sp>
        <p:nvSpPr>
          <p:cNvPr id="5" name="Footer Placeholder 4">
            <a:extLst>
              <a:ext uri="{FF2B5EF4-FFF2-40B4-BE49-F238E27FC236}">
                <a16:creationId xmlns:a16="http://schemas.microsoft.com/office/drawing/2014/main" id="{4614D1F5-FAB1-4536-9328-6708FDAD49F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938428-86AE-4B13-94CF-EBEE54781D6E}"/>
              </a:ext>
            </a:extLst>
          </p:cNvPr>
          <p:cNvSpPr txBox="1">
            <a:spLocks noGrp="1"/>
          </p:cNvSpPr>
          <p:nvPr>
            <p:ph type="sldNum" sz="quarter" idx="8"/>
          </p:nvPr>
        </p:nvSpPr>
        <p:spPr/>
        <p:txBody>
          <a:bodyPr/>
          <a:lstStyle>
            <a:lvl1pPr>
              <a:defRPr/>
            </a:lvl1pPr>
          </a:lstStyle>
          <a:p>
            <a:pPr lvl="0"/>
            <a:fld id="{A0D10CEA-31C7-4EA9-9E1E-F01346817C4F}" type="slidenum">
              <a:t>‹nr.›</a:t>
            </a:fld>
            <a:endParaRPr lang="nl-NL"/>
          </a:p>
        </p:txBody>
      </p:sp>
    </p:spTree>
    <p:extLst>
      <p:ext uri="{BB962C8B-B14F-4D97-AF65-F5344CB8AC3E}">
        <p14:creationId xmlns:p14="http://schemas.microsoft.com/office/powerpoint/2010/main" val="423936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B647-1EEA-45A1-9FF5-2891424E28F6}"/>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8BDBCB01-2CDD-4F15-AB4E-C8FE1FCF753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6B1786-936B-46E2-8D9F-B75824A2366B}"/>
              </a:ext>
            </a:extLst>
          </p:cNvPr>
          <p:cNvSpPr txBox="1">
            <a:spLocks noGrp="1"/>
          </p:cNvSpPr>
          <p:nvPr>
            <p:ph type="dt" sz="half" idx="7"/>
          </p:nvPr>
        </p:nvSpPr>
        <p:spPr/>
        <p:txBody>
          <a:bodyPr/>
          <a:lstStyle>
            <a:lvl1pPr>
              <a:defRPr/>
            </a:lvl1pPr>
          </a:lstStyle>
          <a:p>
            <a:pPr lvl="0"/>
            <a:fld id="{862BB63C-E254-42D2-9CA7-2DD237DD4C22}" type="datetime1">
              <a:rPr lang="nl-NL"/>
              <a:pPr lvl="0"/>
              <a:t>25-3-2019</a:t>
            </a:fld>
            <a:endParaRPr lang="nl-NL"/>
          </a:p>
        </p:txBody>
      </p:sp>
      <p:sp>
        <p:nvSpPr>
          <p:cNvPr id="5" name="Footer Placeholder 4">
            <a:extLst>
              <a:ext uri="{FF2B5EF4-FFF2-40B4-BE49-F238E27FC236}">
                <a16:creationId xmlns:a16="http://schemas.microsoft.com/office/drawing/2014/main" id="{13B0D1B0-19F7-40BC-B3BD-5030D814C4B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2CF669D-FEC2-4695-A446-EA1A37F0E3AC}"/>
              </a:ext>
            </a:extLst>
          </p:cNvPr>
          <p:cNvSpPr txBox="1">
            <a:spLocks noGrp="1"/>
          </p:cNvSpPr>
          <p:nvPr>
            <p:ph type="sldNum" sz="quarter" idx="8"/>
          </p:nvPr>
        </p:nvSpPr>
        <p:spPr/>
        <p:txBody>
          <a:bodyPr/>
          <a:lstStyle>
            <a:lvl1pPr>
              <a:defRPr/>
            </a:lvl1pPr>
          </a:lstStyle>
          <a:p>
            <a:pPr lvl="0"/>
            <a:fld id="{ACA1E5A9-86D2-4F37-A6E6-5A0C508FA50A}" type="slidenum">
              <a:t>‹nr.›</a:t>
            </a:fld>
            <a:endParaRPr lang="nl-NL"/>
          </a:p>
        </p:txBody>
      </p:sp>
    </p:spTree>
    <p:extLst>
      <p:ext uri="{BB962C8B-B14F-4D97-AF65-F5344CB8AC3E}">
        <p14:creationId xmlns:p14="http://schemas.microsoft.com/office/powerpoint/2010/main" val="3092157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F9F3-EFCA-43E2-BDBA-3802FD70BDA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5E4CCE-E868-479F-8A25-F3536C603554}"/>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6285721-569D-49C1-800D-BEAFD0D346BF}"/>
              </a:ext>
            </a:extLst>
          </p:cNvPr>
          <p:cNvSpPr txBox="1">
            <a:spLocks noGrp="1"/>
          </p:cNvSpPr>
          <p:nvPr>
            <p:ph type="dt" sz="half" idx="7"/>
          </p:nvPr>
        </p:nvSpPr>
        <p:spPr/>
        <p:txBody>
          <a:bodyPr/>
          <a:lstStyle>
            <a:lvl1pPr>
              <a:defRPr/>
            </a:lvl1pPr>
          </a:lstStyle>
          <a:p>
            <a:pPr lvl="0"/>
            <a:fld id="{CA161285-D59A-496F-B4DB-1E80D5E8B075}" type="datetime1">
              <a:rPr lang="nl-NL"/>
              <a:pPr lvl="0"/>
              <a:t>25-3-2019</a:t>
            </a:fld>
            <a:endParaRPr lang="nl-NL"/>
          </a:p>
        </p:txBody>
      </p:sp>
      <p:sp>
        <p:nvSpPr>
          <p:cNvPr id="5" name="Footer Placeholder 4">
            <a:extLst>
              <a:ext uri="{FF2B5EF4-FFF2-40B4-BE49-F238E27FC236}">
                <a16:creationId xmlns:a16="http://schemas.microsoft.com/office/drawing/2014/main" id="{A70125DA-AC65-45FC-A94D-43C22DFF3E6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C4596FA0-80DC-4C18-9CD8-3A0B92198B0E}"/>
              </a:ext>
            </a:extLst>
          </p:cNvPr>
          <p:cNvSpPr txBox="1">
            <a:spLocks noGrp="1"/>
          </p:cNvSpPr>
          <p:nvPr>
            <p:ph type="sldNum" sz="quarter" idx="8"/>
          </p:nvPr>
        </p:nvSpPr>
        <p:spPr/>
        <p:txBody>
          <a:bodyPr/>
          <a:lstStyle>
            <a:lvl1pPr>
              <a:defRPr/>
            </a:lvl1pPr>
          </a:lstStyle>
          <a:p>
            <a:pPr lvl="0"/>
            <a:fld id="{3E143564-4B13-4F70-8FE7-6D84B0F53DB4}" type="slidenum">
              <a:t>‹nr.›</a:t>
            </a:fld>
            <a:endParaRPr lang="nl-NL"/>
          </a:p>
        </p:txBody>
      </p:sp>
    </p:spTree>
    <p:extLst>
      <p:ext uri="{BB962C8B-B14F-4D97-AF65-F5344CB8AC3E}">
        <p14:creationId xmlns:p14="http://schemas.microsoft.com/office/powerpoint/2010/main" val="510121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1B87-F089-46C3-B496-A587A5272F1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4CB6308-2C2F-469A-84B7-376CB20D092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1FF6FD6-5A59-4464-86C7-048F21026E4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DC5974AD-577E-4F04-A401-A774951E47F7}"/>
              </a:ext>
            </a:extLst>
          </p:cNvPr>
          <p:cNvSpPr txBox="1">
            <a:spLocks noGrp="1"/>
          </p:cNvSpPr>
          <p:nvPr>
            <p:ph type="dt" sz="half" idx="7"/>
          </p:nvPr>
        </p:nvSpPr>
        <p:spPr/>
        <p:txBody>
          <a:bodyPr/>
          <a:lstStyle>
            <a:lvl1pPr>
              <a:defRPr/>
            </a:lvl1pPr>
          </a:lstStyle>
          <a:p>
            <a:pPr lvl="0"/>
            <a:fld id="{93F400A2-F3F0-4BAB-85D9-B0A4695384F6}" type="datetime1">
              <a:rPr lang="nl-NL"/>
              <a:pPr lvl="0"/>
              <a:t>25-3-2019</a:t>
            </a:fld>
            <a:endParaRPr lang="nl-NL"/>
          </a:p>
        </p:txBody>
      </p:sp>
      <p:sp>
        <p:nvSpPr>
          <p:cNvPr id="6" name="Footer Placeholder 5">
            <a:extLst>
              <a:ext uri="{FF2B5EF4-FFF2-40B4-BE49-F238E27FC236}">
                <a16:creationId xmlns:a16="http://schemas.microsoft.com/office/drawing/2014/main" id="{2BC3682B-62BB-4F5C-A375-AB9FEC8F1C0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9DB8395D-1AF8-4DF7-9AD5-3227A6E6781D}"/>
              </a:ext>
            </a:extLst>
          </p:cNvPr>
          <p:cNvSpPr txBox="1">
            <a:spLocks noGrp="1"/>
          </p:cNvSpPr>
          <p:nvPr>
            <p:ph type="sldNum" sz="quarter" idx="8"/>
          </p:nvPr>
        </p:nvSpPr>
        <p:spPr/>
        <p:txBody>
          <a:bodyPr/>
          <a:lstStyle>
            <a:lvl1pPr>
              <a:defRPr/>
            </a:lvl1pPr>
          </a:lstStyle>
          <a:p>
            <a:pPr lvl="0"/>
            <a:fld id="{EAB78E39-C357-404B-92E7-B459C4405E87}" type="slidenum">
              <a:t>‹nr.›</a:t>
            </a:fld>
            <a:endParaRPr lang="nl-NL"/>
          </a:p>
        </p:txBody>
      </p:sp>
    </p:spTree>
    <p:extLst>
      <p:ext uri="{BB962C8B-B14F-4D97-AF65-F5344CB8AC3E}">
        <p14:creationId xmlns:p14="http://schemas.microsoft.com/office/powerpoint/2010/main" val="1816291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8B8B-A0F1-4629-8890-ACF357E66C48}"/>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F7C6943-F0D2-4EFF-BD28-B10CCFCA12D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60D68A21-8CC3-4514-9724-F6AE92408BE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0C2AE44-436F-4171-95AA-78BFDBD3412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EE4898B-87CC-4329-90F7-EBB3FE1A6C67}"/>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E6A5C9B-12C8-4B92-ABD2-4463352C54FD}"/>
              </a:ext>
            </a:extLst>
          </p:cNvPr>
          <p:cNvSpPr txBox="1">
            <a:spLocks noGrp="1"/>
          </p:cNvSpPr>
          <p:nvPr>
            <p:ph type="dt" sz="half" idx="7"/>
          </p:nvPr>
        </p:nvSpPr>
        <p:spPr/>
        <p:txBody>
          <a:bodyPr/>
          <a:lstStyle>
            <a:lvl1pPr>
              <a:defRPr/>
            </a:lvl1pPr>
          </a:lstStyle>
          <a:p>
            <a:pPr lvl="0"/>
            <a:fld id="{51074681-7954-455A-BC39-979E308542A1}" type="datetime1">
              <a:rPr lang="nl-NL"/>
              <a:pPr lvl="0"/>
              <a:t>25-3-2019</a:t>
            </a:fld>
            <a:endParaRPr lang="nl-NL"/>
          </a:p>
        </p:txBody>
      </p:sp>
      <p:sp>
        <p:nvSpPr>
          <p:cNvPr id="8" name="Footer Placeholder 7">
            <a:extLst>
              <a:ext uri="{FF2B5EF4-FFF2-40B4-BE49-F238E27FC236}">
                <a16:creationId xmlns:a16="http://schemas.microsoft.com/office/drawing/2014/main" id="{0B974E59-8EBB-4481-80B2-5E3A834303F4}"/>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071D64F7-1273-49E7-A8DD-41E791F0C54B}"/>
              </a:ext>
            </a:extLst>
          </p:cNvPr>
          <p:cNvSpPr txBox="1">
            <a:spLocks noGrp="1"/>
          </p:cNvSpPr>
          <p:nvPr>
            <p:ph type="sldNum" sz="quarter" idx="8"/>
          </p:nvPr>
        </p:nvSpPr>
        <p:spPr/>
        <p:txBody>
          <a:bodyPr/>
          <a:lstStyle>
            <a:lvl1pPr>
              <a:defRPr/>
            </a:lvl1pPr>
          </a:lstStyle>
          <a:p>
            <a:pPr lvl="0"/>
            <a:fld id="{9F8E2C85-D01E-4FA9-8166-31D47C2AE8D4}" type="slidenum">
              <a:t>‹nr.›</a:t>
            </a:fld>
            <a:endParaRPr lang="nl-NL"/>
          </a:p>
        </p:txBody>
      </p:sp>
    </p:spTree>
    <p:extLst>
      <p:ext uri="{BB962C8B-B14F-4D97-AF65-F5344CB8AC3E}">
        <p14:creationId xmlns:p14="http://schemas.microsoft.com/office/powerpoint/2010/main" val="770324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4DD4-A44E-4D1E-BBB9-6D0AF151919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2D889D60-6BFA-4E14-8E0A-D54CF56FF165}"/>
              </a:ext>
            </a:extLst>
          </p:cNvPr>
          <p:cNvSpPr txBox="1">
            <a:spLocks noGrp="1"/>
          </p:cNvSpPr>
          <p:nvPr>
            <p:ph type="dt" sz="half" idx="7"/>
          </p:nvPr>
        </p:nvSpPr>
        <p:spPr/>
        <p:txBody>
          <a:bodyPr/>
          <a:lstStyle>
            <a:lvl1pPr>
              <a:defRPr/>
            </a:lvl1pPr>
          </a:lstStyle>
          <a:p>
            <a:pPr lvl="0"/>
            <a:fld id="{843EDBCF-B50F-4F9D-82FF-FE37B8E3242F}" type="datetime1">
              <a:rPr lang="nl-NL"/>
              <a:pPr lvl="0"/>
              <a:t>25-3-2019</a:t>
            </a:fld>
            <a:endParaRPr lang="nl-NL"/>
          </a:p>
        </p:txBody>
      </p:sp>
      <p:sp>
        <p:nvSpPr>
          <p:cNvPr id="4" name="Footer Placeholder 3">
            <a:extLst>
              <a:ext uri="{FF2B5EF4-FFF2-40B4-BE49-F238E27FC236}">
                <a16:creationId xmlns:a16="http://schemas.microsoft.com/office/drawing/2014/main" id="{738D434C-4D98-4394-A1C4-C0E5382F9ADC}"/>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9228D20-F346-452E-91BD-D104D3C84D62}"/>
              </a:ext>
            </a:extLst>
          </p:cNvPr>
          <p:cNvSpPr txBox="1">
            <a:spLocks noGrp="1"/>
          </p:cNvSpPr>
          <p:nvPr>
            <p:ph type="sldNum" sz="quarter" idx="8"/>
          </p:nvPr>
        </p:nvSpPr>
        <p:spPr/>
        <p:txBody>
          <a:bodyPr/>
          <a:lstStyle>
            <a:lvl1pPr>
              <a:defRPr/>
            </a:lvl1pPr>
          </a:lstStyle>
          <a:p>
            <a:pPr lvl="0"/>
            <a:fld id="{C7B0E609-29E9-47B3-BF6E-8CC865B9D25E}" type="slidenum">
              <a:t>‹nr.›</a:t>
            </a:fld>
            <a:endParaRPr lang="nl-NL"/>
          </a:p>
        </p:txBody>
      </p:sp>
    </p:spTree>
    <p:extLst>
      <p:ext uri="{BB962C8B-B14F-4D97-AF65-F5344CB8AC3E}">
        <p14:creationId xmlns:p14="http://schemas.microsoft.com/office/powerpoint/2010/main" val="671069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3A8A6-EEFD-46BD-9598-D8BFEA3291DF}"/>
              </a:ext>
            </a:extLst>
          </p:cNvPr>
          <p:cNvSpPr txBox="1">
            <a:spLocks noGrp="1"/>
          </p:cNvSpPr>
          <p:nvPr>
            <p:ph type="dt" sz="half" idx="7"/>
          </p:nvPr>
        </p:nvSpPr>
        <p:spPr/>
        <p:txBody>
          <a:bodyPr/>
          <a:lstStyle>
            <a:lvl1pPr>
              <a:defRPr/>
            </a:lvl1pPr>
          </a:lstStyle>
          <a:p>
            <a:pPr lvl="0"/>
            <a:fld id="{E66AEB38-A95A-4131-9C16-2EDD2FD8A7E3}" type="datetime1">
              <a:rPr lang="nl-NL"/>
              <a:pPr lvl="0"/>
              <a:t>25-3-2019</a:t>
            </a:fld>
            <a:endParaRPr lang="nl-NL"/>
          </a:p>
        </p:txBody>
      </p:sp>
      <p:sp>
        <p:nvSpPr>
          <p:cNvPr id="3" name="Footer Placeholder 2">
            <a:extLst>
              <a:ext uri="{FF2B5EF4-FFF2-40B4-BE49-F238E27FC236}">
                <a16:creationId xmlns:a16="http://schemas.microsoft.com/office/drawing/2014/main" id="{251D0570-A4FC-4D4B-8B4D-BDDF4AA7FD0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0030E181-B58F-41FD-AC45-C2DF78F7E7A2}"/>
              </a:ext>
            </a:extLst>
          </p:cNvPr>
          <p:cNvSpPr txBox="1">
            <a:spLocks noGrp="1"/>
          </p:cNvSpPr>
          <p:nvPr>
            <p:ph type="sldNum" sz="quarter" idx="8"/>
          </p:nvPr>
        </p:nvSpPr>
        <p:spPr/>
        <p:txBody>
          <a:bodyPr/>
          <a:lstStyle>
            <a:lvl1pPr>
              <a:defRPr/>
            </a:lvl1pPr>
          </a:lstStyle>
          <a:p>
            <a:pPr lvl="0"/>
            <a:fld id="{3FCEFF80-C2AD-407B-8695-E7EDBB97F650}" type="slidenum">
              <a:t>‹nr.›</a:t>
            </a:fld>
            <a:endParaRPr lang="nl-NL"/>
          </a:p>
        </p:txBody>
      </p:sp>
    </p:spTree>
    <p:extLst>
      <p:ext uri="{BB962C8B-B14F-4D97-AF65-F5344CB8AC3E}">
        <p14:creationId xmlns:p14="http://schemas.microsoft.com/office/powerpoint/2010/main" val="3594361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8382-D268-472B-A1CA-753584106373}"/>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3FBDCA44-DBE6-4AE8-87CF-D5577375F75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DBFC3289-3C2E-45A5-8126-42625B32CD3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5B84473-28AC-4835-ABFE-B1174B235EC2}"/>
              </a:ext>
            </a:extLst>
          </p:cNvPr>
          <p:cNvSpPr txBox="1">
            <a:spLocks noGrp="1"/>
          </p:cNvSpPr>
          <p:nvPr>
            <p:ph type="dt" sz="half" idx="7"/>
          </p:nvPr>
        </p:nvSpPr>
        <p:spPr/>
        <p:txBody>
          <a:bodyPr/>
          <a:lstStyle>
            <a:lvl1pPr>
              <a:defRPr/>
            </a:lvl1pPr>
          </a:lstStyle>
          <a:p>
            <a:pPr lvl="0"/>
            <a:fld id="{DE00E736-EA6F-44D7-B99F-5E4D15F940C3}" type="datetime1">
              <a:rPr lang="nl-NL"/>
              <a:pPr lvl="0"/>
              <a:t>25-3-2019</a:t>
            </a:fld>
            <a:endParaRPr lang="nl-NL"/>
          </a:p>
        </p:txBody>
      </p:sp>
      <p:sp>
        <p:nvSpPr>
          <p:cNvPr id="6" name="Footer Placeholder 5">
            <a:extLst>
              <a:ext uri="{FF2B5EF4-FFF2-40B4-BE49-F238E27FC236}">
                <a16:creationId xmlns:a16="http://schemas.microsoft.com/office/drawing/2014/main" id="{7A747DA6-9B3E-4F66-89B7-2FE8C910F206}"/>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7975E6F-26DA-4209-9E44-EACDF910A065}"/>
              </a:ext>
            </a:extLst>
          </p:cNvPr>
          <p:cNvSpPr txBox="1">
            <a:spLocks noGrp="1"/>
          </p:cNvSpPr>
          <p:nvPr>
            <p:ph type="sldNum" sz="quarter" idx="8"/>
          </p:nvPr>
        </p:nvSpPr>
        <p:spPr/>
        <p:txBody>
          <a:bodyPr/>
          <a:lstStyle>
            <a:lvl1pPr>
              <a:defRPr/>
            </a:lvl1pPr>
          </a:lstStyle>
          <a:p>
            <a:pPr lvl="0"/>
            <a:fld id="{E346D08F-EF9F-4089-86C9-A05B7C3AD1D8}" type="slidenum">
              <a:t>‹nr.›</a:t>
            </a:fld>
            <a:endParaRPr lang="nl-NL"/>
          </a:p>
        </p:txBody>
      </p:sp>
    </p:spTree>
    <p:extLst>
      <p:ext uri="{BB962C8B-B14F-4D97-AF65-F5344CB8AC3E}">
        <p14:creationId xmlns:p14="http://schemas.microsoft.com/office/powerpoint/2010/main" val="21420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25-3-2019</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3660-2F49-4E6B-9AFE-53F3F597DA3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8525ECB-6055-4AF2-A02D-F6BD9B2D6384}"/>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566D658-5196-461A-A034-62C4DB7116EE}"/>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52EA320-898C-4615-B0CC-AE18A26ED948}"/>
              </a:ext>
            </a:extLst>
          </p:cNvPr>
          <p:cNvSpPr txBox="1">
            <a:spLocks noGrp="1"/>
          </p:cNvSpPr>
          <p:nvPr>
            <p:ph type="dt" sz="half" idx="7"/>
          </p:nvPr>
        </p:nvSpPr>
        <p:spPr/>
        <p:txBody>
          <a:bodyPr/>
          <a:lstStyle>
            <a:lvl1pPr>
              <a:defRPr/>
            </a:lvl1pPr>
          </a:lstStyle>
          <a:p>
            <a:pPr lvl="0"/>
            <a:fld id="{2B71CD38-120C-4370-82EF-6EFC98206A62}" type="datetime1">
              <a:rPr lang="nl-NL"/>
              <a:pPr lvl="0"/>
              <a:t>25-3-2019</a:t>
            </a:fld>
            <a:endParaRPr lang="nl-NL"/>
          </a:p>
        </p:txBody>
      </p:sp>
      <p:sp>
        <p:nvSpPr>
          <p:cNvPr id="6" name="Footer Placeholder 5">
            <a:extLst>
              <a:ext uri="{FF2B5EF4-FFF2-40B4-BE49-F238E27FC236}">
                <a16:creationId xmlns:a16="http://schemas.microsoft.com/office/drawing/2014/main" id="{7577817A-A3F1-41F0-9025-B17915491FB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39C884D6-44FF-47BC-8931-593575A7DF27}"/>
              </a:ext>
            </a:extLst>
          </p:cNvPr>
          <p:cNvSpPr txBox="1">
            <a:spLocks noGrp="1"/>
          </p:cNvSpPr>
          <p:nvPr>
            <p:ph type="sldNum" sz="quarter" idx="8"/>
          </p:nvPr>
        </p:nvSpPr>
        <p:spPr/>
        <p:txBody>
          <a:bodyPr/>
          <a:lstStyle>
            <a:lvl1pPr>
              <a:defRPr/>
            </a:lvl1pPr>
          </a:lstStyle>
          <a:p>
            <a:pPr lvl="0"/>
            <a:fld id="{DDE64B74-C993-4593-95AD-511F9FFFA76E}" type="slidenum">
              <a:t>‹nr.›</a:t>
            </a:fld>
            <a:endParaRPr lang="nl-NL"/>
          </a:p>
        </p:txBody>
      </p:sp>
    </p:spTree>
    <p:extLst>
      <p:ext uri="{BB962C8B-B14F-4D97-AF65-F5344CB8AC3E}">
        <p14:creationId xmlns:p14="http://schemas.microsoft.com/office/powerpoint/2010/main" val="263491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2517-4732-4406-9A67-68F64FB4CD30}"/>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FDB14695-7019-46E9-87F5-AF80E757226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2CB6DB1-F471-48EE-B4A1-BE40A7BE6189}"/>
              </a:ext>
            </a:extLst>
          </p:cNvPr>
          <p:cNvSpPr txBox="1">
            <a:spLocks noGrp="1"/>
          </p:cNvSpPr>
          <p:nvPr>
            <p:ph type="dt" sz="half" idx="7"/>
          </p:nvPr>
        </p:nvSpPr>
        <p:spPr/>
        <p:txBody>
          <a:bodyPr/>
          <a:lstStyle>
            <a:lvl1pPr>
              <a:defRPr/>
            </a:lvl1pPr>
          </a:lstStyle>
          <a:p>
            <a:pPr lvl="0"/>
            <a:fld id="{9E817389-298C-4898-AC8C-24B846E7FDE0}" type="datetime1">
              <a:rPr lang="nl-NL"/>
              <a:pPr lvl="0"/>
              <a:t>25-3-2019</a:t>
            </a:fld>
            <a:endParaRPr lang="nl-NL"/>
          </a:p>
        </p:txBody>
      </p:sp>
      <p:sp>
        <p:nvSpPr>
          <p:cNvPr id="5" name="Footer Placeholder 4">
            <a:extLst>
              <a:ext uri="{FF2B5EF4-FFF2-40B4-BE49-F238E27FC236}">
                <a16:creationId xmlns:a16="http://schemas.microsoft.com/office/drawing/2014/main" id="{E01DDC43-526C-4355-BFEE-BA0E9D96C98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31A5FF82-4F74-4272-AE4E-F4B9FB197827}"/>
              </a:ext>
            </a:extLst>
          </p:cNvPr>
          <p:cNvSpPr txBox="1">
            <a:spLocks noGrp="1"/>
          </p:cNvSpPr>
          <p:nvPr>
            <p:ph type="sldNum" sz="quarter" idx="8"/>
          </p:nvPr>
        </p:nvSpPr>
        <p:spPr/>
        <p:txBody>
          <a:bodyPr/>
          <a:lstStyle>
            <a:lvl1pPr>
              <a:defRPr/>
            </a:lvl1pPr>
          </a:lstStyle>
          <a:p>
            <a:pPr lvl="0"/>
            <a:fld id="{E7C7B5F7-23F7-4933-A7DB-A5BDE51BA056}" type="slidenum">
              <a:t>‹nr.›</a:t>
            </a:fld>
            <a:endParaRPr lang="nl-NL"/>
          </a:p>
        </p:txBody>
      </p:sp>
    </p:spTree>
    <p:extLst>
      <p:ext uri="{BB962C8B-B14F-4D97-AF65-F5344CB8AC3E}">
        <p14:creationId xmlns:p14="http://schemas.microsoft.com/office/powerpoint/2010/main" val="3272255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5C5B9-817D-4AE5-A1C4-569887848CF5}"/>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20931117-B1E0-40F5-ABB6-46AC6A4C1F4B}"/>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C4A58E0-9A16-46A0-9B7F-18F220762549}"/>
              </a:ext>
            </a:extLst>
          </p:cNvPr>
          <p:cNvSpPr txBox="1">
            <a:spLocks noGrp="1"/>
          </p:cNvSpPr>
          <p:nvPr>
            <p:ph type="dt" sz="half" idx="7"/>
          </p:nvPr>
        </p:nvSpPr>
        <p:spPr/>
        <p:txBody>
          <a:bodyPr/>
          <a:lstStyle>
            <a:lvl1pPr>
              <a:defRPr/>
            </a:lvl1pPr>
          </a:lstStyle>
          <a:p>
            <a:pPr lvl="0"/>
            <a:fld id="{A7DD276C-3068-4FCD-8BB9-E63E5743A8E7}" type="datetime1">
              <a:rPr lang="nl-NL"/>
              <a:pPr lvl="0"/>
              <a:t>25-3-2019</a:t>
            </a:fld>
            <a:endParaRPr lang="nl-NL"/>
          </a:p>
        </p:txBody>
      </p:sp>
      <p:sp>
        <p:nvSpPr>
          <p:cNvPr id="5" name="Footer Placeholder 4">
            <a:extLst>
              <a:ext uri="{FF2B5EF4-FFF2-40B4-BE49-F238E27FC236}">
                <a16:creationId xmlns:a16="http://schemas.microsoft.com/office/drawing/2014/main" id="{D74336DD-3C66-43E3-B6AF-2D8FE69A2C6B}"/>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9C168DD-AAC8-4539-8E68-F4FA31EE2AC0}"/>
              </a:ext>
            </a:extLst>
          </p:cNvPr>
          <p:cNvSpPr txBox="1">
            <a:spLocks noGrp="1"/>
          </p:cNvSpPr>
          <p:nvPr>
            <p:ph type="sldNum" sz="quarter" idx="8"/>
          </p:nvPr>
        </p:nvSpPr>
        <p:spPr/>
        <p:txBody>
          <a:bodyPr/>
          <a:lstStyle>
            <a:lvl1pPr>
              <a:defRPr/>
            </a:lvl1pPr>
          </a:lstStyle>
          <a:p>
            <a:pPr lvl="0"/>
            <a:fld id="{696FA2F0-D51B-474D-AAC9-5ED7E2E996C7}" type="slidenum">
              <a:t>‹nr.›</a:t>
            </a:fld>
            <a:endParaRPr lang="nl-NL"/>
          </a:p>
        </p:txBody>
      </p:sp>
    </p:spTree>
    <p:extLst>
      <p:ext uri="{BB962C8B-B14F-4D97-AF65-F5344CB8AC3E}">
        <p14:creationId xmlns:p14="http://schemas.microsoft.com/office/powerpoint/2010/main" val="2351894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11D4-C7F9-446B-B8FB-54F0DA96BEB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8CE182F-5799-47EF-B42B-603F1B4221C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7648B9D-C146-4A58-B96A-608AE4DFED62}"/>
              </a:ext>
            </a:extLst>
          </p:cNvPr>
          <p:cNvSpPr txBox="1">
            <a:spLocks noGrp="1"/>
          </p:cNvSpPr>
          <p:nvPr>
            <p:ph type="dt" sz="half" idx="7"/>
          </p:nvPr>
        </p:nvSpPr>
        <p:spPr/>
        <p:txBody>
          <a:bodyPr/>
          <a:lstStyle>
            <a:lvl1pPr>
              <a:defRPr/>
            </a:lvl1pPr>
          </a:lstStyle>
          <a:p>
            <a:pPr lvl="0"/>
            <a:fld id="{38B22AC6-E809-412A-B7FD-325ABF3A6E9F}" type="datetime1">
              <a:rPr lang="nl-NL"/>
              <a:pPr lvl="0"/>
              <a:t>25-3-2019</a:t>
            </a:fld>
            <a:endParaRPr lang="nl-NL"/>
          </a:p>
        </p:txBody>
      </p:sp>
      <p:sp>
        <p:nvSpPr>
          <p:cNvPr id="5" name="Footer Placeholder 4">
            <a:extLst>
              <a:ext uri="{FF2B5EF4-FFF2-40B4-BE49-F238E27FC236}">
                <a16:creationId xmlns:a16="http://schemas.microsoft.com/office/drawing/2014/main" id="{C2DFA18A-5D7A-4866-B621-36F964E23EE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B1A97D-9DE6-49BB-8852-26B8C99BE184}"/>
              </a:ext>
            </a:extLst>
          </p:cNvPr>
          <p:cNvSpPr txBox="1">
            <a:spLocks noGrp="1"/>
          </p:cNvSpPr>
          <p:nvPr>
            <p:ph type="sldNum" sz="quarter" idx="8"/>
          </p:nvPr>
        </p:nvSpPr>
        <p:spPr/>
        <p:txBody>
          <a:bodyPr/>
          <a:lstStyle>
            <a:lvl1pPr>
              <a:defRPr/>
            </a:lvl1pPr>
          </a:lstStyle>
          <a:p>
            <a:pPr lvl="0"/>
            <a:fld id="{AE3687A6-5231-46EA-861E-2992EEABD66B}" type="slidenum">
              <a:t>‹nr.›</a:t>
            </a:fld>
            <a:endParaRPr lang="nl-NL"/>
          </a:p>
        </p:txBody>
      </p:sp>
    </p:spTree>
    <p:extLst>
      <p:ext uri="{BB962C8B-B14F-4D97-AF65-F5344CB8AC3E}">
        <p14:creationId xmlns:p14="http://schemas.microsoft.com/office/powerpoint/2010/main" val="1547270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4E8-E8B7-4018-98B4-AB8DFFCDD5D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79A37A7A-3A78-47F5-BDEB-7017A56FD8B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C1A73EA-B9A5-4677-BFA4-3AC28B17641E}"/>
              </a:ext>
            </a:extLst>
          </p:cNvPr>
          <p:cNvSpPr txBox="1">
            <a:spLocks noGrp="1"/>
          </p:cNvSpPr>
          <p:nvPr>
            <p:ph type="dt" sz="half" idx="7"/>
          </p:nvPr>
        </p:nvSpPr>
        <p:spPr/>
        <p:txBody>
          <a:bodyPr/>
          <a:lstStyle>
            <a:lvl1pPr>
              <a:defRPr/>
            </a:lvl1pPr>
          </a:lstStyle>
          <a:p>
            <a:pPr lvl="0"/>
            <a:fld id="{7C98114B-2606-441D-9B0C-C8E4F832DA47}" type="datetime1">
              <a:rPr lang="nl-NL"/>
              <a:pPr lvl="0"/>
              <a:t>25-3-2019</a:t>
            </a:fld>
            <a:endParaRPr lang="nl-NL"/>
          </a:p>
        </p:txBody>
      </p:sp>
      <p:sp>
        <p:nvSpPr>
          <p:cNvPr id="5" name="Footer Placeholder 4">
            <a:extLst>
              <a:ext uri="{FF2B5EF4-FFF2-40B4-BE49-F238E27FC236}">
                <a16:creationId xmlns:a16="http://schemas.microsoft.com/office/drawing/2014/main" id="{E4BB63A3-C6D1-4926-99CD-72BAD68866C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6631B07-5B35-48FA-B878-ED5A041D1E7C}"/>
              </a:ext>
            </a:extLst>
          </p:cNvPr>
          <p:cNvSpPr txBox="1">
            <a:spLocks noGrp="1"/>
          </p:cNvSpPr>
          <p:nvPr>
            <p:ph type="sldNum" sz="quarter" idx="8"/>
          </p:nvPr>
        </p:nvSpPr>
        <p:spPr/>
        <p:txBody>
          <a:bodyPr/>
          <a:lstStyle>
            <a:lvl1pPr>
              <a:defRPr/>
            </a:lvl1pPr>
          </a:lstStyle>
          <a:p>
            <a:pPr lvl="0"/>
            <a:fld id="{BACC6889-D5D0-480A-AE32-C25CD778FE6C}" type="slidenum">
              <a:t>‹nr.›</a:t>
            </a:fld>
            <a:endParaRPr lang="nl-NL"/>
          </a:p>
        </p:txBody>
      </p:sp>
    </p:spTree>
    <p:extLst>
      <p:ext uri="{BB962C8B-B14F-4D97-AF65-F5344CB8AC3E}">
        <p14:creationId xmlns:p14="http://schemas.microsoft.com/office/powerpoint/2010/main" val="91657100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5FE-A08C-4558-B09E-5821BFA45E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16E0C109-CD27-4969-A1CE-0591749ED1D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3925DC9-26B6-4357-B5FB-28F7C3587841}"/>
              </a:ext>
            </a:extLst>
          </p:cNvPr>
          <p:cNvSpPr txBox="1">
            <a:spLocks noGrp="1"/>
          </p:cNvSpPr>
          <p:nvPr>
            <p:ph type="dt" sz="half" idx="7"/>
          </p:nvPr>
        </p:nvSpPr>
        <p:spPr/>
        <p:txBody>
          <a:bodyPr/>
          <a:lstStyle>
            <a:lvl1pPr>
              <a:defRPr/>
            </a:lvl1pPr>
          </a:lstStyle>
          <a:p>
            <a:pPr lvl="0"/>
            <a:fld id="{12946972-30D7-4BCD-B945-1BFED9D30B57}" type="datetime1">
              <a:rPr lang="nl-NL"/>
              <a:pPr lvl="0"/>
              <a:t>25-3-2019</a:t>
            </a:fld>
            <a:endParaRPr lang="nl-NL"/>
          </a:p>
        </p:txBody>
      </p:sp>
      <p:sp>
        <p:nvSpPr>
          <p:cNvPr id="5" name="Footer Placeholder 4">
            <a:extLst>
              <a:ext uri="{FF2B5EF4-FFF2-40B4-BE49-F238E27FC236}">
                <a16:creationId xmlns:a16="http://schemas.microsoft.com/office/drawing/2014/main" id="{A2B888F6-D891-46D5-8C87-831D66A7CD0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C593CEA-CD24-41B5-B413-F6383FFC2699}"/>
              </a:ext>
            </a:extLst>
          </p:cNvPr>
          <p:cNvSpPr txBox="1">
            <a:spLocks noGrp="1"/>
          </p:cNvSpPr>
          <p:nvPr>
            <p:ph type="sldNum" sz="quarter" idx="8"/>
          </p:nvPr>
        </p:nvSpPr>
        <p:spPr/>
        <p:txBody>
          <a:bodyPr/>
          <a:lstStyle>
            <a:lvl1pPr>
              <a:defRPr/>
            </a:lvl1pPr>
          </a:lstStyle>
          <a:p>
            <a:pPr lvl="0"/>
            <a:fld id="{4588AEB0-9C3D-4C0A-9B49-9F994528BCC1}" type="slidenum">
              <a:t>‹nr.›</a:t>
            </a:fld>
            <a:endParaRPr lang="nl-NL"/>
          </a:p>
        </p:txBody>
      </p:sp>
    </p:spTree>
    <p:extLst>
      <p:ext uri="{BB962C8B-B14F-4D97-AF65-F5344CB8AC3E}">
        <p14:creationId xmlns:p14="http://schemas.microsoft.com/office/powerpoint/2010/main" val="2370189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9D9-B8B2-47C8-ACC0-798AA28F9EF3}"/>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FD4E9A5D-6D30-41E6-8539-BCE2EDECC4B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83D2CE5-7B6A-4013-86B7-7E505F3C2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B8745C9-75E3-4C79-9A65-36A6C12348C4}"/>
              </a:ext>
            </a:extLst>
          </p:cNvPr>
          <p:cNvSpPr txBox="1">
            <a:spLocks noGrp="1"/>
          </p:cNvSpPr>
          <p:nvPr>
            <p:ph type="dt" sz="half" idx="7"/>
          </p:nvPr>
        </p:nvSpPr>
        <p:spPr/>
        <p:txBody>
          <a:bodyPr/>
          <a:lstStyle>
            <a:lvl1pPr>
              <a:defRPr/>
            </a:lvl1pPr>
          </a:lstStyle>
          <a:p>
            <a:pPr lvl="0"/>
            <a:fld id="{54A1A2A4-8D16-4856-9D98-1E00C03C68A5}" type="datetime1">
              <a:rPr lang="nl-NL"/>
              <a:pPr lvl="0"/>
              <a:t>25-3-2019</a:t>
            </a:fld>
            <a:endParaRPr lang="nl-NL"/>
          </a:p>
        </p:txBody>
      </p:sp>
      <p:sp>
        <p:nvSpPr>
          <p:cNvPr id="6" name="Footer Placeholder 5">
            <a:extLst>
              <a:ext uri="{FF2B5EF4-FFF2-40B4-BE49-F238E27FC236}">
                <a16:creationId xmlns:a16="http://schemas.microsoft.com/office/drawing/2014/main" id="{1BF45890-8ABB-45B0-A06E-6601CB82DD9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94D3682-ACA9-41D1-AA5D-79DC20D98BD6}"/>
              </a:ext>
            </a:extLst>
          </p:cNvPr>
          <p:cNvSpPr txBox="1">
            <a:spLocks noGrp="1"/>
          </p:cNvSpPr>
          <p:nvPr>
            <p:ph type="sldNum" sz="quarter" idx="8"/>
          </p:nvPr>
        </p:nvSpPr>
        <p:spPr/>
        <p:txBody>
          <a:bodyPr/>
          <a:lstStyle>
            <a:lvl1pPr>
              <a:defRPr/>
            </a:lvl1pPr>
          </a:lstStyle>
          <a:p>
            <a:pPr lvl="0"/>
            <a:fld id="{52D1086B-1C49-4C6D-955B-65FBD8ECCF78}" type="slidenum">
              <a:t>‹nr.›</a:t>
            </a:fld>
            <a:endParaRPr lang="nl-NL"/>
          </a:p>
        </p:txBody>
      </p:sp>
    </p:spTree>
    <p:extLst>
      <p:ext uri="{BB962C8B-B14F-4D97-AF65-F5344CB8AC3E}">
        <p14:creationId xmlns:p14="http://schemas.microsoft.com/office/powerpoint/2010/main" val="1036520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5487-DB76-4D56-953D-8BF7D98A16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727713D-CED1-4477-B46B-474157D222D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14F8FD-EBC0-4E4C-A748-B83360216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3D5BDBC-3EAE-4815-8465-EFD1F865A17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34482AE-7503-486C-87BC-D02B6BC1AF1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B6B1BC8-B3F6-4BA2-8FD5-CC8E1BEBF6D6}"/>
              </a:ext>
            </a:extLst>
          </p:cNvPr>
          <p:cNvSpPr txBox="1">
            <a:spLocks noGrp="1"/>
          </p:cNvSpPr>
          <p:nvPr>
            <p:ph type="dt" sz="half" idx="7"/>
          </p:nvPr>
        </p:nvSpPr>
        <p:spPr/>
        <p:txBody>
          <a:bodyPr/>
          <a:lstStyle>
            <a:lvl1pPr>
              <a:defRPr/>
            </a:lvl1pPr>
          </a:lstStyle>
          <a:p>
            <a:pPr lvl="0"/>
            <a:fld id="{98F7FD0A-3441-4AD1-97F8-A4D453E965C6}" type="datetime1">
              <a:rPr lang="nl-NL"/>
              <a:pPr lvl="0"/>
              <a:t>25-3-2019</a:t>
            </a:fld>
            <a:endParaRPr lang="nl-NL"/>
          </a:p>
        </p:txBody>
      </p:sp>
      <p:sp>
        <p:nvSpPr>
          <p:cNvPr id="8" name="Footer Placeholder 7">
            <a:extLst>
              <a:ext uri="{FF2B5EF4-FFF2-40B4-BE49-F238E27FC236}">
                <a16:creationId xmlns:a16="http://schemas.microsoft.com/office/drawing/2014/main" id="{EB9593B4-9E67-4AB1-929B-4459AC4FB491}"/>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D2903A6-EA42-4B2C-A177-2AF0D45E45B7}"/>
              </a:ext>
            </a:extLst>
          </p:cNvPr>
          <p:cNvSpPr txBox="1">
            <a:spLocks noGrp="1"/>
          </p:cNvSpPr>
          <p:nvPr>
            <p:ph type="sldNum" sz="quarter" idx="8"/>
          </p:nvPr>
        </p:nvSpPr>
        <p:spPr/>
        <p:txBody>
          <a:bodyPr/>
          <a:lstStyle>
            <a:lvl1pPr>
              <a:defRPr/>
            </a:lvl1pPr>
          </a:lstStyle>
          <a:p>
            <a:pPr lvl="0"/>
            <a:fld id="{FFB98BA3-4D34-4F8E-B04E-C81561813E3C}" type="slidenum">
              <a:t>‹nr.›</a:t>
            </a:fld>
            <a:endParaRPr lang="nl-NL"/>
          </a:p>
        </p:txBody>
      </p:sp>
    </p:spTree>
    <p:extLst>
      <p:ext uri="{BB962C8B-B14F-4D97-AF65-F5344CB8AC3E}">
        <p14:creationId xmlns:p14="http://schemas.microsoft.com/office/powerpoint/2010/main" val="4259611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9B0-0B92-4E36-B514-EE4BF7EA839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DDA73254-87AB-4B40-AECE-271E90858740}"/>
              </a:ext>
            </a:extLst>
          </p:cNvPr>
          <p:cNvSpPr txBox="1">
            <a:spLocks noGrp="1"/>
          </p:cNvSpPr>
          <p:nvPr>
            <p:ph type="dt" sz="half" idx="7"/>
          </p:nvPr>
        </p:nvSpPr>
        <p:spPr/>
        <p:txBody>
          <a:bodyPr/>
          <a:lstStyle>
            <a:lvl1pPr>
              <a:defRPr/>
            </a:lvl1pPr>
          </a:lstStyle>
          <a:p>
            <a:pPr lvl="0"/>
            <a:fld id="{F4500FEA-CE93-4330-AE25-C1CB1FE0057E}" type="datetime1">
              <a:rPr lang="nl-NL"/>
              <a:pPr lvl="0"/>
              <a:t>25-3-2019</a:t>
            </a:fld>
            <a:endParaRPr lang="nl-NL"/>
          </a:p>
        </p:txBody>
      </p:sp>
      <p:sp>
        <p:nvSpPr>
          <p:cNvPr id="4" name="Footer Placeholder 3">
            <a:extLst>
              <a:ext uri="{FF2B5EF4-FFF2-40B4-BE49-F238E27FC236}">
                <a16:creationId xmlns:a16="http://schemas.microsoft.com/office/drawing/2014/main" id="{6653774E-CED6-4934-83FC-D323ECA8B3E5}"/>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2C2A333-A4D4-422B-A6D5-7739657A72C6}"/>
              </a:ext>
            </a:extLst>
          </p:cNvPr>
          <p:cNvSpPr txBox="1">
            <a:spLocks noGrp="1"/>
          </p:cNvSpPr>
          <p:nvPr>
            <p:ph type="sldNum" sz="quarter" idx="8"/>
          </p:nvPr>
        </p:nvSpPr>
        <p:spPr/>
        <p:txBody>
          <a:bodyPr/>
          <a:lstStyle>
            <a:lvl1pPr>
              <a:defRPr/>
            </a:lvl1pPr>
          </a:lstStyle>
          <a:p>
            <a:pPr lvl="0"/>
            <a:fld id="{1394AA9A-51CF-4EB9-A234-1F4237B25A77}" type="slidenum">
              <a:t>‹nr.›</a:t>
            </a:fld>
            <a:endParaRPr lang="nl-NL"/>
          </a:p>
        </p:txBody>
      </p:sp>
    </p:spTree>
    <p:extLst>
      <p:ext uri="{BB962C8B-B14F-4D97-AF65-F5344CB8AC3E}">
        <p14:creationId xmlns:p14="http://schemas.microsoft.com/office/powerpoint/2010/main" val="23028716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39186-EED5-430A-B37D-CB1BE0A43AEE}"/>
              </a:ext>
            </a:extLst>
          </p:cNvPr>
          <p:cNvSpPr txBox="1">
            <a:spLocks noGrp="1"/>
          </p:cNvSpPr>
          <p:nvPr>
            <p:ph type="dt" sz="half" idx="7"/>
          </p:nvPr>
        </p:nvSpPr>
        <p:spPr/>
        <p:txBody>
          <a:bodyPr/>
          <a:lstStyle>
            <a:lvl1pPr>
              <a:defRPr/>
            </a:lvl1pPr>
          </a:lstStyle>
          <a:p>
            <a:pPr lvl="0"/>
            <a:fld id="{D0EAF5EB-F2A7-43A7-9549-45FD408C7D0F}" type="datetime1">
              <a:rPr lang="nl-NL"/>
              <a:pPr lvl="0"/>
              <a:t>25-3-2019</a:t>
            </a:fld>
            <a:endParaRPr lang="nl-NL"/>
          </a:p>
        </p:txBody>
      </p:sp>
      <p:sp>
        <p:nvSpPr>
          <p:cNvPr id="3" name="Footer Placeholder 2">
            <a:extLst>
              <a:ext uri="{FF2B5EF4-FFF2-40B4-BE49-F238E27FC236}">
                <a16:creationId xmlns:a16="http://schemas.microsoft.com/office/drawing/2014/main" id="{DA511984-7DD5-4A87-8EB5-DB28E889D16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4B83537-2992-493D-B6BB-5331A4FD3373}"/>
              </a:ext>
            </a:extLst>
          </p:cNvPr>
          <p:cNvSpPr txBox="1">
            <a:spLocks noGrp="1"/>
          </p:cNvSpPr>
          <p:nvPr>
            <p:ph type="sldNum" sz="quarter" idx="8"/>
          </p:nvPr>
        </p:nvSpPr>
        <p:spPr/>
        <p:txBody>
          <a:bodyPr/>
          <a:lstStyle>
            <a:lvl1pPr>
              <a:defRPr/>
            </a:lvl1pPr>
          </a:lstStyle>
          <a:p>
            <a:pPr lvl="0"/>
            <a:fld id="{83FD8F48-404C-41BF-A36E-4C1DEC2A04C7}" type="slidenum">
              <a:t>‹nr.›</a:t>
            </a:fld>
            <a:endParaRPr lang="nl-NL"/>
          </a:p>
        </p:txBody>
      </p:sp>
    </p:spTree>
    <p:extLst>
      <p:ext uri="{BB962C8B-B14F-4D97-AF65-F5344CB8AC3E}">
        <p14:creationId xmlns:p14="http://schemas.microsoft.com/office/powerpoint/2010/main" val="20215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25-3-2019</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4E3-E0AE-422A-8122-015CF12DCE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63A40632-29CE-423D-BFD3-CD10F56228E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169E397-ABED-4539-8984-1B1F3F06C8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9201DF-768A-43AC-BB79-5C9CC1270C13}"/>
              </a:ext>
            </a:extLst>
          </p:cNvPr>
          <p:cNvSpPr txBox="1">
            <a:spLocks noGrp="1"/>
          </p:cNvSpPr>
          <p:nvPr>
            <p:ph type="dt" sz="half" idx="7"/>
          </p:nvPr>
        </p:nvSpPr>
        <p:spPr/>
        <p:txBody>
          <a:bodyPr/>
          <a:lstStyle>
            <a:lvl1pPr>
              <a:defRPr/>
            </a:lvl1pPr>
          </a:lstStyle>
          <a:p>
            <a:pPr lvl="0"/>
            <a:fld id="{210F20F8-4CB9-4625-ABC2-8F6437464197}" type="datetime1">
              <a:rPr lang="nl-NL"/>
              <a:pPr lvl="0"/>
              <a:t>25-3-2019</a:t>
            </a:fld>
            <a:endParaRPr lang="nl-NL"/>
          </a:p>
        </p:txBody>
      </p:sp>
      <p:sp>
        <p:nvSpPr>
          <p:cNvPr id="6" name="Footer Placeholder 5">
            <a:extLst>
              <a:ext uri="{FF2B5EF4-FFF2-40B4-BE49-F238E27FC236}">
                <a16:creationId xmlns:a16="http://schemas.microsoft.com/office/drawing/2014/main" id="{1D40AC9B-F332-4D84-977C-A46832C0C34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BBBC16B4-D49F-4237-9F7C-B5DE6346AD91}"/>
              </a:ext>
            </a:extLst>
          </p:cNvPr>
          <p:cNvSpPr txBox="1">
            <a:spLocks noGrp="1"/>
          </p:cNvSpPr>
          <p:nvPr>
            <p:ph type="sldNum" sz="quarter" idx="8"/>
          </p:nvPr>
        </p:nvSpPr>
        <p:spPr/>
        <p:txBody>
          <a:bodyPr/>
          <a:lstStyle>
            <a:lvl1pPr>
              <a:defRPr/>
            </a:lvl1pPr>
          </a:lstStyle>
          <a:p>
            <a:pPr lvl="0"/>
            <a:fld id="{E9B1271D-403B-47BA-90DF-9E3BB0F54714}" type="slidenum">
              <a:t>‹nr.›</a:t>
            </a:fld>
            <a:endParaRPr lang="nl-NL"/>
          </a:p>
        </p:txBody>
      </p:sp>
    </p:spTree>
    <p:extLst>
      <p:ext uri="{BB962C8B-B14F-4D97-AF65-F5344CB8AC3E}">
        <p14:creationId xmlns:p14="http://schemas.microsoft.com/office/powerpoint/2010/main" val="2997191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F17C-6200-4B4A-98F3-B5B1130D34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BCC79FED-57CC-4C60-865D-E0CB2E76ED3B}"/>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CA9280C-D94C-4D0D-80C9-C1B8FF0FFB3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FFF625F-B748-4402-8A2F-0407A0093C46}"/>
              </a:ext>
            </a:extLst>
          </p:cNvPr>
          <p:cNvSpPr txBox="1">
            <a:spLocks noGrp="1"/>
          </p:cNvSpPr>
          <p:nvPr>
            <p:ph type="dt" sz="half" idx="7"/>
          </p:nvPr>
        </p:nvSpPr>
        <p:spPr/>
        <p:txBody>
          <a:bodyPr/>
          <a:lstStyle>
            <a:lvl1pPr>
              <a:defRPr/>
            </a:lvl1pPr>
          </a:lstStyle>
          <a:p>
            <a:pPr lvl="0"/>
            <a:fld id="{F38CEE4A-2408-410F-BF05-68AE90595830}" type="datetime1">
              <a:rPr lang="nl-NL"/>
              <a:pPr lvl="0"/>
              <a:t>25-3-2019</a:t>
            </a:fld>
            <a:endParaRPr lang="nl-NL"/>
          </a:p>
        </p:txBody>
      </p:sp>
      <p:sp>
        <p:nvSpPr>
          <p:cNvPr id="6" name="Footer Placeholder 5">
            <a:extLst>
              <a:ext uri="{FF2B5EF4-FFF2-40B4-BE49-F238E27FC236}">
                <a16:creationId xmlns:a16="http://schemas.microsoft.com/office/drawing/2014/main" id="{8FB980C7-3860-4968-AC2C-818B03194EFB}"/>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EBE208AF-D86D-4D9B-957F-15C0E8B8DF6B}"/>
              </a:ext>
            </a:extLst>
          </p:cNvPr>
          <p:cNvSpPr txBox="1">
            <a:spLocks noGrp="1"/>
          </p:cNvSpPr>
          <p:nvPr>
            <p:ph type="sldNum" sz="quarter" idx="8"/>
          </p:nvPr>
        </p:nvSpPr>
        <p:spPr/>
        <p:txBody>
          <a:bodyPr/>
          <a:lstStyle>
            <a:lvl1pPr>
              <a:defRPr/>
            </a:lvl1pPr>
          </a:lstStyle>
          <a:p>
            <a:pPr lvl="0"/>
            <a:fld id="{81F2A4A3-F893-413A-AF79-81D5C80C8AF1}" type="slidenum">
              <a:t>‹nr.›</a:t>
            </a:fld>
            <a:endParaRPr lang="nl-NL"/>
          </a:p>
        </p:txBody>
      </p:sp>
    </p:spTree>
    <p:extLst>
      <p:ext uri="{BB962C8B-B14F-4D97-AF65-F5344CB8AC3E}">
        <p14:creationId xmlns:p14="http://schemas.microsoft.com/office/powerpoint/2010/main" val="453393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3BD-0FC7-426B-A239-7582944BC74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DCB8323F-E75C-4EFB-BB3B-DCA95C82FF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3BFACB4-D428-47FA-BD44-6E43C06FF71B}"/>
              </a:ext>
            </a:extLst>
          </p:cNvPr>
          <p:cNvSpPr txBox="1">
            <a:spLocks noGrp="1"/>
          </p:cNvSpPr>
          <p:nvPr>
            <p:ph type="dt" sz="half" idx="7"/>
          </p:nvPr>
        </p:nvSpPr>
        <p:spPr/>
        <p:txBody>
          <a:bodyPr/>
          <a:lstStyle>
            <a:lvl1pPr>
              <a:defRPr/>
            </a:lvl1pPr>
          </a:lstStyle>
          <a:p>
            <a:pPr lvl="0"/>
            <a:fld id="{D4A366E7-BE4A-419E-8E37-D3D581A948E8}" type="datetime1">
              <a:rPr lang="nl-NL"/>
              <a:pPr lvl="0"/>
              <a:t>25-3-2019</a:t>
            </a:fld>
            <a:endParaRPr lang="nl-NL"/>
          </a:p>
        </p:txBody>
      </p:sp>
      <p:sp>
        <p:nvSpPr>
          <p:cNvPr id="5" name="Footer Placeholder 4">
            <a:extLst>
              <a:ext uri="{FF2B5EF4-FFF2-40B4-BE49-F238E27FC236}">
                <a16:creationId xmlns:a16="http://schemas.microsoft.com/office/drawing/2014/main" id="{27BAF928-B2E7-4AB6-B931-7F8223325B1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B7AA2D6-3DBA-4003-AC80-35EE171DC5EC}"/>
              </a:ext>
            </a:extLst>
          </p:cNvPr>
          <p:cNvSpPr txBox="1">
            <a:spLocks noGrp="1"/>
          </p:cNvSpPr>
          <p:nvPr>
            <p:ph type="sldNum" sz="quarter" idx="8"/>
          </p:nvPr>
        </p:nvSpPr>
        <p:spPr/>
        <p:txBody>
          <a:bodyPr/>
          <a:lstStyle>
            <a:lvl1pPr>
              <a:defRPr/>
            </a:lvl1pPr>
          </a:lstStyle>
          <a:p>
            <a:pPr lvl="0"/>
            <a:fld id="{F6038B16-1C68-4459-9137-100AAD291828}" type="slidenum">
              <a:t>‹nr.›</a:t>
            </a:fld>
            <a:endParaRPr lang="nl-NL"/>
          </a:p>
        </p:txBody>
      </p:sp>
    </p:spTree>
    <p:extLst>
      <p:ext uri="{BB962C8B-B14F-4D97-AF65-F5344CB8AC3E}">
        <p14:creationId xmlns:p14="http://schemas.microsoft.com/office/powerpoint/2010/main" val="17276116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3C048-CD99-4837-8C0F-18E1963B9757}"/>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A954DC26-C41E-4855-AD34-3F18ABEB9C8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560F35C-3C13-4A63-AFA0-831F2A067DE4}"/>
              </a:ext>
            </a:extLst>
          </p:cNvPr>
          <p:cNvSpPr txBox="1">
            <a:spLocks noGrp="1"/>
          </p:cNvSpPr>
          <p:nvPr>
            <p:ph type="dt" sz="half" idx="7"/>
          </p:nvPr>
        </p:nvSpPr>
        <p:spPr/>
        <p:txBody>
          <a:bodyPr/>
          <a:lstStyle>
            <a:lvl1pPr>
              <a:defRPr/>
            </a:lvl1pPr>
          </a:lstStyle>
          <a:p>
            <a:pPr lvl="0"/>
            <a:fld id="{97A7867A-847C-4448-ACCC-33AFE1856F0B}" type="datetime1">
              <a:rPr lang="nl-NL"/>
              <a:pPr lvl="0"/>
              <a:t>25-3-2019</a:t>
            </a:fld>
            <a:endParaRPr lang="nl-NL"/>
          </a:p>
        </p:txBody>
      </p:sp>
      <p:sp>
        <p:nvSpPr>
          <p:cNvPr id="5" name="Footer Placeholder 4">
            <a:extLst>
              <a:ext uri="{FF2B5EF4-FFF2-40B4-BE49-F238E27FC236}">
                <a16:creationId xmlns:a16="http://schemas.microsoft.com/office/drawing/2014/main" id="{84F7BDC9-9607-4D85-A499-92AB1B45D297}"/>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A0CD7AB1-7D4E-4D2B-ABA2-30CB4E8A8514}"/>
              </a:ext>
            </a:extLst>
          </p:cNvPr>
          <p:cNvSpPr txBox="1">
            <a:spLocks noGrp="1"/>
          </p:cNvSpPr>
          <p:nvPr>
            <p:ph type="sldNum" sz="quarter" idx="8"/>
          </p:nvPr>
        </p:nvSpPr>
        <p:spPr/>
        <p:txBody>
          <a:bodyPr/>
          <a:lstStyle>
            <a:lvl1pPr>
              <a:defRPr/>
            </a:lvl1pPr>
          </a:lstStyle>
          <a:p>
            <a:pPr lvl="0"/>
            <a:fld id="{D285B58A-4177-4E4F-BDF6-E9BC465C0D27}" type="slidenum">
              <a:t>‹nr.›</a:t>
            </a:fld>
            <a:endParaRPr lang="nl-NL"/>
          </a:p>
        </p:txBody>
      </p:sp>
    </p:spTree>
    <p:extLst>
      <p:ext uri="{BB962C8B-B14F-4D97-AF65-F5344CB8AC3E}">
        <p14:creationId xmlns:p14="http://schemas.microsoft.com/office/powerpoint/2010/main" val="324291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25-3-2019</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25-3-2019</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25-3-2019</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25-3-2019</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25-3-2019</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25-3-2019</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25-3-2019</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25-3-2019</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25-3-2019</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25-3-2019</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25-3-2019</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25-3-2019</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25-3-2019</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25-3-2019</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25-3-2019</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25-3-2019</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25-3-2019</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25-3-2019</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D70F9-D96B-41BD-B9FE-ED270BD1CFCB}"/>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408D1F-5444-428D-AF75-0C6CEE304F87}"/>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FA66EC5-8A5E-4BC3-A2F7-381032B9BA46}"/>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54FFC27-5D2E-44C5-BF50-A60ABA0B841B}" type="datetime1">
              <a:rPr lang="nl-NL"/>
              <a:pPr lvl="0"/>
              <a:t>25-3-2019</a:t>
            </a:fld>
            <a:endParaRPr lang="nl-NL"/>
          </a:p>
        </p:txBody>
      </p:sp>
      <p:sp>
        <p:nvSpPr>
          <p:cNvPr id="5" name="Footer Placeholder 4">
            <a:extLst>
              <a:ext uri="{FF2B5EF4-FFF2-40B4-BE49-F238E27FC236}">
                <a16:creationId xmlns:a16="http://schemas.microsoft.com/office/drawing/2014/main" id="{EABCE7B5-D152-4073-9EBD-12E76C4AF22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A16AA39-EE68-455A-8A7C-E813AB7CC91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41F524F-AE13-4C22-8936-06CAF0D422CA}" type="slidenum">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5D9C-56E8-463D-8F77-E9BF05A37A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C603256-C5CA-4392-BD45-A270AC433B3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C54F89-17CF-44BF-8FA5-AA43D605E2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7E35A64-8696-430E-BD8D-C66B34156B77}" type="datetime1">
              <a:rPr lang="nl-NL"/>
              <a:pPr lvl="0"/>
              <a:t>25-3-2019</a:t>
            </a:fld>
            <a:endParaRPr lang="nl-NL"/>
          </a:p>
        </p:txBody>
      </p:sp>
      <p:sp>
        <p:nvSpPr>
          <p:cNvPr id="5" name="Footer Placeholder 4">
            <a:extLst>
              <a:ext uri="{FF2B5EF4-FFF2-40B4-BE49-F238E27FC236}">
                <a16:creationId xmlns:a16="http://schemas.microsoft.com/office/drawing/2014/main" id="{7D3779B0-BE34-47BE-B98E-CA151BC14F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E878423-A6E9-456F-A772-0F81ECBE0DF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3C217D96-87A3-462C-8D72-7E13D2BD480A}" type="slidenum">
              <a:t>‹nr.›</a:t>
            </a:fld>
            <a:endParaRPr lang="nl-N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25-3-2019</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1524003" y="251103"/>
            <a:ext cx="9144000" cy="2387598"/>
          </a:xfrm>
        </p:spPr>
        <p:txBody>
          <a:bodyPr/>
          <a:lstStyle/>
          <a:p>
            <a:pPr lvl="0"/>
            <a:r>
              <a:rPr lang="nl-NL">
                <a:solidFill>
                  <a:srgbClr val="00FF00"/>
                </a:solidFill>
                <a:latin typeface="Courier New" pitchFamily="49"/>
                <a:cs typeface="Courier New" pitchFamily="49"/>
              </a:rPr>
              <a:t>Test the REST</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Testing RESTful web services using REST Assured</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 - @_basdijkstra</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REST Assured</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Download from http://rest-assured.io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Add as a dependency to your project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Maven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8" name="Tekstvak 7">
            <a:extLst>
              <a:ext uri="{FF2B5EF4-FFF2-40B4-BE49-F238E27FC236}">
                <a16:creationId xmlns:a16="http://schemas.microsoft.com/office/drawing/2014/main" id="{4FC61B74-5DA5-4F21-AABD-BA4071F5EA3D}"/>
              </a:ext>
            </a:extLst>
          </p:cNvPr>
          <p:cNvSpPr txBox="1"/>
          <p:nvPr/>
        </p:nvSpPr>
        <p:spPr>
          <a:xfrm>
            <a:off x="2722880" y="3870960"/>
            <a:ext cx="8890000" cy="2308324"/>
          </a:xfrm>
          <a:prstGeom prst="rect">
            <a:avLst/>
          </a:prstGeom>
          <a:noFill/>
        </p:spPr>
        <p:txBody>
          <a:bodyPr wrap="square" rtlCol="0">
            <a:spAutoFit/>
          </a:bodyPr>
          <a:lstStyle/>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&gt;io.rest-assured&lt;/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&gt;rest-assured&lt;/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&gt;3.3.0&lt;/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&gt;test&lt;/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endParaRPr lang="en-NL" sz="2400">
              <a:solidFill>
                <a:srgbClr val="00D3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D1B-835F-4058-AFBF-5144A21F0CC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documentation</a:t>
            </a:r>
          </a:p>
        </p:txBody>
      </p:sp>
      <p:sp>
        <p:nvSpPr>
          <p:cNvPr id="3" name="Content Placeholder 2">
            <a:extLst>
              <a:ext uri="{FF2B5EF4-FFF2-40B4-BE49-F238E27FC236}">
                <a16:creationId xmlns:a16="http://schemas.microsoft.com/office/drawing/2014/main" id="{D93C94EC-186F-4384-850D-F471F7FD3E75}"/>
              </a:ext>
            </a:extLst>
          </p:cNvPr>
          <p:cNvSpPr txBox="1">
            <a:spLocks noGrp="1"/>
          </p:cNvSpPr>
          <p:nvPr>
            <p:ph idx="1"/>
          </p:nvPr>
        </p:nvSpPr>
        <p:spPr>
          <a:xfrm>
            <a:off x="838203" y="1825627"/>
            <a:ext cx="11057628" cy="4351336"/>
          </a:xfrm>
        </p:spPr>
        <p:txBody>
          <a:bodyPr/>
          <a:lstStyle/>
          <a:p>
            <a:pPr lvl="0">
              <a:buFont typeface="Courier New" pitchFamily="49"/>
              <a:buChar char="_"/>
            </a:pPr>
            <a:r>
              <a:rPr lang="nl-NL">
                <a:solidFill>
                  <a:srgbClr val="00FF00"/>
                </a:solidFill>
                <a:latin typeface="Courier New" pitchFamily="49"/>
                <a:cs typeface="Courier New" pitchFamily="49"/>
              </a:rPr>
              <a:t>Usage guide</a:t>
            </a:r>
          </a:p>
          <a:p>
            <a:pPr lvl="1">
              <a:buFont typeface="Courier New" pitchFamily="49"/>
              <a:buChar char="_"/>
            </a:pPr>
            <a:r>
              <a:rPr lang="nl-NL">
                <a:solidFill>
                  <a:srgbClr val="00FF00"/>
                </a:solidFill>
                <a:latin typeface="Courier New" pitchFamily="49"/>
                <a:cs typeface="Courier New" pitchFamily="49"/>
              </a:rPr>
              <a:t>https://github.com/rest-assured/rest-assured/wiki/Usage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Links to other documentation (JavaDoc, getting started, release notes)</a:t>
            </a:r>
          </a:p>
          <a:p>
            <a:pPr lvl="1">
              <a:buFont typeface="Courier New" pitchFamily="49"/>
              <a:buChar char="_"/>
            </a:pPr>
            <a:r>
              <a:rPr lang="nl-NL">
                <a:solidFill>
                  <a:srgbClr val="00FF00"/>
                </a:solidFill>
                <a:latin typeface="Courier New" pitchFamily="49"/>
                <a:cs typeface="Courier New" pitchFamily="49"/>
              </a:rPr>
              <a:t>http://rest-assured.io</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EE47-423D-41F0-8A63-DF78894C7FE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 sample test</a:t>
            </a:r>
          </a:p>
        </p:txBody>
      </p:sp>
      <p:sp>
        <p:nvSpPr>
          <p:cNvPr id="3" name="Content Placeholder 2">
            <a:extLst>
              <a:ext uri="{FF2B5EF4-FFF2-40B4-BE49-F238E27FC236}">
                <a16:creationId xmlns:a16="http://schemas.microsoft.com/office/drawing/2014/main" id="{ACEC8C1F-EDC5-4971-8E37-3C0611611511}"/>
              </a:ext>
            </a:extLst>
          </p:cNvPr>
          <p:cNvSpPr txBox="1">
            <a:spLocks noGrp="1"/>
          </p:cNvSpPr>
          <p:nvPr>
            <p:ph idx="1"/>
          </p:nvPr>
        </p:nvSpPr>
        <p:spPr/>
        <p:txBody>
          <a:bodyPr/>
          <a:lstStyle/>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9D2C9EEB-17E3-4ECD-BF77-B8AC49964053}"/>
              </a:ext>
            </a:extLst>
          </p:cNvPr>
          <p:cNvPicPr>
            <a:picLocks noChangeAspect="1"/>
          </p:cNvPicPr>
          <p:nvPr/>
        </p:nvPicPr>
        <p:blipFill>
          <a:blip r:embed="rId3"/>
          <a:stretch>
            <a:fillRect/>
          </a:stretch>
        </p:blipFill>
        <p:spPr>
          <a:xfrm>
            <a:off x="86868" y="2180459"/>
            <a:ext cx="12012463" cy="2354964"/>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features</a:t>
            </a:r>
          </a:p>
        </p:txBody>
      </p:sp>
      <p:sp>
        <p:nvSpPr>
          <p:cNvPr id="3" name="Content Placeholder 2">
            <a:extLst>
              <a:ext uri="{FF2B5EF4-FFF2-40B4-BE49-F238E27FC236}">
                <a16:creationId xmlns:a16="http://schemas.microsoft.com/office/drawing/2014/main" id="{2A5DC297-61D2-4403-ACF1-F58601E90B1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Support for HTTP methods (GET, POST, PUT, …)</a:t>
            </a:r>
          </a:p>
          <a:p>
            <a:pPr lvl="0">
              <a:buFont typeface="Courier New" pitchFamily="49"/>
              <a:buChar char="_"/>
            </a:pPr>
            <a:r>
              <a:rPr lang="nl-NL">
                <a:solidFill>
                  <a:srgbClr val="00FF00"/>
                </a:solidFill>
                <a:latin typeface="Courier New" pitchFamily="49"/>
                <a:cs typeface="Courier New" pitchFamily="49"/>
              </a:rPr>
              <a:t>Support for BDD / Gherkin (Given/When/Then)</a:t>
            </a:r>
          </a:p>
          <a:p>
            <a:pPr lvl="0">
              <a:buFont typeface="Courier New" pitchFamily="49"/>
              <a:buChar char="_"/>
            </a:pPr>
            <a:r>
              <a:rPr lang="nl-NL">
                <a:solidFill>
                  <a:srgbClr val="00FF00"/>
                </a:solidFill>
                <a:latin typeface="Courier New" pitchFamily="49"/>
                <a:cs typeface="Courier New" pitchFamily="49"/>
              </a:rPr>
              <a:t>Use of Hamcrest matchers for checks (equalTo)</a:t>
            </a:r>
          </a:p>
          <a:p>
            <a:pPr lvl="0">
              <a:buFont typeface="Courier New" pitchFamily="49"/>
              <a:buChar char="_"/>
            </a:pPr>
            <a:r>
              <a:rPr lang="nl-NL">
                <a:solidFill>
                  <a:srgbClr val="00FF00"/>
                </a:solidFill>
                <a:latin typeface="Courier New" pitchFamily="49"/>
                <a:cs typeface="Courier New" pitchFamily="49"/>
              </a:rPr>
              <a:t>Use of Jsonpath/GPath for selecting elements from JSON response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64A76E44-22F3-4459-8EED-ECF600CCA753}"/>
              </a:ext>
            </a:extLst>
          </p:cNvPr>
          <p:cNvPicPr>
            <a:picLocks noChangeAspect="1"/>
          </p:cNvPicPr>
          <p:nvPr/>
        </p:nvPicPr>
        <p:blipFill>
          <a:blip r:embed="rId3"/>
          <a:stretch>
            <a:fillRect/>
          </a:stretch>
        </p:blipFill>
        <p:spPr>
          <a:xfrm>
            <a:off x="4806507" y="4153596"/>
            <a:ext cx="7160337" cy="2621091"/>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F438-954B-4D9F-BBE5-38162977A2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Hamcrest matchers</a:t>
            </a:r>
          </a:p>
        </p:txBody>
      </p:sp>
      <p:sp>
        <p:nvSpPr>
          <p:cNvPr id="3" name="Content Placeholder 2">
            <a:extLst>
              <a:ext uri="{FF2B5EF4-FFF2-40B4-BE49-F238E27FC236}">
                <a16:creationId xmlns:a16="http://schemas.microsoft.com/office/drawing/2014/main" id="{8D51BA79-A0C1-4DC6-888B-BB04CED9FBF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Express expectations in natural language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sz="1800">
              <a:solidFill>
                <a:srgbClr val="00FF00"/>
              </a:solidFill>
              <a:latin typeface="Courier New" pitchFamily="49"/>
              <a:cs typeface="Courier New" pitchFamily="49"/>
            </a:endParaRPr>
          </a:p>
          <a:p>
            <a:pPr lvl="0">
              <a:buFont typeface="Courier New" pitchFamily="49"/>
              <a:buChar char="_"/>
            </a:pPr>
            <a:r>
              <a:rPr lang="nl-NL" sz="1800">
                <a:solidFill>
                  <a:srgbClr val="00FF00"/>
                </a:solidFill>
                <a:latin typeface="Courier New" pitchFamily="49"/>
                <a:cs typeface="Courier New" pitchFamily="49"/>
              </a:rPr>
              <a:t>http://hamcrest.org/JavaHamcrest/javadoc/1.3/org/hamcrest/Matchers.html</a:t>
            </a:r>
          </a:p>
        </p:txBody>
      </p:sp>
      <p:graphicFrame>
        <p:nvGraphicFramePr>
          <p:cNvPr id="4" name="Table 4">
            <a:extLst>
              <a:ext uri="{FF2B5EF4-FFF2-40B4-BE49-F238E27FC236}">
                <a16:creationId xmlns:a16="http://schemas.microsoft.com/office/drawing/2014/main" id="{5A8CBFE6-3F01-4CEB-983B-9AE5FDA8EBA2}"/>
              </a:ext>
            </a:extLst>
          </p:cNvPr>
          <p:cNvGraphicFramePr>
            <a:graphicFrameLocks noGrp="1"/>
          </p:cNvGraphicFramePr>
          <p:nvPr/>
        </p:nvGraphicFramePr>
        <p:xfrm>
          <a:off x="1673525" y="3342095"/>
          <a:ext cx="9307896" cy="1483376"/>
        </p:xfrm>
        <a:graphic>
          <a:graphicData uri="http://schemas.openxmlformats.org/drawingml/2006/table">
            <a:tbl>
              <a:tblPr firstRow="1" bandRow="1">
                <a:effectLst/>
                <a:tableStyleId>{2D5ABB26-0587-4C30-8999-92F81FD0307C}</a:tableStyleId>
              </a:tblPr>
              <a:tblGrid>
                <a:gridCol w="2329132">
                  <a:extLst>
                    <a:ext uri="{9D8B030D-6E8A-4147-A177-3AD203B41FA5}">
                      <a16:colId xmlns:a16="http://schemas.microsoft.com/office/drawing/2014/main" val="1438541578"/>
                    </a:ext>
                  </a:extLst>
                </a:gridCol>
                <a:gridCol w="6978764">
                  <a:extLst>
                    <a:ext uri="{9D8B030D-6E8A-4147-A177-3AD203B41FA5}">
                      <a16:colId xmlns:a16="http://schemas.microsoft.com/office/drawing/2014/main" val="694824538"/>
                    </a:ext>
                  </a:extLst>
                </a:gridCol>
              </a:tblGrid>
              <a:tr h="370844">
                <a:tc>
                  <a:txBody>
                    <a:bodyPr/>
                    <a:lstStyle/>
                    <a:p>
                      <a:pPr lvl="0"/>
                      <a:r>
                        <a:rPr lang="nl-NL">
                          <a:solidFill>
                            <a:srgbClr val="00FF00"/>
                          </a:solidFill>
                          <a:latin typeface="Courier New" pitchFamily="49"/>
                          <a:cs typeface="Courier New" pitchFamily="49"/>
                        </a:rPr>
                        <a: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object equal 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79445"/>
                  </a:ext>
                </a:extLst>
              </a:tr>
              <a:tr h="370844">
                <a:tc>
                  <a:txBody>
                    <a:bodyPr/>
                    <a:lstStyle/>
                    <a:p>
                      <a:pPr lvl="0"/>
                      <a:r>
                        <a:rPr lang="nl-NL">
                          <a:solidFill>
                            <a:srgbClr val="00FF00"/>
                          </a:solidFill>
                          <a:latin typeface="Courier New" pitchFamily="49"/>
                          <a:cs typeface="Courier New" pitchFamily="49"/>
                        </a:rPr>
                        <a:t>hasItem(“Rome”)</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collection contain</a:t>
                      </a:r>
                      <a:r>
                        <a:rPr lang="nl-NL" baseline="0">
                          <a:solidFill>
                            <a:srgbClr val="00FF00"/>
                          </a:solidFill>
                          <a:latin typeface="Courier New" pitchFamily="49"/>
                          <a:cs typeface="Courier New" pitchFamily="49"/>
                        </a:rPr>
                        <a:t> an item “Rome”?</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4843198"/>
                  </a:ext>
                </a:extLst>
              </a:tr>
              <a:tr h="370844">
                <a:tc>
                  <a:txBody>
                    <a:bodyPr/>
                    <a:lstStyle/>
                    <a:p>
                      <a:pPr lvl="0"/>
                      <a:r>
                        <a:rPr lang="nl-NL">
                          <a:solidFill>
                            <a:srgbClr val="00FF00"/>
                          </a:solidFill>
                          <a:latin typeface="Courier New" pitchFamily="49"/>
                          <a:cs typeface="Courier New" pitchFamily="49"/>
                        </a:rPr>
                        <a:t>hasSize(3)</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a:t>
                      </a:r>
                      <a:r>
                        <a:rPr lang="nl-NL" baseline="0">
                          <a:solidFill>
                            <a:srgbClr val="00FF00"/>
                          </a:solidFill>
                          <a:latin typeface="Courier New" pitchFamily="49"/>
                          <a:cs typeface="Courier New" pitchFamily="49"/>
                        </a:rPr>
                        <a:t> size of the collection equal 3?</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814064"/>
                  </a:ext>
                </a:extLst>
              </a:tr>
              <a:tr h="370844">
                <a:tc>
                  <a:txBody>
                    <a:bodyPr/>
                    <a:lstStyle/>
                    <a:p>
                      <a:pPr lvl="0"/>
                      <a:r>
                        <a:rPr lang="nl-NL">
                          <a:solidFill>
                            <a:srgbClr val="00FF00"/>
                          </a:solidFill>
                          <a:latin typeface="Courier New" pitchFamily="49"/>
                          <a:cs typeface="Courier New" pitchFamily="49"/>
                        </a:rPr>
                        <a:t>not(equalTo(X))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Inverts</a:t>
                      </a:r>
                      <a:r>
                        <a:rPr lang="nl-NL" baseline="0">
                          <a:solidFill>
                            <a:srgbClr val="00FF00"/>
                          </a:solidFill>
                          <a:latin typeface="Courier New" pitchFamily="49"/>
                          <a:cs typeface="Courier New" pitchFamily="49"/>
                        </a:rPr>
                        <a:t> matcher equalTo()</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93979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2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F27-71AF-4B35-9BF5-7AA88B0D0CD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GPath</a:t>
            </a:r>
          </a:p>
        </p:txBody>
      </p:sp>
      <p:sp>
        <p:nvSpPr>
          <p:cNvPr id="3" name="Content Placeholder 2">
            <a:extLst>
              <a:ext uri="{FF2B5EF4-FFF2-40B4-BE49-F238E27FC236}">
                <a16:creationId xmlns:a16="http://schemas.microsoft.com/office/drawing/2014/main" id="{AE89B38E-D763-4A93-AC22-A8F9C5ACEFF2}"/>
              </a:ext>
            </a:extLst>
          </p:cNvPr>
          <p:cNvSpPr txBox="1">
            <a:spLocks noGrp="1"/>
          </p:cNvSpPr>
          <p:nvPr>
            <p:ph idx="1"/>
          </p:nvPr>
        </p:nvSpPr>
        <p:spPr>
          <a:xfrm>
            <a:off x="838203" y="1825627"/>
            <a:ext cx="11048996" cy="4351336"/>
          </a:xfrm>
        </p:spPr>
        <p:txBody>
          <a:bodyPr/>
          <a:lstStyle/>
          <a:p>
            <a:pPr lvl="0">
              <a:buFont typeface="Courier New" pitchFamily="49"/>
              <a:buChar char="_"/>
            </a:pPr>
            <a:r>
              <a:rPr lang="nl-NL">
                <a:solidFill>
                  <a:srgbClr val="00FF00"/>
                </a:solidFill>
                <a:latin typeface="Courier New" pitchFamily="49"/>
                <a:cs typeface="Courier New" pitchFamily="49"/>
              </a:rPr>
              <a:t>JsonPath is a query language for JSON documents</a:t>
            </a:r>
          </a:p>
          <a:p>
            <a:pPr lvl="1">
              <a:buFont typeface="Courier New" pitchFamily="49"/>
              <a:buChar char="_"/>
            </a:pPr>
            <a:r>
              <a:rPr lang="nl-NL">
                <a:solidFill>
                  <a:srgbClr val="00FF00"/>
                </a:solidFill>
                <a:latin typeface="Courier New" pitchFamily="49"/>
                <a:cs typeface="Courier New" pitchFamily="49"/>
              </a:rPr>
              <a:t>REST Assured using the GPath implementation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Similar aims and scope as XPath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Documentation and examples:</a:t>
            </a:r>
          </a:p>
          <a:p>
            <a:pPr lvl="1">
              <a:buFont typeface="Courier New" pitchFamily="49"/>
              <a:buChar char="_"/>
            </a:pPr>
            <a:r>
              <a:rPr lang="nl-NL">
                <a:solidFill>
                  <a:srgbClr val="00FF00"/>
                </a:solidFill>
                <a:latin typeface="Courier New" pitchFamily="49"/>
                <a:cs typeface="Courier New" pitchFamily="49"/>
              </a:rPr>
              <a:t>http://groovy-lang.org/processing-xml.html#_gpath</a:t>
            </a:r>
          </a:p>
          <a:p>
            <a:pPr lvl="1">
              <a:buFont typeface="Courier New" pitchFamily="49"/>
              <a:buChar char="_"/>
            </a:pPr>
            <a:r>
              <a:rPr lang="nl-NL">
                <a:solidFill>
                  <a:srgbClr val="00FF00"/>
                </a:solidFill>
                <a:latin typeface="Courier New" pitchFamily="49"/>
                <a:cs typeface="Courier New" pitchFamily="49"/>
              </a:rPr>
              <a:t>http://groovy.jmiguel.eu/groovy.codehaus.org/GPath.html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21">
    <p:bg>
      <p:bgPr>
        <a:solidFill>
          <a:srgbClr val="000000"/>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C6F3E9BF-298C-49B4-B765-FF28FEEEA8F4}"/>
              </a:ext>
            </a:extLst>
          </p:cNvPr>
          <p:cNvPicPr>
            <a:picLocks noChangeAspect="1"/>
          </p:cNvPicPr>
          <p:nvPr/>
        </p:nvPicPr>
        <p:blipFill>
          <a:blip r:embed="rId3"/>
          <a:stretch>
            <a:fillRect/>
          </a:stretch>
        </p:blipFill>
        <p:spPr>
          <a:xfrm>
            <a:off x="2670247" y="1529230"/>
            <a:ext cx="5735139" cy="3697505"/>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GPath example</a:t>
            </a:r>
          </a:p>
        </p:txBody>
      </p:sp>
      <p:sp>
        <p:nvSpPr>
          <p:cNvPr id="6" name="Right Arrow 10">
            <a:extLst>
              <a:ext uri="{FF2B5EF4-FFF2-40B4-BE49-F238E27FC236}">
                <a16:creationId xmlns:a16="http://schemas.microsoft.com/office/drawing/2014/main" id="{4CF6B016-3D84-4EFB-8BCE-6093DD8BB023}"/>
              </a:ext>
            </a:extLst>
          </p:cNvPr>
          <p:cNvSpPr/>
          <p:nvPr/>
        </p:nvSpPr>
        <p:spPr>
          <a:xfrm>
            <a:off x="1957407" y="3110689"/>
            <a:ext cx="2253843" cy="267294"/>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9" name="Tekstvak 8">
            <a:extLst>
              <a:ext uri="{FF2B5EF4-FFF2-40B4-BE49-F238E27FC236}">
                <a16:creationId xmlns:a16="http://schemas.microsoft.com/office/drawing/2014/main" id="{B283D671-0933-4845-A72D-CC06CA759F5D}"/>
              </a:ext>
            </a:extLst>
          </p:cNvPr>
          <p:cNvSpPr txBox="1"/>
          <p:nvPr/>
        </p:nvSpPr>
        <p:spPr>
          <a:xfrm>
            <a:off x="236836" y="5458613"/>
            <a:ext cx="10601960" cy="461665"/>
          </a:xfrm>
          <a:prstGeom prst="rect">
            <a:avLst/>
          </a:prstGeom>
          <a:noFill/>
        </p:spPr>
        <p:txBody>
          <a:bodyPr wrap="square" rtlCol="0">
            <a:spAutoFit/>
          </a:bodyPr>
          <a:lstStyle/>
          <a:p>
            <a:r>
              <a:rPr lang="en-US" sz="2400">
                <a:solidFill>
                  <a:srgbClr val="00FF00"/>
                </a:solidFill>
                <a:latin typeface="Courier New" panose="02070309020205020404" pitchFamily="49" charset="0"/>
                <a:cs typeface="Courier New" panose="02070309020205020404" pitchFamily="49" charset="0"/>
              </a:rPr>
              <a:t>body(“places[0].’place name’”, equalTo(“Beverly Hills”);</a:t>
            </a:r>
            <a:endParaRPr lang="en-NL" sz="2400">
              <a:solidFill>
                <a:srgbClr val="00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3023-2B09-4435-868D-5E30620DBC1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Validating technical response data</a:t>
            </a:r>
          </a:p>
        </p:txBody>
      </p:sp>
      <p:sp>
        <p:nvSpPr>
          <p:cNvPr id="3" name="Content Placeholder 2">
            <a:extLst>
              <a:ext uri="{FF2B5EF4-FFF2-40B4-BE49-F238E27FC236}">
                <a16:creationId xmlns:a16="http://schemas.microsoft.com/office/drawing/2014/main" id="{74B1B50F-65BD-46CC-8483-7815AA841476}"/>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HTTP status code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MIME-type of received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Cookies and their value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t>
            </a:r>
          </a:p>
        </p:txBody>
      </p:sp>
      <p:pic>
        <p:nvPicPr>
          <p:cNvPr id="4" name="Picture 5">
            <a:extLst>
              <a:ext uri="{FF2B5EF4-FFF2-40B4-BE49-F238E27FC236}">
                <a16:creationId xmlns:a16="http://schemas.microsoft.com/office/drawing/2014/main" id="{CBEBED26-35E5-4B9C-B911-3880111C75BA}"/>
              </a:ext>
            </a:extLst>
          </p:cNvPr>
          <p:cNvPicPr>
            <a:picLocks noChangeAspect="1"/>
          </p:cNvPicPr>
          <p:nvPr/>
        </p:nvPicPr>
        <p:blipFill>
          <a:blip r:embed="rId3"/>
          <a:stretch>
            <a:fillRect/>
          </a:stretch>
        </p:blipFill>
        <p:spPr>
          <a:xfrm>
            <a:off x="6179442" y="3679701"/>
            <a:ext cx="5780937" cy="2967986"/>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329897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92C-2C6A-4FE9-BDF2-940FD6C613F5}"/>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1034FE7B-86F3-44D9-B02F-D5F7A42146C6}"/>
              </a:ext>
            </a:extLst>
          </p:cNvPr>
          <p:cNvSpPr txBox="1">
            <a:spLocks noGrp="1"/>
          </p:cNvSpPr>
          <p:nvPr>
            <p:ph type="subTitle" idx="1"/>
          </p:nvPr>
        </p:nvSpPr>
        <p:spPr>
          <a:xfrm>
            <a:off x="1524003" y="3602041"/>
            <a:ext cx="9144000" cy="2311081"/>
          </a:xfrm>
        </p:spPr>
        <p:txBody>
          <a:bodyPr/>
          <a:lstStyle/>
          <a:p>
            <a:pPr lvl="0">
              <a:buFont typeface="Courier New" pitchFamily="49"/>
              <a:buChar char="_"/>
            </a:pPr>
            <a:r>
              <a:rPr lang="nl-NL">
                <a:solidFill>
                  <a:srgbClr val="00FF00"/>
                </a:solidFill>
                <a:latin typeface="Courier New" pitchFamily="49"/>
                <a:cs typeface="Courier New" pitchFamily="49"/>
              </a:rPr>
              <a:t>API documentation</a:t>
            </a:r>
          </a:p>
          <a:p>
            <a:pPr lvl="0">
              <a:buFont typeface="Courier New" pitchFamily="49"/>
              <a:buChar char="_"/>
            </a:pPr>
            <a:r>
              <a:rPr lang="nl-NL">
                <a:solidFill>
                  <a:srgbClr val="00FF00"/>
                </a:solidFill>
                <a:latin typeface="Courier New" pitchFamily="49"/>
                <a:cs typeface="Courier New" pitchFamily="49"/>
              </a:rPr>
              <a:t>Starting the stub server</a:t>
            </a:r>
          </a:p>
          <a:p>
            <a:pPr lvl="0">
              <a:buFont typeface="Courier New" pitchFamily="49"/>
              <a:buChar char="_"/>
            </a:pPr>
            <a:r>
              <a:rPr lang="nl-NL">
                <a:solidFill>
                  <a:srgbClr val="00FF00"/>
                </a:solidFill>
                <a:latin typeface="Courier New" pitchFamily="49"/>
                <a:cs typeface="Courier New" pitchFamily="49"/>
              </a:rPr>
              <a:t>How to use the test suite</a:t>
            </a:r>
          </a:p>
          <a:p>
            <a:pPr lvl="0">
              <a:buFont typeface="Courier New" pitchFamily="49"/>
              <a:buChar char="_"/>
            </a:pPr>
            <a:r>
              <a:rPr lang="nl-NL">
                <a:solidFill>
                  <a:srgbClr val="00FF00"/>
                </a:solidFill>
                <a:latin typeface="Courier New" pitchFamily="49"/>
                <a:cs typeface="Courier New" pitchFamily="49"/>
              </a:rPr>
              <a:t>Executing your tests</a:t>
            </a:r>
          </a:p>
          <a:p>
            <a:pPr lvl="0">
              <a:buFont typeface="Courier New" pitchFamily="49"/>
              <a:buChar char="_"/>
            </a:pPr>
            <a:r>
              <a:rPr lang="nl-NL">
                <a:solidFill>
                  <a:srgbClr val="00FF00"/>
                </a:solidFill>
                <a:latin typeface="Courier New" pitchFamily="49"/>
                <a:cs typeface="Courier New" pitchFamily="49"/>
              </a:rPr>
              <a:t>Reviewing test results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web services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 Assured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Get your hands dirty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Get your hands dirty!</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p:txBody>
          <a:bodyPr/>
          <a:lstStyle/>
          <a:p>
            <a:pPr lvl="0">
              <a:lnSpc>
                <a:spcPct val="70000"/>
              </a:lnSpc>
              <a:buFont typeface="Courier New" pitchFamily="49"/>
              <a:buChar char="_"/>
            </a:pPr>
            <a:r>
              <a:rPr lang="nl-NL" sz="2600">
                <a:solidFill>
                  <a:srgbClr val="00FF00"/>
                </a:solidFill>
                <a:latin typeface="Courier New" pitchFamily="49"/>
                <a:cs typeface="Courier New" pitchFamily="49"/>
              </a:rPr>
              <a:t>RestAssuredExercises1</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Simple checks</a:t>
            </a:r>
          </a:p>
          <a:p>
            <a:pPr lvl="1">
              <a:lnSpc>
                <a:spcPct val="70000"/>
              </a:lnSpc>
              <a:buFont typeface="Courier New" pitchFamily="49"/>
              <a:buChar char="_"/>
            </a:pPr>
            <a:r>
              <a:rPr lang="nl-NL" sz="2200">
                <a:solidFill>
                  <a:srgbClr val="00FF00"/>
                </a:solidFill>
                <a:latin typeface="Courier New" pitchFamily="49"/>
                <a:cs typeface="Courier New" pitchFamily="49"/>
              </a:rPr>
              <a:t>Validating individual elements</a:t>
            </a:r>
          </a:p>
          <a:p>
            <a:pPr lvl="1">
              <a:lnSpc>
                <a:spcPct val="70000"/>
              </a:lnSpc>
              <a:buFont typeface="Courier New" pitchFamily="49"/>
              <a:buChar char="_"/>
            </a:pPr>
            <a:r>
              <a:rPr lang="nl-NL" sz="2200">
                <a:solidFill>
                  <a:srgbClr val="00FF00"/>
                </a:solidFill>
                <a:latin typeface="Courier New" pitchFamily="49"/>
                <a:cs typeface="Courier New" pitchFamily="49"/>
              </a:rPr>
              <a:t>Validating collections and items therein</a:t>
            </a:r>
          </a:p>
          <a:p>
            <a:pPr lvl="1">
              <a:lnSpc>
                <a:spcPct val="70000"/>
              </a:lnSpc>
              <a:buFont typeface="Courier New" pitchFamily="49"/>
              <a:buChar char="_"/>
            </a:pPr>
            <a:r>
              <a:rPr lang="nl-NL" sz="2200">
                <a:solidFill>
                  <a:srgbClr val="00FF00"/>
                </a:solidFill>
                <a:latin typeface="Courier New" pitchFamily="49"/>
                <a:cs typeface="Courier New" pitchFamily="49"/>
              </a:rPr>
              <a:t>Validating technical response properties</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Stubs are predefined</a:t>
            </a:r>
          </a:p>
          <a:p>
            <a:pPr lvl="1">
              <a:lnSpc>
                <a:spcPct val="70000"/>
              </a:lnSpc>
              <a:buFont typeface="Courier New" pitchFamily="49"/>
              <a:buChar char="_"/>
            </a:pPr>
            <a:r>
              <a:rPr lang="nl-NL" sz="2200">
                <a:solidFill>
                  <a:srgbClr val="00FF00"/>
                </a:solidFill>
                <a:latin typeface="Courier New" pitchFamily="49"/>
                <a:cs typeface="Courier New" pitchFamily="49"/>
              </a:rPr>
              <a:t>You only need to write the tests using REST Assured</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RestAssuredExamples contains the examples shown so far</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web services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CE46-31FA-4988-86CC-A0B131C18A7A}"/>
              </a:ext>
            </a:extLst>
          </p:cNvPr>
          <p:cNvSpPr txBox="1">
            <a:spLocks noGrp="1"/>
          </p:cNvSpPr>
          <p:nvPr>
            <p:ph type="title"/>
          </p:nvPr>
        </p:nvSpPr>
        <p:spPr>
          <a:xfrm>
            <a:off x="838203" y="365129"/>
            <a:ext cx="10997241" cy="1325559"/>
          </a:xfrm>
        </p:spPr>
        <p:txBody>
          <a:bodyPr/>
          <a:lstStyle/>
          <a:p>
            <a:pPr lvl="0"/>
            <a:r>
              <a:rPr lang="nl-NL">
                <a:solidFill>
                  <a:srgbClr val="00FF00"/>
                </a:solidFill>
                <a:latin typeface="Courier New" pitchFamily="49"/>
                <a:cs typeface="Courier New" pitchFamily="49"/>
              </a:rPr>
              <a:t>Using query parameters</a:t>
            </a:r>
          </a:p>
        </p:txBody>
      </p:sp>
      <p:sp>
        <p:nvSpPr>
          <p:cNvPr id="3" name="Content Placeholder 2">
            <a:extLst>
              <a:ext uri="{FF2B5EF4-FFF2-40B4-BE49-F238E27FC236}">
                <a16:creationId xmlns:a16="http://schemas.microsoft.com/office/drawing/2014/main" id="{4EB71C3E-D32D-4240-B4A0-C208D31CDE76}"/>
              </a:ext>
            </a:extLst>
          </p:cNvPr>
          <p:cNvSpPr txBox="1">
            <a:spLocks noGrp="1"/>
          </p:cNvSpPr>
          <p:nvPr>
            <p:ph idx="1"/>
          </p:nvPr>
        </p:nvSpPr>
        <p:spPr>
          <a:xfrm>
            <a:off x="838203" y="1825627"/>
            <a:ext cx="11103860" cy="4351336"/>
          </a:xfrm>
        </p:spPr>
        <p:txBody>
          <a:bodyPr/>
          <a:lstStyle/>
          <a:p>
            <a:pPr lvl="0">
              <a:buFont typeface="Courier New" pitchFamily="49"/>
              <a:buChar char="_"/>
            </a:pPr>
            <a:r>
              <a:rPr lang="en-US">
                <a:solidFill>
                  <a:srgbClr val="00FF00"/>
                </a:solidFill>
                <a:latin typeface="Courier New" pitchFamily="49"/>
                <a:cs typeface="Courier New" pitchFamily="49"/>
              </a:rPr>
              <a:t>GET http://md5.jsontest.com/?</a:t>
            </a:r>
            <a:r>
              <a:rPr lang="en-US">
                <a:solidFill>
                  <a:srgbClr val="FF0000"/>
                </a:solidFill>
                <a:latin typeface="Courier New" pitchFamily="49"/>
                <a:cs typeface="Courier New" pitchFamily="49"/>
              </a:rPr>
              <a:t>text</a:t>
            </a:r>
            <a:r>
              <a:rPr lang="en-US">
                <a:solidFill>
                  <a:srgbClr val="00FF00"/>
                </a:solidFill>
                <a:latin typeface="Courier New" pitchFamily="49"/>
                <a:cs typeface="Courier New" pitchFamily="49"/>
              </a:rPr>
              <a:t>=</a:t>
            </a:r>
            <a:r>
              <a:rPr lang="en-US">
                <a:solidFill>
                  <a:srgbClr val="0070C0"/>
                </a:solidFill>
                <a:latin typeface="Courier New" pitchFamily="49"/>
                <a:cs typeface="Courier New" pitchFamily="49"/>
              </a:rPr>
              <a:t>testcase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AA904A64-4C46-42BC-8AB9-58A736CB72BC}"/>
              </a:ext>
            </a:extLst>
          </p:cNvPr>
          <p:cNvPicPr>
            <a:picLocks noChangeAspect="1"/>
          </p:cNvPicPr>
          <p:nvPr/>
        </p:nvPicPr>
        <p:blipFill>
          <a:blip r:embed="rId3"/>
          <a:stretch>
            <a:fillRect/>
          </a:stretch>
        </p:blipFill>
        <p:spPr>
          <a:xfrm>
            <a:off x="838203" y="2848163"/>
            <a:ext cx="10472275" cy="3360612"/>
          </a:xfrm>
          <a:prstGeom prst="rect">
            <a:avLst/>
          </a:prstGeom>
          <a:noFill/>
          <a:ln cap="flat">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64F3-ED47-4492-87D7-AAF28B005EF6}"/>
              </a:ext>
            </a:extLst>
          </p:cNvPr>
          <p:cNvSpPr txBox="1">
            <a:spLocks noGrp="1"/>
          </p:cNvSpPr>
          <p:nvPr>
            <p:ph type="title"/>
          </p:nvPr>
        </p:nvSpPr>
        <p:spPr>
          <a:xfrm>
            <a:off x="838203" y="365129"/>
            <a:ext cx="10971364" cy="1325559"/>
          </a:xfrm>
        </p:spPr>
        <p:txBody>
          <a:bodyPr/>
          <a:lstStyle/>
          <a:p>
            <a:pPr lvl="0"/>
            <a:r>
              <a:rPr lang="nl-NL">
                <a:solidFill>
                  <a:srgbClr val="00FF00"/>
                </a:solidFill>
                <a:latin typeface="Courier New" pitchFamily="49"/>
                <a:cs typeface="Courier New" pitchFamily="49"/>
              </a:rPr>
              <a:t>Using path parameters</a:t>
            </a:r>
          </a:p>
        </p:txBody>
      </p:sp>
      <p:sp>
        <p:nvSpPr>
          <p:cNvPr id="3" name="Content Placeholder 2">
            <a:extLst>
              <a:ext uri="{FF2B5EF4-FFF2-40B4-BE49-F238E27FC236}">
                <a16:creationId xmlns:a16="http://schemas.microsoft.com/office/drawing/2014/main" id="{7CA701BF-484E-448F-B78F-D01D9DABEC19}"/>
              </a:ext>
            </a:extLst>
          </p:cNvPr>
          <p:cNvSpPr txBox="1">
            <a:spLocks noGrp="1"/>
          </p:cNvSpPr>
          <p:nvPr>
            <p:ph idx="1"/>
          </p:nvPr>
        </p:nvSpPr>
        <p:spPr>
          <a:xfrm>
            <a:off x="838203" y="1825627"/>
            <a:ext cx="11230157" cy="4351336"/>
          </a:xfrm>
        </p:spPr>
        <p:txBody>
          <a:bodyPr/>
          <a:lstStyle/>
          <a:p>
            <a:pPr lvl="1">
              <a:buFont typeface="Courier New" pitchFamily="49"/>
              <a:buChar char="_"/>
            </a:pPr>
            <a:r>
              <a:rPr lang="nl-NL" sz="2400">
                <a:solidFill>
                  <a:srgbClr val="00FF00"/>
                </a:solidFill>
                <a:latin typeface="Courier New" pitchFamily="49"/>
                <a:cs typeface="Courier New" pitchFamily="49"/>
              </a:rPr>
              <a:t>GET </a:t>
            </a: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C99A921B-38E4-402F-92B7-B4BF865B30A4}"/>
              </a:ext>
            </a:extLst>
          </p:cNvPr>
          <p:cNvPicPr>
            <a:picLocks noChangeAspect="1"/>
          </p:cNvPicPr>
          <p:nvPr/>
        </p:nvPicPr>
        <p:blipFill>
          <a:blip r:embed="rId3"/>
          <a:stretch>
            <a:fillRect/>
          </a:stretch>
        </p:blipFill>
        <p:spPr>
          <a:xfrm>
            <a:off x="1166971" y="2419622"/>
            <a:ext cx="9858058" cy="407324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838203" y="365129"/>
            <a:ext cx="11023119" cy="1325559"/>
          </a:xfrm>
        </p:spPr>
        <p:txBody>
          <a:bodyPr/>
          <a:lstStyle/>
          <a:p>
            <a:pPr lvl="0"/>
            <a:r>
              <a:rPr lang="nl-NL">
                <a:solidFill>
                  <a:srgbClr val="00FF00"/>
                </a:solidFill>
                <a:latin typeface="Courier New" pitchFamily="49"/>
                <a:cs typeface="Courier New" pitchFamily="49"/>
              </a:rPr>
              <a:t>Using parameters in REST Assured</a:t>
            </a:r>
          </a:p>
        </p:txBody>
      </p:sp>
      <p:sp>
        <p:nvSpPr>
          <p:cNvPr id="3" name="Content Placeholder 2">
            <a:extLst>
              <a:ext uri="{FF2B5EF4-FFF2-40B4-BE49-F238E27FC236}">
                <a16:creationId xmlns:a16="http://schemas.microsoft.com/office/drawing/2014/main" id="{63C034FD-4F85-4354-9E19-4D6D75E15886}"/>
              </a:ext>
            </a:extLst>
          </p:cNvPr>
          <p:cNvSpPr txBox="1">
            <a:spLocks noGrp="1"/>
          </p:cNvSpPr>
          <p:nvPr>
            <p:ph idx="1"/>
          </p:nvPr>
        </p:nvSpPr>
        <p:spPr>
          <a:xfrm>
            <a:off x="838203" y="1825627"/>
            <a:ext cx="11230157" cy="4351336"/>
          </a:xfrm>
        </p:spPr>
        <p:txBody>
          <a:bodyPr/>
          <a:lstStyle/>
          <a:p>
            <a:pPr lvl="0">
              <a:buFont typeface="Courier New" pitchFamily="49"/>
              <a:buChar char="_"/>
            </a:pPr>
            <a:r>
              <a:rPr lang="nl-NL">
                <a:solidFill>
                  <a:srgbClr val="00FF00"/>
                </a:solidFill>
                <a:latin typeface="Courier New" pitchFamily="49"/>
                <a:cs typeface="Courier New" pitchFamily="49"/>
              </a:rPr>
              <a:t>Create test data</a:t>
            </a:r>
          </a:p>
          <a:p>
            <a:pPr lvl="1">
              <a:buFont typeface="Courier New" pitchFamily="49"/>
              <a:buChar char="_"/>
            </a:pPr>
            <a:r>
              <a:rPr lang="nl-NL">
                <a:solidFill>
                  <a:srgbClr val="00FF00"/>
                </a:solidFill>
                <a:latin typeface="Courier New" pitchFamily="49"/>
                <a:cs typeface="Courier New" pitchFamily="49"/>
              </a:rPr>
              <a:t>country code and zip code are input values</a:t>
            </a:r>
          </a:p>
          <a:p>
            <a:pPr lvl="1">
              <a:buFont typeface="Courier New" pitchFamily="49"/>
              <a:buChar char="_"/>
            </a:pPr>
            <a:r>
              <a:rPr lang="nl-NL">
                <a:solidFill>
                  <a:srgbClr val="00FF00"/>
                </a:solidFill>
                <a:latin typeface="Courier New" pitchFamily="49"/>
                <a:cs typeface="Courier New" pitchFamily="49"/>
              </a:rPr>
              <a:t>country name is an value expected in the response</a:t>
            </a:r>
            <a:endParaRPr lang="nl-NL" sz="1200">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sz="1600">
              <a:solidFill>
                <a:srgbClr val="00FF00"/>
              </a:solidFill>
              <a:latin typeface="Courier New" pitchFamily="49"/>
              <a:cs typeface="Courier New" pitchFamily="49"/>
            </a:endParaRPr>
          </a:p>
          <a:p>
            <a:pPr lvl="1">
              <a:buFont typeface="Courier New" pitchFamily="49"/>
              <a:buChar char="_"/>
            </a:pPr>
            <a:endParaRPr lang="nl-NL" sz="1600">
              <a:solidFill>
                <a:srgbClr val="00FF00"/>
              </a:solidFill>
              <a:latin typeface="Courier New" pitchFamily="49"/>
              <a:cs typeface="Courier New" pitchFamily="49"/>
            </a:endParaRP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C5A101F9-CDE9-4732-B4CF-088A900FE42C}"/>
              </a:ext>
            </a:extLst>
          </p:cNvPr>
          <p:cNvPicPr>
            <a:picLocks noChangeAspect="1"/>
          </p:cNvPicPr>
          <p:nvPr/>
        </p:nvPicPr>
        <p:blipFill>
          <a:blip r:embed="rId3"/>
          <a:stretch>
            <a:fillRect/>
          </a:stretch>
        </p:blipFill>
        <p:spPr>
          <a:xfrm>
            <a:off x="1092203" y="3553430"/>
            <a:ext cx="7438576" cy="2758472"/>
          </a:xfrm>
          <a:prstGeom prst="rect">
            <a:avLst/>
          </a:prstGeom>
        </p:spPr>
      </p:pic>
    </p:spTree>
    <p:extLst>
      <p:ext uri="{BB962C8B-B14F-4D97-AF65-F5344CB8AC3E}">
        <p14:creationId xmlns:p14="http://schemas.microsoft.com/office/powerpoint/2010/main" val="3808071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838203" y="365129"/>
            <a:ext cx="11023119" cy="1325559"/>
          </a:xfrm>
        </p:spPr>
        <p:txBody>
          <a:bodyPr/>
          <a:lstStyle/>
          <a:p>
            <a:pPr lvl="0"/>
            <a:r>
              <a:rPr lang="nl-NL">
                <a:solidFill>
                  <a:srgbClr val="00FF00"/>
                </a:solidFill>
                <a:latin typeface="Courier New" pitchFamily="49"/>
                <a:cs typeface="Courier New" pitchFamily="49"/>
              </a:rPr>
              <a:t>Using parameters in REST Assured</a:t>
            </a:r>
          </a:p>
        </p:txBody>
      </p:sp>
      <p:sp>
        <p:nvSpPr>
          <p:cNvPr id="3" name="Content Placeholder 2">
            <a:extLst>
              <a:ext uri="{FF2B5EF4-FFF2-40B4-BE49-F238E27FC236}">
                <a16:creationId xmlns:a16="http://schemas.microsoft.com/office/drawing/2014/main" id="{63C034FD-4F85-4354-9E19-4D6D75E15886}"/>
              </a:ext>
            </a:extLst>
          </p:cNvPr>
          <p:cNvSpPr txBox="1">
            <a:spLocks noGrp="1"/>
          </p:cNvSpPr>
          <p:nvPr>
            <p:ph idx="1"/>
          </p:nvPr>
        </p:nvSpPr>
        <p:spPr>
          <a:xfrm>
            <a:off x="838203" y="1825627"/>
            <a:ext cx="11230157" cy="4351336"/>
          </a:xfrm>
        </p:spPr>
        <p:txBody>
          <a:bodyPr/>
          <a:lstStyle/>
          <a:p>
            <a:pPr lvl="0">
              <a:buFont typeface="Courier New" pitchFamily="49"/>
              <a:buChar char="_"/>
            </a:pPr>
            <a:r>
              <a:rPr lang="nl-NL">
                <a:solidFill>
                  <a:srgbClr val="00FF00"/>
                </a:solidFill>
                <a:latin typeface="Courier New" pitchFamily="49"/>
                <a:cs typeface="Courier New" pitchFamily="49"/>
              </a:rPr>
              <a:t>Use test data for input and output parameters: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7" name="Afbeelding 6">
            <a:extLst>
              <a:ext uri="{FF2B5EF4-FFF2-40B4-BE49-F238E27FC236}">
                <a16:creationId xmlns:a16="http://schemas.microsoft.com/office/drawing/2014/main" id="{8CBA7C33-13CF-4FFA-8D1C-685112371DA4}"/>
              </a:ext>
            </a:extLst>
          </p:cNvPr>
          <p:cNvPicPr>
            <a:picLocks noChangeAspect="1"/>
          </p:cNvPicPr>
          <p:nvPr/>
        </p:nvPicPr>
        <p:blipFill>
          <a:blip r:embed="rId3"/>
          <a:stretch>
            <a:fillRect/>
          </a:stretch>
        </p:blipFill>
        <p:spPr>
          <a:xfrm>
            <a:off x="1638301" y="2388552"/>
            <a:ext cx="8915397" cy="426545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2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1571-C126-47E2-AB9F-E0CA3FBEF7D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Get your hands dirty!</a:t>
            </a:r>
          </a:p>
        </p:txBody>
      </p:sp>
      <p:sp>
        <p:nvSpPr>
          <p:cNvPr id="3" name="Content Placeholder 2">
            <a:extLst>
              <a:ext uri="{FF2B5EF4-FFF2-40B4-BE49-F238E27FC236}">
                <a16:creationId xmlns:a16="http://schemas.microsoft.com/office/drawing/2014/main" id="{6E4C8818-E0FE-407A-BFF5-F1FD7B1CAAED}"/>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RestAssuredExercises2</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 driven tests</a:t>
            </a:r>
          </a:p>
          <a:p>
            <a:pPr lvl="1">
              <a:buFont typeface="Courier New" pitchFamily="49"/>
              <a:buChar char="_"/>
            </a:pPr>
            <a:r>
              <a:rPr lang="nl-NL">
                <a:solidFill>
                  <a:srgbClr val="00FF00"/>
                </a:solidFill>
                <a:latin typeface="Courier New" pitchFamily="49"/>
                <a:cs typeface="Courier New" pitchFamily="49"/>
              </a:rPr>
              <a:t>Creating a test data object</a:t>
            </a:r>
          </a:p>
          <a:p>
            <a:pPr lvl="1">
              <a:buFont typeface="Courier New" pitchFamily="49"/>
              <a:buChar char="_"/>
            </a:pPr>
            <a:r>
              <a:rPr lang="nl-NL">
                <a:solidFill>
                  <a:srgbClr val="00FF00"/>
                </a:solidFill>
                <a:latin typeface="Courier New" pitchFamily="49"/>
                <a:cs typeface="Courier New" pitchFamily="49"/>
              </a:rPr>
              <a:t>Using test data to call the right URI</a:t>
            </a:r>
          </a:p>
          <a:p>
            <a:pPr lvl="1">
              <a:buFont typeface="Courier New" pitchFamily="49"/>
              <a:buChar char="_"/>
            </a:pPr>
            <a:r>
              <a:rPr lang="nl-NL">
                <a:solidFill>
                  <a:srgbClr val="00FF00"/>
                </a:solidFill>
                <a:latin typeface="Courier New" pitchFamily="49"/>
                <a:cs typeface="Courier New" pitchFamily="49"/>
              </a:rPr>
              <a:t>Using test data in assertions</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RestAssuredExamples contains all examples from the presentation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2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D5AC-03E0-4F51-8671-65F7902C75F0}"/>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Authentication</a:t>
            </a:r>
          </a:p>
        </p:txBody>
      </p:sp>
      <p:sp>
        <p:nvSpPr>
          <p:cNvPr id="3" name="Content Placeholder 2">
            <a:extLst>
              <a:ext uri="{FF2B5EF4-FFF2-40B4-BE49-F238E27FC236}">
                <a16:creationId xmlns:a16="http://schemas.microsoft.com/office/drawing/2014/main" id="{82D43971-C89F-4B4C-A79A-17E0D0D8315E}"/>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Securing web services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Most common authentication schemes:</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Basic authentication (username / password)</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OAuth(2)</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2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BD64-CA7F-4EC5-AAD8-4A56E61E2E3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Basic authentication</a:t>
            </a:r>
          </a:p>
        </p:txBody>
      </p:sp>
      <p:sp>
        <p:nvSpPr>
          <p:cNvPr id="3" name="Content Placeholder 2">
            <a:extLst>
              <a:ext uri="{FF2B5EF4-FFF2-40B4-BE49-F238E27FC236}">
                <a16:creationId xmlns:a16="http://schemas.microsoft.com/office/drawing/2014/main" id="{8E78D228-6A4F-4665-AB30-A21934A04630}"/>
              </a:ext>
            </a:extLst>
          </p:cNvPr>
          <p:cNvSpPr txBox="1">
            <a:spLocks noGrp="1"/>
          </p:cNvSpPr>
          <p:nvPr>
            <p:ph idx="1"/>
          </p:nvPr>
        </p:nvSpPr>
        <p:spPr>
          <a:xfrm>
            <a:off x="838203" y="1825627"/>
            <a:ext cx="11152516" cy="4351336"/>
          </a:xfrm>
        </p:spPr>
        <p:txBody>
          <a:bodyPr/>
          <a:lstStyle/>
          <a:p>
            <a:pPr lvl="0">
              <a:buFont typeface="Courier New" pitchFamily="49"/>
              <a:buChar char="_"/>
            </a:pPr>
            <a:r>
              <a:rPr lang="nl-NL">
                <a:solidFill>
                  <a:srgbClr val="00FF00"/>
                </a:solidFill>
                <a:latin typeface="Courier New" pitchFamily="49"/>
                <a:cs typeface="Courier New" pitchFamily="49"/>
              </a:rPr>
              <a:t>Username/password sent in header for every request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 many APIs, Basic auth. is typically only used to retrieve an (OAuth) authentication token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D22274C7-A89F-407A-B0DF-62CF770227F3}"/>
              </a:ext>
            </a:extLst>
          </p:cNvPr>
          <p:cNvPicPr>
            <a:picLocks noChangeAspect="1"/>
          </p:cNvPicPr>
          <p:nvPr/>
        </p:nvPicPr>
        <p:blipFill>
          <a:blip r:embed="rId3"/>
          <a:stretch>
            <a:fillRect/>
          </a:stretch>
        </p:blipFill>
        <p:spPr>
          <a:xfrm>
            <a:off x="1202820" y="3717228"/>
            <a:ext cx="4658483" cy="3052477"/>
          </a:xfrm>
          <a:prstGeom prst="rect">
            <a:avLst/>
          </a:prstGeom>
          <a:noFill/>
          <a:ln cap="flat">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3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OAuth(2)</a:t>
            </a:r>
          </a:p>
        </p:txBody>
      </p:sp>
      <p:sp>
        <p:nvSpPr>
          <p:cNvPr id="3" name="Content Placeholder 2">
            <a:extLst>
              <a:ext uri="{FF2B5EF4-FFF2-40B4-BE49-F238E27FC236}">
                <a16:creationId xmlns:a16="http://schemas.microsoft.com/office/drawing/2014/main" id="{006E65FD-2161-47CD-A698-253C570B6BE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Request of authentication token based on username and password (Basic authentication)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Include authentication token in header of all subsequent requests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6">
            <a:extLst>
              <a:ext uri="{FF2B5EF4-FFF2-40B4-BE49-F238E27FC236}">
                <a16:creationId xmlns:a16="http://schemas.microsoft.com/office/drawing/2014/main" id="{335439A9-3656-41FC-8F75-579EB1609DF4}"/>
              </a:ext>
            </a:extLst>
          </p:cNvPr>
          <p:cNvPicPr>
            <a:picLocks noChangeAspect="1"/>
          </p:cNvPicPr>
          <p:nvPr/>
        </p:nvPicPr>
        <p:blipFill>
          <a:blip r:embed="rId3"/>
          <a:stretch>
            <a:fillRect/>
          </a:stretch>
        </p:blipFill>
        <p:spPr>
          <a:xfrm>
            <a:off x="6042464" y="3813240"/>
            <a:ext cx="4875471" cy="2855780"/>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Preparation</a:t>
            </a: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JDK 1.8 (examples and exercises are not guaranteed to work on other JDK versions)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IntelliJ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Maven project into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https://github.com/basdijkstra/rest-assured-workshop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3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F25D-EE8F-42E0-81D4-914F2CEEA2C0}"/>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variables between tests</a:t>
            </a:r>
          </a:p>
        </p:txBody>
      </p:sp>
      <p:sp>
        <p:nvSpPr>
          <p:cNvPr id="3" name="Content Placeholder 2">
            <a:extLst>
              <a:ext uri="{FF2B5EF4-FFF2-40B4-BE49-F238E27FC236}">
                <a16:creationId xmlns:a16="http://schemas.microsoft.com/office/drawing/2014/main" id="{FD9BB5A0-D59D-409C-96D0-A5FC1EF5B636}"/>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Example: authentication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Copy / paste required for OAuth2 token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This results in added maintenance burden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Preferably: store and retrieve for reuse!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38">
    <p:bg>
      <p:bgPr>
        <a:solidFill>
          <a:srgbClr val="000000"/>
        </a:solid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548A8654-6026-4EDD-9530-7DF9500C501E}"/>
              </a:ext>
            </a:extLst>
          </p:cNvPr>
          <p:cNvPicPr>
            <a:picLocks noChangeAspect="1"/>
          </p:cNvPicPr>
          <p:nvPr/>
        </p:nvPicPr>
        <p:blipFill>
          <a:blip r:embed="rId3"/>
          <a:stretch>
            <a:fillRect/>
          </a:stretch>
        </p:blipFill>
        <p:spPr>
          <a:xfrm>
            <a:off x="5571347" y="1307592"/>
            <a:ext cx="4064142" cy="5550408"/>
          </a:xfrm>
          <a:prstGeom prst="rect">
            <a:avLst/>
          </a:prstGeom>
          <a:noFill/>
          <a:ln cap="flat">
            <a:noFill/>
          </a:ln>
        </p:spPr>
      </p:pic>
      <p:sp>
        <p:nvSpPr>
          <p:cNvPr id="3" name="Title 1">
            <a:extLst>
              <a:ext uri="{FF2B5EF4-FFF2-40B4-BE49-F238E27FC236}">
                <a16:creationId xmlns:a16="http://schemas.microsoft.com/office/drawing/2014/main" id="{7A6FE96E-B730-4181-B8E7-7E972F70E5E7}"/>
              </a:ext>
            </a:extLst>
          </p:cNvPr>
          <p:cNvSpPr txBox="1">
            <a:spLocks noGrp="1"/>
          </p:cNvSpPr>
          <p:nvPr>
            <p:ph type="title"/>
          </p:nvPr>
        </p:nvSpPr>
        <p:spPr>
          <a:xfrm>
            <a:off x="838203" y="365129"/>
            <a:ext cx="10807458" cy="1325559"/>
          </a:xfrm>
        </p:spPr>
        <p:txBody>
          <a:bodyPr/>
          <a:lstStyle/>
          <a:p>
            <a:pPr lvl="0"/>
            <a:r>
              <a:rPr lang="nl-NL">
                <a:solidFill>
                  <a:srgbClr val="00FF00"/>
                </a:solidFill>
                <a:latin typeface="Courier New" pitchFamily="49"/>
                <a:cs typeface="Courier New" pitchFamily="49"/>
              </a:rPr>
              <a:t>Sharing variables between tests </a:t>
            </a:r>
          </a:p>
        </p:txBody>
      </p:sp>
      <p:sp>
        <p:nvSpPr>
          <p:cNvPr id="4" name="Content Placeholder 2">
            <a:extLst>
              <a:ext uri="{FF2B5EF4-FFF2-40B4-BE49-F238E27FC236}">
                <a16:creationId xmlns:a16="http://schemas.microsoft.com/office/drawing/2014/main" id="{0BFDBA01-AC4F-4200-AA68-D9D946764325}"/>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 Assured</a:t>
            </a:r>
          </a:p>
          <a:p>
            <a:pPr marL="0" lvl="0" indent="0">
              <a:buNone/>
            </a:pPr>
            <a:r>
              <a:rPr lang="nl-NL">
                <a:solidFill>
                  <a:srgbClr val="00FF00"/>
                </a:solidFill>
                <a:latin typeface="Courier New" pitchFamily="49"/>
                <a:cs typeface="Courier New" pitchFamily="49"/>
              </a:rPr>
              <a:t>supports this</a:t>
            </a:r>
          </a:p>
          <a:p>
            <a:pPr marL="0" lvl="0" indent="0">
              <a:buNone/>
            </a:pPr>
            <a:r>
              <a:rPr lang="nl-NL">
                <a:solidFill>
                  <a:srgbClr val="00FF00"/>
                </a:solidFill>
                <a:latin typeface="Courier New" pitchFamily="49"/>
                <a:cs typeface="Courier New" pitchFamily="49"/>
              </a:rPr>
              <a:t>with extract()</a:t>
            </a:r>
          </a:p>
          <a:p>
            <a:pPr lvl="0"/>
            <a:endParaRPr lang="nl-NL">
              <a:solidFill>
                <a:srgbClr val="00FF00"/>
              </a:solidFill>
              <a:latin typeface="Courier New" pitchFamily="49"/>
              <a:cs typeface="Courier New" pitchFamily="49"/>
            </a:endParaRPr>
          </a:p>
          <a:p>
            <a:pPr lvl="0"/>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Right Arrow 4">
            <a:extLst>
              <a:ext uri="{FF2B5EF4-FFF2-40B4-BE49-F238E27FC236}">
                <a16:creationId xmlns:a16="http://schemas.microsoft.com/office/drawing/2014/main" id="{BC8871F9-21CD-41AE-A366-C6D159773E2F}"/>
              </a:ext>
            </a:extLst>
          </p:cNvPr>
          <p:cNvSpPr/>
          <p:nvPr/>
        </p:nvSpPr>
        <p:spPr>
          <a:xfrm rot="10799991">
            <a:off x="7592921" y="3918652"/>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6" name="Right Arrow 5">
            <a:extLst>
              <a:ext uri="{FF2B5EF4-FFF2-40B4-BE49-F238E27FC236}">
                <a16:creationId xmlns:a16="http://schemas.microsoft.com/office/drawing/2014/main" id="{219AC65A-D024-474B-A1FC-312717223401}"/>
              </a:ext>
            </a:extLst>
          </p:cNvPr>
          <p:cNvSpPr/>
          <p:nvPr/>
        </p:nvSpPr>
        <p:spPr>
          <a:xfrm rot="10799991">
            <a:off x="8819424" y="557271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4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7222-859E-47E5-B4C3-3205403B2DBA}"/>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checks between tests</a:t>
            </a:r>
          </a:p>
        </p:txBody>
      </p:sp>
      <p:sp>
        <p:nvSpPr>
          <p:cNvPr id="3" name="Content Placeholder 2">
            <a:extLst>
              <a:ext uri="{FF2B5EF4-FFF2-40B4-BE49-F238E27FC236}">
                <a16:creationId xmlns:a16="http://schemas.microsoft.com/office/drawing/2014/main" id="{D6F66BEE-A3EB-45C7-987D-05193B5B4A12}"/>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Example: checking status code and MIME type for all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Another maintenance burden if specified individually for each test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What if we could specify this once and reuse throughout our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4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F33E-B619-4767-A7A5-F4A633751B54}"/>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checks between tests</a:t>
            </a:r>
          </a:p>
        </p:txBody>
      </p:sp>
      <p:sp>
        <p:nvSpPr>
          <p:cNvPr id="3" name="Content Placeholder 2">
            <a:extLst>
              <a:ext uri="{FF2B5EF4-FFF2-40B4-BE49-F238E27FC236}">
                <a16:creationId xmlns:a16="http://schemas.microsoft.com/office/drawing/2014/main" id="{7332F520-C52C-4A7C-B7D2-9EA6F22282C2}"/>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Solution: ResponseSpecification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7F328E5B-8681-4D0A-8952-08FCE9FA744D}"/>
              </a:ext>
            </a:extLst>
          </p:cNvPr>
          <p:cNvPicPr>
            <a:picLocks noChangeAspect="1"/>
          </p:cNvPicPr>
          <p:nvPr/>
        </p:nvPicPr>
        <p:blipFill>
          <a:blip r:embed="rId3"/>
          <a:stretch>
            <a:fillRect/>
          </a:stretch>
        </p:blipFill>
        <p:spPr>
          <a:xfrm>
            <a:off x="3438912" y="2313239"/>
            <a:ext cx="5311895" cy="4441240"/>
          </a:xfrm>
          <a:prstGeom prst="rect">
            <a:avLst/>
          </a:prstGeom>
          <a:noFill/>
          <a:ln cap="flat">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4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Reusing request properties</a:t>
            </a:r>
          </a:p>
        </p:txBody>
      </p:sp>
      <p:sp>
        <p:nvSpPr>
          <p:cNvPr id="3" name="Content Placeholder 2">
            <a:extLst>
              <a:ext uri="{FF2B5EF4-FFF2-40B4-BE49-F238E27FC236}">
                <a16:creationId xmlns:a16="http://schemas.microsoft.com/office/drawing/2014/main" id="{41BC9555-BF25-4C34-BB19-D98813CAFE0D}"/>
              </a:ext>
            </a:extLst>
          </p:cNvPr>
          <p:cNvSpPr txBox="1">
            <a:spLocks noGrp="1"/>
          </p:cNvSpPr>
          <p:nvPr>
            <p:ph idx="1"/>
          </p:nvPr>
        </p:nvSpPr>
        <p:spPr>
          <a:xfrm>
            <a:off x="838203" y="1825627"/>
            <a:ext cx="11021564" cy="4351336"/>
          </a:xfrm>
        </p:spPr>
        <p:txBody>
          <a:bodyPr/>
          <a:lstStyle/>
          <a:p>
            <a:pPr lvl="0">
              <a:buFont typeface="Courier New" pitchFamily="49"/>
              <a:buChar char="_"/>
            </a:pPr>
            <a:r>
              <a:rPr lang="nl-NL">
                <a:solidFill>
                  <a:srgbClr val="00FF00"/>
                </a:solidFill>
                <a:latin typeface="Courier New" pitchFamily="49"/>
                <a:cs typeface="Courier New" pitchFamily="49"/>
              </a:rPr>
              <a:t>The same can be done for request properties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 set the base URI for the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BB5564F9-2AF7-40CB-92F5-B7275C431FBC}"/>
              </a:ext>
            </a:extLst>
          </p:cNvPr>
          <p:cNvPicPr>
            <a:picLocks noChangeAspect="1"/>
          </p:cNvPicPr>
          <p:nvPr/>
        </p:nvPicPr>
        <p:blipFill>
          <a:blip r:embed="rId3"/>
          <a:stretch>
            <a:fillRect/>
          </a:stretch>
        </p:blipFill>
        <p:spPr>
          <a:xfrm>
            <a:off x="838203" y="3620265"/>
            <a:ext cx="6623479" cy="2989358"/>
          </a:xfrm>
          <a:prstGeom prst="rect">
            <a:avLst/>
          </a:prstGeom>
        </p:spPr>
      </p:pic>
      <p:pic>
        <p:nvPicPr>
          <p:cNvPr id="7" name="Afbeelding 6">
            <a:extLst>
              <a:ext uri="{FF2B5EF4-FFF2-40B4-BE49-F238E27FC236}">
                <a16:creationId xmlns:a16="http://schemas.microsoft.com/office/drawing/2014/main" id="{E20F65E8-DC05-4B60-BE47-9BE79D4FEE08}"/>
              </a:ext>
            </a:extLst>
          </p:cNvPr>
          <p:cNvPicPr>
            <a:picLocks noChangeAspect="1"/>
          </p:cNvPicPr>
          <p:nvPr/>
        </p:nvPicPr>
        <p:blipFill>
          <a:blip r:embed="rId4"/>
          <a:stretch>
            <a:fillRect/>
          </a:stretch>
        </p:blipFill>
        <p:spPr>
          <a:xfrm>
            <a:off x="7661668" y="3620265"/>
            <a:ext cx="3932238" cy="298935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3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799F-9657-4BC8-9330-42D36D23B3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Get your hands dirty!</a:t>
            </a:r>
          </a:p>
        </p:txBody>
      </p:sp>
      <p:sp>
        <p:nvSpPr>
          <p:cNvPr id="3" name="Content Placeholder 2">
            <a:extLst>
              <a:ext uri="{FF2B5EF4-FFF2-40B4-BE49-F238E27FC236}">
                <a16:creationId xmlns:a16="http://schemas.microsoft.com/office/drawing/2014/main" id="{766433B9-0878-4D76-AFC5-6D459F0A575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RestAssuredExercises3</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Try it for yourself</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Can you think of additional applications for reuse ?</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RestAssuredExamples contains all examples from the presentation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AE75-0EAB-4230-BB7E-A831861DAA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 support</a:t>
            </a:r>
          </a:p>
        </p:txBody>
      </p:sp>
      <p:sp>
        <p:nvSpPr>
          <p:cNvPr id="3" name="Content Placeholder 2">
            <a:extLst>
              <a:ext uri="{FF2B5EF4-FFF2-40B4-BE49-F238E27FC236}">
                <a16:creationId xmlns:a16="http://schemas.microsoft.com/office/drawing/2014/main" id="{8E91EF82-4F5C-43F5-B22D-6BD5384B29BA}"/>
              </a:ext>
            </a:extLst>
          </p:cNvPr>
          <p:cNvSpPr txBox="1">
            <a:spLocks noGrp="1"/>
          </p:cNvSpPr>
          <p:nvPr>
            <p:ph idx="1"/>
          </p:nvPr>
        </p:nvSpPr>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So far, we’ve only used REST Assured on APIs that return JSON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It works just as well with XML-based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Identification of response elements uses XmlPath instead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 need for additional configuration</a:t>
            </a:r>
          </a:p>
          <a:p>
            <a:pPr lvl="1">
              <a:buFont typeface="Courier New" pitchFamily="49"/>
              <a:buChar char="_"/>
            </a:pPr>
            <a:r>
              <a:rPr lang="nl-NL">
                <a:solidFill>
                  <a:srgbClr val="00FF00"/>
                </a:solidFill>
                <a:latin typeface="Courier New" pitchFamily="49"/>
                <a:cs typeface="Courier New" pitchFamily="49"/>
              </a:rPr>
              <a:t>REST Assured uses response content type header value to determine how to process a response body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15729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2"/>
          <a:stretch>
            <a:fillRect/>
          </a:stretch>
        </p:blipFill>
        <p:spPr>
          <a:xfrm>
            <a:off x="838203" y="2419346"/>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265712" y="3010881"/>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758046" y="5651833"/>
            <a:ext cx="1092212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country for the first car in the list</a:t>
            </a:r>
          </a:p>
        </p:txBody>
      </p:sp>
      <p:pic>
        <p:nvPicPr>
          <p:cNvPr id="6" name="Picture 2">
            <a:extLst>
              <a:ext uri="{FF2B5EF4-FFF2-40B4-BE49-F238E27FC236}">
                <a16:creationId xmlns:a16="http://schemas.microsoft.com/office/drawing/2014/main" id="{AA55BA7E-CC9E-4F97-BBFD-45610D09B11D}"/>
              </a:ext>
            </a:extLst>
          </p:cNvPr>
          <p:cNvPicPr>
            <a:picLocks noChangeAspect="1"/>
          </p:cNvPicPr>
          <p:nvPr/>
        </p:nvPicPr>
        <p:blipFill>
          <a:blip r:embed="rId3"/>
          <a:stretch>
            <a:fillRect/>
          </a:stretch>
        </p:blipFill>
        <p:spPr>
          <a:xfrm>
            <a:off x="5642515" y="2628278"/>
            <a:ext cx="6076946" cy="2085975"/>
          </a:xfrm>
          <a:prstGeom prst="rect">
            <a:avLst/>
          </a:prstGeom>
          <a:noFill/>
          <a:ln cap="flat">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name="Slide4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F191-DF0F-4DEA-8633-170E23D366F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57CC95B1-D569-4179-A5D5-655BF418464C}"/>
              </a:ext>
            </a:extLst>
          </p:cNvPr>
          <p:cNvPicPr>
            <a:picLocks noChangeAspect="1"/>
          </p:cNvPicPr>
          <p:nvPr/>
        </p:nvPicPr>
        <p:blipFill>
          <a:blip r:embed="rId2"/>
          <a:stretch>
            <a:fillRect/>
          </a:stretch>
        </p:blipFill>
        <p:spPr>
          <a:xfrm>
            <a:off x="838203" y="2419346"/>
            <a:ext cx="4415290" cy="2965490"/>
          </a:xfrm>
          <a:prstGeom prst="rect">
            <a:avLst/>
          </a:prstGeom>
          <a:noFill/>
          <a:ln cap="flat">
            <a:noFill/>
          </a:ln>
        </p:spPr>
      </p:pic>
      <p:sp>
        <p:nvSpPr>
          <p:cNvPr id="4" name="Right Arrow 7">
            <a:extLst>
              <a:ext uri="{FF2B5EF4-FFF2-40B4-BE49-F238E27FC236}">
                <a16:creationId xmlns:a16="http://schemas.microsoft.com/office/drawing/2014/main" id="{F3C0686A-3547-4F1D-B216-5066C034110B}"/>
              </a:ext>
            </a:extLst>
          </p:cNvPr>
          <p:cNvSpPr/>
          <p:nvPr/>
        </p:nvSpPr>
        <p:spPr>
          <a:xfrm rot="10799991">
            <a:off x="3489331" y="478839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ED6F6DE7-8E32-4266-A36C-6477F42094D2}"/>
              </a:ext>
            </a:extLst>
          </p:cNvPr>
          <p:cNvSpPr txBox="1"/>
          <p:nvPr/>
        </p:nvSpPr>
        <p:spPr>
          <a:xfrm>
            <a:off x="758046" y="5651833"/>
            <a:ext cx="1092212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year for the last car in the list</a:t>
            </a:r>
          </a:p>
        </p:txBody>
      </p:sp>
      <p:pic>
        <p:nvPicPr>
          <p:cNvPr id="6" name="Picture 3">
            <a:extLst>
              <a:ext uri="{FF2B5EF4-FFF2-40B4-BE49-F238E27FC236}">
                <a16:creationId xmlns:a16="http://schemas.microsoft.com/office/drawing/2014/main" id="{FB90F2D1-3175-40A3-B37E-12466AFC1A68}"/>
              </a:ext>
            </a:extLst>
          </p:cNvPr>
          <p:cNvPicPr>
            <a:picLocks noChangeAspect="1"/>
          </p:cNvPicPr>
          <p:nvPr/>
        </p:nvPicPr>
        <p:blipFill>
          <a:blip r:embed="rId3"/>
          <a:stretch>
            <a:fillRect/>
          </a:stretch>
        </p:blipFill>
        <p:spPr>
          <a:xfrm>
            <a:off x="5860389" y="2858158"/>
            <a:ext cx="5819771" cy="2095503"/>
          </a:xfrm>
          <a:prstGeom prst="rect">
            <a:avLst/>
          </a:prstGeom>
          <a:noFill/>
          <a:ln cap="flat">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name="Slide4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5A106-4D64-4E85-AE6B-C35AC3F3B7F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9945DD2-F731-4F10-85C8-E8742D5F4BC5}"/>
              </a:ext>
            </a:extLst>
          </p:cNvPr>
          <p:cNvPicPr>
            <a:picLocks noChangeAspect="1"/>
          </p:cNvPicPr>
          <p:nvPr/>
        </p:nvPicPr>
        <p:blipFill>
          <a:blip r:embed="rId2"/>
          <a:stretch>
            <a:fillRect/>
          </a:stretch>
        </p:blipFill>
        <p:spPr>
          <a:xfrm>
            <a:off x="838203" y="2419346"/>
            <a:ext cx="4415290" cy="2965490"/>
          </a:xfrm>
          <a:prstGeom prst="rect">
            <a:avLst/>
          </a:prstGeom>
          <a:noFill/>
          <a:ln cap="flat">
            <a:noFill/>
          </a:ln>
        </p:spPr>
      </p:pic>
      <p:sp>
        <p:nvSpPr>
          <p:cNvPr id="4" name="Right Arrow 7">
            <a:extLst>
              <a:ext uri="{FF2B5EF4-FFF2-40B4-BE49-F238E27FC236}">
                <a16:creationId xmlns:a16="http://schemas.microsoft.com/office/drawing/2014/main" id="{29CC9D5C-E6E2-4154-AFED-BC6B95A09A3C}"/>
              </a:ext>
            </a:extLst>
          </p:cNvPr>
          <p:cNvSpPr/>
          <p:nvPr/>
        </p:nvSpPr>
        <p:spPr>
          <a:xfrm>
            <a:off x="2529212" y="360692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13222C93-514A-4E1D-BEC2-E00B05E43F0D}"/>
              </a:ext>
            </a:extLst>
          </p:cNvPr>
          <p:cNvSpPr txBox="1"/>
          <p:nvPr/>
        </p:nvSpPr>
        <p:spPr>
          <a:xfrm>
            <a:off x="758046" y="5651833"/>
            <a:ext cx="1092212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model for the second car in the list</a:t>
            </a:r>
          </a:p>
        </p:txBody>
      </p:sp>
      <p:pic>
        <p:nvPicPr>
          <p:cNvPr id="6" name="Picture 4">
            <a:extLst>
              <a:ext uri="{FF2B5EF4-FFF2-40B4-BE49-F238E27FC236}">
                <a16:creationId xmlns:a16="http://schemas.microsoft.com/office/drawing/2014/main" id="{5F9688BB-1364-4AE2-914F-2E94F52B6D97}"/>
              </a:ext>
            </a:extLst>
          </p:cNvPr>
          <p:cNvPicPr>
            <a:picLocks noChangeAspect="1"/>
          </p:cNvPicPr>
          <p:nvPr/>
        </p:nvPicPr>
        <p:blipFill>
          <a:blip r:embed="rId3"/>
          <a:stretch>
            <a:fillRect/>
          </a:stretch>
        </p:blipFill>
        <p:spPr>
          <a:xfrm>
            <a:off x="5765136" y="2849581"/>
            <a:ext cx="5915025" cy="2105021"/>
          </a:xfrm>
          <a:prstGeom prst="rect">
            <a:avLst/>
          </a:prstGeom>
          <a:noFill/>
          <a:ln cap="flat">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08D3-69E2-4CC0-AFF9-77385AC6286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RESTful web services?</a:t>
            </a:r>
          </a:p>
        </p:txBody>
      </p:sp>
      <p:sp>
        <p:nvSpPr>
          <p:cNvPr id="3" name="Content Placeholder 2">
            <a:extLst>
              <a:ext uri="{FF2B5EF4-FFF2-40B4-BE49-F238E27FC236}">
                <a16:creationId xmlns:a16="http://schemas.microsoft.com/office/drawing/2014/main" id="{E7CAC656-43F5-4332-B91B-2C53C042388E}"/>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HTTP request methods (GET, POST, PUT, …)</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URI’s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CRUD operations on data</a:t>
            </a:r>
          </a:p>
          <a:p>
            <a:pPr marL="457200" lvl="1" indent="0">
              <a:buNone/>
            </a:pPr>
            <a:r>
              <a:rPr lang="nl-NL">
                <a:solidFill>
                  <a:srgbClr val="00FF00"/>
                </a:solidFill>
                <a:latin typeface="Courier New" pitchFamily="49"/>
                <a:cs typeface="Courier New" pitchFamily="49"/>
              </a:rPr>
              <a:t>POST	Create</a:t>
            </a:r>
          </a:p>
          <a:p>
            <a:pPr marL="457200" lvl="1" indent="0">
              <a:buNone/>
            </a:pPr>
            <a:r>
              <a:rPr lang="nl-NL">
                <a:solidFill>
                  <a:srgbClr val="00FF00"/>
                </a:solidFill>
                <a:latin typeface="Courier New" pitchFamily="49"/>
                <a:cs typeface="Courier New" pitchFamily="49"/>
              </a:rPr>
              <a:t>GET	Read</a:t>
            </a:r>
          </a:p>
          <a:p>
            <a:pPr marL="457200" lvl="1" indent="0">
              <a:buNone/>
            </a:pPr>
            <a:r>
              <a:rPr lang="nl-NL">
                <a:solidFill>
                  <a:srgbClr val="00FF00"/>
                </a:solidFill>
                <a:latin typeface="Courier New" pitchFamily="49"/>
                <a:cs typeface="Courier New" pitchFamily="49"/>
              </a:rPr>
              <a:t>PUT	Update</a:t>
            </a:r>
          </a:p>
          <a:p>
            <a:pPr marL="457200" lvl="1" indent="0">
              <a:buNone/>
            </a:pPr>
            <a:r>
              <a:rPr lang="nl-NL">
                <a:solidFill>
                  <a:srgbClr val="00FF00"/>
                </a:solidFill>
                <a:latin typeface="Courier New" pitchFamily="49"/>
                <a:cs typeface="Courier New" pitchFamily="49"/>
              </a:rPr>
              <a:t>DELETE	Delete</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5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4032-9213-4D1B-8568-44A99F33219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386E0869-8A81-4B7E-88C2-D38D0CAB3628}"/>
              </a:ext>
            </a:extLst>
          </p:cNvPr>
          <p:cNvPicPr>
            <a:picLocks noChangeAspect="1"/>
          </p:cNvPicPr>
          <p:nvPr/>
        </p:nvPicPr>
        <p:blipFill>
          <a:blip r:embed="rId2"/>
          <a:stretch>
            <a:fillRect/>
          </a:stretch>
        </p:blipFill>
        <p:spPr>
          <a:xfrm>
            <a:off x="96332" y="2616253"/>
            <a:ext cx="4415290" cy="2965490"/>
          </a:xfrm>
          <a:prstGeom prst="rect">
            <a:avLst/>
          </a:prstGeom>
          <a:noFill/>
          <a:ln cap="flat">
            <a:noFill/>
          </a:ln>
        </p:spPr>
      </p:pic>
      <p:sp>
        <p:nvSpPr>
          <p:cNvPr id="4" name="TextBox 6">
            <a:extLst>
              <a:ext uri="{FF2B5EF4-FFF2-40B4-BE49-F238E27FC236}">
                <a16:creationId xmlns:a16="http://schemas.microsoft.com/office/drawing/2014/main" id="{30F5CC2B-2056-4529-8E51-4733C121AC9F}"/>
              </a:ext>
            </a:extLst>
          </p:cNvPr>
          <p:cNvSpPr txBox="1"/>
          <p:nvPr/>
        </p:nvSpPr>
        <p:spPr>
          <a:xfrm>
            <a:off x="758046" y="5651833"/>
            <a:ext cx="1092212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there’s only one car from Japan in the list</a:t>
            </a:r>
          </a:p>
        </p:txBody>
      </p:sp>
      <p:pic>
        <p:nvPicPr>
          <p:cNvPr id="5" name="Picture 3">
            <a:extLst>
              <a:ext uri="{FF2B5EF4-FFF2-40B4-BE49-F238E27FC236}">
                <a16:creationId xmlns:a16="http://schemas.microsoft.com/office/drawing/2014/main" id="{0CD5E512-AB04-4EA9-B70B-59A80A8ECB18}"/>
              </a:ext>
            </a:extLst>
          </p:cNvPr>
          <p:cNvPicPr>
            <a:picLocks noChangeAspect="1"/>
          </p:cNvPicPr>
          <p:nvPr/>
        </p:nvPicPr>
        <p:blipFill>
          <a:blip r:embed="rId3"/>
          <a:stretch>
            <a:fillRect/>
          </a:stretch>
        </p:blipFill>
        <p:spPr>
          <a:xfrm>
            <a:off x="4511613" y="3170791"/>
            <a:ext cx="7680383" cy="2028431"/>
          </a:xfrm>
          <a:prstGeom prst="rect">
            <a:avLst/>
          </a:prstGeom>
          <a:noFill/>
          <a:ln cap="flat">
            <a:noFill/>
          </a:ln>
        </p:spPr>
      </p:pic>
      <p:sp>
        <p:nvSpPr>
          <p:cNvPr id="6" name="Right Arrow 7">
            <a:extLst>
              <a:ext uri="{FF2B5EF4-FFF2-40B4-BE49-F238E27FC236}">
                <a16:creationId xmlns:a16="http://schemas.microsoft.com/office/drawing/2014/main" id="{55D77B81-F60C-4CDE-9E68-9C19F25545D1}"/>
              </a:ext>
            </a:extLst>
          </p:cNvPr>
          <p:cNvSpPr/>
          <p:nvPr/>
        </p:nvSpPr>
        <p:spPr>
          <a:xfrm rot="10799991">
            <a:off x="3961564" y="4581354"/>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name="Slide5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8115-D6DD-4046-A3B3-76AAC5FD3D1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65A3ACB8-45B1-48FE-B81E-1841343E9D40}"/>
              </a:ext>
            </a:extLst>
          </p:cNvPr>
          <p:cNvPicPr>
            <a:picLocks noChangeAspect="1"/>
          </p:cNvPicPr>
          <p:nvPr/>
        </p:nvPicPr>
        <p:blipFill>
          <a:blip r:embed="rId2"/>
          <a:stretch>
            <a:fillRect/>
          </a:stretch>
        </p:blipFill>
        <p:spPr>
          <a:xfrm>
            <a:off x="96332" y="2616253"/>
            <a:ext cx="4415290" cy="2965490"/>
          </a:xfrm>
          <a:prstGeom prst="rect">
            <a:avLst/>
          </a:prstGeom>
          <a:noFill/>
          <a:ln cap="flat">
            <a:noFill/>
          </a:ln>
        </p:spPr>
      </p:pic>
      <p:sp>
        <p:nvSpPr>
          <p:cNvPr id="4" name="TextBox 6">
            <a:extLst>
              <a:ext uri="{FF2B5EF4-FFF2-40B4-BE49-F238E27FC236}">
                <a16:creationId xmlns:a16="http://schemas.microsoft.com/office/drawing/2014/main" id="{51B91F94-981F-4AA1-B30A-76FBA583BB8A}"/>
              </a:ext>
            </a:extLst>
          </p:cNvPr>
          <p:cNvSpPr txBox="1"/>
          <p:nvPr/>
        </p:nvSpPr>
        <p:spPr>
          <a:xfrm>
            <a:off x="758046" y="5651833"/>
            <a:ext cx="1092212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there are two cars in the list whose make starts with ‘A’</a:t>
            </a:r>
          </a:p>
        </p:txBody>
      </p:sp>
      <p:sp>
        <p:nvSpPr>
          <p:cNvPr id="5" name="Right Arrow 7">
            <a:extLst>
              <a:ext uri="{FF2B5EF4-FFF2-40B4-BE49-F238E27FC236}">
                <a16:creationId xmlns:a16="http://schemas.microsoft.com/office/drawing/2014/main" id="{35A0F0FB-101E-4C51-8468-C6618E25234A}"/>
              </a:ext>
            </a:extLst>
          </p:cNvPr>
          <p:cNvSpPr/>
          <p:nvPr/>
        </p:nvSpPr>
        <p:spPr>
          <a:xfrm rot="10799991">
            <a:off x="3029909" y="380498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6" name="Right Arrow 8">
            <a:extLst>
              <a:ext uri="{FF2B5EF4-FFF2-40B4-BE49-F238E27FC236}">
                <a16:creationId xmlns:a16="http://schemas.microsoft.com/office/drawing/2014/main" id="{A19B9C7D-C62B-4AC6-8A04-AAE55056D63E}"/>
              </a:ext>
            </a:extLst>
          </p:cNvPr>
          <p:cNvSpPr/>
          <p:nvPr/>
        </p:nvSpPr>
        <p:spPr>
          <a:xfrm rot="10799991">
            <a:off x="2837254" y="3005267"/>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pic>
        <p:nvPicPr>
          <p:cNvPr id="7" name="Picture 2">
            <a:extLst>
              <a:ext uri="{FF2B5EF4-FFF2-40B4-BE49-F238E27FC236}">
                <a16:creationId xmlns:a16="http://schemas.microsoft.com/office/drawing/2014/main" id="{A4CAA461-D20F-4C1E-91E4-1E712A2BDD3D}"/>
              </a:ext>
            </a:extLst>
          </p:cNvPr>
          <p:cNvPicPr>
            <a:picLocks noChangeAspect="1"/>
          </p:cNvPicPr>
          <p:nvPr/>
        </p:nvPicPr>
        <p:blipFill>
          <a:blip r:embed="rId3"/>
          <a:stretch>
            <a:fillRect/>
          </a:stretch>
        </p:blipFill>
        <p:spPr>
          <a:xfrm>
            <a:off x="4736436" y="3060780"/>
            <a:ext cx="6943725" cy="2076446"/>
          </a:xfrm>
          <a:prstGeom prst="rect">
            <a:avLst/>
          </a:prstGeom>
          <a:noFill/>
          <a:ln cap="flat">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5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FD67-995B-461B-86F0-312F8D56642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Get your hands dirty!</a:t>
            </a:r>
          </a:p>
        </p:txBody>
      </p:sp>
      <p:sp>
        <p:nvSpPr>
          <p:cNvPr id="3" name="Content Placeholder 2">
            <a:extLst>
              <a:ext uri="{FF2B5EF4-FFF2-40B4-BE49-F238E27FC236}">
                <a16:creationId xmlns:a16="http://schemas.microsoft.com/office/drawing/2014/main" id="{B714D7BC-CE08-4E60-8371-CD5D64C332F8}"/>
              </a:ext>
            </a:extLst>
          </p:cNvPr>
          <p:cNvSpPr txBox="1">
            <a:spLocks noGrp="1"/>
          </p:cNvSpPr>
          <p:nvPr>
            <p:ph idx="1"/>
          </p:nvPr>
        </p:nvSpPr>
        <p:spPr/>
        <p:txBody>
          <a:bodyPr/>
          <a:lstStyle/>
          <a:p>
            <a:pPr lvl="0">
              <a:lnSpc>
                <a:spcPct val="70000"/>
              </a:lnSpc>
              <a:buFont typeface="Courier New" pitchFamily="49"/>
              <a:buChar char="_"/>
            </a:pPr>
            <a:r>
              <a:rPr lang="nl-NL" sz="2600">
                <a:solidFill>
                  <a:srgbClr val="00FF00"/>
                </a:solidFill>
                <a:latin typeface="Courier New" pitchFamily="49"/>
                <a:cs typeface="Courier New" pitchFamily="49"/>
              </a:rPr>
              <a:t>RestAssuredExercises4</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Communicating with an API returning an XML document</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Use XmlPath to select the right nodes</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Use filters, in, grep() where needed</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All examples can be reviewed in RestAssuredExamplesXml.java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5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(De-)serialization of POJOs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 Assured is able to convert POJO instances directly to XML or JSON (and back)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Useful when dealing with test data objects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Requires additional libraries on the classpath</a:t>
            </a:r>
          </a:p>
          <a:p>
            <a:pPr lvl="1">
              <a:buFont typeface="Courier New" pitchFamily="49"/>
              <a:buChar char="_"/>
            </a:pPr>
            <a:r>
              <a:rPr lang="nl-NL">
                <a:solidFill>
                  <a:srgbClr val="00FF00"/>
                </a:solidFill>
                <a:latin typeface="Courier New" pitchFamily="49"/>
                <a:cs typeface="Courier New" pitchFamily="49"/>
              </a:rPr>
              <a:t>Jackson or Gson for JSON</a:t>
            </a:r>
          </a:p>
          <a:p>
            <a:pPr lvl="1">
              <a:buFont typeface="Courier New" pitchFamily="49"/>
              <a:buChar char="_"/>
            </a:pPr>
            <a:r>
              <a:rPr lang="nl-NL">
                <a:solidFill>
                  <a:srgbClr val="00FF00"/>
                </a:solidFill>
                <a:latin typeface="Courier New" pitchFamily="49"/>
                <a:cs typeface="Courier New" pitchFamily="49"/>
              </a:rPr>
              <a:t>JAXB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99693472-BF1D-4087-B96F-8F109BA7C37A}"/>
              </a:ext>
            </a:extLst>
          </p:cNvPr>
          <p:cNvPicPr>
            <a:picLocks noChangeAspect="1"/>
          </p:cNvPicPr>
          <p:nvPr/>
        </p:nvPicPr>
        <p:blipFill>
          <a:blip r:embed="rId2"/>
          <a:stretch>
            <a:fillRect/>
          </a:stretch>
        </p:blipFill>
        <p:spPr>
          <a:xfrm>
            <a:off x="6589712" y="5035546"/>
            <a:ext cx="5210175" cy="14573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5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POJO representing an address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297DF92A-1817-47F1-BFDD-D3FE78E0368F}"/>
              </a:ext>
            </a:extLst>
          </p:cNvPr>
          <p:cNvPicPr>
            <a:picLocks noChangeAspect="1"/>
          </p:cNvPicPr>
          <p:nvPr/>
        </p:nvPicPr>
        <p:blipFill>
          <a:blip r:embed="rId2"/>
          <a:stretch>
            <a:fillRect/>
          </a:stretch>
        </p:blipFill>
        <p:spPr>
          <a:xfrm>
            <a:off x="2343150" y="2597152"/>
            <a:ext cx="7505696" cy="3714749"/>
          </a:xfrm>
          <a:prstGeom prst="rect">
            <a:avLst/>
          </a:prstGeom>
          <a:noFill/>
          <a:ln cap="flat">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5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5156-DD4C-4A0F-B83E-8AA26921E32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55DBAAAF-2768-41B6-9BCE-C3CCBA99490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Instantiating it in a test and sending it as a request body for a POST method: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AE866CC6-78F1-406E-9693-E76A974B64AB}"/>
              </a:ext>
            </a:extLst>
          </p:cNvPr>
          <p:cNvPicPr>
            <a:picLocks noChangeAspect="1"/>
          </p:cNvPicPr>
          <p:nvPr/>
        </p:nvPicPr>
        <p:blipFill>
          <a:blip r:embed="rId2"/>
          <a:stretch>
            <a:fillRect/>
          </a:stretch>
        </p:blipFill>
        <p:spPr>
          <a:xfrm>
            <a:off x="4362446" y="5924553"/>
            <a:ext cx="6991346" cy="504821"/>
          </a:xfrm>
          <a:prstGeom prst="rect">
            <a:avLst/>
          </a:prstGeom>
          <a:noFill/>
          <a:ln cap="flat">
            <a:noFill/>
          </a:ln>
        </p:spPr>
      </p:pic>
      <p:pic>
        <p:nvPicPr>
          <p:cNvPr id="5" name="Picture 5">
            <a:extLst>
              <a:ext uri="{FF2B5EF4-FFF2-40B4-BE49-F238E27FC236}">
                <a16:creationId xmlns:a16="http://schemas.microsoft.com/office/drawing/2014/main" id="{0F3095AF-E033-4418-9152-CC69B3CF68DF}"/>
              </a:ext>
            </a:extLst>
          </p:cNvPr>
          <p:cNvPicPr>
            <a:picLocks noChangeAspect="1"/>
          </p:cNvPicPr>
          <p:nvPr/>
        </p:nvPicPr>
        <p:blipFill>
          <a:blip r:embed="rId3"/>
          <a:stretch>
            <a:fillRect/>
          </a:stretch>
        </p:blipFill>
        <p:spPr>
          <a:xfrm>
            <a:off x="838203" y="2833542"/>
            <a:ext cx="9420221" cy="2724153"/>
          </a:xfrm>
          <a:prstGeom prst="rect">
            <a:avLst/>
          </a:prstGeom>
          <a:noFill/>
          <a:ln cap="flat">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5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deserialization</a:t>
            </a:r>
          </a:p>
        </p:txBody>
      </p:sp>
      <p:sp>
        <p:nvSpPr>
          <p:cNvPr id="3" name="Content Placeholder 2">
            <a:extLst>
              <a:ext uri="{FF2B5EF4-FFF2-40B4-BE49-F238E27FC236}">
                <a16:creationId xmlns:a16="http://schemas.microsoft.com/office/drawing/2014/main" id="{A1D12823-DB19-48E0-9390-C5009B594EF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We can also convert a JSON (or XML) body back to an instance of a POJO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After that, we can do some verifications on it: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993F70A4-E612-4CD9-95B0-41CF712B6E0B}"/>
              </a:ext>
            </a:extLst>
          </p:cNvPr>
          <p:cNvPicPr>
            <a:picLocks noChangeAspect="1"/>
          </p:cNvPicPr>
          <p:nvPr/>
        </p:nvPicPr>
        <p:blipFill>
          <a:blip r:embed="rId2"/>
          <a:stretch>
            <a:fillRect/>
          </a:stretch>
        </p:blipFill>
        <p:spPr>
          <a:xfrm>
            <a:off x="2943225" y="4001295"/>
            <a:ext cx="6305546" cy="2495553"/>
          </a:xfrm>
          <a:prstGeom prst="rect">
            <a:avLst/>
          </a:prstGeom>
          <a:noFill/>
          <a:ln cap="flat">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5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19D1-0C50-4A71-8276-BB4DAB1EDAC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Get your hands dirty!</a:t>
            </a:r>
          </a:p>
        </p:txBody>
      </p:sp>
      <p:sp>
        <p:nvSpPr>
          <p:cNvPr id="3" name="Content Placeholder 2">
            <a:extLst>
              <a:ext uri="{FF2B5EF4-FFF2-40B4-BE49-F238E27FC236}">
                <a16:creationId xmlns:a16="http://schemas.microsoft.com/office/drawing/2014/main" id="{3A7BF551-85CE-45B6-849A-570E28B485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RestAssuredExercises5</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Practice (de-)serialization for yourself</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don’t need to create or adapt the Car POJO</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All examples can be reviewed in RestAssuredExamples.java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3EA3-35B6-4921-A243-D1347459E36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Questions</a:t>
            </a:r>
          </a:p>
        </p:txBody>
      </p:sp>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p:txBody>
          <a:bodyPr/>
          <a:lstStyle/>
          <a:p>
            <a:pPr marL="0" lvl="0" indent="0" algn="ctr">
              <a:buNone/>
            </a:pPr>
            <a:r>
              <a:rPr lang="nl-NL" sz="28800">
                <a:solidFill>
                  <a:srgbClr val="00FF00"/>
                </a:solidFill>
                <a:latin typeface="Courier New" pitchFamily="49"/>
                <a:cs typeface="Courier New" pitchFamily="49"/>
              </a:rPr>
              <a:t>?</a:t>
            </a: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AFA-C47D-4CCB-A515-A7187FB0D23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8234DCF3-A2F3-4EBF-8EF5-1B64E732C78F}"/>
              </a:ext>
            </a:extLst>
          </p:cNvPr>
          <p:cNvSpPr txBox="1">
            <a:spLocks noGrp="1"/>
          </p:cNvSpPr>
          <p:nvPr>
            <p:ph idx="1"/>
          </p:nvPr>
        </p:nvSpPr>
        <p:spPr>
          <a:xfrm>
            <a:off x="838203" y="1825627"/>
            <a:ext cx="11150595" cy="4351336"/>
          </a:xfrm>
        </p:spPr>
        <p:txBody>
          <a:bodyPr/>
          <a:lstStyle/>
          <a:p>
            <a:pPr lvl="0">
              <a:buFont typeface="Courier New" pitchFamily="49"/>
              <a:buChar char="_"/>
            </a:pPr>
            <a:r>
              <a:rPr lang="nl-NL">
                <a:solidFill>
                  <a:srgbClr val="00FF00"/>
                </a:solidFill>
                <a:latin typeface="Courier New" pitchFamily="49"/>
                <a:cs typeface="Courier New" pitchFamily="49"/>
              </a:rPr>
              <a:t>Email:    </a:t>
            </a:r>
            <a:r>
              <a:rPr lang="nl-NL">
                <a:solidFill>
                  <a:srgbClr val="0070C0"/>
                </a:solidFill>
                <a:latin typeface="Courier New" pitchFamily="49"/>
                <a:cs typeface="Courier New" pitchFamily="49"/>
              </a:rPr>
              <a:t>bas@ontestautomation.com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Blog:     </a:t>
            </a:r>
            <a:r>
              <a:rPr lang="nl-NL">
                <a:solidFill>
                  <a:srgbClr val="0070C0"/>
                </a:solidFill>
                <a:latin typeface="Courier New" pitchFamily="49"/>
                <a:cs typeface="Courier New" pitchFamily="49"/>
              </a:rPr>
              <a:t>https://www.ontestautomation.com</a:t>
            </a:r>
          </a:p>
          <a:p>
            <a:pPr lvl="0">
              <a:buFont typeface="Courier New" pitchFamily="49"/>
              <a:buChar char="_"/>
            </a:pPr>
            <a:endParaRPr lang="nl-NL">
              <a:solidFill>
                <a:srgbClr val="0070C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 </a:t>
            </a:r>
            <a:r>
              <a:rPr lang="nl-NL">
                <a:solidFill>
                  <a:srgbClr val="0070C0"/>
                </a:solidFill>
                <a:latin typeface="Courier New" pitchFamily="49"/>
                <a:cs typeface="Courier New" pitchFamily="49"/>
              </a:rPr>
              <a:t>https://www.linkedin.com/in/basdijkstra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Twitter:  </a:t>
            </a:r>
            <a:r>
              <a:rPr lang="nl-NL">
                <a:solidFill>
                  <a:srgbClr val="0070C0"/>
                </a:solidFill>
                <a:latin typeface="Courier New" pitchFamily="49"/>
                <a:cs typeface="Courier New" pitchFamily="49"/>
              </a:rPr>
              <a:t>@_basdijkstra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0302-A9CB-42A2-8FA8-D19F076FCBE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5487EE3F-FB11-430A-AED3-F87147CDB846}"/>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Result:</a:t>
            </a:r>
          </a:p>
        </p:txBody>
      </p:sp>
      <p:pic>
        <p:nvPicPr>
          <p:cNvPr id="4" name="Picture 3">
            <a:extLst>
              <a:ext uri="{FF2B5EF4-FFF2-40B4-BE49-F238E27FC236}">
                <a16:creationId xmlns:a16="http://schemas.microsoft.com/office/drawing/2014/main" id="{78E8CEFC-2144-4E02-A01E-EB71C6BFD3B7}"/>
              </a:ext>
            </a:extLst>
          </p:cNvPr>
          <p:cNvPicPr>
            <a:picLocks noChangeAspect="1"/>
          </p:cNvPicPr>
          <p:nvPr/>
        </p:nvPicPr>
        <p:blipFill>
          <a:blip r:embed="rId3"/>
          <a:stretch>
            <a:fillRect/>
          </a:stretch>
        </p:blipFill>
        <p:spPr>
          <a:xfrm>
            <a:off x="3398546" y="2863341"/>
            <a:ext cx="5394908" cy="3629530"/>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AEA6-DA02-4CE6-9D14-CC0EE42800B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Usage of RESTful web services</a:t>
            </a:r>
          </a:p>
        </p:txBody>
      </p:sp>
      <p:sp>
        <p:nvSpPr>
          <p:cNvPr id="3" name="Content Placeholder 2">
            <a:extLst>
              <a:ext uri="{FF2B5EF4-FFF2-40B4-BE49-F238E27FC236}">
                <a16:creationId xmlns:a16="http://schemas.microsoft.com/office/drawing/2014/main" id="{931C45B1-5376-428A-93EE-F14D70D0565E}"/>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Mobile applications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Internet of Things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API Economy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Web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099413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much more stable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web services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Browser (using plugins like Postman for Chrome)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Open source (SoapUI, REST Assured)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COTS (Parasoft SOAtest, SoapUI Pro)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35F6-3736-4745-ACB1-9E362ABEE3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a:t>
            </a:r>
          </a:p>
        </p:txBody>
      </p:sp>
      <p:sp>
        <p:nvSpPr>
          <p:cNvPr id="3" name="Content Placeholder 2">
            <a:extLst>
              <a:ext uri="{FF2B5EF4-FFF2-40B4-BE49-F238E27FC236}">
                <a16:creationId xmlns:a16="http://schemas.microsoft.com/office/drawing/2014/main" id="{07A34495-3B4F-44AD-978E-CBCDD299C922}"/>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Java DSL for writing tests for RESTful APIs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Removes a lot of boilerplate code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Runs on top of common unit testing frameworks</a:t>
            </a:r>
          </a:p>
          <a:p>
            <a:pPr lvl="1">
              <a:lnSpc>
                <a:spcPct val="80000"/>
              </a:lnSpc>
              <a:buFont typeface="Courier New" pitchFamily="49"/>
              <a:buChar char="_"/>
            </a:pPr>
            <a:r>
              <a:rPr lang="nl-NL">
                <a:solidFill>
                  <a:srgbClr val="00FF00"/>
                </a:solidFill>
                <a:latin typeface="Courier New" pitchFamily="49"/>
                <a:cs typeface="Courier New" pitchFamily="49"/>
              </a:rPr>
              <a:t>JUnit, TestNG</a:t>
            </a:r>
          </a:p>
          <a:p>
            <a:pPr lvl="1">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Developed and maintained by Johan Haleby</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25939</TotalTime>
  <Words>2462</Words>
  <Application>Microsoft Office PowerPoint</Application>
  <PresentationFormat>Breedbeeld</PresentationFormat>
  <Paragraphs>473</Paragraphs>
  <Slides>49</Slides>
  <Notes>35</Notes>
  <HiddenSlides>0</HiddenSlides>
  <MMClips>0</MMClips>
  <ScaleCrop>false</ScaleCrop>
  <HeadingPairs>
    <vt:vector size="6" baseType="variant">
      <vt:variant>
        <vt:lpstr>Gebruikte lettertypen</vt:lpstr>
      </vt:variant>
      <vt:variant>
        <vt:i4>4</vt:i4>
      </vt:variant>
      <vt:variant>
        <vt:lpstr>Thema</vt:lpstr>
      </vt:variant>
      <vt:variant>
        <vt:i4>4</vt:i4>
      </vt:variant>
      <vt:variant>
        <vt:lpstr>Diatitels</vt:lpstr>
      </vt:variant>
      <vt:variant>
        <vt:i4>49</vt:i4>
      </vt:variant>
    </vt:vector>
  </HeadingPairs>
  <TitlesOfParts>
    <vt:vector size="57" baseType="lpstr">
      <vt:lpstr>Arial</vt:lpstr>
      <vt:lpstr>Calibri</vt:lpstr>
      <vt:lpstr>Calibri Light</vt:lpstr>
      <vt:lpstr>Courier New</vt:lpstr>
      <vt:lpstr>Office Theme</vt:lpstr>
      <vt:lpstr>1_Office Theme</vt:lpstr>
      <vt:lpstr>2_Office Theme</vt:lpstr>
      <vt:lpstr>3_Office Theme</vt:lpstr>
      <vt:lpstr>Test the REST</vt:lpstr>
      <vt:lpstr>What are we going to do?</vt:lpstr>
      <vt:lpstr>Preparation</vt:lpstr>
      <vt:lpstr>What are RESTful web services?</vt:lpstr>
      <vt:lpstr>An example</vt:lpstr>
      <vt:lpstr>Usage of RESTful web services</vt:lpstr>
      <vt:lpstr>Why I ♥ testing at the API level</vt:lpstr>
      <vt:lpstr>Tools for testing RESTful web services</vt:lpstr>
      <vt:lpstr>REST Assured</vt:lpstr>
      <vt:lpstr>Configuring REST Assured</vt:lpstr>
      <vt:lpstr>REST Assured documentation</vt:lpstr>
      <vt:lpstr>A sample test</vt:lpstr>
      <vt:lpstr>REST Assured features</vt:lpstr>
      <vt:lpstr>About Hamcrest matchers</vt:lpstr>
      <vt:lpstr>About GPath</vt:lpstr>
      <vt:lpstr>GPath example</vt:lpstr>
      <vt:lpstr>Validating technical response data</vt:lpstr>
      <vt:lpstr>Our API under test</vt:lpstr>
      <vt:lpstr>Demo</vt:lpstr>
      <vt:lpstr>Get your hands dirty!</vt:lpstr>
      <vt:lpstr>Parameters in RESTful web services</vt:lpstr>
      <vt:lpstr>Using query parameters</vt:lpstr>
      <vt:lpstr>Using path parameters</vt:lpstr>
      <vt:lpstr>Using parameters in REST Assured</vt:lpstr>
      <vt:lpstr>Using parameters in REST Assured</vt:lpstr>
      <vt:lpstr>Get your hands dirty!</vt:lpstr>
      <vt:lpstr>Authentication</vt:lpstr>
      <vt:lpstr>Basic authentication</vt:lpstr>
      <vt:lpstr>OAuth(2)</vt:lpstr>
      <vt:lpstr>Sharing variables between tests</vt:lpstr>
      <vt:lpstr>Sharing variables between tests </vt:lpstr>
      <vt:lpstr>Sharing checks between tests</vt:lpstr>
      <vt:lpstr>Sharing checks between tests</vt:lpstr>
      <vt:lpstr>Reusing request properties</vt:lpstr>
      <vt:lpstr>Get your hands dirty!</vt:lpstr>
      <vt:lpstr>XML support</vt:lpstr>
      <vt:lpstr>XmlPath – examples</vt:lpstr>
      <vt:lpstr>XmlPath – examples</vt:lpstr>
      <vt:lpstr>XmlPath – examples</vt:lpstr>
      <vt:lpstr>XmlPath – examples</vt:lpstr>
      <vt:lpstr>XmlPath – examples</vt:lpstr>
      <vt:lpstr>Get your hands dirty!</vt:lpstr>
      <vt:lpstr>(De-)serialization of POJOs</vt:lpstr>
      <vt:lpstr>Example: serialization</vt:lpstr>
      <vt:lpstr>Example: serialization</vt:lpstr>
      <vt:lpstr>Example: deserialization</vt:lpstr>
      <vt:lpstr>Get your hands dirty!</vt:lpstr>
      <vt:lpstr>Questions</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130</cp:revision>
  <dcterms:created xsi:type="dcterms:W3CDTF">2016-03-22T05:00:13Z</dcterms:created>
  <dcterms:modified xsi:type="dcterms:W3CDTF">2019-03-25T08:57:50Z</dcterms:modified>
</cp:coreProperties>
</file>