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7" r:id="rId11"/>
    <p:sldId id="276" r:id="rId12"/>
    <p:sldId id="266" r:id="rId13"/>
    <p:sldId id="267" r:id="rId14"/>
    <p:sldId id="265" r:id="rId15"/>
    <p:sldId id="268" r:id="rId16"/>
    <p:sldId id="269" r:id="rId17"/>
    <p:sldId id="270" r:id="rId18"/>
    <p:sldId id="271" r:id="rId19"/>
    <p:sldId id="272"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23DCA-6D1E-D0B7-B9E0-DE44A88E44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A8255F-4E0A-27C6-252F-F3121A0CA7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18AA66-3423-7787-4C7E-20B57E0FAF20}"/>
              </a:ext>
            </a:extLst>
          </p:cNvPr>
          <p:cNvSpPr>
            <a:spLocks noGrp="1"/>
          </p:cNvSpPr>
          <p:nvPr>
            <p:ph type="dt" sz="half" idx="10"/>
          </p:nvPr>
        </p:nvSpPr>
        <p:spPr/>
        <p:txBody>
          <a:bodyPr/>
          <a:lstStyle/>
          <a:p>
            <a:fld id="{6DC8723C-2F4F-4906-9B86-5A9C779989E5}" type="datetimeFigureOut">
              <a:rPr lang="en-IN" smtClean="0"/>
              <a:t>12-11-2022</a:t>
            </a:fld>
            <a:endParaRPr lang="en-IN"/>
          </a:p>
        </p:txBody>
      </p:sp>
      <p:sp>
        <p:nvSpPr>
          <p:cNvPr id="5" name="Footer Placeholder 4">
            <a:extLst>
              <a:ext uri="{FF2B5EF4-FFF2-40B4-BE49-F238E27FC236}">
                <a16:creationId xmlns:a16="http://schemas.microsoft.com/office/drawing/2014/main" id="{90395DB4-1C96-0225-4B3A-0485B8A763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678DB1-7F37-99E6-B68C-139A5AE0C83D}"/>
              </a:ext>
            </a:extLst>
          </p:cNvPr>
          <p:cNvSpPr>
            <a:spLocks noGrp="1"/>
          </p:cNvSpPr>
          <p:nvPr>
            <p:ph type="sldNum" sz="quarter" idx="12"/>
          </p:nvPr>
        </p:nvSpPr>
        <p:spPr/>
        <p:txBody>
          <a:bodyPr/>
          <a:lstStyle/>
          <a:p>
            <a:fld id="{B4B0E7C7-B122-4E66-9964-328ED05008F7}" type="slidenum">
              <a:rPr lang="en-IN" smtClean="0"/>
              <a:t>‹#›</a:t>
            </a:fld>
            <a:endParaRPr lang="en-IN"/>
          </a:p>
        </p:txBody>
      </p:sp>
    </p:spTree>
    <p:extLst>
      <p:ext uri="{BB962C8B-B14F-4D97-AF65-F5344CB8AC3E}">
        <p14:creationId xmlns:p14="http://schemas.microsoft.com/office/powerpoint/2010/main" val="4216589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4D03-5F87-CEAE-FE47-CCC0D0C9AB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9FC2AD-EEBF-451A-161C-81A3E50B3B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00E448-E52D-9195-24B3-DFFB0418FFAE}"/>
              </a:ext>
            </a:extLst>
          </p:cNvPr>
          <p:cNvSpPr>
            <a:spLocks noGrp="1"/>
          </p:cNvSpPr>
          <p:nvPr>
            <p:ph type="dt" sz="half" idx="10"/>
          </p:nvPr>
        </p:nvSpPr>
        <p:spPr/>
        <p:txBody>
          <a:bodyPr/>
          <a:lstStyle/>
          <a:p>
            <a:fld id="{6DC8723C-2F4F-4906-9B86-5A9C779989E5}" type="datetimeFigureOut">
              <a:rPr lang="en-IN" smtClean="0"/>
              <a:t>12-11-2022</a:t>
            </a:fld>
            <a:endParaRPr lang="en-IN"/>
          </a:p>
        </p:txBody>
      </p:sp>
      <p:sp>
        <p:nvSpPr>
          <p:cNvPr id="5" name="Footer Placeholder 4">
            <a:extLst>
              <a:ext uri="{FF2B5EF4-FFF2-40B4-BE49-F238E27FC236}">
                <a16:creationId xmlns:a16="http://schemas.microsoft.com/office/drawing/2014/main" id="{EF341813-76F1-9262-E10F-4BFDD23368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93B792-35EE-58F0-F386-0309B5F0D8C9}"/>
              </a:ext>
            </a:extLst>
          </p:cNvPr>
          <p:cNvSpPr>
            <a:spLocks noGrp="1"/>
          </p:cNvSpPr>
          <p:nvPr>
            <p:ph type="sldNum" sz="quarter" idx="12"/>
          </p:nvPr>
        </p:nvSpPr>
        <p:spPr/>
        <p:txBody>
          <a:bodyPr/>
          <a:lstStyle/>
          <a:p>
            <a:fld id="{B4B0E7C7-B122-4E66-9964-328ED05008F7}" type="slidenum">
              <a:rPr lang="en-IN" smtClean="0"/>
              <a:t>‹#›</a:t>
            </a:fld>
            <a:endParaRPr lang="en-IN"/>
          </a:p>
        </p:txBody>
      </p:sp>
    </p:spTree>
    <p:extLst>
      <p:ext uri="{BB962C8B-B14F-4D97-AF65-F5344CB8AC3E}">
        <p14:creationId xmlns:p14="http://schemas.microsoft.com/office/powerpoint/2010/main" val="576989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DBA1CE-1EB1-1D5A-048A-2671CA0B42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F028DD-232A-46E6-36E1-670314AC21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8FDEE2-3F4E-7A94-3845-9AF18331EE4D}"/>
              </a:ext>
            </a:extLst>
          </p:cNvPr>
          <p:cNvSpPr>
            <a:spLocks noGrp="1"/>
          </p:cNvSpPr>
          <p:nvPr>
            <p:ph type="dt" sz="half" idx="10"/>
          </p:nvPr>
        </p:nvSpPr>
        <p:spPr/>
        <p:txBody>
          <a:bodyPr/>
          <a:lstStyle/>
          <a:p>
            <a:fld id="{6DC8723C-2F4F-4906-9B86-5A9C779989E5}" type="datetimeFigureOut">
              <a:rPr lang="en-IN" smtClean="0"/>
              <a:t>12-11-2022</a:t>
            </a:fld>
            <a:endParaRPr lang="en-IN"/>
          </a:p>
        </p:txBody>
      </p:sp>
      <p:sp>
        <p:nvSpPr>
          <p:cNvPr id="5" name="Footer Placeholder 4">
            <a:extLst>
              <a:ext uri="{FF2B5EF4-FFF2-40B4-BE49-F238E27FC236}">
                <a16:creationId xmlns:a16="http://schemas.microsoft.com/office/drawing/2014/main" id="{730EDAC5-A47F-C9F0-4D96-A34B99E42F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0DD9CC-D212-9B4E-CDE4-929049EEB258}"/>
              </a:ext>
            </a:extLst>
          </p:cNvPr>
          <p:cNvSpPr>
            <a:spLocks noGrp="1"/>
          </p:cNvSpPr>
          <p:nvPr>
            <p:ph type="sldNum" sz="quarter" idx="12"/>
          </p:nvPr>
        </p:nvSpPr>
        <p:spPr/>
        <p:txBody>
          <a:bodyPr/>
          <a:lstStyle/>
          <a:p>
            <a:fld id="{B4B0E7C7-B122-4E66-9964-328ED05008F7}" type="slidenum">
              <a:rPr lang="en-IN" smtClean="0"/>
              <a:t>‹#›</a:t>
            </a:fld>
            <a:endParaRPr lang="en-IN"/>
          </a:p>
        </p:txBody>
      </p:sp>
    </p:spTree>
    <p:extLst>
      <p:ext uri="{BB962C8B-B14F-4D97-AF65-F5344CB8AC3E}">
        <p14:creationId xmlns:p14="http://schemas.microsoft.com/office/powerpoint/2010/main" val="1151887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6EC4E-43D1-D8FF-618E-68043941AA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6C006A-C0BD-E7CC-0777-A8E59ADE5E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B3B4DB-4244-3B41-426D-F69E649A4922}"/>
              </a:ext>
            </a:extLst>
          </p:cNvPr>
          <p:cNvSpPr>
            <a:spLocks noGrp="1"/>
          </p:cNvSpPr>
          <p:nvPr>
            <p:ph type="dt" sz="half" idx="10"/>
          </p:nvPr>
        </p:nvSpPr>
        <p:spPr/>
        <p:txBody>
          <a:bodyPr/>
          <a:lstStyle/>
          <a:p>
            <a:fld id="{6DC8723C-2F4F-4906-9B86-5A9C779989E5}" type="datetimeFigureOut">
              <a:rPr lang="en-IN" smtClean="0"/>
              <a:t>12-11-2022</a:t>
            </a:fld>
            <a:endParaRPr lang="en-IN"/>
          </a:p>
        </p:txBody>
      </p:sp>
      <p:sp>
        <p:nvSpPr>
          <p:cNvPr id="5" name="Footer Placeholder 4">
            <a:extLst>
              <a:ext uri="{FF2B5EF4-FFF2-40B4-BE49-F238E27FC236}">
                <a16:creationId xmlns:a16="http://schemas.microsoft.com/office/drawing/2014/main" id="{756BFD78-F01A-84F4-C33D-69BC4C1DCC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62C65D-3596-FCFB-9D94-B1B86560DA3F}"/>
              </a:ext>
            </a:extLst>
          </p:cNvPr>
          <p:cNvSpPr>
            <a:spLocks noGrp="1"/>
          </p:cNvSpPr>
          <p:nvPr>
            <p:ph type="sldNum" sz="quarter" idx="12"/>
          </p:nvPr>
        </p:nvSpPr>
        <p:spPr/>
        <p:txBody>
          <a:bodyPr/>
          <a:lstStyle/>
          <a:p>
            <a:fld id="{B4B0E7C7-B122-4E66-9964-328ED05008F7}" type="slidenum">
              <a:rPr lang="en-IN" smtClean="0"/>
              <a:t>‹#›</a:t>
            </a:fld>
            <a:endParaRPr lang="en-IN"/>
          </a:p>
        </p:txBody>
      </p:sp>
    </p:spTree>
    <p:extLst>
      <p:ext uri="{BB962C8B-B14F-4D97-AF65-F5344CB8AC3E}">
        <p14:creationId xmlns:p14="http://schemas.microsoft.com/office/powerpoint/2010/main" val="621062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662CA-2A74-A1F3-779D-D8B7FCE34C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6B150D-46FE-A92B-2594-4177F23512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05765-6448-5325-AA94-2307B0853062}"/>
              </a:ext>
            </a:extLst>
          </p:cNvPr>
          <p:cNvSpPr>
            <a:spLocks noGrp="1"/>
          </p:cNvSpPr>
          <p:nvPr>
            <p:ph type="dt" sz="half" idx="10"/>
          </p:nvPr>
        </p:nvSpPr>
        <p:spPr/>
        <p:txBody>
          <a:bodyPr/>
          <a:lstStyle/>
          <a:p>
            <a:fld id="{6DC8723C-2F4F-4906-9B86-5A9C779989E5}" type="datetimeFigureOut">
              <a:rPr lang="en-IN" smtClean="0"/>
              <a:t>12-11-2022</a:t>
            </a:fld>
            <a:endParaRPr lang="en-IN"/>
          </a:p>
        </p:txBody>
      </p:sp>
      <p:sp>
        <p:nvSpPr>
          <p:cNvPr id="5" name="Footer Placeholder 4">
            <a:extLst>
              <a:ext uri="{FF2B5EF4-FFF2-40B4-BE49-F238E27FC236}">
                <a16:creationId xmlns:a16="http://schemas.microsoft.com/office/drawing/2014/main" id="{83522D3C-3329-507B-F581-B6B14BFA26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0219CE-E5CE-AB80-644B-564671EAA857}"/>
              </a:ext>
            </a:extLst>
          </p:cNvPr>
          <p:cNvSpPr>
            <a:spLocks noGrp="1"/>
          </p:cNvSpPr>
          <p:nvPr>
            <p:ph type="sldNum" sz="quarter" idx="12"/>
          </p:nvPr>
        </p:nvSpPr>
        <p:spPr/>
        <p:txBody>
          <a:bodyPr/>
          <a:lstStyle/>
          <a:p>
            <a:fld id="{B4B0E7C7-B122-4E66-9964-328ED05008F7}" type="slidenum">
              <a:rPr lang="en-IN" smtClean="0"/>
              <a:t>‹#›</a:t>
            </a:fld>
            <a:endParaRPr lang="en-IN"/>
          </a:p>
        </p:txBody>
      </p:sp>
    </p:spTree>
    <p:extLst>
      <p:ext uri="{BB962C8B-B14F-4D97-AF65-F5344CB8AC3E}">
        <p14:creationId xmlns:p14="http://schemas.microsoft.com/office/powerpoint/2010/main" val="320515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70B43-6A41-43A2-5CC8-D602990FAA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53E87D-C6DF-ED07-6689-2E6BB951F8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A6B16F-9B33-55D3-1BD0-9806FE052B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B0FC94-F64C-F10E-5142-2B24577CB3D9}"/>
              </a:ext>
            </a:extLst>
          </p:cNvPr>
          <p:cNvSpPr>
            <a:spLocks noGrp="1"/>
          </p:cNvSpPr>
          <p:nvPr>
            <p:ph type="dt" sz="half" idx="10"/>
          </p:nvPr>
        </p:nvSpPr>
        <p:spPr/>
        <p:txBody>
          <a:bodyPr/>
          <a:lstStyle/>
          <a:p>
            <a:fld id="{6DC8723C-2F4F-4906-9B86-5A9C779989E5}" type="datetimeFigureOut">
              <a:rPr lang="en-IN" smtClean="0"/>
              <a:t>12-11-2022</a:t>
            </a:fld>
            <a:endParaRPr lang="en-IN"/>
          </a:p>
        </p:txBody>
      </p:sp>
      <p:sp>
        <p:nvSpPr>
          <p:cNvPr id="6" name="Footer Placeholder 5">
            <a:extLst>
              <a:ext uri="{FF2B5EF4-FFF2-40B4-BE49-F238E27FC236}">
                <a16:creationId xmlns:a16="http://schemas.microsoft.com/office/drawing/2014/main" id="{7972A291-6800-A9D2-9EFC-F4A2C75CC6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7F52E0-0A91-220C-596F-8947A3A0C73A}"/>
              </a:ext>
            </a:extLst>
          </p:cNvPr>
          <p:cNvSpPr>
            <a:spLocks noGrp="1"/>
          </p:cNvSpPr>
          <p:nvPr>
            <p:ph type="sldNum" sz="quarter" idx="12"/>
          </p:nvPr>
        </p:nvSpPr>
        <p:spPr/>
        <p:txBody>
          <a:bodyPr/>
          <a:lstStyle/>
          <a:p>
            <a:fld id="{B4B0E7C7-B122-4E66-9964-328ED05008F7}" type="slidenum">
              <a:rPr lang="en-IN" smtClean="0"/>
              <a:t>‹#›</a:t>
            </a:fld>
            <a:endParaRPr lang="en-IN"/>
          </a:p>
        </p:txBody>
      </p:sp>
    </p:spTree>
    <p:extLst>
      <p:ext uri="{BB962C8B-B14F-4D97-AF65-F5344CB8AC3E}">
        <p14:creationId xmlns:p14="http://schemas.microsoft.com/office/powerpoint/2010/main" val="189843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9E3D4-4448-3690-4BF1-6C7442C359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8BEC8E-B114-2F14-9AB0-7B7BFDC484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8D22BC-E22E-8E70-F671-7DBFB35E6F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36AA54-4A54-A242-3DAC-1D00D1D367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771240-8835-87D2-E595-3AE1DA74D9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24217B3-555E-15A2-CAD0-8FA871C15873}"/>
              </a:ext>
            </a:extLst>
          </p:cNvPr>
          <p:cNvSpPr>
            <a:spLocks noGrp="1"/>
          </p:cNvSpPr>
          <p:nvPr>
            <p:ph type="dt" sz="half" idx="10"/>
          </p:nvPr>
        </p:nvSpPr>
        <p:spPr/>
        <p:txBody>
          <a:bodyPr/>
          <a:lstStyle/>
          <a:p>
            <a:fld id="{6DC8723C-2F4F-4906-9B86-5A9C779989E5}" type="datetimeFigureOut">
              <a:rPr lang="en-IN" smtClean="0"/>
              <a:t>12-11-2022</a:t>
            </a:fld>
            <a:endParaRPr lang="en-IN"/>
          </a:p>
        </p:txBody>
      </p:sp>
      <p:sp>
        <p:nvSpPr>
          <p:cNvPr id="8" name="Footer Placeholder 7">
            <a:extLst>
              <a:ext uri="{FF2B5EF4-FFF2-40B4-BE49-F238E27FC236}">
                <a16:creationId xmlns:a16="http://schemas.microsoft.com/office/drawing/2014/main" id="{E3600B57-0298-BC03-B55E-7760DA2840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1B3286-07F1-AB2E-A748-0BC9ECBB63EA}"/>
              </a:ext>
            </a:extLst>
          </p:cNvPr>
          <p:cNvSpPr>
            <a:spLocks noGrp="1"/>
          </p:cNvSpPr>
          <p:nvPr>
            <p:ph type="sldNum" sz="quarter" idx="12"/>
          </p:nvPr>
        </p:nvSpPr>
        <p:spPr/>
        <p:txBody>
          <a:bodyPr/>
          <a:lstStyle/>
          <a:p>
            <a:fld id="{B4B0E7C7-B122-4E66-9964-328ED05008F7}" type="slidenum">
              <a:rPr lang="en-IN" smtClean="0"/>
              <a:t>‹#›</a:t>
            </a:fld>
            <a:endParaRPr lang="en-IN"/>
          </a:p>
        </p:txBody>
      </p:sp>
    </p:spTree>
    <p:extLst>
      <p:ext uri="{BB962C8B-B14F-4D97-AF65-F5344CB8AC3E}">
        <p14:creationId xmlns:p14="http://schemas.microsoft.com/office/powerpoint/2010/main" val="1518978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F60F-8621-06AD-060B-DB8FE2775E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1DCB0B-F262-595A-65E4-B07B4D356D42}"/>
              </a:ext>
            </a:extLst>
          </p:cNvPr>
          <p:cNvSpPr>
            <a:spLocks noGrp="1"/>
          </p:cNvSpPr>
          <p:nvPr>
            <p:ph type="dt" sz="half" idx="10"/>
          </p:nvPr>
        </p:nvSpPr>
        <p:spPr/>
        <p:txBody>
          <a:bodyPr/>
          <a:lstStyle/>
          <a:p>
            <a:fld id="{6DC8723C-2F4F-4906-9B86-5A9C779989E5}" type="datetimeFigureOut">
              <a:rPr lang="en-IN" smtClean="0"/>
              <a:t>12-11-2022</a:t>
            </a:fld>
            <a:endParaRPr lang="en-IN"/>
          </a:p>
        </p:txBody>
      </p:sp>
      <p:sp>
        <p:nvSpPr>
          <p:cNvPr id="4" name="Footer Placeholder 3">
            <a:extLst>
              <a:ext uri="{FF2B5EF4-FFF2-40B4-BE49-F238E27FC236}">
                <a16:creationId xmlns:a16="http://schemas.microsoft.com/office/drawing/2014/main" id="{5F7838A5-382A-0EA5-3AF1-7ED162A3F2D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C08F74-F889-519F-9259-DC804B3FAC24}"/>
              </a:ext>
            </a:extLst>
          </p:cNvPr>
          <p:cNvSpPr>
            <a:spLocks noGrp="1"/>
          </p:cNvSpPr>
          <p:nvPr>
            <p:ph type="sldNum" sz="quarter" idx="12"/>
          </p:nvPr>
        </p:nvSpPr>
        <p:spPr/>
        <p:txBody>
          <a:bodyPr/>
          <a:lstStyle/>
          <a:p>
            <a:fld id="{B4B0E7C7-B122-4E66-9964-328ED05008F7}" type="slidenum">
              <a:rPr lang="en-IN" smtClean="0"/>
              <a:t>‹#›</a:t>
            </a:fld>
            <a:endParaRPr lang="en-IN"/>
          </a:p>
        </p:txBody>
      </p:sp>
    </p:spTree>
    <p:extLst>
      <p:ext uri="{BB962C8B-B14F-4D97-AF65-F5344CB8AC3E}">
        <p14:creationId xmlns:p14="http://schemas.microsoft.com/office/powerpoint/2010/main" val="921769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C6EFB2-B8D2-33E5-FFF1-630FECF44133}"/>
              </a:ext>
            </a:extLst>
          </p:cNvPr>
          <p:cNvSpPr>
            <a:spLocks noGrp="1"/>
          </p:cNvSpPr>
          <p:nvPr>
            <p:ph type="dt" sz="half" idx="10"/>
          </p:nvPr>
        </p:nvSpPr>
        <p:spPr/>
        <p:txBody>
          <a:bodyPr/>
          <a:lstStyle/>
          <a:p>
            <a:fld id="{6DC8723C-2F4F-4906-9B86-5A9C779989E5}" type="datetimeFigureOut">
              <a:rPr lang="en-IN" smtClean="0"/>
              <a:t>12-11-2022</a:t>
            </a:fld>
            <a:endParaRPr lang="en-IN"/>
          </a:p>
        </p:txBody>
      </p:sp>
      <p:sp>
        <p:nvSpPr>
          <p:cNvPr id="3" name="Footer Placeholder 2">
            <a:extLst>
              <a:ext uri="{FF2B5EF4-FFF2-40B4-BE49-F238E27FC236}">
                <a16:creationId xmlns:a16="http://schemas.microsoft.com/office/drawing/2014/main" id="{13E58474-CCD3-7F35-C51A-5C59EE85E7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161B45-3FFD-568E-9F31-14A70A06F261}"/>
              </a:ext>
            </a:extLst>
          </p:cNvPr>
          <p:cNvSpPr>
            <a:spLocks noGrp="1"/>
          </p:cNvSpPr>
          <p:nvPr>
            <p:ph type="sldNum" sz="quarter" idx="12"/>
          </p:nvPr>
        </p:nvSpPr>
        <p:spPr/>
        <p:txBody>
          <a:bodyPr/>
          <a:lstStyle/>
          <a:p>
            <a:fld id="{B4B0E7C7-B122-4E66-9964-328ED05008F7}" type="slidenum">
              <a:rPr lang="en-IN" smtClean="0"/>
              <a:t>‹#›</a:t>
            </a:fld>
            <a:endParaRPr lang="en-IN"/>
          </a:p>
        </p:txBody>
      </p:sp>
    </p:spTree>
    <p:extLst>
      <p:ext uri="{BB962C8B-B14F-4D97-AF65-F5344CB8AC3E}">
        <p14:creationId xmlns:p14="http://schemas.microsoft.com/office/powerpoint/2010/main" val="934518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0386-4A6B-4218-40C9-187D40D49E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48CF1A-9D5A-C030-97A6-C0217AE480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344025-DC64-E36F-68AC-502AB421B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06DCE-4241-84F0-8077-3639B409C24E}"/>
              </a:ext>
            </a:extLst>
          </p:cNvPr>
          <p:cNvSpPr>
            <a:spLocks noGrp="1"/>
          </p:cNvSpPr>
          <p:nvPr>
            <p:ph type="dt" sz="half" idx="10"/>
          </p:nvPr>
        </p:nvSpPr>
        <p:spPr/>
        <p:txBody>
          <a:bodyPr/>
          <a:lstStyle/>
          <a:p>
            <a:fld id="{6DC8723C-2F4F-4906-9B86-5A9C779989E5}" type="datetimeFigureOut">
              <a:rPr lang="en-IN" smtClean="0"/>
              <a:t>12-11-2022</a:t>
            </a:fld>
            <a:endParaRPr lang="en-IN"/>
          </a:p>
        </p:txBody>
      </p:sp>
      <p:sp>
        <p:nvSpPr>
          <p:cNvPr id="6" name="Footer Placeholder 5">
            <a:extLst>
              <a:ext uri="{FF2B5EF4-FFF2-40B4-BE49-F238E27FC236}">
                <a16:creationId xmlns:a16="http://schemas.microsoft.com/office/drawing/2014/main" id="{EED92233-D2F8-4B72-62C8-CB7706F36B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AA1A58-A442-8CD1-A202-7ECC6E4460E7}"/>
              </a:ext>
            </a:extLst>
          </p:cNvPr>
          <p:cNvSpPr>
            <a:spLocks noGrp="1"/>
          </p:cNvSpPr>
          <p:nvPr>
            <p:ph type="sldNum" sz="quarter" idx="12"/>
          </p:nvPr>
        </p:nvSpPr>
        <p:spPr/>
        <p:txBody>
          <a:bodyPr/>
          <a:lstStyle/>
          <a:p>
            <a:fld id="{B4B0E7C7-B122-4E66-9964-328ED05008F7}" type="slidenum">
              <a:rPr lang="en-IN" smtClean="0"/>
              <a:t>‹#›</a:t>
            </a:fld>
            <a:endParaRPr lang="en-IN"/>
          </a:p>
        </p:txBody>
      </p:sp>
    </p:spTree>
    <p:extLst>
      <p:ext uri="{BB962C8B-B14F-4D97-AF65-F5344CB8AC3E}">
        <p14:creationId xmlns:p14="http://schemas.microsoft.com/office/powerpoint/2010/main" val="2497233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F04A4-C73C-54E3-DDEA-9283632976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DFB269-67E9-4690-9AC3-FC1769A6EB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AC4C18-5A58-91EC-2DBB-3BE28A0FA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38A967-CB46-9ECE-40F9-6E105F1FFE1B}"/>
              </a:ext>
            </a:extLst>
          </p:cNvPr>
          <p:cNvSpPr>
            <a:spLocks noGrp="1"/>
          </p:cNvSpPr>
          <p:nvPr>
            <p:ph type="dt" sz="half" idx="10"/>
          </p:nvPr>
        </p:nvSpPr>
        <p:spPr/>
        <p:txBody>
          <a:bodyPr/>
          <a:lstStyle/>
          <a:p>
            <a:fld id="{6DC8723C-2F4F-4906-9B86-5A9C779989E5}" type="datetimeFigureOut">
              <a:rPr lang="en-IN" smtClean="0"/>
              <a:t>12-11-2022</a:t>
            </a:fld>
            <a:endParaRPr lang="en-IN"/>
          </a:p>
        </p:txBody>
      </p:sp>
      <p:sp>
        <p:nvSpPr>
          <p:cNvPr id="6" name="Footer Placeholder 5">
            <a:extLst>
              <a:ext uri="{FF2B5EF4-FFF2-40B4-BE49-F238E27FC236}">
                <a16:creationId xmlns:a16="http://schemas.microsoft.com/office/drawing/2014/main" id="{3A698E37-DE81-51D8-FF2D-2D8D1A41CA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697A69-1E6A-3161-92FE-ED3CD4746D6D}"/>
              </a:ext>
            </a:extLst>
          </p:cNvPr>
          <p:cNvSpPr>
            <a:spLocks noGrp="1"/>
          </p:cNvSpPr>
          <p:nvPr>
            <p:ph type="sldNum" sz="quarter" idx="12"/>
          </p:nvPr>
        </p:nvSpPr>
        <p:spPr/>
        <p:txBody>
          <a:bodyPr/>
          <a:lstStyle/>
          <a:p>
            <a:fld id="{B4B0E7C7-B122-4E66-9964-328ED05008F7}" type="slidenum">
              <a:rPr lang="en-IN" smtClean="0"/>
              <a:t>‹#›</a:t>
            </a:fld>
            <a:endParaRPr lang="en-IN"/>
          </a:p>
        </p:txBody>
      </p:sp>
    </p:spTree>
    <p:extLst>
      <p:ext uri="{BB962C8B-B14F-4D97-AF65-F5344CB8AC3E}">
        <p14:creationId xmlns:p14="http://schemas.microsoft.com/office/powerpoint/2010/main" val="30317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76C528-7F4F-3208-92DF-229FEB530E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443136-2BE9-B36A-982F-4C7A37332B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94B7F5-1C8E-E455-813A-7C7EBEE153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C8723C-2F4F-4906-9B86-5A9C779989E5}" type="datetimeFigureOut">
              <a:rPr lang="en-IN" smtClean="0"/>
              <a:t>12-11-2022</a:t>
            </a:fld>
            <a:endParaRPr lang="en-IN"/>
          </a:p>
        </p:txBody>
      </p:sp>
      <p:sp>
        <p:nvSpPr>
          <p:cNvPr id="5" name="Footer Placeholder 4">
            <a:extLst>
              <a:ext uri="{FF2B5EF4-FFF2-40B4-BE49-F238E27FC236}">
                <a16:creationId xmlns:a16="http://schemas.microsoft.com/office/drawing/2014/main" id="{F78D8D10-BBA9-E3A1-5E87-C8BC174A1E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7E25FE-B50A-8E9A-D39D-EB3EAA73BF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B0E7C7-B122-4E66-9964-328ED05008F7}" type="slidenum">
              <a:rPr lang="en-IN" smtClean="0"/>
              <a:t>‹#›</a:t>
            </a:fld>
            <a:endParaRPr lang="en-IN"/>
          </a:p>
        </p:txBody>
      </p:sp>
    </p:spTree>
    <p:extLst>
      <p:ext uri="{BB962C8B-B14F-4D97-AF65-F5344CB8AC3E}">
        <p14:creationId xmlns:p14="http://schemas.microsoft.com/office/powerpoint/2010/main" val="3004909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freemusicarchive.or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4AF7-E970-5AEF-5E2F-CD3244A25022}"/>
              </a:ext>
            </a:extLst>
          </p:cNvPr>
          <p:cNvSpPr>
            <a:spLocks noGrp="1"/>
          </p:cNvSpPr>
          <p:nvPr>
            <p:ph type="ctrTitle"/>
          </p:nvPr>
        </p:nvSpPr>
        <p:spPr/>
        <p:txBody>
          <a:bodyPr>
            <a:normAutofit fontScale="90000"/>
          </a:bodyPr>
          <a:lstStyle/>
          <a:p>
            <a:r>
              <a:rPr lang="en-IN" b="1" dirty="0"/>
              <a:t>Capstone Project</a:t>
            </a:r>
            <a:br>
              <a:rPr lang="en-IN" b="1" dirty="0"/>
            </a:br>
            <a:br>
              <a:rPr lang="en-IN" b="1" dirty="0"/>
            </a:br>
            <a:r>
              <a:rPr lang="en-IN" b="1" dirty="0"/>
              <a:t>Machine Listening</a:t>
            </a:r>
          </a:p>
        </p:txBody>
      </p:sp>
      <p:sp>
        <p:nvSpPr>
          <p:cNvPr id="3" name="Subtitle 2">
            <a:extLst>
              <a:ext uri="{FF2B5EF4-FFF2-40B4-BE49-F238E27FC236}">
                <a16:creationId xmlns:a16="http://schemas.microsoft.com/office/drawing/2014/main" id="{1724E66E-2F3C-76FE-57BA-D613727AC931}"/>
              </a:ext>
            </a:extLst>
          </p:cNvPr>
          <p:cNvSpPr>
            <a:spLocks noGrp="1"/>
          </p:cNvSpPr>
          <p:nvPr>
            <p:ph type="subTitle" idx="1"/>
          </p:nvPr>
        </p:nvSpPr>
        <p:spPr>
          <a:xfrm>
            <a:off x="1524000" y="4907756"/>
            <a:ext cx="9144000" cy="1655762"/>
          </a:xfrm>
        </p:spPr>
        <p:txBody>
          <a:bodyPr>
            <a:normAutofit/>
          </a:bodyPr>
          <a:lstStyle/>
          <a:p>
            <a:pPr algn="r"/>
            <a:r>
              <a:rPr lang="en-IN" dirty="0"/>
              <a:t>Name: Aditya Gavankar</a:t>
            </a:r>
          </a:p>
          <a:p>
            <a:pPr algn="r"/>
            <a:r>
              <a:rPr lang="en-IN" dirty="0"/>
              <a:t>Bachelors of Technology in Data Science</a:t>
            </a:r>
          </a:p>
          <a:p>
            <a:pPr algn="r"/>
            <a:r>
              <a:rPr lang="en-IN" dirty="0"/>
              <a:t>Roll Number: J072</a:t>
            </a:r>
          </a:p>
        </p:txBody>
      </p:sp>
      <p:sp>
        <p:nvSpPr>
          <p:cNvPr id="6" name="Rectangle 5">
            <a:extLst>
              <a:ext uri="{FF2B5EF4-FFF2-40B4-BE49-F238E27FC236}">
                <a16:creationId xmlns:a16="http://schemas.microsoft.com/office/drawing/2014/main" id="{596FB3BA-EF07-534B-B955-AE80FB9817C4}"/>
              </a:ext>
            </a:extLst>
          </p:cNvPr>
          <p:cNvSpPr/>
          <p:nvPr/>
        </p:nvSpPr>
        <p:spPr>
          <a:xfrm>
            <a:off x="114300" y="123825"/>
            <a:ext cx="11953875" cy="6610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69726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8C8D3-E829-3215-808D-07712D732119}"/>
              </a:ext>
            </a:extLst>
          </p:cNvPr>
          <p:cNvSpPr>
            <a:spLocks noGrp="1"/>
          </p:cNvSpPr>
          <p:nvPr>
            <p:ph type="title"/>
          </p:nvPr>
        </p:nvSpPr>
        <p:spPr/>
        <p:txBody>
          <a:bodyPr/>
          <a:lstStyle/>
          <a:p>
            <a:pPr algn="ctr"/>
            <a:r>
              <a:rPr lang="en-IN" b="1" u="sng" dirty="0"/>
              <a:t>Evaluation and Loss Function</a:t>
            </a:r>
          </a:p>
        </p:txBody>
      </p:sp>
      <p:sp>
        <p:nvSpPr>
          <p:cNvPr id="3" name="Content Placeholder 2">
            <a:extLst>
              <a:ext uri="{FF2B5EF4-FFF2-40B4-BE49-F238E27FC236}">
                <a16:creationId xmlns:a16="http://schemas.microsoft.com/office/drawing/2014/main" id="{B6C3E33B-5326-3E08-B221-115B26DAAFCC}"/>
              </a:ext>
            </a:extLst>
          </p:cNvPr>
          <p:cNvSpPr>
            <a:spLocks noGrp="1"/>
          </p:cNvSpPr>
          <p:nvPr>
            <p:ph idx="1"/>
          </p:nvPr>
        </p:nvSpPr>
        <p:spPr/>
        <p:txBody>
          <a:bodyPr/>
          <a:lstStyle/>
          <a:p>
            <a:endParaRPr lang="en-IN" dirty="0"/>
          </a:p>
        </p:txBody>
      </p:sp>
      <p:pic>
        <p:nvPicPr>
          <p:cNvPr id="4" name="Picture 3" descr="haltakov.eth 🧱🔨 on Twitter: &quot;Machine Learning Formulas Explained! 👨‍🏫  This is the formula for the Binary Cross Entropy Loss. This loss function  is commonly used for binary classification problems. It may look">
            <a:extLst>
              <a:ext uri="{FF2B5EF4-FFF2-40B4-BE49-F238E27FC236}">
                <a16:creationId xmlns:a16="http://schemas.microsoft.com/office/drawing/2014/main" id="{99565F74-9CF0-D434-AB96-20ED719AABB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4214" t="28755" r="-28830" b="39173"/>
          <a:stretch/>
        </p:blipFill>
        <p:spPr bwMode="auto">
          <a:xfrm>
            <a:off x="932292" y="4001294"/>
            <a:ext cx="9600811" cy="1110486"/>
          </a:xfrm>
          <a:prstGeom prst="rect">
            <a:avLst/>
          </a:prstGeom>
          <a:noFill/>
          <a:ln>
            <a:noFill/>
          </a:ln>
          <a:extLst>
            <a:ext uri="{53640926-AAD7-44D8-BBD7-CCE9431645EC}">
              <a14:shadowObscured xmlns:a14="http://schemas.microsoft.com/office/drawing/2010/main"/>
            </a:ext>
          </a:extLst>
        </p:spPr>
      </p:pic>
      <p:sp>
        <p:nvSpPr>
          <p:cNvPr id="5" name="Rectangle 4">
            <a:extLst>
              <a:ext uri="{FF2B5EF4-FFF2-40B4-BE49-F238E27FC236}">
                <a16:creationId xmlns:a16="http://schemas.microsoft.com/office/drawing/2014/main" id="{43593C9F-E12D-2415-DB12-4EC1FC8613FA}"/>
              </a:ext>
            </a:extLst>
          </p:cNvPr>
          <p:cNvSpPr/>
          <p:nvPr/>
        </p:nvSpPr>
        <p:spPr>
          <a:xfrm>
            <a:off x="114300" y="123825"/>
            <a:ext cx="11953875" cy="6610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692754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A049-0320-4DAE-2D90-5C14B92B0843}"/>
              </a:ext>
            </a:extLst>
          </p:cNvPr>
          <p:cNvSpPr>
            <a:spLocks noGrp="1"/>
          </p:cNvSpPr>
          <p:nvPr>
            <p:ph type="title"/>
          </p:nvPr>
        </p:nvSpPr>
        <p:spPr/>
        <p:txBody>
          <a:bodyPr/>
          <a:lstStyle/>
          <a:p>
            <a:pPr algn="ctr"/>
            <a:r>
              <a:rPr lang="en-IN" b="1" u="sng" dirty="0"/>
              <a:t>Experiments</a:t>
            </a:r>
          </a:p>
        </p:txBody>
      </p:sp>
      <p:sp>
        <p:nvSpPr>
          <p:cNvPr id="3" name="Content Placeholder 2">
            <a:extLst>
              <a:ext uri="{FF2B5EF4-FFF2-40B4-BE49-F238E27FC236}">
                <a16:creationId xmlns:a16="http://schemas.microsoft.com/office/drawing/2014/main" id="{D8BF6A83-7A79-B965-F7A2-3ABE35D280D3}"/>
              </a:ext>
            </a:extLst>
          </p:cNvPr>
          <p:cNvSpPr>
            <a:spLocks noGrp="1"/>
          </p:cNvSpPr>
          <p:nvPr>
            <p:ph idx="1"/>
          </p:nvPr>
        </p:nvSpPr>
        <p:spPr/>
        <p:txBody>
          <a:bodyPr/>
          <a:lstStyle/>
          <a:p>
            <a:pPr marL="514350" marR="0" lvl="0" indent="-514350" algn="just">
              <a:spcAft>
                <a:spcPts val="0"/>
              </a:spcAft>
              <a:buFont typeface="+mj-lt"/>
              <a:buAutoNum type="arabicPeriod"/>
            </a:pPr>
            <a:r>
              <a:rPr lang="en-IN" dirty="0"/>
              <a:t>Varying the amount data used for training pretext tasks </a:t>
            </a:r>
          </a:p>
          <a:p>
            <a:pPr marL="514350" marR="0" lvl="0" indent="-514350" algn="just">
              <a:spcAft>
                <a:spcPts val="0"/>
              </a:spcAft>
              <a:buFont typeface="+mj-lt"/>
              <a:buAutoNum type="arabicPeriod"/>
            </a:pPr>
            <a:r>
              <a:rPr lang="en-IN" dirty="0"/>
              <a:t>Varying audio clip length in pretext tasks </a:t>
            </a:r>
          </a:p>
          <a:p>
            <a:pPr marL="514350" marR="0" lvl="0" indent="-514350" algn="just">
              <a:spcAft>
                <a:spcPts val="0"/>
              </a:spcAft>
              <a:buFont typeface="+mj-lt"/>
              <a:buAutoNum type="arabicPeriod"/>
            </a:pPr>
            <a:r>
              <a:rPr lang="en-IN" dirty="0"/>
              <a:t>Varying Architectures Used </a:t>
            </a:r>
          </a:p>
          <a:p>
            <a:pPr marL="514350" marR="0" lvl="0" indent="-514350" algn="just">
              <a:spcAft>
                <a:spcPts val="0"/>
              </a:spcAft>
              <a:buFont typeface="+mj-lt"/>
              <a:buAutoNum type="arabicPeriod"/>
            </a:pPr>
            <a:r>
              <a:rPr lang="en-IN" dirty="0"/>
              <a:t>Varying initialization and training methods for the downstream task </a:t>
            </a:r>
          </a:p>
          <a:p>
            <a:pPr marL="514350" marR="0" lvl="0" indent="-514350" algn="just">
              <a:spcAft>
                <a:spcPts val="800"/>
              </a:spcAft>
              <a:buFont typeface="+mj-lt"/>
              <a:buAutoNum type="arabicPeriod"/>
            </a:pPr>
            <a:r>
              <a:rPr lang="en-IN" dirty="0"/>
              <a:t>Varying amount of labelled data used for training downstream </a:t>
            </a:r>
          </a:p>
        </p:txBody>
      </p:sp>
      <p:sp>
        <p:nvSpPr>
          <p:cNvPr id="4" name="Rectangle 3">
            <a:extLst>
              <a:ext uri="{FF2B5EF4-FFF2-40B4-BE49-F238E27FC236}">
                <a16:creationId xmlns:a16="http://schemas.microsoft.com/office/drawing/2014/main" id="{80083717-F683-E2E3-4F87-E9C3751B832F}"/>
              </a:ext>
            </a:extLst>
          </p:cNvPr>
          <p:cNvSpPr/>
          <p:nvPr/>
        </p:nvSpPr>
        <p:spPr>
          <a:xfrm>
            <a:off x="114300" y="123825"/>
            <a:ext cx="11953875" cy="6610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2794146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6AB9-10D1-0276-10B8-D404CFACACC3}"/>
              </a:ext>
            </a:extLst>
          </p:cNvPr>
          <p:cNvSpPr>
            <a:spLocks noGrp="1"/>
          </p:cNvSpPr>
          <p:nvPr>
            <p:ph type="title"/>
          </p:nvPr>
        </p:nvSpPr>
        <p:spPr/>
        <p:txBody>
          <a:bodyPr/>
          <a:lstStyle/>
          <a:p>
            <a:pPr algn="ctr"/>
            <a:r>
              <a:rPr lang="en-IN" b="1" u="sng" dirty="0"/>
              <a:t>Pretext Experiment</a:t>
            </a:r>
          </a:p>
        </p:txBody>
      </p:sp>
      <p:sp>
        <p:nvSpPr>
          <p:cNvPr id="3" name="Content Placeholder 2">
            <a:extLst>
              <a:ext uri="{FF2B5EF4-FFF2-40B4-BE49-F238E27FC236}">
                <a16:creationId xmlns:a16="http://schemas.microsoft.com/office/drawing/2014/main" id="{EF0D9F72-493B-844C-1793-9604E19DD4DD}"/>
              </a:ext>
            </a:extLst>
          </p:cNvPr>
          <p:cNvSpPr>
            <a:spLocks noGrp="1"/>
          </p:cNvSpPr>
          <p:nvPr>
            <p:ph idx="1"/>
          </p:nvPr>
        </p:nvSpPr>
        <p:spPr/>
        <p:txBody>
          <a:bodyPr/>
          <a:lstStyle/>
          <a:p>
            <a:r>
              <a:rPr lang="en-US" dirty="0"/>
              <a:t>Varying audio clip length in pretext tasks — </a:t>
            </a:r>
            <a:r>
              <a:rPr lang="en-US" u="sng" dirty="0"/>
              <a:t>Time Reversal</a:t>
            </a:r>
          </a:p>
        </p:txBody>
      </p:sp>
      <p:pic>
        <p:nvPicPr>
          <p:cNvPr id="4" name="image6.jpeg">
            <a:extLst>
              <a:ext uri="{FF2B5EF4-FFF2-40B4-BE49-F238E27FC236}">
                <a16:creationId xmlns:a16="http://schemas.microsoft.com/office/drawing/2014/main" id="{CC79D761-C1AA-F92D-F04B-360844C16014}"/>
              </a:ext>
            </a:extLst>
          </p:cNvPr>
          <p:cNvPicPr>
            <a:picLocks noChangeAspect="1"/>
          </p:cNvPicPr>
          <p:nvPr/>
        </p:nvPicPr>
        <p:blipFill>
          <a:blip r:embed="rId2" cstate="print"/>
          <a:stretch>
            <a:fillRect/>
          </a:stretch>
        </p:blipFill>
        <p:spPr>
          <a:xfrm>
            <a:off x="3822855" y="2933780"/>
            <a:ext cx="4546289" cy="3243183"/>
          </a:xfrm>
          <a:prstGeom prst="rect">
            <a:avLst/>
          </a:prstGeom>
        </p:spPr>
      </p:pic>
      <p:sp>
        <p:nvSpPr>
          <p:cNvPr id="5" name="Rectangle 4">
            <a:extLst>
              <a:ext uri="{FF2B5EF4-FFF2-40B4-BE49-F238E27FC236}">
                <a16:creationId xmlns:a16="http://schemas.microsoft.com/office/drawing/2014/main" id="{ACC6061A-1F31-F2CF-3131-A0196987E9E3}"/>
              </a:ext>
            </a:extLst>
          </p:cNvPr>
          <p:cNvSpPr/>
          <p:nvPr/>
        </p:nvSpPr>
        <p:spPr>
          <a:xfrm>
            <a:off x="114300" y="123825"/>
            <a:ext cx="11953875" cy="6610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914887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E117E7-2941-A8BD-E549-D71E843A2731}"/>
              </a:ext>
            </a:extLst>
          </p:cNvPr>
          <p:cNvSpPr>
            <a:spLocks noGrp="1"/>
          </p:cNvSpPr>
          <p:nvPr>
            <p:ph idx="1"/>
          </p:nvPr>
        </p:nvSpPr>
        <p:spPr>
          <a:xfrm>
            <a:off x="838200" y="1253331"/>
            <a:ext cx="10515600" cy="4351338"/>
          </a:xfrm>
        </p:spPr>
        <p:txBody>
          <a:bodyPr/>
          <a:lstStyle/>
          <a:p>
            <a:r>
              <a:rPr lang="en-US" dirty="0"/>
              <a:t>Varying audio clip length in pretext tasks — </a:t>
            </a:r>
            <a:r>
              <a:rPr lang="en-US" u="sng" dirty="0"/>
              <a:t>Jigsaw</a:t>
            </a:r>
          </a:p>
          <a:p>
            <a:endParaRPr lang="en-US" u="sng" dirty="0"/>
          </a:p>
          <a:p>
            <a:endParaRPr lang="en-US" u="sng" dirty="0"/>
          </a:p>
          <a:p>
            <a:pPr marL="0" indent="0" algn="just">
              <a:buNone/>
            </a:pPr>
            <a:r>
              <a:rPr lang="en-US" dirty="0"/>
              <a:t>We experimented with total clip lengths of 10s and 3s for the jigsaw task. Task always performed better in terms of accuracy for total clip length of 10s. This is also inline with our intuition about human performance. If we are given three clips of just one second each, it is hard for us to arrange them in order.</a:t>
            </a:r>
            <a:endParaRPr lang="en-IN" dirty="0"/>
          </a:p>
        </p:txBody>
      </p:sp>
      <p:sp>
        <p:nvSpPr>
          <p:cNvPr id="4" name="Rectangle 3">
            <a:extLst>
              <a:ext uri="{FF2B5EF4-FFF2-40B4-BE49-F238E27FC236}">
                <a16:creationId xmlns:a16="http://schemas.microsoft.com/office/drawing/2014/main" id="{98782274-E293-F853-2C10-ADEE1ACA0A3D}"/>
              </a:ext>
            </a:extLst>
          </p:cNvPr>
          <p:cNvSpPr/>
          <p:nvPr/>
        </p:nvSpPr>
        <p:spPr>
          <a:xfrm>
            <a:off x="114300" y="123825"/>
            <a:ext cx="11953875" cy="6610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23170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9A89-6F9D-745B-6785-7762B09B8FC4}"/>
              </a:ext>
            </a:extLst>
          </p:cNvPr>
          <p:cNvSpPr>
            <a:spLocks noGrp="1"/>
          </p:cNvSpPr>
          <p:nvPr>
            <p:ph type="title"/>
          </p:nvPr>
        </p:nvSpPr>
        <p:spPr/>
        <p:txBody>
          <a:bodyPr/>
          <a:lstStyle/>
          <a:p>
            <a:pPr algn="ctr"/>
            <a:r>
              <a:rPr lang="en-IN" b="1" u="sng" dirty="0"/>
              <a:t>Pretext Results</a:t>
            </a:r>
          </a:p>
        </p:txBody>
      </p:sp>
      <p:sp>
        <p:nvSpPr>
          <p:cNvPr id="3" name="Content Placeholder 2">
            <a:extLst>
              <a:ext uri="{FF2B5EF4-FFF2-40B4-BE49-F238E27FC236}">
                <a16:creationId xmlns:a16="http://schemas.microsoft.com/office/drawing/2014/main" id="{274AFB36-7052-3828-A40A-628E546C7FB2}"/>
              </a:ext>
            </a:extLst>
          </p:cNvPr>
          <p:cNvSpPr>
            <a:spLocks noGrp="1"/>
          </p:cNvSpPr>
          <p:nvPr>
            <p:ph idx="1"/>
          </p:nvPr>
        </p:nvSpPr>
        <p:spPr/>
        <p:txBody>
          <a:bodyPr/>
          <a:lstStyle/>
          <a:p>
            <a:pPr marL="0" indent="0" algn="ctr">
              <a:buNone/>
            </a:pPr>
            <a:r>
              <a:rPr lang="en-US" dirty="0"/>
              <a:t>We tried </a:t>
            </a:r>
            <a:r>
              <a:rPr lang="en-US" dirty="0" err="1"/>
              <a:t>ConvNet-ext</a:t>
            </a:r>
            <a:r>
              <a:rPr lang="en-US" dirty="0"/>
              <a:t> and </a:t>
            </a:r>
            <a:r>
              <a:rPr lang="en-US" dirty="0" err="1"/>
              <a:t>ResNet</a:t>
            </a:r>
            <a:r>
              <a:rPr lang="en-US" dirty="0"/>
              <a:t> only for the Jigsaw task because </a:t>
            </a:r>
            <a:r>
              <a:rPr lang="en-US" dirty="0" err="1"/>
              <a:t>ConvNet</a:t>
            </a:r>
            <a:r>
              <a:rPr lang="en-US" dirty="0"/>
              <a:t> achieved low accuracy.</a:t>
            </a:r>
            <a:endParaRPr lang="en-IN" dirty="0"/>
          </a:p>
        </p:txBody>
      </p:sp>
      <p:pic>
        <p:nvPicPr>
          <p:cNvPr id="6" name="Picture 5">
            <a:extLst>
              <a:ext uri="{FF2B5EF4-FFF2-40B4-BE49-F238E27FC236}">
                <a16:creationId xmlns:a16="http://schemas.microsoft.com/office/drawing/2014/main" id="{DCFA6968-0A23-A352-CD9B-FE240A16C0FF}"/>
              </a:ext>
            </a:extLst>
          </p:cNvPr>
          <p:cNvPicPr>
            <a:picLocks noChangeAspect="1"/>
          </p:cNvPicPr>
          <p:nvPr/>
        </p:nvPicPr>
        <p:blipFill rotWithShape="1">
          <a:blip r:embed="rId2">
            <a:extLst>
              <a:ext uri="{28A0092B-C50C-407E-A947-70E740481C1C}">
                <a14:useLocalDpi xmlns:a14="http://schemas.microsoft.com/office/drawing/2010/main" val="0"/>
              </a:ext>
            </a:extLst>
          </a:blip>
          <a:srcRect l="34719" t="34632" r="36581" b="42212"/>
          <a:stretch/>
        </p:blipFill>
        <p:spPr>
          <a:xfrm>
            <a:off x="2883998" y="2890504"/>
            <a:ext cx="6424004" cy="2915491"/>
          </a:xfrm>
          <a:prstGeom prst="rect">
            <a:avLst/>
          </a:prstGeom>
        </p:spPr>
      </p:pic>
      <p:sp>
        <p:nvSpPr>
          <p:cNvPr id="8" name="Rectangle 7">
            <a:extLst>
              <a:ext uri="{FF2B5EF4-FFF2-40B4-BE49-F238E27FC236}">
                <a16:creationId xmlns:a16="http://schemas.microsoft.com/office/drawing/2014/main" id="{0C26AD97-D149-46F5-B7E9-A98D22787EDA}"/>
              </a:ext>
            </a:extLst>
          </p:cNvPr>
          <p:cNvSpPr/>
          <p:nvPr/>
        </p:nvSpPr>
        <p:spPr>
          <a:xfrm>
            <a:off x="114300" y="123825"/>
            <a:ext cx="11953875" cy="6610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50611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57CAC-A284-E4B4-F637-3A1C1C87B056}"/>
              </a:ext>
            </a:extLst>
          </p:cNvPr>
          <p:cNvSpPr>
            <a:spLocks noGrp="1"/>
          </p:cNvSpPr>
          <p:nvPr>
            <p:ph type="title"/>
          </p:nvPr>
        </p:nvSpPr>
        <p:spPr/>
        <p:txBody>
          <a:bodyPr/>
          <a:lstStyle/>
          <a:p>
            <a:pPr algn="ctr"/>
            <a:r>
              <a:rPr lang="en-IN" b="1" u="sng" dirty="0"/>
              <a:t>Downstream Experiments</a:t>
            </a:r>
          </a:p>
        </p:txBody>
      </p:sp>
      <p:sp>
        <p:nvSpPr>
          <p:cNvPr id="3" name="Content Placeholder 2">
            <a:extLst>
              <a:ext uri="{FF2B5EF4-FFF2-40B4-BE49-F238E27FC236}">
                <a16:creationId xmlns:a16="http://schemas.microsoft.com/office/drawing/2014/main" id="{51BDE43F-C150-454F-FDB1-44A8A7811577}"/>
              </a:ext>
            </a:extLst>
          </p:cNvPr>
          <p:cNvSpPr>
            <a:spLocks noGrp="1"/>
          </p:cNvSpPr>
          <p:nvPr>
            <p:ph idx="1"/>
          </p:nvPr>
        </p:nvSpPr>
        <p:spPr/>
        <p:txBody>
          <a:bodyPr/>
          <a:lstStyle/>
          <a:p>
            <a:r>
              <a:rPr lang="en-US" dirty="0"/>
              <a:t>Varying amount of labelled data used for training downstream</a:t>
            </a:r>
          </a:p>
          <a:p>
            <a:r>
              <a:rPr lang="en-US" dirty="0"/>
              <a:t>Performance after freezing weights from pretext models</a:t>
            </a:r>
            <a:endParaRPr lang="en-IN" dirty="0"/>
          </a:p>
        </p:txBody>
      </p:sp>
      <p:pic>
        <p:nvPicPr>
          <p:cNvPr id="5" name="Picture 4">
            <a:extLst>
              <a:ext uri="{FF2B5EF4-FFF2-40B4-BE49-F238E27FC236}">
                <a16:creationId xmlns:a16="http://schemas.microsoft.com/office/drawing/2014/main" id="{976B2FF2-0B4E-704D-134D-846CF6E65F26}"/>
              </a:ext>
            </a:extLst>
          </p:cNvPr>
          <p:cNvPicPr>
            <a:picLocks noChangeAspect="1"/>
          </p:cNvPicPr>
          <p:nvPr/>
        </p:nvPicPr>
        <p:blipFill rotWithShape="1">
          <a:blip r:embed="rId2">
            <a:extLst>
              <a:ext uri="{28A0092B-C50C-407E-A947-70E740481C1C}">
                <a14:useLocalDpi xmlns:a14="http://schemas.microsoft.com/office/drawing/2010/main" val="0"/>
              </a:ext>
            </a:extLst>
          </a:blip>
          <a:srcRect l="7116" t="8151" r="7040" b="4198"/>
          <a:stretch/>
        </p:blipFill>
        <p:spPr>
          <a:xfrm>
            <a:off x="2722485" y="3048339"/>
            <a:ext cx="6747029" cy="3444536"/>
          </a:xfrm>
          <a:prstGeom prst="rect">
            <a:avLst/>
          </a:prstGeom>
        </p:spPr>
      </p:pic>
      <p:sp>
        <p:nvSpPr>
          <p:cNvPr id="6" name="Rectangle 5">
            <a:extLst>
              <a:ext uri="{FF2B5EF4-FFF2-40B4-BE49-F238E27FC236}">
                <a16:creationId xmlns:a16="http://schemas.microsoft.com/office/drawing/2014/main" id="{1904FD5C-4566-8183-ACEA-288BD886CCC2}"/>
              </a:ext>
            </a:extLst>
          </p:cNvPr>
          <p:cNvSpPr/>
          <p:nvPr/>
        </p:nvSpPr>
        <p:spPr>
          <a:xfrm>
            <a:off x="114300" y="123825"/>
            <a:ext cx="11953875" cy="6610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19191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26188F-F9A1-DF3D-7866-88A0881262EF}"/>
              </a:ext>
            </a:extLst>
          </p:cNvPr>
          <p:cNvSpPr>
            <a:spLocks noGrp="1"/>
          </p:cNvSpPr>
          <p:nvPr>
            <p:ph idx="1"/>
          </p:nvPr>
        </p:nvSpPr>
        <p:spPr>
          <a:xfrm>
            <a:off x="838200" y="1253331"/>
            <a:ext cx="10515600" cy="4351338"/>
          </a:xfrm>
        </p:spPr>
        <p:txBody>
          <a:bodyPr/>
          <a:lstStyle/>
          <a:p>
            <a:r>
              <a:rPr lang="en-IN" dirty="0"/>
              <a:t>Performance after fine-tuning</a:t>
            </a:r>
          </a:p>
        </p:txBody>
      </p:sp>
      <p:pic>
        <p:nvPicPr>
          <p:cNvPr id="7" name="Picture 6">
            <a:extLst>
              <a:ext uri="{FF2B5EF4-FFF2-40B4-BE49-F238E27FC236}">
                <a16:creationId xmlns:a16="http://schemas.microsoft.com/office/drawing/2014/main" id="{653083A2-2683-D53B-7C84-AFDDCEFF8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267" y="2195433"/>
            <a:ext cx="7063466" cy="3773219"/>
          </a:xfrm>
          <a:prstGeom prst="rect">
            <a:avLst/>
          </a:prstGeom>
        </p:spPr>
      </p:pic>
      <p:sp>
        <p:nvSpPr>
          <p:cNvPr id="8" name="Rectangle 7">
            <a:extLst>
              <a:ext uri="{FF2B5EF4-FFF2-40B4-BE49-F238E27FC236}">
                <a16:creationId xmlns:a16="http://schemas.microsoft.com/office/drawing/2014/main" id="{5A9ED7D5-F1BD-A374-7E5C-E12D6260ABFA}"/>
              </a:ext>
            </a:extLst>
          </p:cNvPr>
          <p:cNvSpPr/>
          <p:nvPr/>
        </p:nvSpPr>
        <p:spPr>
          <a:xfrm>
            <a:off x="114300" y="123825"/>
            <a:ext cx="11953875" cy="6610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86632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D8A4F-C4F0-D2BF-2898-6AE394F3EC5E}"/>
              </a:ext>
            </a:extLst>
          </p:cNvPr>
          <p:cNvSpPr>
            <a:spLocks noGrp="1"/>
          </p:cNvSpPr>
          <p:nvPr>
            <p:ph type="title"/>
          </p:nvPr>
        </p:nvSpPr>
        <p:spPr/>
        <p:txBody>
          <a:bodyPr/>
          <a:lstStyle/>
          <a:p>
            <a:pPr algn="ctr"/>
            <a:r>
              <a:rPr lang="en-IN" b="1" u="sng" dirty="0"/>
              <a:t>Error Analysis</a:t>
            </a:r>
          </a:p>
        </p:txBody>
      </p:sp>
      <p:sp>
        <p:nvSpPr>
          <p:cNvPr id="3" name="Content Placeholder 2">
            <a:extLst>
              <a:ext uri="{FF2B5EF4-FFF2-40B4-BE49-F238E27FC236}">
                <a16:creationId xmlns:a16="http://schemas.microsoft.com/office/drawing/2014/main" id="{CD12E723-E554-FBAF-6EC6-DE88CED5E6B8}"/>
              </a:ext>
            </a:extLst>
          </p:cNvPr>
          <p:cNvSpPr>
            <a:spLocks noGrp="1"/>
          </p:cNvSpPr>
          <p:nvPr>
            <p:ph idx="1"/>
          </p:nvPr>
        </p:nvSpPr>
        <p:spPr/>
        <p:txBody>
          <a:bodyPr/>
          <a:lstStyle/>
          <a:p>
            <a:pPr marL="0" indent="0">
              <a:buNone/>
            </a:pPr>
            <a:r>
              <a:rPr lang="en-US" u="sng" dirty="0"/>
              <a:t>Time Reversal</a:t>
            </a:r>
            <a:r>
              <a:rPr lang="en-US" dirty="0"/>
              <a:t>: On analyzing the mistakes of our model, we found two interesting cases: </a:t>
            </a:r>
          </a:p>
          <a:p>
            <a:pPr marL="514350" indent="-514350">
              <a:buAutoNum type="alphaLcParenR"/>
            </a:pPr>
            <a:r>
              <a:rPr lang="en-US" dirty="0"/>
              <a:t>Model got confused by drone music</a:t>
            </a:r>
          </a:p>
          <a:p>
            <a:pPr marL="0" indent="0">
              <a:buNone/>
            </a:pPr>
            <a:r>
              <a:rPr lang="en-US" dirty="0"/>
              <a:t>b)  Model’s false negative was a track already in reversed state</a:t>
            </a:r>
          </a:p>
        </p:txBody>
      </p:sp>
      <p:pic>
        <p:nvPicPr>
          <p:cNvPr id="4" name="image13.jpeg">
            <a:extLst>
              <a:ext uri="{FF2B5EF4-FFF2-40B4-BE49-F238E27FC236}">
                <a16:creationId xmlns:a16="http://schemas.microsoft.com/office/drawing/2014/main" id="{16AB81ED-389D-770C-772E-BC3FFCEC4766}"/>
              </a:ext>
            </a:extLst>
          </p:cNvPr>
          <p:cNvPicPr>
            <a:picLocks noChangeAspect="1"/>
          </p:cNvPicPr>
          <p:nvPr/>
        </p:nvPicPr>
        <p:blipFill>
          <a:blip r:embed="rId2" cstate="print"/>
          <a:stretch>
            <a:fillRect/>
          </a:stretch>
        </p:blipFill>
        <p:spPr>
          <a:xfrm>
            <a:off x="2001551" y="3999736"/>
            <a:ext cx="2411639" cy="1972439"/>
          </a:xfrm>
          <a:prstGeom prst="rect">
            <a:avLst/>
          </a:prstGeom>
        </p:spPr>
      </p:pic>
      <p:pic>
        <p:nvPicPr>
          <p:cNvPr id="5" name="image14.jpeg">
            <a:extLst>
              <a:ext uri="{FF2B5EF4-FFF2-40B4-BE49-F238E27FC236}">
                <a16:creationId xmlns:a16="http://schemas.microsoft.com/office/drawing/2014/main" id="{7BD61CE3-A073-5E68-3AFC-53C5CA583ED9}"/>
              </a:ext>
            </a:extLst>
          </p:cNvPr>
          <p:cNvPicPr>
            <a:picLocks noChangeAspect="1"/>
          </p:cNvPicPr>
          <p:nvPr/>
        </p:nvPicPr>
        <p:blipFill>
          <a:blip r:embed="rId3" cstate="print"/>
          <a:stretch>
            <a:fillRect/>
          </a:stretch>
        </p:blipFill>
        <p:spPr>
          <a:xfrm>
            <a:off x="7778812" y="3999736"/>
            <a:ext cx="2414279" cy="1972439"/>
          </a:xfrm>
          <a:prstGeom prst="rect">
            <a:avLst/>
          </a:prstGeom>
        </p:spPr>
      </p:pic>
      <p:sp>
        <p:nvSpPr>
          <p:cNvPr id="6" name="Rectangle 5">
            <a:extLst>
              <a:ext uri="{FF2B5EF4-FFF2-40B4-BE49-F238E27FC236}">
                <a16:creationId xmlns:a16="http://schemas.microsoft.com/office/drawing/2014/main" id="{0F244D6A-D583-4A6C-5415-87A2F4FC4BC5}"/>
              </a:ext>
            </a:extLst>
          </p:cNvPr>
          <p:cNvSpPr/>
          <p:nvPr/>
        </p:nvSpPr>
        <p:spPr>
          <a:xfrm>
            <a:off x="114300" y="123825"/>
            <a:ext cx="11953875" cy="6610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865778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5208E9-A4CD-BFF8-6936-F726D2783DC8}"/>
              </a:ext>
            </a:extLst>
          </p:cNvPr>
          <p:cNvSpPr>
            <a:spLocks noGrp="1"/>
          </p:cNvSpPr>
          <p:nvPr>
            <p:ph idx="1"/>
          </p:nvPr>
        </p:nvSpPr>
        <p:spPr>
          <a:xfrm>
            <a:off x="838200" y="1253331"/>
            <a:ext cx="5257800" cy="4351338"/>
          </a:xfrm>
        </p:spPr>
        <p:txBody>
          <a:bodyPr/>
          <a:lstStyle/>
          <a:p>
            <a:pPr marL="0" indent="0" algn="just">
              <a:buNone/>
            </a:pPr>
            <a:endParaRPr lang="en-US" dirty="0"/>
          </a:p>
          <a:p>
            <a:pPr marL="0" indent="0" algn="just">
              <a:buNone/>
            </a:pPr>
            <a:endParaRPr lang="en-US" dirty="0"/>
          </a:p>
          <a:p>
            <a:pPr marL="0" indent="0" algn="just">
              <a:buNone/>
            </a:pPr>
            <a:r>
              <a:rPr lang="en-US" u="sng" dirty="0"/>
              <a:t>Jigsaw</a:t>
            </a:r>
            <a:r>
              <a:rPr lang="en-US" dirty="0"/>
              <a:t>: We found that the musical pieces (c), where model was confused (prediction probability ~0.5) on whether the piece was </a:t>
            </a:r>
            <a:r>
              <a:rPr lang="en-US" dirty="0" err="1"/>
              <a:t>jigsawed</a:t>
            </a:r>
            <a:r>
              <a:rPr lang="en-US" dirty="0"/>
              <a:t>, were confusing even to a human listener.</a:t>
            </a:r>
          </a:p>
          <a:p>
            <a:pPr marL="0" indent="0" algn="just">
              <a:buNone/>
            </a:pPr>
            <a:endParaRPr lang="en-US" dirty="0"/>
          </a:p>
          <a:p>
            <a:pPr marL="0" indent="0" algn="just">
              <a:buNone/>
            </a:pPr>
            <a:endParaRPr lang="en-US" dirty="0"/>
          </a:p>
        </p:txBody>
      </p:sp>
      <p:pic>
        <p:nvPicPr>
          <p:cNvPr id="4" name="image15.jpeg">
            <a:extLst>
              <a:ext uri="{FF2B5EF4-FFF2-40B4-BE49-F238E27FC236}">
                <a16:creationId xmlns:a16="http://schemas.microsoft.com/office/drawing/2014/main" id="{B93732EA-4AE0-0C8F-E352-B0F807544604}"/>
              </a:ext>
            </a:extLst>
          </p:cNvPr>
          <p:cNvPicPr>
            <a:picLocks noChangeAspect="1"/>
          </p:cNvPicPr>
          <p:nvPr/>
        </p:nvPicPr>
        <p:blipFill>
          <a:blip r:embed="rId2" cstate="print"/>
          <a:stretch>
            <a:fillRect/>
          </a:stretch>
        </p:blipFill>
        <p:spPr>
          <a:xfrm>
            <a:off x="7596717" y="2163454"/>
            <a:ext cx="3103478" cy="2531092"/>
          </a:xfrm>
          <a:prstGeom prst="rect">
            <a:avLst/>
          </a:prstGeom>
        </p:spPr>
      </p:pic>
      <p:sp>
        <p:nvSpPr>
          <p:cNvPr id="5" name="Rectangle 4">
            <a:extLst>
              <a:ext uri="{FF2B5EF4-FFF2-40B4-BE49-F238E27FC236}">
                <a16:creationId xmlns:a16="http://schemas.microsoft.com/office/drawing/2014/main" id="{76DB4BFB-4D32-11C4-DB71-8373AC4F447D}"/>
              </a:ext>
            </a:extLst>
          </p:cNvPr>
          <p:cNvSpPr/>
          <p:nvPr/>
        </p:nvSpPr>
        <p:spPr>
          <a:xfrm>
            <a:off x="114300" y="123825"/>
            <a:ext cx="11953875" cy="6610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289319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C76DC-6682-EFF7-6748-EFC224CC4687}"/>
              </a:ext>
            </a:extLst>
          </p:cNvPr>
          <p:cNvSpPr>
            <a:spLocks noGrp="1"/>
          </p:cNvSpPr>
          <p:nvPr>
            <p:ph type="title"/>
          </p:nvPr>
        </p:nvSpPr>
        <p:spPr/>
        <p:txBody>
          <a:bodyPr/>
          <a:lstStyle/>
          <a:p>
            <a:pPr algn="ctr"/>
            <a:r>
              <a:rPr lang="en-IN" b="1" u="sng" dirty="0"/>
              <a:t>Conclusion</a:t>
            </a:r>
          </a:p>
        </p:txBody>
      </p:sp>
      <p:sp>
        <p:nvSpPr>
          <p:cNvPr id="3" name="Content Placeholder 2">
            <a:extLst>
              <a:ext uri="{FF2B5EF4-FFF2-40B4-BE49-F238E27FC236}">
                <a16:creationId xmlns:a16="http://schemas.microsoft.com/office/drawing/2014/main" id="{1EC1372F-730A-EF35-29D3-BC84B533B55A}"/>
              </a:ext>
            </a:extLst>
          </p:cNvPr>
          <p:cNvSpPr>
            <a:spLocks noGrp="1"/>
          </p:cNvSpPr>
          <p:nvPr>
            <p:ph idx="1"/>
          </p:nvPr>
        </p:nvSpPr>
        <p:spPr/>
        <p:txBody>
          <a:bodyPr/>
          <a:lstStyle/>
          <a:p>
            <a:r>
              <a:rPr lang="en-US" dirty="0"/>
              <a:t>Our pretext training does not reduce the need for labelled data.</a:t>
            </a:r>
          </a:p>
          <a:p>
            <a:r>
              <a:rPr lang="en-US" dirty="0"/>
              <a:t>It improves model performance (better than random) for </a:t>
            </a:r>
            <a:r>
              <a:rPr lang="en-US" dirty="0" err="1"/>
              <a:t>ConvNet-ext</a:t>
            </a:r>
            <a:r>
              <a:rPr lang="en-US" dirty="0"/>
              <a:t> and </a:t>
            </a:r>
            <a:r>
              <a:rPr lang="en-US" dirty="0" err="1"/>
              <a:t>ResNet</a:t>
            </a:r>
            <a:r>
              <a:rPr lang="en-US" dirty="0"/>
              <a:t> architectures after crossing the 250 labelled examples per class. </a:t>
            </a:r>
          </a:p>
          <a:p>
            <a:r>
              <a:rPr lang="en-US" dirty="0"/>
              <a:t>Prompts further research investigating different pretext tasks and alternative datasets to reduce necessity of labelled data.</a:t>
            </a:r>
          </a:p>
          <a:p>
            <a:r>
              <a:rPr lang="en-US" dirty="0"/>
              <a:t>Our pretext model is good at reasoning about sequence in a music clip. This is a new feature in music information retrieval.</a:t>
            </a:r>
            <a:endParaRPr lang="en-IN" dirty="0"/>
          </a:p>
        </p:txBody>
      </p:sp>
      <p:sp>
        <p:nvSpPr>
          <p:cNvPr id="4" name="Rectangle 3">
            <a:extLst>
              <a:ext uri="{FF2B5EF4-FFF2-40B4-BE49-F238E27FC236}">
                <a16:creationId xmlns:a16="http://schemas.microsoft.com/office/drawing/2014/main" id="{6B0C40AA-F734-7EFB-8BCE-101AE96F46AC}"/>
              </a:ext>
            </a:extLst>
          </p:cNvPr>
          <p:cNvSpPr/>
          <p:nvPr/>
        </p:nvSpPr>
        <p:spPr>
          <a:xfrm>
            <a:off x="114300" y="123825"/>
            <a:ext cx="11953875" cy="6610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711855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A8CF9-8645-CD4A-D3DD-9D378AF7964C}"/>
              </a:ext>
            </a:extLst>
          </p:cNvPr>
          <p:cNvSpPr>
            <a:spLocks noGrp="1"/>
          </p:cNvSpPr>
          <p:nvPr>
            <p:ph type="title"/>
          </p:nvPr>
        </p:nvSpPr>
        <p:spPr/>
        <p:txBody>
          <a:bodyPr/>
          <a:lstStyle/>
          <a:p>
            <a:pPr algn="ctr"/>
            <a:r>
              <a:rPr lang="en-IN" b="1" u="sng" dirty="0"/>
              <a:t>Overview</a:t>
            </a:r>
          </a:p>
        </p:txBody>
      </p:sp>
      <p:sp>
        <p:nvSpPr>
          <p:cNvPr id="3" name="Content Placeholder 2">
            <a:extLst>
              <a:ext uri="{FF2B5EF4-FFF2-40B4-BE49-F238E27FC236}">
                <a16:creationId xmlns:a16="http://schemas.microsoft.com/office/drawing/2014/main" id="{E43F26BE-4C6A-0170-B18E-17804430B88E}"/>
              </a:ext>
            </a:extLst>
          </p:cNvPr>
          <p:cNvSpPr>
            <a:spLocks noGrp="1"/>
          </p:cNvSpPr>
          <p:nvPr>
            <p:ph idx="1"/>
          </p:nvPr>
        </p:nvSpPr>
        <p:spPr/>
        <p:txBody>
          <a:bodyPr/>
          <a:lstStyle/>
          <a:p>
            <a:pPr marL="0" indent="0" algn="ctr">
              <a:buNone/>
            </a:pPr>
            <a:r>
              <a:rPr lang="en-US" dirty="0"/>
              <a:t>Evaluation of self-supervised representation learning in the time-frequency domain of machine listening for musical instrument recognition.</a:t>
            </a:r>
            <a:endParaRPr lang="en-IN" dirty="0"/>
          </a:p>
        </p:txBody>
      </p:sp>
      <p:sp>
        <p:nvSpPr>
          <p:cNvPr id="5" name="Rectangle 4">
            <a:extLst>
              <a:ext uri="{FF2B5EF4-FFF2-40B4-BE49-F238E27FC236}">
                <a16:creationId xmlns:a16="http://schemas.microsoft.com/office/drawing/2014/main" id="{EB4467CD-CF9A-7724-B55E-E815A494DCE4}"/>
              </a:ext>
            </a:extLst>
          </p:cNvPr>
          <p:cNvSpPr/>
          <p:nvPr/>
        </p:nvSpPr>
        <p:spPr>
          <a:xfrm>
            <a:off x="114300" y="123825"/>
            <a:ext cx="11953875" cy="6610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3358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1A88-7157-96B5-CAD3-1E5511000B59}"/>
              </a:ext>
            </a:extLst>
          </p:cNvPr>
          <p:cNvSpPr>
            <a:spLocks noGrp="1"/>
          </p:cNvSpPr>
          <p:nvPr>
            <p:ph type="title"/>
          </p:nvPr>
        </p:nvSpPr>
        <p:spPr/>
        <p:txBody>
          <a:bodyPr/>
          <a:lstStyle/>
          <a:p>
            <a:pPr algn="ctr"/>
            <a:r>
              <a:rPr lang="en-IN" b="1" u="sng" dirty="0"/>
              <a:t>Future Work</a:t>
            </a:r>
          </a:p>
        </p:txBody>
      </p:sp>
      <p:sp>
        <p:nvSpPr>
          <p:cNvPr id="3" name="Content Placeholder 2">
            <a:extLst>
              <a:ext uri="{FF2B5EF4-FFF2-40B4-BE49-F238E27FC236}">
                <a16:creationId xmlns:a16="http://schemas.microsoft.com/office/drawing/2014/main" id="{44729D03-7FCC-FF29-E5D4-F56860D6991C}"/>
              </a:ext>
            </a:extLst>
          </p:cNvPr>
          <p:cNvSpPr>
            <a:spLocks noGrp="1"/>
          </p:cNvSpPr>
          <p:nvPr>
            <p:ph idx="1"/>
          </p:nvPr>
        </p:nvSpPr>
        <p:spPr/>
        <p:txBody>
          <a:bodyPr/>
          <a:lstStyle/>
          <a:p>
            <a:r>
              <a:rPr lang="en-US" dirty="0"/>
              <a:t>Pretext invariant representation learning </a:t>
            </a:r>
          </a:p>
          <a:p>
            <a:r>
              <a:rPr lang="en-US" dirty="0"/>
              <a:t>Contrastive Predictive Coding as a pretext task </a:t>
            </a:r>
          </a:p>
          <a:p>
            <a:r>
              <a:rPr lang="en-US" dirty="0"/>
              <a:t>Alternate direction would be to test our models and strategies on a bioacoustics dataset like </a:t>
            </a:r>
            <a:r>
              <a:rPr lang="en-US" dirty="0" err="1"/>
              <a:t>BirdVox</a:t>
            </a:r>
            <a:endParaRPr lang="en-IN" dirty="0"/>
          </a:p>
        </p:txBody>
      </p:sp>
      <p:sp>
        <p:nvSpPr>
          <p:cNvPr id="4" name="Rectangle 3">
            <a:extLst>
              <a:ext uri="{FF2B5EF4-FFF2-40B4-BE49-F238E27FC236}">
                <a16:creationId xmlns:a16="http://schemas.microsoft.com/office/drawing/2014/main" id="{0486C796-871B-F53E-43B6-3379D7874E4E}"/>
              </a:ext>
            </a:extLst>
          </p:cNvPr>
          <p:cNvSpPr/>
          <p:nvPr/>
        </p:nvSpPr>
        <p:spPr>
          <a:xfrm>
            <a:off x="114300" y="123825"/>
            <a:ext cx="11953875" cy="6610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077680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869B5-8725-942C-EB19-5BB3EDE0A622}"/>
              </a:ext>
            </a:extLst>
          </p:cNvPr>
          <p:cNvSpPr>
            <a:spLocks noGrp="1"/>
          </p:cNvSpPr>
          <p:nvPr>
            <p:ph type="title"/>
          </p:nvPr>
        </p:nvSpPr>
        <p:spPr/>
        <p:txBody>
          <a:bodyPr/>
          <a:lstStyle/>
          <a:p>
            <a:pPr algn="ctr"/>
            <a:r>
              <a:rPr lang="en-IN" b="1" u="sng" dirty="0"/>
              <a:t>Reference</a:t>
            </a:r>
          </a:p>
        </p:txBody>
      </p:sp>
      <p:sp>
        <p:nvSpPr>
          <p:cNvPr id="3" name="Content Placeholder 2">
            <a:extLst>
              <a:ext uri="{FF2B5EF4-FFF2-40B4-BE49-F238E27FC236}">
                <a16:creationId xmlns:a16="http://schemas.microsoft.com/office/drawing/2014/main" id="{4058B94E-6FDD-AB85-C429-772C316FC1B1}"/>
              </a:ext>
            </a:extLst>
          </p:cNvPr>
          <p:cNvSpPr>
            <a:spLocks noGrp="1"/>
          </p:cNvSpPr>
          <p:nvPr>
            <p:ph idx="1"/>
          </p:nvPr>
        </p:nvSpPr>
        <p:spPr/>
        <p:txBody>
          <a:bodyPr/>
          <a:lstStyle/>
          <a:p>
            <a:r>
              <a:rPr lang="en-IN" dirty="0"/>
              <a:t>[1] R. </a:t>
            </a:r>
            <a:r>
              <a:rPr lang="en-IN" dirty="0" err="1"/>
              <a:t>Arandjelovi</a:t>
            </a:r>
            <a:r>
              <a:rPr lang="en-IN" dirty="0"/>
              <a:t> and A. Zisserman. Objects that sound. ECCV 2018.</a:t>
            </a:r>
          </a:p>
          <a:p>
            <a:r>
              <a:rPr lang="en-IN" dirty="0"/>
              <a:t>[2] Mehdi </a:t>
            </a:r>
            <a:r>
              <a:rPr lang="en-IN" dirty="0" err="1"/>
              <a:t>Noroozi</a:t>
            </a:r>
            <a:r>
              <a:rPr lang="en-IN" dirty="0"/>
              <a:t> and Paolo </a:t>
            </a:r>
            <a:r>
              <a:rPr lang="en-IN" dirty="0" err="1"/>
              <a:t>Favaro</a:t>
            </a:r>
            <a:r>
              <a:rPr lang="en-IN" dirty="0"/>
              <a:t>. Unsupervised Learning of Visual Representations by Solving Jigsaw Puzzles. ECCV 2016.</a:t>
            </a:r>
          </a:p>
          <a:p>
            <a:r>
              <a:rPr lang="en-IN" dirty="0"/>
              <a:t>[3] </a:t>
            </a:r>
            <a:r>
              <a:rPr lang="en-IN" dirty="0" err="1"/>
              <a:t>Donglai</a:t>
            </a:r>
            <a:r>
              <a:rPr lang="en-IN" dirty="0"/>
              <a:t> Wei et al. Learning and Using the Arrow of Time. CVPR 2018.</a:t>
            </a:r>
          </a:p>
          <a:p>
            <a:r>
              <a:rPr lang="en-IN" dirty="0"/>
              <a:t>[4] Free Music Archive: </a:t>
            </a:r>
            <a:r>
              <a:rPr lang="en-IN" dirty="0">
                <a:hlinkClick r:id="rId2"/>
              </a:rPr>
              <a:t>https://www.freemusicarchive.org</a:t>
            </a:r>
            <a:endParaRPr lang="en-IN" dirty="0"/>
          </a:p>
          <a:p>
            <a:r>
              <a:rPr lang="en-IN" dirty="0"/>
              <a:t>[5] Humphrey, Durand and McFee. OpenMIC-2018. ISMIR 2018</a:t>
            </a:r>
          </a:p>
        </p:txBody>
      </p:sp>
      <p:sp>
        <p:nvSpPr>
          <p:cNvPr id="4" name="Rectangle 3">
            <a:extLst>
              <a:ext uri="{FF2B5EF4-FFF2-40B4-BE49-F238E27FC236}">
                <a16:creationId xmlns:a16="http://schemas.microsoft.com/office/drawing/2014/main" id="{181F17B9-8442-4E71-E971-F36F6E124FB1}"/>
              </a:ext>
            </a:extLst>
          </p:cNvPr>
          <p:cNvSpPr/>
          <p:nvPr/>
        </p:nvSpPr>
        <p:spPr>
          <a:xfrm>
            <a:off x="114300" y="123825"/>
            <a:ext cx="11953875" cy="6610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40003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6A472-1559-6D84-4326-D4582ABAB348}"/>
              </a:ext>
            </a:extLst>
          </p:cNvPr>
          <p:cNvSpPr>
            <a:spLocks noGrp="1"/>
          </p:cNvSpPr>
          <p:nvPr>
            <p:ph type="title"/>
          </p:nvPr>
        </p:nvSpPr>
        <p:spPr>
          <a:xfrm>
            <a:off x="838200" y="2675731"/>
            <a:ext cx="10515600" cy="1325563"/>
          </a:xfrm>
        </p:spPr>
        <p:txBody>
          <a:bodyPr/>
          <a:lstStyle/>
          <a:p>
            <a:pPr algn="ctr"/>
            <a:r>
              <a:rPr lang="en-IN" b="1" dirty="0"/>
              <a:t>Thank You</a:t>
            </a:r>
          </a:p>
        </p:txBody>
      </p:sp>
      <p:sp>
        <p:nvSpPr>
          <p:cNvPr id="4" name="Rectangle 3">
            <a:extLst>
              <a:ext uri="{FF2B5EF4-FFF2-40B4-BE49-F238E27FC236}">
                <a16:creationId xmlns:a16="http://schemas.microsoft.com/office/drawing/2014/main" id="{1FB564EA-9DCA-F1EC-E4A9-9D8D41E8F21D}"/>
              </a:ext>
            </a:extLst>
          </p:cNvPr>
          <p:cNvSpPr/>
          <p:nvPr/>
        </p:nvSpPr>
        <p:spPr>
          <a:xfrm>
            <a:off x="114300" y="123825"/>
            <a:ext cx="11953875" cy="6610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15225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EC1F0-31B3-5F46-2942-F5789A5C4323}"/>
              </a:ext>
            </a:extLst>
          </p:cNvPr>
          <p:cNvSpPr>
            <a:spLocks noGrp="1"/>
          </p:cNvSpPr>
          <p:nvPr>
            <p:ph type="title"/>
          </p:nvPr>
        </p:nvSpPr>
        <p:spPr/>
        <p:txBody>
          <a:bodyPr/>
          <a:lstStyle/>
          <a:p>
            <a:pPr algn="ctr"/>
            <a:r>
              <a:rPr lang="en-IN" b="1" u="sng" dirty="0"/>
              <a:t>Motivation</a:t>
            </a:r>
          </a:p>
        </p:txBody>
      </p:sp>
      <p:sp>
        <p:nvSpPr>
          <p:cNvPr id="3" name="Content Placeholder 2">
            <a:extLst>
              <a:ext uri="{FF2B5EF4-FFF2-40B4-BE49-F238E27FC236}">
                <a16:creationId xmlns:a16="http://schemas.microsoft.com/office/drawing/2014/main" id="{9CC43CB0-9E35-285A-6893-A6507713A725}"/>
              </a:ext>
            </a:extLst>
          </p:cNvPr>
          <p:cNvSpPr>
            <a:spLocks noGrp="1"/>
          </p:cNvSpPr>
          <p:nvPr>
            <p:ph idx="1"/>
          </p:nvPr>
        </p:nvSpPr>
        <p:spPr/>
        <p:txBody>
          <a:bodyPr/>
          <a:lstStyle/>
          <a:p>
            <a:r>
              <a:rPr lang="en-US" dirty="0"/>
              <a:t>Music does not have a lot of labelled data. </a:t>
            </a:r>
          </a:p>
          <a:p>
            <a:r>
              <a:rPr lang="en-US" dirty="0"/>
              <a:t>Annotating music demands a high level of domain specific expertise. </a:t>
            </a:r>
          </a:p>
          <a:p>
            <a:r>
              <a:rPr lang="en-US" dirty="0"/>
              <a:t>We want to investigate the effect of self-supervision in alleviating the need for human intervention in the design of convnets for machine listening.</a:t>
            </a:r>
            <a:endParaRPr lang="en-IN" dirty="0"/>
          </a:p>
        </p:txBody>
      </p:sp>
      <p:sp>
        <p:nvSpPr>
          <p:cNvPr id="5" name="Rectangle 4">
            <a:extLst>
              <a:ext uri="{FF2B5EF4-FFF2-40B4-BE49-F238E27FC236}">
                <a16:creationId xmlns:a16="http://schemas.microsoft.com/office/drawing/2014/main" id="{3CE0E644-06C6-8FC0-CAE7-90DDD84A7283}"/>
              </a:ext>
            </a:extLst>
          </p:cNvPr>
          <p:cNvSpPr/>
          <p:nvPr/>
        </p:nvSpPr>
        <p:spPr>
          <a:xfrm>
            <a:off x="114300" y="123825"/>
            <a:ext cx="11953875" cy="6610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6322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525D8-F424-AFBB-0D64-72A6FA190CFD}"/>
              </a:ext>
            </a:extLst>
          </p:cNvPr>
          <p:cNvSpPr>
            <a:spLocks noGrp="1"/>
          </p:cNvSpPr>
          <p:nvPr>
            <p:ph type="title"/>
          </p:nvPr>
        </p:nvSpPr>
        <p:spPr/>
        <p:txBody>
          <a:bodyPr/>
          <a:lstStyle/>
          <a:p>
            <a:pPr algn="ctr"/>
            <a:r>
              <a:rPr lang="en-IN" b="1" u="sng" dirty="0"/>
              <a:t>Related</a:t>
            </a:r>
            <a:r>
              <a:rPr lang="en-IN" u="sng" dirty="0"/>
              <a:t> </a:t>
            </a:r>
            <a:r>
              <a:rPr lang="en-IN" b="1" u="sng" dirty="0"/>
              <a:t>Work</a:t>
            </a:r>
          </a:p>
        </p:txBody>
      </p:sp>
      <p:sp>
        <p:nvSpPr>
          <p:cNvPr id="3" name="Content Placeholder 2">
            <a:extLst>
              <a:ext uri="{FF2B5EF4-FFF2-40B4-BE49-F238E27FC236}">
                <a16:creationId xmlns:a16="http://schemas.microsoft.com/office/drawing/2014/main" id="{5012F6C9-ADFF-FA67-3E19-771E4E356470}"/>
              </a:ext>
            </a:extLst>
          </p:cNvPr>
          <p:cNvSpPr>
            <a:spLocks noGrp="1"/>
          </p:cNvSpPr>
          <p:nvPr>
            <p:ph idx="1"/>
          </p:nvPr>
        </p:nvSpPr>
        <p:spPr/>
        <p:txBody>
          <a:bodyPr/>
          <a:lstStyle/>
          <a:p>
            <a:r>
              <a:rPr lang="en-US" dirty="0"/>
              <a:t>It uses Audio-Visual correspondence as cross-modal self-supervision to generate audio and visual embeddings. [1]</a:t>
            </a:r>
          </a:p>
          <a:p>
            <a:r>
              <a:rPr lang="en-US" dirty="0"/>
              <a:t>It introduces a pretext task to identify the ordering of scrambled pieces of an image, much like solving a jigsaw puzzle. [2]</a:t>
            </a:r>
          </a:p>
          <a:p>
            <a:r>
              <a:rPr lang="en-US" dirty="0"/>
              <a:t>It trains a classifier on videos to predict whether the video is playing forwards or backwards. [3]</a:t>
            </a:r>
            <a:endParaRPr lang="en-IN" dirty="0"/>
          </a:p>
        </p:txBody>
      </p:sp>
      <p:sp>
        <p:nvSpPr>
          <p:cNvPr id="5" name="Rectangle 4">
            <a:extLst>
              <a:ext uri="{FF2B5EF4-FFF2-40B4-BE49-F238E27FC236}">
                <a16:creationId xmlns:a16="http://schemas.microsoft.com/office/drawing/2014/main" id="{FE0AEA12-9F76-CACA-DB31-DE6500C79AA5}"/>
              </a:ext>
            </a:extLst>
          </p:cNvPr>
          <p:cNvSpPr/>
          <p:nvPr/>
        </p:nvSpPr>
        <p:spPr>
          <a:xfrm>
            <a:off x="114300" y="123825"/>
            <a:ext cx="11953875" cy="6610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694434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31AEA-0200-07A8-037D-8872B23025D1}"/>
              </a:ext>
            </a:extLst>
          </p:cNvPr>
          <p:cNvSpPr>
            <a:spLocks noGrp="1"/>
          </p:cNvSpPr>
          <p:nvPr>
            <p:ph type="title"/>
          </p:nvPr>
        </p:nvSpPr>
        <p:spPr/>
        <p:txBody>
          <a:bodyPr/>
          <a:lstStyle/>
          <a:p>
            <a:pPr algn="ctr"/>
            <a:r>
              <a:rPr lang="en-IN" b="1" u="sng" dirty="0"/>
              <a:t>Problem Definition</a:t>
            </a:r>
          </a:p>
        </p:txBody>
      </p:sp>
      <p:sp>
        <p:nvSpPr>
          <p:cNvPr id="3" name="Content Placeholder 2">
            <a:extLst>
              <a:ext uri="{FF2B5EF4-FFF2-40B4-BE49-F238E27FC236}">
                <a16:creationId xmlns:a16="http://schemas.microsoft.com/office/drawing/2014/main" id="{355510EB-C35F-BE04-0850-A51A56B41FD9}"/>
              </a:ext>
            </a:extLst>
          </p:cNvPr>
          <p:cNvSpPr>
            <a:spLocks noGrp="1"/>
          </p:cNvSpPr>
          <p:nvPr>
            <p:ph idx="1"/>
          </p:nvPr>
        </p:nvSpPr>
        <p:spPr/>
        <p:txBody>
          <a:bodyPr/>
          <a:lstStyle/>
          <a:p>
            <a:r>
              <a:rPr lang="en-US" dirty="0"/>
              <a:t>Define two </a:t>
            </a:r>
            <a:r>
              <a:rPr lang="en-US" u="sng" dirty="0"/>
              <a:t>pretext tasks</a:t>
            </a:r>
            <a:r>
              <a:rPr lang="en-US" dirty="0"/>
              <a:t> that try to predict the spatial structure of audio clip spectrograms. Model learns useful representations by solving these tasks.</a:t>
            </a:r>
          </a:p>
          <a:p>
            <a:r>
              <a:rPr lang="en-US" u="sng" dirty="0"/>
              <a:t>Downstream task</a:t>
            </a:r>
            <a:r>
              <a:rPr lang="en-US" dirty="0"/>
              <a:t>: build a classifier that detects the presence of each instrument class in an audio clip.</a:t>
            </a:r>
          </a:p>
          <a:p>
            <a:r>
              <a:rPr lang="en-US" dirty="0"/>
              <a:t>Establish baseline performance by training a randomly initialized classifier and compare it with classifiers that utilize the learned representations.</a:t>
            </a:r>
            <a:endParaRPr lang="en-IN" dirty="0"/>
          </a:p>
        </p:txBody>
      </p:sp>
      <p:sp>
        <p:nvSpPr>
          <p:cNvPr id="5" name="Rectangle 4">
            <a:extLst>
              <a:ext uri="{FF2B5EF4-FFF2-40B4-BE49-F238E27FC236}">
                <a16:creationId xmlns:a16="http://schemas.microsoft.com/office/drawing/2014/main" id="{07D3A9B3-4A49-1ECA-5BAD-8237CF52AEB5}"/>
              </a:ext>
            </a:extLst>
          </p:cNvPr>
          <p:cNvSpPr/>
          <p:nvPr/>
        </p:nvSpPr>
        <p:spPr>
          <a:xfrm>
            <a:off x="114300" y="123825"/>
            <a:ext cx="11953875" cy="6610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534174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6AE12-679C-0B2A-D3F5-B47DDDD4E3F8}"/>
              </a:ext>
            </a:extLst>
          </p:cNvPr>
          <p:cNvSpPr>
            <a:spLocks noGrp="1"/>
          </p:cNvSpPr>
          <p:nvPr>
            <p:ph type="title"/>
          </p:nvPr>
        </p:nvSpPr>
        <p:spPr/>
        <p:txBody>
          <a:bodyPr/>
          <a:lstStyle/>
          <a:p>
            <a:pPr algn="ctr"/>
            <a:r>
              <a:rPr lang="en-IN" b="1" u="sng" dirty="0"/>
              <a:t>Data</a:t>
            </a:r>
          </a:p>
        </p:txBody>
      </p:sp>
      <p:sp>
        <p:nvSpPr>
          <p:cNvPr id="3" name="Content Placeholder 2">
            <a:extLst>
              <a:ext uri="{FF2B5EF4-FFF2-40B4-BE49-F238E27FC236}">
                <a16:creationId xmlns:a16="http://schemas.microsoft.com/office/drawing/2014/main" id="{4B72D09E-29CF-07F0-8220-E7D8886E0249}"/>
              </a:ext>
            </a:extLst>
          </p:cNvPr>
          <p:cNvSpPr>
            <a:spLocks noGrp="1"/>
          </p:cNvSpPr>
          <p:nvPr>
            <p:ph idx="1"/>
          </p:nvPr>
        </p:nvSpPr>
        <p:spPr/>
        <p:txBody>
          <a:bodyPr/>
          <a:lstStyle/>
          <a:p>
            <a:r>
              <a:rPr lang="en-US" dirty="0"/>
              <a:t>Pretext tasks use the Free Music Archive (FMA)[4] dataset. It includes 106,574 tracks of 30 seconds each by some 16,341 artists. FMA is an </a:t>
            </a:r>
            <a:r>
              <a:rPr lang="en-US" dirty="0" err="1"/>
              <a:t>unlabelled</a:t>
            </a:r>
            <a:r>
              <a:rPr lang="en-US" dirty="0"/>
              <a:t> dataset.</a:t>
            </a:r>
          </a:p>
          <a:p>
            <a:r>
              <a:rPr lang="en-US" dirty="0"/>
              <a:t>Downstream task is evaluated on OpenMIC-2018[5]. This dataset contains 20,000 tracks of 10s each. The samples are partially labeled for the presence or absence of 20 instrument classes.</a:t>
            </a:r>
          </a:p>
          <a:p>
            <a:r>
              <a:rPr lang="en-US" dirty="0"/>
              <a:t>MP3 files from the datasets are converted into dB-scaled spectrograms using Constant-Q Transform and amplitude-to-dB conversion.</a:t>
            </a:r>
            <a:endParaRPr lang="en-IN" dirty="0"/>
          </a:p>
        </p:txBody>
      </p:sp>
      <p:sp>
        <p:nvSpPr>
          <p:cNvPr id="6" name="Rectangle 5">
            <a:extLst>
              <a:ext uri="{FF2B5EF4-FFF2-40B4-BE49-F238E27FC236}">
                <a16:creationId xmlns:a16="http://schemas.microsoft.com/office/drawing/2014/main" id="{54AF12A8-09EB-4A5B-DFE9-CEC56D5DB286}"/>
              </a:ext>
            </a:extLst>
          </p:cNvPr>
          <p:cNvSpPr/>
          <p:nvPr/>
        </p:nvSpPr>
        <p:spPr>
          <a:xfrm>
            <a:off x="114300" y="123825"/>
            <a:ext cx="11953875" cy="6610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59979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D490C-0FAF-44D8-0EFD-DBA7E7F8F163}"/>
              </a:ext>
            </a:extLst>
          </p:cNvPr>
          <p:cNvSpPr>
            <a:spLocks noGrp="1"/>
          </p:cNvSpPr>
          <p:nvPr>
            <p:ph type="title"/>
          </p:nvPr>
        </p:nvSpPr>
        <p:spPr/>
        <p:txBody>
          <a:bodyPr/>
          <a:lstStyle/>
          <a:p>
            <a:pPr algn="ctr"/>
            <a:r>
              <a:rPr lang="en-IN" b="1" u="sng" dirty="0"/>
              <a:t>Pretext Tasks</a:t>
            </a:r>
          </a:p>
        </p:txBody>
      </p:sp>
      <p:sp>
        <p:nvSpPr>
          <p:cNvPr id="3" name="Content Placeholder 2">
            <a:extLst>
              <a:ext uri="{FF2B5EF4-FFF2-40B4-BE49-F238E27FC236}">
                <a16:creationId xmlns:a16="http://schemas.microsoft.com/office/drawing/2014/main" id="{C7D10188-4341-61FF-5C97-35A30E281471}"/>
              </a:ext>
            </a:extLst>
          </p:cNvPr>
          <p:cNvSpPr>
            <a:spLocks noGrp="1"/>
          </p:cNvSpPr>
          <p:nvPr>
            <p:ph idx="1"/>
          </p:nvPr>
        </p:nvSpPr>
        <p:spPr/>
        <p:txBody>
          <a:bodyPr/>
          <a:lstStyle/>
          <a:p>
            <a:pPr algn="just"/>
            <a:r>
              <a:rPr lang="en-US" u="sng" dirty="0"/>
              <a:t>Jigsaw</a:t>
            </a:r>
            <a:r>
              <a:rPr lang="en-US" dirty="0"/>
              <a:t>: In this task, we split the spectrogram of an audio clip into three equal parts along the time axis. We shuffle these pieces randomly and train a classifier to predict whether the spectrogram is shuffled or not.</a:t>
            </a:r>
            <a:endParaRPr lang="en-IN" dirty="0"/>
          </a:p>
        </p:txBody>
      </p:sp>
      <p:pic>
        <p:nvPicPr>
          <p:cNvPr id="4" name="image1.jpeg">
            <a:extLst>
              <a:ext uri="{FF2B5EF4-FFF2-40B4-BE49-F238E27FC236}">
                <a16:creationId xmlns:a16="http://schemas.microsoft.com/office/drawing/2014/main" id="{4F4327AD-7C5B-C461-2FD8-7BC5D0FD6EE5}"/>
              </a:ext>
            </a:extLst>
          </p:cNvPr>
          <p:cNvPicPr>
            <a:picLocks noChangeAspect="1"/>
          </p:cNvPicPr>
          <p:nvPr/>
        </p:nvPicPr>
        <p:blipFill>
          <a:blip r:embed="rId2" cstate="print"/>
          <a:stretch>
            <a:fillRect/>
          </a:stretch>
        </p:blipFill>
        <p:spPr>
          <a:xfrm>
            <a:off x="1762804" y="3563128"/>
            <a:ext cx="2640158" cy="2155054"/>
          </a:xfrm>
          <a:prstGeom prst="rect">
            <a:avLst/>
          </a:prstGeom>
        </p:spPr>
      </p:pic>
      <p:pic>
        <p:nvPicPr>
          <p:cNvPr id="5" name="image2.jpeg">
            <a:extLst>
              <a:ext uri="{FF2B5EF4-FFF2-40B4-BE49-F238E27FC236}">
                <a16:creationId xmlns:a16="http://schemas.microsoft.com/office/drawing/2014/main" id="{E9DCAF92-74D2-8D78-84C9-1F190F25C501}"/>
              </a:ext>
            </a:extLst>
          </p:cNvPr>
          <p:cNvPicPr>
            <a:picLocks noChangeAspect="1"/>
          </p:cNvPicPr>
          <p:nvPr/>
        </p:nvPicPr>
        <p:blipFill>
          <a:blip r:embed="rId3" cstate="print"/>
          <a:stretch>
            <a:fillRect/>
          </a:stretch>
        </p:blipFill>
        <p:spPr>
          <a:xfrm>
            <a:off x="7789040" y="3562165"/>
            <a:ext cx="2640158" cy="2156017"/>
          </a:xfrm>
          <a:prstGeom prst="rect">
            <a:avLst/>
          </a:prstGeom>
        </p:spPr>
      </p:pic>
      <p:sp>
        <p:nvSpPr>
          <p:cNvPr id="7" name="Rectangle 6">
            <a:extLst>
              <a:ext uri="{FF2B5EF4-FFF2-40B4-BE49-F238E27FC236}">
                <a16:creationId xmlns:a16="http://schemas.microsoft.com/office/drawing/2014/main" id="{C854DE08-65E7-190A-2514-C1D06D817D20}"/>
              </a:ext>
            </a:extLst>
          </p:cNvPr>
          <p:cNvSpPr/>
          <p:nvPr/>
        </p:nvSpPr>
        <p:spPr>
          <a:xfrm>
            <a:off x="114300" y="123825"/>
            <a:ext cx="11953875" cy="6610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085540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0395A6-63DC-2B21-3D08-03BD205C2278}"/>
              </a:ext>
            </a:extLst>
          </p:cNvPr>
          <p:cNvSpPr>
            <a:spLocks noGrp="1"/>
          </p:cNvSpPr>
          <p:nvPr>
            <p:ph idx="1"/>
          </p:nvPr>
        </p:nvSpPr>
        <p:spPr>
          <a:xfrm>
            <a:off x="838200" y="1253331"/>
            <a:ext cx="10515600" cy="4351338"/>
          </a:xfrm>
        </p:spPr>
        <p:txBody>
          <a:bodyPr/>
          <a:lstStyle/>
          <a:p>
            <a:pPr algn="just"/>
            <a:r>
              <a:rPr lang="en-US" u="sng" dirty="0"/>
              <a:t>Time Reversal</a:t>
            </a:r>
            <a:r>
              <a:rPr lang="en-US" dirty="0"/>
              <a:t>: In this task, we flip the spectrogram of an audio clip along the time axis. We then train a classifier to predict whether the spectrogram is flipped or not.</a:t>
            </a:r>
            <a:endParaRPr lang="en-IN" dirty="0"/>
          </a:p>
        </p:txBody>
      </p:sp>
      <p:pic>
        <p:nvPicPr>
          <p:cNvPr id="4" name="image3.jpeg">
            <a:extLst>
              <a:ext uri="{FF2B5EF4-FFF2-40B4-BE49-F238E27FC236}">
                <a16:creationId xmlns:a16="http://schemas.microsoft.com/office/drawing/2014/main" id="{23411703-FD6F-950C-2611-0CF2F33BA35F}"/>
              </a:ext>
            </a:extLst>
          </p:cNvPr>
          <p:cNvPicPr>
            <a:picLocks noChangeAspect="1"/>
          </p:cNvPicPr>
          <p:nvPr/>
        </p:nvPicPr>
        <p:blipFill>
          <a:blip r:embed="rId2" cstate="print"/>
          <a:stretch>
            <a:fillRect/>
          </a:stretch>
        </p:blipFill>
        <p:spPr>
          <a:xfrm>
            <a:off x="1694007" y="3006843"/>
            <a:ext cx="2759596" cy="2255284"/>
          </a:xfrm>
          <a:prstGeom prst="rect">
            <a:avLst/>
          </a:prstGeom>
        </p:spPr>
      </p:pic>
      <p:pic>
        <p:nvPicPr>
          <p:cNvPr id="5" name="image4.jpeg">
            <a:extLst>
              <a:ext uri="{FF2B5EF4-FFF2-40B4-BE49-F238E27FC236}">
                <a16:creationId xmlns:a16="http://schemas.microsoft.com/office/drawing/2014/main" id="{473D2307-05F9-E0CA-050D-FF7096A50C1E}"/>
              </a:ext>
            </a:extLst>
          </p:cNvPr>
          <p:cNvPicPr>
            <a:picLocks noChangeAspect="1"/>
          </p:cNvPicPr>
          <p:nvPr/>
        </p:nvPicPr>
        <p:blipFill>
          <a:blip r:embed="rId3" cstate="print"/>
          <a:stretch>
            <a:fillRect/>
          </a:stretch>
        </p:blipFill>
        <p:spPr>
          <a:xfrm>
            <a:off x="7738399" y="3006843"/>
            <a:ext cx="2772924" cy="2255284"/>
          </a:xfrm>
          <a:prstGeom prst="rect">
            <a:avLst/>
          </a:prstGeom>
        </p:spPr>
      </p:pic>
      <p:sp>
        <p:nvSpPr>
          <p:cNvPr id="7" name="Rectangle 6">
            <a:extLst>
              <a:ext uri="{FF2B5EF4-FFF2-40B4-BE49-F238E27FC236}">
                <a16:creationId xmlns:a16="http://schemas.microsoft.com/office/drawing/2014/main" id="{7EAA69BD-699C-6DE9-6135-0D60B4F67189}"/>
              </a:ext>
            </a:extLst>
          </p:cNvPr>
          <p:cNvSpPr/>
          <p:nvPr/>
        </p:nvSpPr>
        <p:spPr>
          <a:xfrm>
            <a:off x="114300" y="123825"/>
            <a:ext cx="11953875" cy="6610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360632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A5B0D-EFF8-CD9C-83BA-BE30A76B2096}"/>
              </a:ext>
            </a:extLst>
          </p:cNvPr>
          <p:cNvSpPr>
            <a:spLocks noGrp="1"/>
          </p:cNvSpPr>
          <p:nvPr>
            <p:ph type="title"/>
          </p:nvPr>
        </p:nvSpPr>
        <p:spPr/>
        <p:txBody>
          <a:bodyPr/>
          <a:lstStyle/>
          <a:p>
            <a:pPr algn="ctr"/>
            <a:r>
              <a:rPr lang="en-IN" b="1" u="sng" dirty="0"/>
              <a:t>Model Architecture</a:t>
            </a:r>
          </a:p>
        </p:txBody>
      </p:sp>
      <p:pic>
        <p:nvPicPr>
          <p:cNvPr id="4" name="image5.png">
            <a:extLst>
              <a:ext uri="{FF2B5EF4-FFF2-40B4-BE49-F238E27FC236}">
                <a16:creationId xmlns:a16="http://schemas.microsoft.com/office/drawing/2014/main" id="{B0ADE2AB-F2B5-4A39-59C4-F6F18B2C4561}"/>
              </a:ext>
            </a:extLst>
          </p:cNvPr>
          <p:cNvPicPr>
            <a:picLocks noChangeAspect="1"/>
          </p:cNvPicPr>
          <p:nvPr/>
        </p:nvPicPr>
        <p:blipFill>
          <a:blip r:embed="rId2" cstate="print"/>
          <a:stretch>
            <a:fillRect/>
          </a:stretch>
        </p:blipFill>
        <p:spPr>
          <a:xfrm>
            <a:off x="1373103" y="2123094"/>
            <a:ext cx="9445793" cy="3756399"/>
          </a:xfrm>
          <a:prstGeom prst="rect">
            <a:avLst/>
          </a:prstGeom>
        </p:spPr>
      </p:pic>
      <p:sp>
        <p:nvSpPr>
          <p:cNvPr id="6" name="Rectangle 5">
            <a:extLst>
              <a:ext uri="{FF2B5EF4-FFF2-40B4-BE49-F238E27FC236}">
                <a16:creationId xmlns:a16="http://schemas.microsoft.com/office/drawing/2014/main" id="{0F8C7304-3606-21A7-93D8-0D2010A007B3}"/>
              </a:ext>
            </a:extLst>
          </p:cNvPr>
          <p:cNvSpPr/>
          <p:nvPr/>
        </p:nvSpPr>
        <p:spPr>
          <a:xfrm>
            <a:off x="114300" y="123825"/>
            <a:ext cx="11953875" cy="6610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740459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990</TotalTime>
  <Words>812</Words>
  <Application>Microsoft Office PowerPoint</Application>
  <PresentationFormat>Widescreen</PresentationFormat>
  <Paragraphs>68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Capstone Project  Machine Listening</vt:lpstr>
      <vt:lpstr>Overview</vt:lpstr>
      <vt:lpstr>Motivation</vt:lpstr>
      <vt:lpstr>Related Work</vt:lpstr>
      <vt:lpstr>Problem Definition</vt:lpstr>
      <vt:lpstr>Data</vt:lpstr>
      <vt:lpstr>Pretext Tasks</vt:lpstr>
      <vt:lpstr>PowerPoint Presentation</vt:lpstr>
      <vt:lpstr>Model Architecture</vt:lpstr>
      <vt:lpstr>Evaluation and Loss Function</vt:lpstr>
      <vt:lpstr>Experiments</vt:lpstr>
      <vt:lpstr>Pretext Experiment</vt:lpstr>
      <vt:lpstr>PowerPoint Presentation</vt:lpstr>
      <vt:lpstr>Pretext Results</vt:lpstr>
      <vt:lpstr>Downstream Experiments</vt:lpstr>
      <vt:lpstr>PowerPoint Presentation</vt:lpstr>
      <vt:lpstr>Error Analysis</vt:lpstr>
      <vt:lpstr>PowerPoint Presentation</vt:lpstr>
      <vt:lpstr>Conclusion</vt:lpstr>
      <vt:lpstr>Future Work</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Machine Listening</dc:title>
  <dc:creator>Aditya Gavankar</dc:creator>
  <cp:lastModifiedBy>Aditya Gavankar</cp:lastModifiedBy>
  <cp:revision>4</cp:revision>
  <dcterms:created xsi:type="dcterms:W3CDTF">2022-11-11T06:37:35Z</dcterms:created>
  <dcterms:modified xsi:type="dcterms:W3CDTF">2022-11-12T09:26:29Z</dcterms:modified>
</cp:coreProperties>
</file>