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79" r:id="rId3"/>
    <p:sldId id="266" r:id="rId4"/>
    <p:sldId id="257" r:id="rId5"/>
    <p:sldId id="258" r:id="rId6"/>
    <p:sldId id="259" r:id="rId7"/>
    <p:sldId id="267" r:id="rId8"/>
    <p:sldId id="271" r:id="rId9"/>
    <p:sldId id="268" r:id="rId10"/>
    <p:sldId id="270" r:id="rId11"/>
    <p:sldId id="269" r:id="rId12"/>
    <p:sldId id="260" r:id="rId13"/>
    <p:sldId id="261" r:id="rId14"/>
    <p:sldId id="264" r:id="rId15"/>
    <p:sldId id="280" r:id="rId16"/>
    <p:sldId id="262" r:id="rId17"/>
    <p:sldId id="277" r:id="rId18"/>
    <p:sldId id="275" r:id="rId19"/>
    <p:sldId id="274" r:id="rId20"/>
    <p:sldId id="263" r:id="rId21"/>
    <p:sldId id="272" r:id="rId22"/>
    <p:sldId id="273" r:id="rId23"/>
    <p:sldId id="281" r:id="rId24"/>
    <p:sldId id="265"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35B28D-0C93-496A-9E79-2D423879CDC3}"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3CA8F7-F0AA-4E28-8892-607DF4FED9B4}" type="slidenum">
              <a:rPr lang="en-IN" smtClean="0"/>
              <a:t>‹#›</a:t>
            </a:fld>
            <a:endParaRPr lang="en-IN"/>
          </a:p>
        </p:txBody>
      </p:sp>
    </p:spTree>
    <p:extLst>
      <p:ext uri="{BB962C8B-B14F-4D97-AF65-F5344CB8AC3E}">
        <p14:creationId xmlns:p14="http://schemas.microsoft.com/office/powerpoint/2010/main" val="292385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35B28D-0C93-496A-9E79-2D423879CDC3}"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3CA8F7-F0AA-4E28-8892-607DF4FED9B4}" type="slidenum">
              <a:rPr lang="en-IN" smtClean="0"/>
              <a:t>‹#›</a:t>
            </a:fld>
            <a:endParaRPr lang="en-IN"/>
          </a:p>
        </p:txBody>
      </p:sp>
    </p:spTree>
    <p:extLst>
      <p:ext uri="{BB962C8B-B14F-4D97-AF65-F5344CB8AC3E}">
        <p14:creationId xmlns:p14="http://schemas.microsoft.com/office/powerpoint/2010/main" val="2642757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35B28D-0C93-496A-9E79-2D423879CDC3}"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3CA8F7-F0AA-4E28-8892-607DF4FED9B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6985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35B28D-0C93-496A-9E79-2D423879CDC3}"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3CA8F7-F0AA-4E28-8892-607DF4FED9B4}" type="slidenum">
              <a:rPr lang="en-IN" smtClean="0"/>
              <a:t>‹#›</a:t>
            </a:fld>
            <a:endParaRPr lang="en-IN"/>
          </a:p>
        </p:txBody>
      </p:sp>
    </p:spTree>
    <p:extLst>
      <p:ext uri="{BB962C8B-B14F-4D97-AF65-F5344CB8AC3E}">
        <p14:creationId xmlns:p14="http://schemas.microsoft.com/office/powerpoint/2010/main" val="752535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35B28D-0C93-496A-9E79-2D423879CDC3}"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3CA8F7-F0AA-4E28-8892-607DF4FED9B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66889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35B28D-0C93-496A-9E79-2D423879CDC3}"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3CA8F7-F0AA-4E28-8892-607DF4FED9B4}" type="slidenum">
              <a:rPr lang="en-IN" smtClean="0"/>
              <a:t>‹#›</a:t>
            </a:fld>
            <a:endParaRPr lang="en-IN"/>
          </a:p>
        </p:txBody>
      </p:sp>
    </p:spTree>
    <p:extLst>
      <p:ext uri="{BB962C8B-B14F-4D97-AF65-F5344CB8AC3E}">
        <p14:creationId xmlns:p14="http://schemas.microsoft.com/office/powerpoint/2010/main" val="1078091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35B28D-0C93-496A-9E79-2D423879CDC3}"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3CA8F7-F0AA-4E28-8892-607DF4FED9B4}" type="slidenum">
              <a:rPr lang="en-IN" smtClean="0"/>
              <a:t>‹#›</a:t>
            </a:fld>
            <a:endParaRPr lang="en-IN"/>
          </a:p>
        </p:txBody>
      </p:sp>
    </p:spTree>
    <p:extLst>
      <p:ext uri="{BB962C8B-B14F-4D97-AF65-F5344CB8AC3E}">
        <p14:creationId xmlns:p14="http://schemas.microsoft.com/office/powerpoint/2010/main" val="435801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35B28D-0C93-496A-9E79-2D423879CDC3}"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3CA8F7-F0AA-4E28-8892-607DF4FED9B4}" type="slidenum">
              <a:rPr lang="en-IN" smtClean="0"/>
              <a:t>‹#›</a:t>
            </a:fld>
            <a:endParaRPr lang="en-IN"/>
          </a:p>
        </p:txBody>
      </p:sp>
    </p:spTree>
    <p:extLst>
      <p:ext uri="{BB962C8B-B14F-4D97-AF65-F5344CB8AC3E}">
        <p14:creationId xmlns:p14="http://schemas.microsoft.com/office/powerpoint/2010/main" val="1459815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35B28D-0C93-496A-9E79-2D423879CDC3}"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3CA8F7-F0AA-4E28-8892-607DF4FED9B4}" type="slidenum">
              <a:rPr lang="en-IN" smtClean="0"/>
              <a:t>‹#›</a:t>
            </a:fld>
            <a:endParaRPr lang="en-IN"/>
          </a:p>
        </p:txBody>
      </p:sp>
    </p:spTree>
    <p:extLst>
      <p:ext uri="{BB962C8B-B14F-4D97-AF65-F5344CB8AC3E}">
        <p14:creationId xmlns:p14="http://schemas.microsoft.com/office/powerpoint/2010/main" val="2485739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35B28D-0C93-496A-9E79-2D423879CDC3}"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3CA8F7-F0AA-4E28-8892-607DF4FED9B4}" type="slidenum">
              <a:rPr lang="en-IN" smtClean="0"/>
              <a:t>‹#›</a:t>
            </a:fld>
            <a:endParaRPr lang="en-IN"/>
          </a:p>
        </p:txBody>
      </p:sp>
    </p:spTree>
    <p:extLst>
      <p:ext uri="{BB962C8B-B14F-4D97-AF65-F5344CB8AC3E}">
        <p14:creationId xmlns:p14="http://schemas.microsoft.com/office/powerpoint/2010/main" val="2285943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35B28D-0C93-496A-9E79-2D423879CDC3}" type="datetimeFigureOut">
              <a:rPr lang="en-IN" smtClean="0"/>
              <a:t>15-04-2023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3CA8F7-F0AA-4E28-8892-607DF4FED9B4}" type="slidenum">
              <a:rPr lang="en-IN" smtClean="0"/>
              <a:t>‹#›</a:t>
            </a:fld>
            <a:endParaRPr lang="en-IN"/>
          </a:p>
        </p:txBody>
      </p:sp>
    </p:spTree>
    <p:extLst>
      <p:ext uri="{BB962C8B-B14F-4D97-AF65-F5344CB8AC3E}">
        <p14:creationId xmlns:p14="http://schemas.microsoft.com/office/powerpoint/2010/main" val="1644287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35B28D-0C93-496A-9E79-2D423879CDC3}" type="datetimeFigureOut">
              <a:rPr lang="en-IN" smtClean="0"/>
              <a:t>15-04-2023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3CA8F7-F0AA-4E28-8892-607DF4FED9B4}" type="slidenum">
              <a:rPr lang="en-IN" smtClean="0"/>
              <a:t>‹#›</a:t>
            </a:fld>
            <a:endParaRPr lang="en-IN"/>
          </a:p>
        </p:txBody>
      </p:sp>
    </p:spTree>
    <p:extLst>
      <p:ext uri="{BB962C8B-B14F-4D97-AF65-F5344CB8AC3E}">
        <p14:creationId xmlns:p14="http://schemas.microsoft.com/office/powerpoint/2010/main" val="774812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35B28D-0C93-496A-9E79-2D423879CDC3}" type="datetimeFigureOut">
              <a:rPr lang="en-IN" smtClean="0"/>
              <a:t>15-04-2023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3CA8F7-F0AA-4E28-8892-607DF4FED9B4}" type="slidenum">
              <a:rPr lang="en-IN" smtClean="0"/>
              <a:t>‹#›</a:t>
            </a:fld>
            <a:endParaRPr lang="en-IN"/>
          </a:p>
        </p:txBody>
      </p:sp>
    </p:spTree>
    <p:extLst>
      <p:ext uri="{BB962C8B-B14F-4D97-AF65-F5344CB8AC3E}">
        <p14:creationId xmlns:p14="http://schemas.microsoft.com/office/powerpoint/2010/main" val="2078789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35B28D-0C93-496A-9E79-2D423879CDC3}" type="datetimeFigureOut">
              <a:rPr lang="en-IN" smtClean="0"/>
              <a:t>15-04-2023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3CA8F7-F0AA-4E28-8892-607DF4FED9B4}" type="slidenum">
              <a:rPr lang="en-IN" smtClean="0"/>
              <a:t>‹#›</a:t>
            </a:fld>
            <a:endParaRPr lang="en-IN"/>
          </a:p>
        </p:txBody>
      </p:sp>
    </p:spTree>
    <p:extLst>
      <p:ext uri="{BB962C8B-B14F-4D97-AF65-F5344CB8AC3E}">
        <p14:creationId xmlns:p14="http://schemas.microsoft.com/office/powerpoint/2010/main" val="3789603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35B28D-0C93-496A-9E79-2D423879CDC3}" type="datetimeFigureOut">
              <a:rPr lang="en-IN" smtClean="0"/>
              <a:t>15-04-2023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3CA8F7-F0AA-4E28-8892-607DF4FED9B4}" type="slidenum">
              <a:rPr lang="en-IN" smtClean="0"/>
              <a:t>‹#›</a:t>
            </a:fld>
            <a:endParaRPr lang="en-IN"/>
          </a:p>
        </p:txBody>
      </p:sp>
    </p:spTree>
    <p:extLst>
      <p:ext uri="{BB962C8B-B14F-4D97-AF65-F5344CB8AC3E}">
        <p14:creationId xmlns:p14="http://schemas.microsoft.com/office/powerpoint/2010/main" val="2814322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13CA8F7-F0AA-4E28-8892-607DF4FED9B4}" type="slidenum">
              <a:rPr lang="en-IN" smtClean="0"/>
              <a:t>‹#›</a:t>
            </a:fld>
            <a:endParaRPr lang="en-IN"/>
          </a:p>
        </p:txBody>
      </p:sp>
      <p:sp>
        <p:nvSpPr>
          <p:cNvPr id="5" name="Date Placeholder 4"/>
          <p:cNvSpPr>
            <a:spLocks noGrp="1"/>
          </p:cNvSpPr>
          <p:nvPr>
            <p:ph type="dt" sz="half" idx="10"/>
          </p:nvPr>
        </p:nvSpPr>
        <p:spPr/>
        <p:txBody>
          <a:bodyPr/>
          <a:lstStyle/>
          <a:p>
            <a:fld id="{E235B28D-0C93-496A-9E79-2D423879CDC3}" type="datetimeFigureOut">
              <a:rPr lang="en-IN" smtClean="0"/>
              <a:t>15-04-2023</a:t>
            </a:fld>
            <a:endParaRPr lang="en-IN"/>
          </a:p>
        </p:txBody>
      </p:sp>
    </p:spTree>
    <p:extLst>
      <p:ext uri="{BB962C8B-B14F-4D97-AF65-F5344CB8AC3E}">
        <p14:creationId xmlns:p14="http://schemas.microsoft.com/office/powerpoint/2010/main" val="2436175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90">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235B28D-0C93-496A-9E79-2D423879CDC3}" type="datetimeFigureOut">
              <a:rPr lang="en-IN" smtClean="0"/>
              <a:t>15-04-2023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13CA8F7-F0AA-4E28-8892-607DF4FED9B4}" type="slidenum">
              <a:rPr lang="en-IN" smtClean="0"/>
              <a:t>‹#›</a:t>
            </a:fld>
            <a:endParaRPr lang="en-IN"/>
          </a:p>
        </p:txBody>
      </p:sp>
    </p:spTree>
    <p:extLst>
      <p:ext uri="{BB962C8B-B14F-4D97-AF65-F5344CB8AC3E}">
        <p14:creationId xmlns:p14="http://schemas.microsoft.com/office/powerpoint/2010/main" val="2128252580"/>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hyperlink" Target="https://www.investopedia.com/terms/m/movingaverage.asp" TargetMode="External"/><Relationship Id="rId2" Type="http://schemas.openxmlformats.org/officeDocument/2006/relationships/hyperlink" Target="https://www.investopedia.com/terms/a/autoregressive.as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4219E-1C28-98D8-4612-E9A7F461BFB3}"/>
              </a:ext>
            </a:extLst>
          </p:cNvPr>
          <p:cNvSpPr>
            <a:spLocks noGrp="1"/>
          </p:cNvSpPr>
          <p:nvPr>
            <p:ph type="ctrTitle"/>
          </p:nvPr>
        </p:nvSpPr>
        <p:spPr>
          <a:xfrm>
            <a:off x="714375" y="814387"/>
            <a:ext cx="7477126" cy="2614613"/>
          </a:xfrm>
        </p:spPr>
        <p:txBody>
          <a:bodyPr>
            <a:normAutofit fontScale="90000"/>
          </a:bodyPr>
          <a:lstStyle/>
          <a:p>
            <a:pPr algn="l"/>
            <a:r>
              <a:rPr lang="en-IN" sz="4400" b="1" dirty="0">
                <a:solidFill>
                  <a:schemeClr val="accent2">
                    <a:lumMod val="75000"/>
                  </a:schemeClr>
                </a:solidFill>
              </a:rPr>
              <a:t>FINAL PROJECT</a:t>
            </a:r>
            <a:br>
              <a:rPr lang="en-IN" sz="4400" b="1" dirty="0">
                <a:solidFill>
                  <a:schemeClr val="accent2">
                    <a:lumMod val="75000"/>
                  </a:schemeClr>
                </a:solidFill>
              </a:rPr>
            </a:br>
            <a:br>
              <a:rPr lang="en-IN" sz="4400" b="1" dirty="0">
                <a:solidFill>
                  <a:schemeClr val="accent2">
                    <a:lumMod val="75000"/>
                  </a:schemeClr>
                </a:solidFill>
              </a:rPr>
            </a:br>
            <a:r>
              <a:rPr lang="en-IN" sz="4400" b="1" dirty="0">
                <a:solidFill>
                  <a:schemeClr val="accent2">
                    <a:lumMod val="75000"/>
                  </a:schemeClr>
                </a:solidFill>
              </a:rPr>
              <a:t>FORECASTING FOREIGN TOURIST ARRIVALS IN INDIA</a:t>
            </a:r>
          </a:p>
        </p:txBody>
      </p:sp>
      <p:sp>
        <p:nvSpPr>
          <p:cNvPr id="3" name="Subtitle 2">
            <a:extLst>
              <a:ext uri="{FF2B5EF4-FFF2-40B4-BE49-F238E27FC236}">
                <a16:creationId xmlns:a16="http://schemas.microsoft.com/office/drawing/2014/main" id="{9FAEE25E-9F16-A0A2-2BCA-04086EA3EA4A}"/>
              </a:ext>
            </a:extLst>
          </p:cNvPr>
          <p:cNvSpPr>
            <a:spLocks noGrp="1"/>
          </p:cNvSpPr>
          <p:nvPr>
            <p:ph type="subTitle" idx="1"/>
          </p:nvPr>
        </p:nvSpPr>
        <p:spPr>
          <a:xfrm>
            <a:off x="714375" y="5202238"/>
            <a:ext cx="5381625" cy="1331727"/>
          </a:xfrm>
        </p:spPr>
        <p:txBody>
          <a:bodyPr>
            <a:normAutofit/>
          </a:bodyPr>
          <a:lstStyle/>
          <a:p>
            <a:pPr algn="l"/>
            <a:r>
              <a:rPr lang="en-IN" sz="2000" dirty="0">
                <a:solidFill>
                  <a:schemeClr val="tx1">
                    <a:lumMod val="75000"/>
                    <a:lumOff val="25000"/>
                  </a:schemeClr>
                </a:solidFill>
              </a:rPr>
              <a:t>Name: Aditya Gavankar</a:t>
            </a:r>
          </a:p>
          <a:p>
            <a:pPr algn="l"/>
            <a:r>
              <a:rPr lang="en-IN" sz="2000" dirty="0">
                <a:solidFill>
                  <a:schemeClr val="tx1">
                    <a:lumMod val="75000"/>
                    <a:lumOff val="25000"/>
                  </a:schemeClr>
                </a:solidFill>
              </a:rPr>
              <a:t>Bachelors of Technology in Data Science</a:t>
            </a:r>
          </a:p>
          <a:p>
            <a:pPr algn="l"/>
            <a:r>
              <a:rPr lang="en-IN" sz="2000" dirty="0">
                <a:solidFill>
                  <a:schemeClr val="tx1">
                    <a:lumMod val="75000"/>
                    <a:lumOff val="25000"/>
                  </a:schemeClr>
                </a:solidFill>
              </a:rPr>
              <a:t>Roll Number: J072</a:t>
            </a:r>
          </a:p>
        </p:txBody>
      </p:sp>
    </p:spTree>
    <p:extLst>
      <p:ext uri="{BB962C8B-B14F-4D97-AF65-F5344CB8AC3E}">
        <p14:creationId xmlns:p14="http://schemas.microsoft.com/office/powerpoint/2010/main" val="173909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62DA-B80C-B432-4D46-86B8A97ADE4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A8F10CE-C19F-52FE-A137-F2669AECD65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5225AA9-8882-C1F8-549E-3F1F51105906}"/>
              </a:ext>
            </a:extLst>
          </p:cNvPr>
          <p:cNvPicPr>
            <a:picLocks noChangeAspect="1"/>
          </p:cNvPicPr>
          <p:nvPr/>
        </p:nvPicPr>
        <p:blipFill rotWithShape="1">
          <a:blip r:embed="rId2">
            <a:extLst>
              <a:ext uri="{28A0092B-C50C-407E-A947-70E740481C1C}">
                <a14:useLocalDpi xmlns:a14="http://schemas.microsoft.com/office/drawing/2010/main" val="0"/>
              </a:ext>
            </a:extLst>
          </a:blip>
          <a:srcRect l="8" t="84" b="1"/>
          <a:stretch/>
        </p:blipFill>
        <p:spPr bwMode="auto">
          <a:xfrm>
            <a:off x="0" y="1"/>
            <a:ext cx="12192000" cy="6858000"/>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566205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4029B-E081-D543-ECF2-EE3D8182A1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4F4586-9677-D647-45B7-ED35E1E39D9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F037426-C520-E1CB-BA39-F643EB5B4A52}"/>
              </a:ext>
            </a:extLst>
          </p:cNvPr>
          <p:cNvPicPr>
            <a:picLocks noChangeAspect="1"/>
          </p:cNvPicPr>
          <p:nvPr/>
        </p:nvPicPr>
        <p:blipFill rotWithShape="1">
          <a:blip r:embed="rId2">
            <a:extLst>
              <a:ext uri="{28A0092B-C50C-407E-A947-70E740481C1C}">
                <a14:useLocalDpi xmlns:a14="http://schemas.microsoft.com/office/drawing/2010/main" val="0"/>
              </a:ext>
            </a:extLst>
          </a:blip>
          <a:srcRect l="200"/>
          <a:stretch/>
        </p:blipFill>
        <p:spPr bwMode="auto">
          <a:xfrm>
            <a:off x="0" y="0"/>
            <a:ext cx="12192000" cy="6858000"/>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684157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68EE6-E4E1-F287-DC31-A0AE10F6A993}"/>
              </a:ext>
            </a:extLst>
          </p:cNvPr>
          <p:cNvSpPr>
            <a:spLocks noGrp="1"/>
          </p:cNvSpPr>
          <p:nvPr>
            <p:ph type="title"/>
          </p:nvPr>
        </p:nvSpPr>
        <p:spPr>
          <a:xfrm>
            <a:off x="677334" y="503068"/>
            <a:ext cx="8596668" cy="1320800"/>
          </a:xfrm>
        </p:spPr>
        <p:txBody>
          <a:bodyPr/>
          <a:lstStyle/>
          <a:p>
            <a:pPr algn="ctr"/>
            <a:r>
              <a:rPr lang="en-IN" b="1" dirty="0">
                <a:solidFill>
                  <a:schemeClr val="accent2">
                    <a:lumMod val="75000"/>
                  </a:schemeClr>
                </a:solidFill>
              </a:rPr>
              <a:t>TIME SERIES DECOMPOSITION</a:t>
            </a:r>
          </a:p>
        </p:txBody>
      </p:sp>
      <p:sp>
        <p:nvSpPr>
          <p:cNvPr id="3" name="Content Placeholder 2">
            <a:extLst>
              <a:ext uri="{FF2B5EF4-FFF2-40B4-BE49-F238E27FC236}">
                <a16:creationId xmlns:a16="http://schemas.microsoft.com/office/drawing/2014/main" id="{041960AB-3D82-A008-DE00-FA7CDD6A67FA}"/>
              </a:ext>
            </a:extLst>
          </p:cNvPr>
          <p:cNvSpPr>
            <a:spLocks noGrp="1"/>
          </p:cNvSpPr>
          <p:nvPr>
            <p:ph idx="1"/>
          </p:nvPr>
        </p:nvSpPr>
        <p:spPr>
          <a:xfrm>
            <a:off x="677334" y="1690688"/>
            <a:ext cx="5235194" cy="4802186"/>
          </a:xfrm>
        </p:spPr>
        <p:txBody>
          <a:bodyPr/>
          <a:lstStyle/>
          <a:p>
            <a:endParaRPr lang="en-IN" b="1" i="0" dirty="0">
              <a:solidFill>
                <a:srgbClr val="555555"/>
              </a:solidFill>
              <a:effectLst/>
              <a:latin typeface="Calibri" panose="020F0502020204030204" pitchFamily="34" charset="0"/>
              <a:cs typeface="Calibri" panose="020F0502020204030204" pitchFamily="34" charset="0"/>
            </a:endParaRPr>
          </a:p>
          <a:p>
            <a:r>
              <a:rPr lang="en-IN" sz="1700" b="1" i="0" u="sng" dirty="0">
                <a:solidFill>
                  <a:srgbClr val="555555"/>
                </a:solidFill>
                <a:effectLst/>
                <a:latin typeface="Calibri" panose="020F0502020204030204" pitchFamily="34" charset="0"/>
                <a:cs typeface="Calibri" panose="020F0502020204030204" pitchFamily="34" charset="0"/>
              </a:rPr>
              <a:t>T</a:t>
            </a:r>
            <a:r>
              <a:rPr lang="en-US" sz="1700" b="1" i="0" u="sng" dirty="0">
                <a:solidFill>
                  <a:srgbClr val="555555"/>
                </a:solidFill>
                <a:effectLst/>
                <a:latin typeface="Calibri" panose="020F0502020204030204" pitchFamily="34" charset="0"/>
                <a:cs typeface="Calibri" panose="020F0502020204030204" pitchFamily="34" charset="0"/>
              </a:rPr>
              <a:t>rend</a:t>
            </a:r>
            <a:r>
              <a:rPr lang="en-US" sz="1700" b="0" i="0" dirty="0">
                <a:solidFill>
                  <a:srgbClr val="555555"/>
                </a:solidFill>
                <a:effectLst/>
                <a:latin typeface="Calibri" panose="020F0502020204030204" pitchFamily="34" charset="0"/>
                <a:cs typeface="Calibri" panose="020F0502020204030204" pitchFamily="34" charset="0"/>
              </a:rPr>
              <a:t>: The increasing or decreasing value in the series.</a:t>
            </a:r>
          </a:p>
          <a:p>
            <a:endParaRPr lang="en-IN" sz="1700" dirty="0">
              <a:latin typeface="Calibri" panose="020F0502020204030204" pitchFamily="34" charset="0"/>
              <a:cs typeface="Calibri" panose="020F0502020204030204" pitchFamily="34" charset="0"/>
            </a:endParaRPr>
          </a:p>
          <a:p>
            <a:r>
              <a:rPr lang="en-US" sz="1700" b="1" i="0" u="sng" dirty="0">
                <a:solidFill>
                  <a:srgbClr val="555555"/>
                </a:solidFill>
                <a:effectLst/>
                <a:latin typeface="Calibri" panose="020F0502020204030204" pitchFamily="34" charset="0"/>
                <a:cs typeface="Calibri" panose="020F0502020204030204" pitchFamily="34" charset="0"/>
              </a:rPr>
              <a:t>Seasonality</a:t>
            </a:r>
            <a:r>
              <a:rPr lang="en-US" sz="1700" b="0" i="0" dirty="0">
                <a:solidFill>
                  <a:srgbClr val="555555"/>
                </a:solidFill>
                <a:effectLst/>
                <a:latin typeface="Calibri" panose="020F0502020204030204" pitchFamily="34" charset="0"/>
                <a:cs typeface="Calibri" panose="020F0502020204030204" pitchFamily="34" charset="0"/>
              </a:rPr>
              <a:t>: The repeating short-term cycle in the series.</a:t>
            </a:r>
          </a:p>
          <a:p>
            <a:endParaRPr lang="en-IN" sz="1700" dirty="0">
              <a:latin typeface="Calibri" panose="020F0502020204030204" pitchFamily="34" charset="0"/>
              <a:cs typeface="Calibri" panose="020F0502020204030204" pitchFamily="34" charset="0"/>
            </a:endParaRPr>
          </a:p>
          <a:p>
            <a:r>
              <a:rPr lang="en-US" sz="1700" b="1" i="0" u="sng" dirty="0">
                <a:solidFill>
                  <a:srgbClr val="555555"/>
                </a:solidFill>
                <a:effectLst/>
                <a:latin typeface="Calibri" panose="020F0502020204030204" pitchFamily="34" charset="0"/>
                <a:cs typeface="Calibri" panose="020F0502020204030204" pitchFamily="34" charset="0"/>
              </a:rPr>
              <a:t>Noise</a:t>
            </a:r>
            <a:r>
              <a:rPr lang="en-US" sz="1700" b="0" i="0" dirty="0">
                <a:solidFill>
                  <a:srgbClr val="555555"/>
                </a:solidFill>
                <a:effectLst/>
                <a:latin typeface="Calibri" panose="020F0502020204030204" pitchFamily="34" charset="0"/>
                <a:cs typeface="Calibri" panose="020F0502020204030204" pitchFamily="34" charset="0"/>
              </a:rPr>
              <a:t>: The random variation in the series.</a:t>
            </a:r>
            <a:endParaRPr lang="en-IN" sz="1700" dirty="0">
              <a:latin typeface="Calibri" panose="020F0502020204030204" pitchFamily="34" charset="0"/>
              <a:cs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80B1C1FE-57F5-0214-B063-87E9D600AB8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79472" y="1690689"/>
            <a:ext cx="5235194" cy="4802187"/>
          </a:xfrm>
          <a:prstGeom prst="rect">
            <a:avLst/>
          </a:prstGeom>
          <a:noFill/>
          <a:ln>
            <a:solidFill>
              <a:schemeClr val="tx1"/>
            </a:solidFill>
          </a:ln>
        </p:spPr>
      </p:pic>
    </p:spTree>
    <p:extLst>
      <p:ext uri="{BB962C8B-B14F-4D97-AF65-F5344CB8AC3E}">
        <p14:creationId xmlns:p14="http://schemas.microsoft.com/office/powerpoint/2010/main" val="37304153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A6356-0CDA-AE6A-6921-36A9B2B05534}"/>
              </a:ext>
            </a:extLst>
          </p:cNvPr>
          <p:cNvSpPr>
            <a:spLocks noGrp="1"/>
          </p:cNvSpPr>
          <p:nvPr>
            <p:ph type="title"/>
          </p:nvPr>
        </p:nvSpPr>
        <p:spPr>
          <a:xfrm>
            <a:off x="677334" y="494190"/>
            <a:ext cx="8596668" cy="1320800"/>
          </a:xfrm>
        </p:spPr>
        <p:txBody>
          <a:bodyPr/>
          <a:lstStyle/>
          <a:p>
            <a:pPr algn="ctr"/>
            <a:r>
              <a:rPr lang="en-IN" b="1" dirty="0">
                <a:solidFill>
                  <a:schemeClr val="accent2">
                    <a:lumMod val="75000"/>
                  </a:schemeClr>
                </a:solidFill>
              </a:rPr>
              <a:t>STATIONARITY</a:t>
            </a:r>
          </a:p>
        </p:txBody>
      </p:sp>
      <p:sp>
        <p:nvSpPr>
          <p:cNvPr id="3" name="Content Placeholder 2">
            <a:extLst>
              <a:ext uri="{FF2B5EF4-FFF2-40B4-BE49-F238E27FC236}">
                <a16:creationId xmlns:a16="http://schemas.microsoft.com/office/drawing/2014/main" id="{D9CCDAED-D326-820A-2387-B33A45ED2794}"/>
              </a:ext>
            </a:extLst>
          </p:cNvPr>
          <p:cNvSpPr>
            <a:spLocks noGrp="1"/>
          </p:cNvSpPr>
          <p:nvPr>
            <p:ph idx="1"/>
          </p:nvPr>
        </p:nvSpPr>
        <p:spPr/>
        <p:txBody>
          <a:bodyPr>
            <a:normAutofit/>
          </a:bodyPr>
          <a:lstStyle/>
          <a:p>
            <a:pPr algn="just"/>
            <a:r>
              <a:rPr lang="en-IN" sz="1700" b="1" kern="100" dirty="0">
                <a:effectLst/>
                <a:latin typeface="Calibri" panose="020F0502020204030204" pitchFamily="34" charset="0"/>
                <a:ea typeface="Calibri" panose="020F0502020204030204" pitchFamily="34" charset="0"/>
                <a:cs typeface="Calibri" panose="020F0502020204030204" pitchFamily="34" charset="0"/>
              </a:rPr>
              <a:t>‘Stationarity’</a:t>
            </a:r>
            <a:r>
              <a:rPr lang="en-IN" sz="1700" kern="100" dirty="0">
                <a:effectLst/>
                <a:latin typeface="Calibri" panose="020F0502020204030204" pitchFamily="34" charset="0"/>
                <a:ea typeface="Calibri" panose="020F0502020204030204" pitchFamily="34" charset="0"/>
                <a:cs typeface="Calibri" panose="020F0502020204030204" pitchFamily="34" charset="0"/>
              </a:rPr>
              <a:t> is one of the most important concepts while working time series data.</a:t>
            </a:r>
            <a:endParaRPr lang="en-IN" sz="1700" dirty="0">
              <a:latin typeface="Calibri" panose="020F0502020204030204" pitchFamily="34" charset="0"/>
              <a:cs typeface="Calibri" panose="020F0502020204030204" pitchFamily="34" charset="0"/>
            </a:endParaRPr>
          </a:p>
          <a:p>
            <a:pPr algn="just"/>
            <a:r>
              <a:rPr lang="en-IN" sz="1700" dirty="0">
                <a:effectLst/>
                <a:latin typeface="Calibri" panose="020F0502020204030204" pitchFamily="34" charset="0"/>
                <a:ea typeface="Calibri" panose="020F0502020204030204" pitchFamily="34" charset="0"/>
                <a:cs typeface="Calibri" panose="020F0502020204030204" pitchFamily="34" charset="0"/>
              </a:rPr>
              <a:t>A time series is said to be </a:t>
            </a:r>
            <a:r>
              <a:rPr lang="en-IN" sz="1700" b="1" dirty="0">
                <a:effectLst/>
                <a:latin typeface="Calibri" panose="020F0502020204030204" pitchFamily="34" charset="0"/>
                <a:ea typeface="Calibri" panose="020F0502020204030204" pitchFamily="34" charset="0"/>
                <a:cs typeface="Calibri" panose="020F0502020204030204" pitchFamily="34" charset="0"/>
              </a:rPr>
              <a:t>stationary</a:t>
            </a:r>
            <a:r>
              <a:rPr lang="en-IN" sz="1700" dirty="0">
                <a:effectLst/>
                <a:latin typeface="Calibri" panose="020F0502020204030204" pitchFamily="34" charset="0"/>
                <a:ea typeface="Calibri" panose="020F0502020204030204" pitchFamily="34" charset="0"/>
                <a:cs typeface="Calibri" panose="020F0502020204030204" pitchFamily="34" charset="0"/>
              </a:rPr>
              <a:t> if its statistical properties such as mean, variance remain constant over time.</a:t>
            </a:r>
          </a:p>
          <a:p>
            <a:pPr algn="just"/>
            <a:r>
              <a:rPr lang="en-IN" sz="1700" dirty="0">
                <a:effectLst/>
                <a:latin typeface="Calibri" panose="020F0502020204030204" pitchFamily="34" charset="0"/>
                <a:ea typeface="Calibri" panose="020F0502020204030204" pitchFamily="34" charset="0"/>
                <a:cs typeface="Calibri" panose="020F0502020204030204" pitchFamily="34" charset="0"/>
              </a:rPr>
              <a:t>Though stationarity assumption is taken in many time series models, almost none of practical time series are stationary. </a:t>
            </a:r>
          </a:p>
          <a:p>
            <a:pPr algn="just"/>
            <a:r>
              <a:rPr lang="en-IN" sz="1700" dirty="0">
                <a:effectLst/>
                <a:latin typeface="Calibri" panose="020F0502020204030204" pitchFamily="34" charset="0"/>
                <a:ea typeface="Calibri" panose="020F0502020204030204" pitchFamily="34" charset="0"/>
                <a:cs typeface="Calibri" panose="020F0502020204030204" pitchFamily="34" charset="0"/>
              </a:rPr>
              <a:t>Most of the time series models work on the assumption that the time series is stationary.</a:t>
            </a:r>
          </a:p>
          <a:p>
            <a:pPr algn="just"/>
            <a:r>
              <a:rPr lang="en-IN" sz="1700" dirty="0">
                <a:effectLst/>
                <a:latin typeface="Calibri" panose="020F0502020204030204" pitchFamily="34" charset="0"/>
                <a:ea typeface="Calibri" panose="020F0502020204030204" pitchFamily="34" charset="0"/>
                <a:cs typeface="Calibri" panose="020F0502020204030204" pitchFamily="34" charset="0"/>
              </a:rPr>
              <a:t>Intuitively, we can say that if a time series has a particular behaviour over time, there is a very high probability that it will follow the same in the future</a:t>
            </a:r>
          </a:p>
          <a:p>
            <a:pPr algn="just"/>
            <a:endParaRPr lang="en-IN" sz="17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85069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E4317-22C1-5501-977D-DC6E17830B16}"/>
              </a:ext>
            </a:extLst>
          </p:cNvPr>
          <p:cNvSpPr>
            <a:spLocks noGrp="1"/>
          </p:cNvSpPr>
          <p:nvPr>
            <p:ph type="title"/>
          </p:nvPr>
        </p:nvSpPr>
        <p:spPr>
          <a:xfrm>
            <a:off x="677334" y="494190"/>
            <a:ext cx="8596668" cy="1320800"/>
          </a:xfrm>
        </p:spPr>
        <p:txBody>
          <a:bodyPr/>
          <a:lstStyle/>
          <a:p>
            <a:pPr algn="ctr"/>
            <a:r>
              <a:rPr lang="en-IN" b="1" dirty="0">
                <a:solidFill>
                  <a:schemeClr val="accent2">
                    <a:lumMod val="75000"/>
                  </a:schemeClr>
                </a:solidFill>
              </a:rPr>
              <a:t>AUGMENTED DICKEY-FULLER TEST</a:t>
            </a:r>
          </a:p>
        </p:txBody>
      </p:sp>
      <p:sp>
        <p:nvSpPr>
          <p:cNvPr id="3" name="Content Placeholder 2">
            <a:extLst>
              <a:ext uri="{FF2B5EF4-FFF2-40B4-BE49-F238E27FC236}">
                <a16:creationId xmlns:a16="http://schemas.microsoft.com/office/drawing/2014/main" id="{3066D919-61F2-65D6-03F6-E63803081E11}"/>
              </a:ext>
            </a:extLst>
          </p:cNvPr>
          <p:cNvSpPr>
            <a:spLocks noGrp="1"/>
          </p:cNvSpPr>
          <p:nvPr>
            <p:ph idx="1"/>
          </p:nvPr>
        </p:nvSpPr>
        <p:spPr/>
        <p:txBody>
          <a:bodyPr>
            <a:normAutofit/>
          </a:bodyPr>
          <a:lstStyle/>
          <a:p>
            <a:r>
              <a:rPr lang="en-IN" sz="1700" u="sng" dirty="0">
                <a:latin typeface="Calibri" panose="020F0502020204030204" pitchFamily="34" charset="0"/>
                <a:cs typeface="Calibri" panose="020F0502020204030204" pitchFamily="34" charset="0"/>
              </a:rPr>
              <a:t>Null Hypothesis (H</a:t>
            </a:r>
            <a:r>
              <a:rPr lang="en-IN" sz="1100" u="sng" dirty="0">
                <a:latin typeface="Calibri" panose="020F0502020204030204" pitchFamily="34" charset="0"/>
                <a:cs typeface="Calibri" panose="020F0502020204030204" pitchFamily="34" charset="0"/>
              </a:rPr>
              <a:t>0</a:t>
            </a:r>
            <a:r>
              <a:rPr lang="en-IN" sz="1700" u="sng" dirty="0">
                <a:latin typeface="Calibri" panose="020F0502020204030204" pitchFamily="34" charset="0"/>
                <a:cs typeface="Calibri" panose="020F0502020204030204" pitchFamily="34" charset="0"/>
              </a:rPr>
              <a:t>)</a:t>
            </a:r>
            <a:r>
              <a:rPr lang="en-IN" sz="1700" dirty="0">
                <a:latin typeface="Calibri" panose="020F0502020204030204" pitchFamily="34" charset="0"/>
                <a:cs typeface="Calibri" panose="020F0502020204030204" pitchFamily="34" charset="0"/>
              </a:rPr>
              <a:t>: Unit root is present in a time series (alpha = 1).</a:t>
            </a:r>
          </a:p>
          <a:p>
            <a:pPr marL="0" indent="0">
              <a:buNone/>
            </a:pPr>
            <a:r>
              <a:rPr lang="en-IN" sz="1700" dirty="0">
                <a:latin typeface="Calibri" panose="020F0502020204030204" pitchFamily="34" charset="0"/>
                <a:cs typeface="Calibri" panose="020F0502020204030204" pitchFamily="34" charset="0"/>
              </a:rPr>
              <a:t>				        p-value is greater than significance level.</a:t>
            </a:r>
          </a:p>
          <a:p>
            <a:pPr marL="0" indent="0">
              <a:buNone/>
            </a:pPr>
            <a:r>
              <a:rPr lang="en-IN" sz="1700" dirty="0">
                <a:latin typeface="Calibri" panose="020F0502020204030204" pitchFamily="34" charset="0"/>
                <a:cs typeface="Calibri" panose="020F0502020204030204" pitchFamily="34" charset="0"/>
              </a:rPr>
              <a:t>				        Time series is non-stationary.</a:t>
            </a:r>
          </a:p>
          <a:p>
            <a:pPr marL="0" indent="0">
              <a:buNone/>
            </a:pPr>
            <a:endParaRPr lang="en-IN" sz="1700" dirty="0">
              <a:latin typeface="Calibri" panose="020F0502020204030204" pitchFamily="34" charset="0"/>
              <a:cs typeface="Calibri" panose="020F0502020204030204" pitchFamily="34" charset="0"/>
            </a:endParaRPr>
          </a:p>
          <a:p>
            <a:pPr marL="0" indent="0">
              <a:buNone/>
            </a:pPr>
            <a:endParaRPr lang="en-IN" sz="1700" dirty="0">
              <a:latin typeface="Calibri" panose="020F0502020204030204" pitchFamily="34" charset="0"/>
              <a:cs typeface="Calibri" panose="020F0502020204030204" pitchFamily="34" charset="0"/>
            </a:endParaRPr>
          </a:p>
          <a:p>
            <a:pPr marL="0" indent="0">
              <a:buNone/>
            </a:pPr>
            <a:endParaRPr lang="en-IN" sz="1700" dirty="0">
              <a:latin typeface="Calibri" panose="020F0502020204030204" pitchFamily="34" charset="0"/>
              <a:cs typeface="Calibri" panose="020F0502020204030204" pitchFamily="34" charset="0"/>
            </a:endParaRPr>
          </a:p>
          <a:p>
            <a:r>
              <a:rPr lang="en-IN" sz="1700" u="sng" dirty="0">
                <a:latin typeface="Calibri" panose="020F0502020204030204" pitchFamily="34" charset="0"/>
                <a:cs typeface="Calibri" panose="020F0502020204030204" pitchFamily="34" charset="0"/>
              </a:rPr>
              <a:t>Alternate Hypothesis (H</a:t>
            </a:r>
            <a:r>
              <a:rPr lang="en-IN" sz="1100" u="sng" dirty="0">
                <a:latin typeface="Calibri" panose="020F0502020204030204" pitchFamily="34" charset="0"/>
                <a:cs typeface="Calibri" panose="020F0502020204030204" pitchFamily="34" charset="0"/>
              </a:rPr>
              <a:t>A</a:t>
            </a:r>
            <a:r>
              <a:rPr lang="en-IN" sz="1700" u="sng" dirty="0">
                <a:latin typeface="Calibri" panose="020F0502020204030204" pitchFamily="34" charset="0"/>
                <a:cs typeface="Calibri" panose="020F0502020204030204" pitchFamily="34" charset="0"/>
              </a:rPr>
              <a:t>)</a:t>
            </a:r>
            <a:r>
              <a:rPr lang="en-IN" sz="1700" dirty="0">
                <a:latin typeface="Calibri" panose="020F0502020204030204" pitchFamily="34" charset="0"/>
                <a:cs typeface="Calibri" panose="020F0502020204030204" pitchFamily="34" charset="0"/>
              </a:rPr>
              <a:t>: p-value is less than significance level.</a:t>
            </a:r>
          </a:p>
          <a:p>
            <a:pPr marL="0" indent="0">
              <a:buNone/>
            </a:pPr>
            <a:r>
              <a:rPr lang="en-IN" sz="1700" dirty="0">
                <a:latin typeface="Calibri" panose="020F0502020204030204" pitchFamily="34" charset="0"/>
                <a:cs typeface="Calibri" panose="020F0502020204030204" pitchFamily="34" charset="0"/>
              </a:rPr>
              <a:t>					        Time series is stationary.</a:t>
            </a:r>
          </a:p>
        </p:txBody>
      </p:sp>
      <p:pic>
        <p:nvPicPr>
          <p:cNvPr id="4" name="Picture 3" descr="Why is Augmented Dickey–Fuller test (ADF Test) so important in Time Series  Analysis | by Mukesh Chaudhary | Medium">
            <a:extLst>
              <a:ext uri="{FF2B5EF4-FFF2-40B4-BE49-F238E27FC236}">
                <a16:creationId xmlns:a16="http://schemas.microsoft.com/office/drawing/2014/main" id="{8CA739B8-0607-A7EF-5E07-0099ED65DB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43948" y="3429000"/>
            <a:ext cx="4663440" cy="631190"/>
          </a:xfrm>
          <a:prstGeom prst="rect">
            <a:avLst/>
          </a:prstGeom>
          <a:noFill/>
          <a:ln>
            <a:noFill/>
          </a:ln>
        </p:spPr>
      </p:pic>
    </p:spTree>
    <p:extLst>
      <p:ext uri="{BB962C8B-B14F-4D97-AF65-F5344CB8AC3E}">
        <p14:creationId xmlns:p14="http://schemas.microsoft.com/office/powerpoint/2010/main" val="3812418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AF995-3FC9-64D9-4057-2AA26FEC7BF0}"/>
              </a:ext>
            </a:extLst>
          </p:cNvPr>
          <p:cNvSpPr>
            <a:spLocks noGrp="1"/>
          </p:cNvSpPr>
          <p:nvPr>
            <p:ph type="title"/>
          </p:nvPr>
        </p:nvSpPr>
        <p:spPr>
          <a:xfrm>
            <a:off x="677334" y="482442"/>
            <a:ext cx="8596668" cy="1320800"/>
          </a:xfrm>
        </p:spPr>
        <p:txBody>
          <a:bodyPr/>
          <a:lstStyle/>
          <a:p>
            <a:pPr algn="ctr"/>
            <a:r>
              <a:rPr lang="en-IN" b="1" dirty="0">
                <a:solidFill>
                  <a:schemeClr val="accent2">
                    <a:lumMod val="75000"/>
                  </a:schemeClr>
                </a:solidFill>
              </a:rPr>
              <a:t>SMOOTHING TECHNIQUE</a:t>
            </a:r>
          </a:p>
        </p:txBody>
      </p:sp>
      <p:sp>
        <p:nvSpPr>
          <p:cNvPr id="3" name="Content Placeholder 2">
            <a:extLst>
              <a:ext uri="{FF2B5EF4-FFF2-40B4-BE49-F238E27FC236}">
                <a16:creationId xmlns:a16="http://schemas.microsoft.com/office/drawing/2014/main" id="{A9554321-93F4-D369-2808-B118A9AF0E33}"/>
              </a:ext>
            </a:extLst>
          </p:cNvPr>
          <p:cNvSpPr>
            <a:spLocks noGrp="1"/>
          </p:cNvSpPr>
          <p:nvPr>
            <p:ph idx="1"/>
          </p:nvPr>
        </p:nvSpPr>
        <p:spPr>
          <a:xfrm>
            <a:off x="677334" y="1580225"/>
            <a:ext cx="8596668" cy="4461138"/>
          </a:xfrm>
        </p:spPr>
        <p:txBody>
          <a:bodyPr/>
          <a:lstStyle/>
          <a:p>
            <a:r>
              <a:rPr lang="en-IN" sz="1700" dirty="0">
                <a:latin typeface="Calibri" panose="020F0502020204030204" pitchFamily="34" charset="0"/>
                <a:cs typeface="Calibri" panose="020F0502020204030204" pitchFamily="34" charset="0"/>
              </a:rPr>
              <a:t>Moving Average Smoothing</a:t>
            </a:r>
          </a:p>
          <a:p>
            <a:endParaRPr lang="en-IN" dirty="0"/>
          </a:p>
          <a:p>
            <a:endParaRPr lang="en-IN" dirty="0"/>
          </a:p>
          <a:p>
            <a:endParaRPr lang="en-IN" dirty="0"/>
          </a:p>
          <a:p>
            <a:endParaRPr lang="en-IN" dirty="0"/>
          </a:p>
          <a:p>
            <a:endParaRPr lang="en-IN" dirty="0"/>
          </a:p>
          <a:p>
            <a:endParaRPr lang="en-IN" sz="100" dirty="0"/>
          </a:p>
          <a:p>
            <a:r>
              <a:rPr lang="en-IN" sz="1700" dirty="0">
                <a:latin typeface="Calibri" panose="020F0502020204030204" pitchFamily="34" charset="0"/>
                <a:cs typeface="Calibri" panose="020F0502020204030204" pitchFamily="34" charset="0"/>
              </a:rPr>
              <a:t>Exponential Smoothing</a:t>
            </a:r>
          </a:p>
        </p:txBody>
      </p:sp>
      <p:pic>
        <p:nvPicPr>
          <p:cNvPr id="4" name="Picture 3">
            <a:extLst>
              <a:ext uri="{FF2B5EF4-FFF2-40B4-BE49-F238E27FC236}">
                <a16:creationId xmlns:a16="http://schemas.microsoft.com/office/drawing/2014/main" id="{A6D83DA8-44F7-FD43-1AD2-5C18B5C862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9519" y="2018220"/>
            <a:ext cx="2608580" cy="2011680"/>
          </a:xfrm>
          <a:prstGeom prst="rect">
            <a:avLst/>
          </a:prstGeom>
          <a:noFill/>
          <a:ln>
            <a:noFill/>
          </a:ln>
        </p:spPr>
      </p:pic>
      <p:pic>
        <p:nvPicPr>
          <p:cNvPr id="5" name="Picture 4">
            <a:extLst>
              <a:ext uri="{FF2B5EF4-FFF2-40B4-BE49-F238E27FC236}">
                <a16:creationId xmlns:a16="http://schemas.microsoft.com/office/drawing/2014/main" id="{ACB9D3B0-F52F-E73E-7CB7-1A285D0A07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72709" y="2018220"/>
            <a:ext cx="2701290" cy="2011680"/>
          </a:xfrm>
          <a:prstGeom prst="rect">
            <a:avLst/>
          </a:prstGeom>
          <a:noFill/>
          <a:ln>
            <a:noFill/>
          </a:ln>
        </p:spPr>
      </p:pic>
      <p:pic>
        <p:nvPicPr>
          <p:cNvPr id="9" name="Picture 8">
            <a:extLst>
              <a:ext uri="{FF2B5EF4-FFF2-40B4-BE49-F238E27FC236}">
                <a16:creationId xmlns:a16="http://schemas.microsoft.com/office/drawing/2014/main" id="{09D10ACA-F8EF-24CF-2BA1-31E118FB314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52442" y="4493275"/>
            <a:ext cx="2605657" cy="1996440"/>
          </a:xfrm>
          <a:prstGeom prst="rect">
            <a:avLst/>
          </a:prstGeom>
          <a:noFill/>
          <a:ln>
            <a:noFill/>
          </a:ln>
        </p:spPr>
      </p:pic>
      <p:pic>
        <p:nvPicPr>
          <p:cNvPr id="10" name="Picture 9">
            <a:extLst>
              <a:ext uri="{FF2B5EF4-FFF2-40B4-BE49-F238E27FC236}">
                <a16:creationId xmlns:a16="http://schemas.microsoft.com/office/drawing/2014/main" id="{E78A675A-5FD2-B070-63E9-E36D4394247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72709" y="4496371"/>
            <a:ext cx="2701290" cy="2011463"/>
          </a:xfrm>
          <a:prstGeom prst="rect">
            <a:avLst/>
          </a:prstGeom>
          <a:noFill/>
          <a:ln>
            <a:noFill/>
          </a:ln>
        </p:spPr>
      </p:pic>
    </p:spTree>
    <p:extLst>
      <p:ext uri="{BB962C8B-B14F-4D97-AF65-F5344CB8AC3E}">
        <p14:creationId xmlns:p14="http://schemas.microsoft.com/office/powerpoint/2010/main" val="126425351"/>
      </p:ext>
    </p:extLst>
  </p:cSld>
  <p:clrMapOvr>
    <a:masterClrMapping/>
  </p:clrMapOvr>
  <p:transition spd="slow">
    <p:wheel spokes="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6A54-6386-E108-B90F-FE233C5BD16B}"/>
              </a:ext>
            </a:extLst>
          </p:cNvPr>
          <p:cNvSpPr>
            <a:spLocks noGrp="1"/>
          </p:cNvSpPr>
          <p:nvPr>
            <p:ph type="title"/>
          </p:nvPr>
        </p:nvSpPr>
        <p:spPr>
          <a:xfrm>
            <a:off x="677334" y="494191"/>
            <a:ext cx="8596668" cy="1320800"/>
          </a:xfrm>
        </p:spPr>
        <p:txBody>
          <a:bodyPr/>
          <a:lstStyle/>
          <a:p>
            <a:pPr algn="ctr"/>
            <a:r>
              <a:rPr lang="en-IN" b="1" dirty="0">
                <a:solidFill>
                  <a:schemeClr val="accent2">
                    <a:lumMod val="75000"/>
                  </a:schemeClr>
                </a:solidFill>
              </a:rPr>
              <a:t>ARIMA MODEL</a:t>
            </a:r>
          </a:p>
        </p:txBody>
      </p:sp>
      <p:sp>
        <p:nvSpPr>
          <p:cNvPr id="3" name="Content Placeholder 2">
            <a:extLst>
              <a:ext uri="{FF2B5EF4-FFF2-40B4-BE49-F238E27FC236}">
                <a16:creationId xmlns:a16="http://schemas.microsoft.com/office/drawing/2014/main" id="{E6081F61-4575-A6F1-BE0B-58C1B779AC9A}"/>
              </a:ext>
            </a:extLst>
          </p:cNvPr>
          <p:cNvSpPr>
            <a:spLocks noGrp="1"/>
          </p:cNvSpPr>
          <p:nvPr>
            <p:ph idx="1"/>
          </p:nvPr>
        </p:nvSpPr>
        <p:spPr>
          <a:xfrm>
            <a:off x="677334" y="1814991"/>
            <a:ext cx="8596668" cy="4267154"/>
          </a:xfrm>
        </p:spPr>
        <p:txBody>
          <a:bodyPr>
            <a:normAutofit/>
          </a:bodyPr>
          <a:lstStyle/>
          <a:p>
            <a:pPr algn="just"/>
            <a:r>
              <a:rPr lang="en-US" sz="1700" dirty="0">
                <a:latin typeface="Calibri" panose="020F0502020204030204" pitchFamily="34" charset="0"/>
                <a:cs typeface="Calibri" panose="020F0502020204030204" pitchFamily="34" charset="0"/>
              </a:rPr>
              <a:t>An Autoregressive Integrated Moving Average (ARIMA) model is a statistical analysis model that uses historical time series data to predict future trends. </a:t>
            </a:r>
          </a:p>
          <a:p>
            <a:pPr lvl="1" algn="just">
              <a:buFont typeface="Wingdings" panose="05000000000000000000" pitchFamily="2" charset="2"/>
              <a:buChar char="Ø"/>
            </a:pPr>
            <a:endParaRPr lang="en-IN" sz="100"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endParaRPr>
          </a:p>
          <a:p>
            <a:pPr lvl="1" algn="just">
              <a:buFont typeface="Wingdings" panose="05000000000000000000" pitchFamily="2" charset="2"/>
              <a:buChar char="Ø"/>
            </a:pPr>
            <a:r>
              <a:rPr lang="en-IN" sz="1500"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Autoregression (AR)</a:t>
            </a:r>
            <a:r>
              <a:rPr lang="en-IN" sz="1500" dirty="0">
                <a:latin typeface="Calibri" panose="020F0502020204030204" pitchFamily="34" charset="0"/>
                <a:cs typeface="Calibri" panose="020F0502020204030204" pitchFamily="34" charset="0"/>
              </a:rPr>
              <a:t>: refers to a model that shows a changing variable that regresses on its own lagged, or previous, values.</a:t>
            </a:r>
          </a:p>
          <a:p>
            <a:pPr lvl="2" algn="just">
              <a:buFont typeface="Wingdings" panose="05000000000000000000" pitchFamily="2" charset="2"/>
              <a:buChar char="Ø"/>
            </a:pPr>
            <a:endParaRPr lang="en-IN" sz="100" dirty="0">
              <a:latin typeface="Calibri" panose="020F0502020204030204" pitchFamily="34" charset="0"/>
              <a:cs typeface="Calibri" panose="020F0502020204030204" pitchFamily="34" charset="0"/>
            </a:endParaRPr>
          </a:p>
          <a:p>
            <a:pPr lvl="1" algn="just">
              <a:buFont typeface="Wingdings" panose="05000000000000000000" pitchFamily="2" charset="2"/>
              <a:buChar char="Ø"/>
            </a:pPr>
            <a:r>
              <a:rPr lang="en-IN" sz="1500" u="sng" dirty="0">
                <a:latin typeface="Calibri" panose="020F0502020204030204" pitchFamily="34" charset="0"/>
                <a:cs typeface="Calibri" panose="020F0502020204030204" pitchFamily="34" charset="0"/>
              </a:rPr>
              <a:t>Integrated (I)</a:t>
            </a:r>
            <a:r>
              <a:rPr lang="en-IN" sz="1500" dirty="0">
                <a:latin typeface="Calibri" panose="020F0502020204030204" pitchFamily="34" charset="0"/>
                <a:cs typeface="Calibri" panose="020F0502020204030204" pitchFamily="34" charset="0"/>
              </a:rPr>
              <a:t>: represents the differencing of raw observations to allow the time series to become stationary.</a:t>
            </a:r>
          </a:p>
          <a:p>
            <a:pPr lvl="2" algn="just">
              <a:buFont typeface="Wingdings" panose="05000000000000000000" pitchFamily="2" charset="2"/>
              <a:buChar char="Ø"/>
            </a:pPr>
            <a:endParaRPr lang="en-IN" sz="100" dirty="0">
              <a:latin typeface="Calibri" panose="020F0502020204030204" pitchFamily="34" charset="0"/>
              <a:cs typeface="Calibri" panose="020F0502020204030204" pitchFamily="34" charset="0"/>
            </a:endParaRPr>
          </a:p>
          <a:p>
            <a:pPr lvl="1" algn="just">
              <a:buFont typeface="Wingdings" panose="05000000000000000000" pitchFamily="2" charset="2"/>
              <a:buChar char="Ø"/>
            </a:pPr>
            <a:r>
              <a:rPr lang="en-IN" sz="1500" dirty="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Moving Average (MA)</a:t>
            </a:r>
            <a:r>
              <a:rPr lang="en-IN" sz="1500" dirty="0">
                <a:latin typeface="Calibri" panose="020F0502020204030204" pitchFamily="34" charset="0"/>
                <a:cs typeface="Calibri" panose="020F0502020204030204" pitchFamily="34" charset="0"/>
              </a:rPr>
              <a:t>: incorporates the dependency between an observation and a residual error from a moving average model applied to lagged observations.</a:t>
            </a:r>
          </a:p>
          <a:p>
            <a:pPr marL="0" indent="0" algn="just">
              <a:buNone/>
            </a:pPr>
            <a:endParaRPr lang="en-IN" dirty="0">
              <a:latin typeface="Calibri" panose="020F0502020204030204" pitchFamily="34" charset="0"/>
              <a:cs typeface="Calibri" panose="020F0502020204030204" pitchFamily="34" charset="0"/>
            </a:endParaRPr>
          </a:p>
          <a:p>
            <a:pPr marL="0" indent="0" algn="ctr">
              <a:buNone/>
            </a:pPr>
            <a:r>
              <a:rPr lang="en-IN" sz="1700" dirty="0">
                <a:latin typeface="Calibri" panose="020F0502020204030204" pitchFamily="34" charset="0"/>
                <a:cs typeface="Calibri" panose="020F0502020204030204" pitchFamily="34" charset="0"/>
              </a:rPr>
              <a:t>Prediction = Constant  +  Linear combination lags  +  Linear combination of                                                					    of Y lagged                      forecast errors</a:t>
            </a:r>
          </a:p>
        </p:txBody>
      </p:sp>
    </p:spTree>
    <p:extLst>
      <p:ext uri="{BB962C8B-B14F-4D97-AF65-F5344CB8AC3E}">
        <p14:creationId xmlns:p14="http://schemas.microsoft.com/office/powerpoint/2010/main" val="41799325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80B36-A095-1237-AC58-5E5F753DAD3F}"/>
              </a:ext>
            </a:extLst>
          </p:cNvPr>
          <p:cNvSpPr>
            <a:spLocks noGrp="1"/>
          </p:cNvSpPr>
          <p:nvPr>
            <p:ph type="title"/>
          </p:nvPr>
        </p:nvSpPr>
        <p:spPr>
          <a:xfrm>
            <a:off x="677334" y="494190"/>
            <a:ext cx="8596668" cy="1320800"/>
          </a:xfrm>
        </p:spPr>
        <p:txBody>
          <a:bodyPr/>
          <a:lstStyle/>
          <a:p>
            <a:pPr algn="ctr"/>
            <a:r>
              <a:rPr lang="en-IN" b="1" dirty="0">
                <a:solidFill>
                  <a:schemeClr val="accent2">
                    <a:lumMod val="75000"/>
                  </a:schemeClr>
                </a:solidFill>
              </a:rPr>
              <a:t>ARIMA PARAMETERS</a:t>
            </a:r>
          </a:p>
        </p:txBody>
      </p:sp>
      <p:sp>
        <p:nvSpPr>
          <p:cNvPr id="3" name="Content Placeholder 2">
            <a:extLst>
              <a:ext uri="{FF2B5EF4-FFF2-40B4-BE49-F238E27FC236}">
                <a16:creationId xmlns:a16="http://schemas.microsoft.com/office/drawing/2014/main" id="{B02A0900-8032-F8DE-C030-642C32D00BF5}"/>
              </a:ext>
            </a:extLst>
          </p:cNvPr>
          <p:cNvSpPr>
            <a:spLocks noGrp="1"/>
          </p:cNvSpPr>
          <p:nvPr>
            <p:ph idx="1"/>
          </p:nvPr>
        </p:nvSpPr>
        <p:spPr>
          <a:xfrm>
            <a:off x="677334" y="1814990"/>
            <a:ext cx="8596668" cy="4372746"/>
          </a:xfrm>
        </p:spPr>
        <p:txBody>
          <a:bodyPr>
            <a:normAutofit/>
          </a:bodyPr>
          <a:lstStyle/>
          <a:p>
            <a:pPr algn="just">
              <a:lnSpc>
                <a:spcPct val="107000"/>
              </a:lnSpc>
              <a:spcBef>
                <a:spcPts val="0"/>
              </a:spcBef>
            </a:pPr>
            <a:r>
              <a:rPr lang="en-IN" sz="1700" dirty="0">
                <a:effectLst/>
                <a:latin typeface="Calibri" panose="020F0502020204030204" pitchFamily="34" charset="0"/>
                <a:ea typeface="Calibri" panose="020F0502020204030204" pitchFamily="34" charset="0"/>
                <a:cs typeface="Calibri" panose="020F0502020204030204" pitchFamily="34" charset="0"/>
              </a:rPr>
              <a:t>For ARIMA models, a standard notation would be ARIMA with </a:t>
            </a:r>
            <a:r>
              <a:rPr lang="en-IN" sz="1700" b="1" dirty="0">
                <a:effectLst/>
                <a:latin typeface="Calibri" panose="020F0502020204030204" pitchFamily="34" charset="0"/>
                <a:ea typeface="Calibri" panose="020F0502020204030204" pitchFamily="34" charset="0"/>
                <a:cs typeface="Calibri" panose="020F0502020204030204" pitchFamily="34" charset="0"/>
              </a:rPr>
              <a:t>p, d, and q.</a:t>
            </a:r>
          </a:p>
          <a:p>
            <a:pPr algn="just">
              <a:lnSpc>
                <a:spcPct val="107000"/>
              </a:lnSpc>
              <a:spcBef>
                <a:spcPts val="0"/>
              </a:spcBef>
            </a:pPr>
            <a:endParaRPr lang="en-IN" sz="1800" b="1" kern="100" dirty="0">
              <a:effectLst/>
              <a:latin typeface="Calibri" panose="020F0502020204030204" pitchFamily="34" charset="0"/>
              <a:ea typeface="Calibri" panose="020F0502020204030204" pitchFamily="34" charset="0"/>
              <a:cs typeface="Calibri" panose="020F0502020204030204" pitchFamily="34" charset="0"/>
            </a:endParaRPr>
          </a:p>
          <a:p>
            <a:pPr lvl="1" algn="just">
              <a:lnSpc>
                <a:spcPct val="107000"/>
              </a:lnSpc>
              <a:spcBef>
                <a:spcPts val="0"/>
              </a:spcBef>
              <a:buFont typeface="Wingdings" panose="05000000000000000000" pitchFamily="2" charset="2"/>
              <a:buChar char="Ø"/>
            </a:pPr>
            <a:r>
              <a:rPr lang="en-IN" sz="1500" b="1" kern="100" dirty="0">
                <a:effectLst/>
                <a:latin typeface="Calibri" panose="020F0502020204030204" pitchFamily="34" charset="0"/>
                <a:ea typeface="Calibri" panose="020F0502020204030204" pitchFamily="34" charset="0"/>
                <a:cs typeface="Calibri" panose="020F0502020204030204" pitchFamily="34" charset="0"/>
              </a:rPr>
              <a:t>p</a:t>
            </a:r>
            <a:r>
              <a:rPr lang="en-IN" sz="1500" kern="100" dirty="0">
                <a:effectLst/>
                <a:latin typeface="Calibri" panose="020F0502020204030204" pitchFamily="34" charset="0"/>
                <a:ea typeface="Calibri" panose="020F0502020204030204" pitchFamily="34" charset="0"/>
                <a:cs typeface="Calibri" panose="020F0502020204030204" pitchFamily="34" charset="0"/>
              </a:rPr>
              <a:t>: the number of lag observations in the model, also known as the lag order.</a:t>
            </a:r>
          </a:p>
          <a:p>
            <a:pPr lvl="1" algn="just">
              <a:lnSpc>
                <a:spcPct val="107000"/>
              </a:lnSpc>
              <a:spcBef>
                <a:spcPts val="0"/>
              </a:spcBef>
              <a:buFont typeface="Wingdings" panose="05000000000000000000" pitchFamily="2" charset="2"/>
              <a:buChar char="Ø"/>
            </a:pPr>
            <a:endParaRPr lang="en-IN" sz="1500" b="1" kern="100" dirty="0">
              <a:effectLst/>
              <a:latin typeface="Calibri" panose="020F0502020204030204" pitchFamily="34" charset="0"/>
              <a:ea typeface="Calibri" panose="020F0502020204030204" pitchFamily="34" charset="0"/>
              <a:cs typeface="Calibri" panose="020F0502020204030204" pitchFamily="34" charset="0"/>
            </a:endParaRPr>
          </a:p>
          <a:p>
            <a:pPr lvl="1" algn="just">
              <a:lnSpc>
                <a:spcPct val="107000"/>
              </a:lnSpc>
              <a:spcBef>
                <a:spcPts val="0"/>
              </a:spcBef>
              <a:buFont typeface="Wingdings" panose="05000000000000000000" pitchFamily="2" charset="2"/>
              <a:buChar char="Ø"/>
            </a:pPr>
            <a:r>
              <a:rPr lang="en-IN" sz="1500" b="1" kern="100" dirty="0">
                <a:effectLst/>
                <a:latin typeface="Calibri" panose="020F0502020204030204" pitchFamily="34" charset="0"/>
                <a:ea typeface="Calibri" panose="020F0502020204030204" pitchFamily="34" charset="0"/>
                <a:cs typeface="Calibri" panose="020F0502020204030204" pitchFamily="34" charset="0"/>
              </a:rPr>
              <a:t>d</a:t>
            </a:r>
            <a:r>
              <a:rPr lang="en-IN" sz="1500" kern="100" dirty="0">
                <a:effectLst/>
                <a:latin typeface="Calibri" panose="020F0502020204030204" pitchFamily="34" charset="0"/>
                <a:ea typeface="Calibri" panose="020F0502020204030204" pitchFamily="34" charset="0"/>
                <a:cs typeface="Calibri" panose="020F0502020204030204" pitchFamily="34" charset="0"/>
              </a:rPr>
              <a:t>: the number of times the raw observations are differenced.</a:t>
            </a:r>
          </a:p>
          <a:p>
            <a:pPr lvl="1" algn="just">
              <a:lnSpc>
                <a:spcPct val="107000"/>
              </a:lnSpc>
              <a:spcBef>
                <a:spcPts val="0"/>
              </a:spcBef>
              <a:buFont typeface="Wingdings" panose="05000000000000000000" pitchFamily="2" charset="2"/>
              <a:buChar char="Ø"/>
            </a:pPr>
            <a:endParaRPr lang="en-IN" sz="1500" b="1" kern="100" dirty="0">
              <a:latin typeface="Calibri" panose="020F0502020204030204" pitchFamily="34" charset="0"/>
              <a:ea typeface="Calibri" panose="020F0502020204030204" pitchFamily="34" charset="0"/>
              <a:cs typeface="Calibri" panose="020F0502020204030204" pitchFamily="34" charset="0"/>
            </a:endParaRPr>
          </a:p>
          <a:p>
            <a:pPr lvl="1" algn="just">
              <a:lnSpc>
                <a:spcPct val="107000"/>
              </a:lnSpc>
              <a:spcBef>
                <a:spcPts val="0"/>
              </a:spcBef>
              <a:buFont typeface="Wingdings" panose="05000000000000000000" pitchFamily="2" charset="2"/>
              <a:buChar char="Ø"/>
            </a:pPr>
            <a:r>
              <a:rPr lang="en-IN" sz="1500" b="1" kern="100" dirty="0">
                <a:effectLst/>
                <a:latin typeface="Calibri" panose="020F0502020204030204" pitchFamily="34" charset="0"/>
                <a:ea typeface="Calibri" panose="020F0502020204030204" pitchFamily="34" charset="0"/>
                <a:cs typeface="Calibri" panose="020F0502020204030204" pitchFamily="34" charset="0"/>
              </a:rPr>
              <a:t>q</a:t>
            </a:r>
            <a:r>
              <a:rPr lang="en-IN" sz="1500" kern="100" dirty="0">
                <a:effectLst/>
                <a:latin typeface="Calibri" panose="020F0502020204030204" pitchFamily="34" charset="0"/>
                <a:ea typeface="Calibri" panose="020F0502020204030204" pitchFamily="34" charset="0"/>
                <a:cs typeface="Calibri" panose="020F0502020204030204" pitchFamily="34" charset="0"/>
              </a:rPr>
              <a:t>: the size of the moving average window, also known as the order of the moving average.</a:t>
            </a:r>
          </a:p>
          <a:p>
            <a:pPr algn="just">
              <a:lnSpc>
                <a:spcPct val="107000"/>
              </a:lnSpc>
              <a:spcBef>
                <a:spcPts val="0"/>
              </a:spcBef>
              <a:spcAft>
                <a:spcPts val="800"/>
              </a:spcAft>
            </a:pP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Bef>
                <a:spcPts val="0"/>
              </a:spcBef>
              <a:spcAft>
                <a:spcPts val="800"/>
              </a:spcAft>
            </a:pPr>
            <a:r>
              <a:rPr lang="en-IN" sz="1700" dirty="0">
                <a:effectLst/>
                <a:latin typeface="Calibri" panose="020F0502020204030204" pitchFamily="34" charset="0"/>
                <a:ea typeface="Calibri" panose="020F0502020204030204" pitchFamily="34" charset="0"/>
                <a:cs typeface="Calibri" panose="020F0502020204030204" pitchFamily="34" charset="0"/>
              </a:rPr>
              <a:t>If a time series has seasonal patterns, then we need to add seasonal terms and it becomes </a:t>
            </a:r>
            <a:r>
              <a:rPr lang="en-IN" sz="1700" b="1" dirty="0">
                <a:effectLst/>
                <a:latin typeface="Calibri" panose="020F0502020204030204" pitchFamily="34" charset="0"/>
                <a:ea typeface="Calibri" panose="020F0502020204030204" pitchFamily="34" charset="0"/>
                <a:cs typeface="Calibri" panose="020F0502020204030204" pitchFamily="34" charset="0"/>
              </a:rPr>
              <a:t>SARIMA (Seasonal ARIMA)</a:t>
            </a:r>
            <a:r>
              <a:rPr lang="en-IN" sz="1700" dirty="0">
                <a:effectLst/>
                <a:latin typeface="Calibri" panose="020F0502020204030204" pitchFamily="34" charset="0"/>
                <a:ea typeface="Calibri" panose="020F0502020204030204" pitchFamily="34" charset="0"/>
                <a:cs typeface="Calibri" panose="020F0502020204030204" pitchFamily="34" charset="0"/>
              </a:rPr>
              <a:t>. SARIMA notation is quite a bit more complex than ARIMA, as each of the components receives a seasonal parameter on top of the regular parameter. They denoted with notation </a:t>
            </a:r>
            <a:r>
              <a:rPr lang="en-IN" sz="1700" b="1" dirty="0">
                <a:effectLst/>
                <a:latin typeface="Calibri" panose="020F0502020204030204" pitchFamily="34" charset="0"/>
                <a:ea typeface="Calibri" panose="020F0502020204030204" pitchFamily="34" charset="0"/>
                <a:cs typeface="Calibri" panose="020F0502020204030204" pitchFamily="34" charset="0"/>
              </a:rPr>
              <a:t>SARIMA (p, d, q, m). </a:t>
            </a:r>
            <a:endParaRPr lang="en-IN" sz="17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108667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9D6768-5847-BB6A-53C7-59746239237A}"/>
              </a:ext>
            </a:extLst>
          </p:cNvPr>
          <p:cNvSpPr>
            <a:spLocks noGrp="1"/>
          </p:cNvSpPr>
          <p:nvPr>
            <p:ph idx="1"/>
          </p:nvPr>
        </p:nvSpPr>
        <p:spPr>
          <a:xfrm>
            <a:off x="677333" y="2160589"/>
            <a:ext cx="10916903" cy="4320110"/>
          </a:xfrm>
        </p:spPr>
        <p:txBody>
          <a:bodyPr>
            <a:normAutofit/>
          </a:bodyPr>
          <a:lstStyle/>
          <a:p>
            <a:pPr marL="0" indent="0">
              <a:buNone/>
            </a:pPr>
            <a:endParaRPr lang="en-IN" sz="1400" dirty="0"/>
          </a:p>
          <a:p>
            <a:pPr marL="0" indent="0">
              <a:buNone/>
            </a:pPr>
            <a:endParaRPr lang="en-IN" sz="1400" dirty="0"/>
          </a:p>
          <a:p>
            <a:pPr marL="0" indent="0">
              <a:buNone/>
            </a:pPr>
            <a:r>
              <a:rPr lang="en-IN" sz="1400" dirty="0"/>
              <a:t>                    ACF plot of the original Time series                                                   ACF plot of 1</a:t>
            </a:r>
            <a:r>
              <a:rPr lang="en-IN" sz="1400" baseline="30000" dirty="0"/>
              <a:t>st</a:t>
            </a:r>
            <a:r>
              <a:rPr lang="en-IN" sz="1400" dirty="0"/>
              <a:t> order differencing</a:t>
            </a:r>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r>
              <a:rPr lang="en-IN" sz="1400" dirty="0"/>
              <a:t>                   ACF plot of 2</a:t>
            </a:r>
            <a:r>
              <a:rPr lang="en-IN" sz="1400" baseline="30000" dirty="0"/>
              <a:t>nd</a:t>
            </a:r>
            <a:r>
              <a:rPr lang="en-IN" sz="1400" dirty="0"/>
              <a:t> order differencing                                                      PACF plot of 1</a:t>
            </a:r>
            <a:r>
              <a:rPr lang="en-IN" sz="1400" baseline="30000" dirty="0"/>
              <a:t>st</a:t>
            </a:r>
            <a:r>
              <a:rPr lang="en-IN" sz="1400" dirty="0"/>
              <a:t> order differencing</a:t>
            </a:r>
          </a:p>
        </p:txBody>
      </p:sp>
      <p:pic>
        <p:nvPicPr>
          <p:cNvPr id="4" name="Picture 3">
            <a:extLst>
              <a:ext uri="{FF2B5EF4-FFF2-40B4-BE49-F238E27FC236}">
                <a16:creationId xmlns:a16="http://schemas.microsoft.com/office/drawing/2014/main" id="{8EA15F13-4596-8060-5860-753CCE95BBA9}"/>
              </a:ext>
            </a:extLst>
          </p:cNvPr>
          <p:cNvPicPr>
            <a:picLocks noChangeAspect="1"/>
          </p:cNvPicPr>
          <p:nvPr/>
        </p:nvPicPr>
        <p:blipFill rotWithShape="1">
          <a:blip r:embed="rId2">
            <a:extLst>
              <a:ext uri="{28A0092B-C50C-407E-A947-70E740481C1C}">
                <a14:useLocalDpi xmlns:a14="http://schemas.microsoft.com/office/drawing/2010/main" val="0"/>
              </a:ext>
            </a:extLst>
          </a:blip>
          <a:srcRect b="49766"/>
          <a:stretch/>
        </p:blipFill>
        <p:spPr bwMode="auto">
          <a:xfrm>
            <a:off x="838199" y="734377"/>
            <a:ext cx="5069569" cy="2026751"/>
          </a:xfrm>
          <a:prstGeom prst="rect">
            <a:avLst/>
          </a:prstGeom>
          <a:noFill/>
          <a:ln>
            <a:solidFill>
              <a:schemeClr val="tx1"/>
            </a:solid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73944595-0726-0EC5-7EE2-48A90882B47D}"/>
              </a:ext>
            </a:extLst>
          </p:cNvPr>
          <p:cNvPicPr>
            <a:picLocks noChangeAspect="1"/>
          </p:cNvPicPr>
          <p:nvPr/>
        </p:nvPicPr>
        <p:blipFill rotWithShape="1">
          <a:blip r:embed="rId2">
            <a:extLst>
              <a:ext uri="{28A0092B-C50C-407E-A947-70E740481C1C}">
                <a14:useLocalDpi xmlns:a14="http://schemas.microsoft.com/office/drawing/2010/main" val="0"/>
              </a:ext>
            </a:extLst>
          </a:blip>
          <a:srcRect t="49433"/>
          <a:stretch/>
        </p:blipFill>
        <p:spPr bwMode="auto">
          <a:xfrm>
            <a:off x="6317670" y="728027"/>
            <a:ext cx="5036129" cy="2026751"/>
          </a:xfrm>
          <a:prstGeom prst="rect">
            <a:avLst/>
          </a:prstGeom>
          <a:noFill/>
          <a:ln>
            <a:solidFill>
              <a:schemeClr val="tx1"/>
            </a:solid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5EEAC278-7BCB-56F0-385F-C0968E163F25}"/>
              </a:ext>
            </a:extLst>
          </p:cNvPr>
          <p:cNvPicPr>
            <a:picLocks noChangeAspect="1"/>
          </p:cNvPicPr>
          <p:nvPr/>
        </p:nvPicPr>
        <p:blipFill rotWithShape="1">
          <a:blip r:embed="rId3">
            <a:extLst>
              <a:ext uri="{28A0092B-C50C-407E-A947-70E740481C1C}">
                <a14:useLocalDpi xmlns:a14="http://schemas.microsoft.com/office/drawing/2010/main" val="0"/>
              </a:ext>
            </a:extLst>
          </a:blip>
          <a:srcRect b="49966"/>
          <a:stretch/>
        </p:blipFill>
        <p:spPr bwMode="auto">
          <a:xfrm>
            <a:off x="838199" y="3879542"/>
            <a:ext cx="5069569" cy="2026752"/>
          </a:xfrm>
          <a:prstGeom prst="rect">
            <a:avLst/>
          </a:prstGeom>
          <a:noFill/>
          <a:ln>
            <a:solidFill>
              <a:schemeClr val="tx1"/>
            </a:solid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8ACF7E29-0A9D-FE84-8193-2071F9272F64}"/>
              </a:ext>
            </a:extLst>
          </p:cNvPr>
          <p:cNvPicPr>
            <a:picLocks noChangeAspect="1"/>
          </p:cNvPicPr>
          <p:nvPr/>
        </p:nvPicPr>
        <p:blipFill rotWithShape="1">
          <a:blip r:embed="rId3">
            <a:extLst>
              <a:ext uri="{28A0092B-C50C-407E-A947-70E740481C1C}">
                <a14:useLocalDpi xmlns:a14="http://schemas.microsoft.com/office/drawing/2010/main" val="0"/>
              </a:ext>
            </a:extLst>
          </a:blip>
          <a:srcRect t="49833"/>
          <a:stretch/>
        </p:blipFill>
        <p:spPr bwMode="auto">
          <a:xfrm>
            <a:off x="6317670" y="3879542"/>
            <a:ext cx="5036129" cy="2026752"/>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0224704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6ED39A-E792-4DF8-0614-F4DF20BB93BF}"/>
              </a:ext>
            </a:extLst>
          </p:cNvPr>
          <p:cNvSpPr>
            <a:spLocks noGrp="1"/>
          </p:cNvSpPr>
          <p:nvPr>
            <p:ph idx="1"/>
          </p:nvPr>
        </p:nvSpPr>
        <p:spPr>
          <a:xfrm>
            <a:off x="677334" y="1484750"/>
            <a:ext cx="4853454" cy="3888500"/>
          </a:xfrm>
        </p:spPr>
        <p:txBody>
          <a:bodyPr>
            <a:normAutofit/>
          </a:bodyPr>
          <a:lstStyle/>
          <a:p>
            <a:pPr algn="just">
              <a:lnSpc>
                <a:spcPct val="107000"/>
              </a:lnSpc>
              <a:spcBef>
                <a:spcPts val="0"/>
              </a:spcBef>
              <a:spcAft>
                <a:spcPts val="1200"/>
              </a:spcAft>
            </a:pPr>
            <a:r>
              <a:rPr lang="en-IN" sz="17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the top right plot, we see that the </a:t>
            </a:r>
            <a:r>
              <a:rPr lang="en-IN" sz="17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red KDE line</a:t>
            </a:r>
            <a:r>
              <a:rPr lang="en-IN" sz="17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really does not follow closely with the N(0,1) line.</a:t>
            </a:r>
          </a:p>
          <a:p>
            <a:pPr algn="just">
              <a:lnSpc>
                <a:spcPct val="107000"/>
              </a:lnSpc>
              <a:spcBef>
                <a:spcPts val="0"/>
              </a:spcBef>
              <a:spcAft>
                <a:spcPts val="1200"/>
              </a:spcAft>
            </a:pPr>
            <a:r>
              <a:rPr lang="en-IN" sz="1700" kern="0" dirty="0">
                <a:effectLst/>
                <a:latin typeface="Calibri" panose="020F0502020204030204" pitchFamily="34" charset="0"/>
                <a:ea typeface="Times New Roman" panose="02020603050405020304" pitchFamily="18" charset="0"/>
              </a:rPr>
              <a:t>The </a:t>
            </a:r>
            <a:r>
              <a:rPr lang="en-IN" sz="1700" b="1" kern="0" dirty="0">
                <a:effectLst/>
                <a:latin typeface="Calibri" panose="020F0502020204030204" pitchFamily="34" charset="0"/>
                <a:ea typeface="Times New Roman" panose="02020603050405020304" pitchFamily="18" charset="0"/>
              </a:rPr>
              <a:t>QQ-plot</a:t>
            </a:r>
            <a:r>
              <a:rPr lang="en-IN" sz="1700" kern="0" dirty="0">
                <a:effectLst/>
                <a:latin typeface="Calibri" panose="020F0502020204030204" pitchFamily="34" charset="0"/>
                <a:ea typeface="Times New Roman" panose="02020603050405020304" pitchFamily="18" charset="0"/>
              </a:rPr>
              <a:t> shows that the moderately ordered distribution of residuals follows the linear trend of the samples taken from a standard normal distribution with N(0, 1).</a:t>
            </a:r>
          </a:p>
          <a:p>
            <a:pPr algn="just">
              <a:lnSpc>
                <a:spcPct val="107000"/>
              </a:lnSpc>
              <a:spcBef>
                <a:spcPts val="0"/>
              </a:spcBef>
              <a:spcAft>
                <a:spcPts val="1200"/>
              </a:spcAft>
            </a:pPr>
            <a:r>
              <a:rPr lang="en-IN" sz="17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Hence the residual plots are perfectly normally distributed.</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1200"/>
              </a:spcAft>
            </a:pPr>
            <a:r>
              <a:rPr lang="en-IN" sz="1700" kern="0" dirty="0">
                <a:effectLst/>
                <a:latin typeface="Calibri" panose="020F0502020204030204" pitchFamily="34" charset="0"/>
                <a:ea typeface="Times New Roman" panose="02020603050405020304" pitchFamily="18" charset="0"/>
              </a:rPr>
              <a:t>Our model produces a satisfactory fit that could help us understand our time series data and forecast future values.</a:t>
            </a:r>
            <a:endParaRPr lang="en-IN" sz="1700" dirty="0"/>
          </a:p>
        </p:txBody>
      </p:sp>
      <p:pic>
        <p:nvPicPr>
          <p:cNvPr id="4" name="Picture 3">
            <a:extLst>
              <a:ext uri="{FF2B5EF4-FFF2-40B4-BE49-F238E27FC236}">
                <a16:creationId xmlns:a16="http://schemas.microsoft.com/office/drawing/2014/main" id="{1EB614D8-3B09-1F4E-D427-B0D7F748103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83156" y="1650365"/>
            <a:ext cx="5731510" cy="3557270"/>
          </a:xfrm>
          <a:prstGeom prst="rect">
            <a:avLst/>
          </a:prstGeom>
          <a:noFill/>
          <a:ln>
            <a:solidFill>
              <a:schemeClr val="tx1"/>
            </a:solidFill>
          </a:ln>
        </p:spPr>
      </p:pic>
    </p:spTree>
    <p:extLst>
      <p:ext uri="{BB962C8B-B14F-4D97-AF65-F5344CB8AC3E}">
        <p14:creationId xmlns:p14="http://schemas.microsoft.com/office/powerpoint/2010/main" val="30422120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FF7B2-99AF-59DF-BFF2-620F600CEFC3}"/>
              </a:ext>
            </a:extLst>
          </p:cNvPr>
          <p:cNvSpPr>
            <a:spLocks noGrp="1"/>
          </p:cNvSpPr>
          <p:nvPr>
            <p:ph type="title"/>
          </p:nvPr>
        </p:nvSpPr>
        <p:spPr>
          <a:xfrm>
            <a:off x="677334" y="476435"/>
            <a:ext cx="8596668" cy="1320800"/>
          </a:xfrm>
        </p:spPr>
        <p:txBody>
          <a:bodyPr/>
          <a:lstStyle/>
          <a:p>
            <a:pPr algn="ctr"/>
            <a:r>
              <a:rPr lang="en-IN" b="1" dirty="0">
                <a:solidFill>
                  <a:schemeClr val="accent2">
                    <a:lumMod val="75000"/>
                  </a:schemeClr>
                </a:solidFill>
              </a:rPr>
              <a:t>TABLE OF CONTENT</a:t>
            </a:r>
          </a:p>
        </p:txBody>
      </p:sp>
      <p:sp>
        <p:nvSpPr>
          <p:cNvPr id="3" name="Content Placeholder 2">
            <a:extLst>
              <a:ext uri="{FF2B5EF4-FFF2-40B4-BE49-F238E27FC236}">
                <a16:creationId xmlns:a16="http://schemas.microsoft.com/office/drawing/2014/main" id="{1586EA37-DF16-8BD8-AC1A-2417DE66BDEB}"/>
              </a:ext>
            </a:extLst>
          </p:cNvPr>
          <p:cNvSpPr>
            <a:spLocks noGrp="1"/>
          </p:cNvSpPr>
          <p:nvPr>
            <p:ph idx="1"/>
          </p:nvPr>
        </p:nvSpPr>
        <p:spPr>
          <a:xfrm>
            <a:off x="677334" y="1674814"/>
            <a:ext cx="8596668" cy="4921295"/>
          </a:xfrm>
        </p:spPr>
        <p:txBody>
          <a:bodyPr/>
          <a:lstStyle/>
          <a:p>
            <a:r>
              <a:rPr lang="en-IN" dirty="0">
                <a:latin typeface="Calibri" panose="020F0502020204030204" pitchFamily="34" charset="0"/>
                <a:cs typeface="Calibri" panose="020F0502020204030204" pitchFamily="34" charset="0"/>
              </a:rPr>
              <a:t>Introduction</a:t>
            </a:r>
          </a:p>
          <a:p>
            <a:r>
              <a:rPr lang="en-IN" dirty="0">
                <a:latin typeface="Calibri" panose="020F0502020204030204" pitchFamily="34" charset="0"/>
                <a:cs typeface="Calibri" panose="020F0502020204030204" pitchFamily="34" charset="0"/>
              </a:rPr>
              <a:t>Objective</a:t>
            </a:r>
          </a:p>
          <a:p>
            <a:r>
              <a:rPr lang="en-IN" dirty="0">
                <a:latin typeface="Calibri" panose="020F0502020204030204" pitchFamily="34" charset="0"/>
                <a:cs typeface="Calibri" panose="020F0502020204030204" pitchFamily="34" charset="0"/>
              </a:rPr>
              <a:t>Data</a:t>
            </a:r>
          </a:p>
          <a:p>
            <a:r>
              <a:rPr lang="en-IN" dirty="0">
                <a:latin typeface="Calibri" panose="020F0502020204030204" pitchFamily="34" charset="0"/>
                <a:cs typeface="Calibri" panose="020F0502020204030204" pitchFamily="34" charset="0"/>
              </a:rPr>
              <a:t>Exploratory Data Analysis</a:t>
            </a:r>
          </a:p>
          <a:p>
            <a:r>
              <a:rPr lang="en-IN" dirty="0">
                <a:latin typeface="Calibri" panose="020F0502020204030204" pitchFamily="34" charset="0"/>
                <a:cs typeface="Calibri" panose="020F0502020204030204" pitchFamily="34" charset="0"/>
              </a:rPr>
              <a:t>Time Series Decomposition</a:t>
            </a:r>
          </a:p>
          <a:p>
            <a:r>
              <a:rPr lang="en-IN" dirty="0">
                <a:latin typeface="Calibri" panose="020F0502020204030204" pitchFamily="34" charset="0"/>
                <a:cs typeface="Calibri" panose="020F0502020204030204" pitchFamily="34" charset="0"/>
              </a:rPr>
              <a:t>Stationarity</a:t>
            </a:r>
          </a:p>
          <a:p>
            <a:r>
              <a:rPr lang="en-IN" dirty="0">
                <a:latin typeface="Calibri" panose="020F0502020204030204" pitchFamily="34" charset="0"/>
                <a:cs typeface="Calibri" panose="020F0502020204030204" pitchFamily="34" charset="0"/>
              </a:rPr>
              <a:t>Augmented Dickey-Fuller Test</a:t>
            </a:r>
          </a:p>
          <a:p>
            <a:r>
              <a:rPr lang="en-IN" dirty="0">
                <a:latin typeface="Calibri" panose="020F0502020204030204" pitchFamily="34" charset="0"/>
                <a:cs typeface="Calibri" panose="020F0502020204030204" pitchFamily="34" charset="0"/>
              </a:rPr>
              <a:t>Smoothing Technique</a:t>
            </a:r>
          </a:p>
          <a:p>
            <a:r>
              <a:rPr lang="en-IN" dirty="0">
                <a:latin typeface="Calibri" panose="020F0502020204030204" pitchFamily="34" charset="0"/>
                <a:cs typeface="Calibri" panose="020F0502020204030204" pitchFamily="34" charset="0"/>
              </a:rPr>
              <a:t>ARIMA Model</a:t>
            </a:r>
          </a:p>
          <a:p>
            <a:r>
              <a:rPr lang="en-IN" dirty="0">
                <a:latin typeface="Calibri" panose="020F0502020204030204" pitchFamily="34" charset="0"/>
                <a:cs typeface="Calibri" panose="020F0502020204030204" pitchFamily="34" charset="0"/>
              </a:rPr>
              <a:t>Results</a:t>
            </a:r>
          </a:p>
          <a:p>
            <a:r>
              <a:rPr lang="en-IN" dirty="0">
                <a:latin typeface="Calibri" panose="020F0502020204030204" pitchFamily="34" charset="0"/>
                <a:cs typeface="Calibri" panose="020F0502020204030204" pitchFamily="34" charset="0"/>
              </a:rPr>
              <a:t>Conclusion</a:t>
            </a:r>
          </a:p>
          <a:p>
            <a:r>
              <a:rPr lang="en-IN" dirty="0">
                <a:latin typeface="Calibri" panose="020F0502020204030204" pitchFamily="34" charset="0"/>
                <a:cs typeface="Calibri" panose="020F0502020204030204" pitchFamily="34" charset="0"/>
              </a:rPr>
              <a:t>Future Improvement</a:t>
            </a:r>
          </a:p>
        </p:txBody>
      </p:sp>
    </p:spTree>
    <p:extLst>
      <p:ext uri="{BB962C8B-B14F-4D97-AF65-F5344CB8AC3E}">
        <p14:creationId xmlns:p14="http://schemas.microsoft.com/office/powerpoint/2010/main" val="4078915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716D4-722C-54BC-0DCB-1C4769111EB5}"/>
              </a:ext>
            </a:extLst>
          </p:cNvPr>
          <p:cNvSpPr>
            <a:spLocks noGrp="1"/>
          </p:cNvSpPr>
          <p:nvPr>
            <p:ph type="title"/>
          </p:nvPr>
        </p:nvSpPr>
        <p:spPr>
          <a:xfrm>
            <a:off x="1797666" y="511871"/>
            <a:ext cx="8596668" cy="1320800"/>
          </a:xfrm>
        </p:spPr>
        <p:txBody>
          <a:bodyPr/>
          <a:lstStyle/>
          <a:p>
            <a:pPr algn="ctr"/>
            <a:r>
              <a:rPr lang="en-IN" b="1" dirty="0">
                <a:solidFill>
                  <a:schemeClr val="accent2">
                    <a:lumMod val="75000"/>
                  </a:schemeClr>
                </a:solidFill>
              </a:rPr>
              <a:t>RESULTS</a:t>
            </a:r>
          </a:p>
        </p:txBody>
      </p:sp>
      <p:sp>
        <p:nvSpPr>
          <p:cNvPr id="3" name="Content Placeholder 2">
            <a:extLst>
              <a:ext uri="{FF2B5EF4-FFF2-40B4-BE49-F238E27FC236}">
                <a16:creationId xmlns:a16="http://schemas.microsoft.com/office/drawing/2014/main" id="{5E2720E0-821A-C550-6A55-11FBF5DC2412}"/>
              </a:ext>
            </a:extLst>
          </p:cNvPr>
          <p:cNvSpPr>
            <a:spLocks noGrp="1"/>
          </p:cNvSpPr>
          <p:nvPr>
            <p:ph idx="1"/>
          </p:nvPr>
        </p:nvSpPr>
        <p:spPr>
          <a:xfrm>
            <a:off x="838200" y="1393794"/>
            <a:ext cx="8696417" cy="4643023"/>
          </a:xfrm>
        </p:spPr>
        <p:txBody>
          <a:bodyPr>
            <a:normAutofit/>
          </a:bodyPr>
          <a:lstStyle/>
          <a:p>
            <a:r>
              <a:rPr lang="en-IN" sz="1700" dirty="0">
                <a:effectLst/>
                <a:latin typeface="Calibri" panose="020F0502020204030204" pitchFamily="34" charset="0"/>
                <a:ea typeface="Calibri" panose="020F0502020204030204" pitchFamily="34" charset="0"/>
              </a:rPr>
              <a:t>I start by comparing predicted values to real values of the time series, which will help us understand the accuracy of our forecasts.</a:t>
            </a:r>
          </a:p>
          <a:p>
            <a:endParaRPr lang="en-IN" dirty="0">
              <a:solidFill>
                <a:srgbClr val="000000"/>
              </a:solidFill>
              <a:latin typeface="Calibri" panose="020F0502020204030204" pitchFamily="34" charset="0"/>
              <a:ea typeface="Calibri" panose="020F0502020204030204" pitchFamily="34" charset="0"/>
            </a:endParaRPr>
          </a:p>
          <a:p>
            <a:endParaRPr lang="en-IN" sz="1800" dirty="0">
              <a:solidFill>
                <a:srgbClr val="000000"/>
              </a:solidFill>
              <a:effectLst/>
              <a:latin typeface="Calibri" panose="020F0502020204030204" pitchFamily="34" charset="0"/>
              <a:ea typeface="Calibri" panose="020F0502020204030204" pitchFamily="34" charset="0"/>
            </a:endParaRPr>
          </a:p>
          <a:p>
            <a:endParaRPr lang="en-IN" dirty="0">
              <a:solidFill>
                <a:srgbClr val="000000"/>
              </a:solidFill>
              <a:latin typeface="Calibri" panose="020F0502020204030204" pitchFamily="34" charset="0"/>
              <a:ea typeface="Calibri" panose="020F0502020204030204" pitchFamily="34" charset="0"/>
            </a:endParaRPr>
          </a:p>
          <a:p>
            <a:endParaRPr lang="en-IN" sz="1800" dirty="0">
              <a:solidFill>
                <a:srgbClr val="000000"/>
              </a:solidFill>
              <a:effectLst/>
              <a:latin typeface="Calibri" panose="020F0502020204030204" pitchFamily="34" charset="0"/>
              <a:ea typeface="Calibri" panose="020F0502020204030204" pitchFamily="34" charset="0"/>
            </a:endParaRPr>
          </a:p>
          <a:p>
            <a:endParaRPr lang="en-IN" dirty="0">
              <a:solidFill>
                <a:srgbClr val="000000"/>
              </a:solidFill>
              <a:latin typeface="Calibri" panose="020F0502020204030204" pitchFamily="34" charset="0"/>
              <a:ea typeface="Calibri" panose="020F0502020204030204" pitchFamily="34" charset="0"/>
            </a:endParaRPr>
          </a:p>
          <a:p>
            <a:endParaRPr lang="en-IN" sz="1800" dirty="0">
              <a:solidFill>
                <a:srgbClr val="000000"/>
              </a:solidFill>
              <a:effectLst/>
              <a:latin typeface="Calibri" panose="020F0502020204030204" pitchFamily="34" charset="0"/>
              <a:ea typeface="Calibri" panose="020F0502020204030204" pitchFamily="34" charset="0"/>
            </a:endParaRPr>
          </a:p>
          <a:p>
            <a:endParaRPr lang="en-IN" sz="1800" dirty="0">
              <a:solidFill>
                <a:srgbClr val="000000"/>
              </a:solidFill>
              <a:effectLst/>
              <a:latin typeface="Calibri" panose="020F0502020204030204" pitchFamily="34" charset="0"/>
              <a:ea typeface="Calibri" panose="020F0502020204030204" pitchFamily="34" charset="0"/>
            </a:endParaRPr>
          </a:p>
          <a:p>
            <a:r>
              <a:rPr lang="en-IN" sz="17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Overall, our forecasts slightly differ with the true values, but shows an upward trend starts from the beginning of the year and captured the seasonality toward the end of the year.</a:t>
            </a:r>
            <a:endParaRPr lang="en-IN" sz="1700" dirty="0">
              <a:latin typeface="Calibri" panose="020F0502020204030204" pitchFamily="34" charset="0"/>
              <a:cs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98028CCC-7248-7926-5FB9-4E9A004DF8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199" y="2139315"/>
            <a:ext cx="5007140" cy="2579370"/>
          </a:xfrm>
          <a:prstGeom prst="rect">
            <a:avLst/>
          </a:prstGeom>
          <a:noFill/>
          <a:ln>
            <a:solidFill>
              <a:schemeClr val="tx1"/>
            </a:solidFill>
          </a:ln>
        </p:spPr>
      </p:pic>
      <p:pic>
        <p:nvPicPr>
          <p:cNvPr id="5" name="Picture 4">
            <a:extLst>
              <a:ext uri="{FF2B5EF4-FFF2-40B4-BE49-F238E27FC236}">
                <a16:creationId xmlns:a16="http://schemas.microsoft.com/office/drawing/2014/main" id="{FB9A599A-EAFA-41C1-9551-721463ACB87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6659" y="2139315"/>
            <a:ext cx="5007141" cy="2579370"/>
          </a:xfrm>
          <a:prstGeom prst="rect">
            <a:avLst/>
          </a:prstGeom>
          <a:noFill/>
          <a:ln>
            <a:solidFill>
              <a:schemeClr val="tx1"/>
            </a:solidFill>
          </a:ln>
        </p:spPr>
      </p:pic>
    </p:spTree>
    <p:extLst>
      <p:ext uri="{BB962C8B-B14F-4D97-AF65-F5344CB8AC3E}">
        <p14:creationId xmlns:p14="http://schemas.microsoft.com/office/powerpoint/2010/main" val="18958813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79049F3-2C3E-6507-52B4-F5D928033F45}"/>
              </a:ext>
            </a:extLst>
          </p:cNvPr>
          <p:cNvGraphicFramePr>
            <a:graphicFrameLocks noGrp="1"/>
          </p:cNvGraphicFramePr>
          <p:nvPr>
            <p:ph idx="1"/>
            <p:extLst>
              <p:ext uri="{D42A27DB-BD31-4B8C-83A1-F6EECF244321}">
                <p14:modId xmlns:p14="http://schemas.microsoft.com/office/powerpoint/2010/main" val="648899687"/>
              </p:ext>
            </p:extLst>
          </p:nvPr>
        </p:nvGraphicFramePr>
        <p:xfrm>
          <a:off x="2744464" y="776181"/>
          <a:ext cx="6703071" cy="5305637"/>
        </p:xfrm>
        <a:graphic>
          <a:graphicData uri="http://schemas.openxmlformats.org/drawingml/2006/table">
            <a:tbl>
              <a:tblPr firstRow="1" firstCol="1" bandRow="1">
                <a:tableStyleId>{5940675A-B579-460E-94D1-54222C63F5DA}</a:tableStyleId>
              </a:tblPr>
              <a:tblGrid>
                <a:gridCol w="2234357">
                  <a:extLst>
                    <a:ext uri="{9D8B030D-6E8A-4147-A177-3AD203B41FA5}">
                      <a16:colId xmlns:a16="http://schemas.microsoft.com/office/drawing/2014/main" val="1628210041"/>
                    </a:ext>
                  </a:extLst>
                </a:gridCol>
                <a:gridCol w="2234357">
                  <a:extLst>
                    <a:ext uri="{9D8B030D-6E8A-4147-A177-3AD203B41FA5}">
                      <a16:colId xmlns:a16="http://schemas.microsoft.com/office/drawing/2014/main" val="200400036"/>
                    </a:ext>
                  </a:extLst>
                </a:gridCol>
                <a:gridCol w="2234357">
                  <a:extLst>
                    <a:ext uri="{9D8B030D-6E8A-4147-A177-3AD203B41FA5}">
                      <a16:colId xmlns:a16="http://schemas.microsoft.com/office/drawing/2014/main" val="2858481664"/>
                    </a:ext>
                  </a:extLst>
                </a:gridCol>
              </a:tblGrid>
              <a:tr h="179083">
                <a:tc rowSpan="2">
                  <a:txBody>
                    <a:bodyPr/>
                    <a:lstStyle/>
                    <a:p>
                      <a:pPr marL="0" marR="0" algn="ctr">
                        <a:lnSpc>
                          <a:spcPct val="107000"/>
                        </a:lnSpc>
                        <a:spcBef>
                          <a:spcPts val="0"/>
                        </a:spcBef>
                        <a:spcAft>
                          <a:spcPts val="0"/>
                        </a:spcAft>
                      </a:pPr>
                      <a:r>
                        <a:rPr lang="en-IN" sz="1300" kern="100" dirty="0">
                          <a:solidFill>
                            <a:schemeClr val="tx1"/>
                          </a:solidFill>
                          <a:effectLst/>
                        </a:rPr>
                        <a:t>Variables</a:t>
                      </a:r>
                      <a:endParaRPr lang="en-IN" sz="13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1317" marR="61317" marT="0" marB="0"/>
                </a:tc>
                <a:tc gridSpan="2">
                  <a:txBody>
                    <a:bodyPr/>
                    <a:lstStyle/>
                    <a:p>
                      <a:pPr marL="0" marR="0" algn="ctr">
                        <a:lnSpc>
                          <a:spcPct val="107000"/>
                        </a:lnSpc>
                        <a:spcBef>
                          <a:spcPts val="0"/>
                        </a:spcBef>
                        <a:spcAft>
                          <a:spcPts val="0"/>
                        </a:spcAft>
                      </a:pPr>
                      <a:r>
                        <a:rPr lang="en-IN" sz="1300" kern="100">
                          <a:solidFill>
                            <a:schemeClr val="tx1"/>
                          </a:solidFill>
                          <a:effectLst/>
                        </a:rPr>
                        <a:t>Root Mean Squared Error</a:t>
                      </a:r>
                      <a:endParaRPr lang="en-IN" sz="13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1317" marR="61317" marT="0" marB="0"/>
                </a:tc>
                <a:tc hMerge="1">
                  <a:txBody>
                    <a:bodyPr/>
                    <a:lstStyle/>
                    <a:p>
                      <a:endParaRPr lang="en-IN"/>
                    </a:p>
                  </a:txBody>
                  <a:tcPr/>
                </a:tc>
                <a:extLst>
                  <a:ext uri="{0D108BD9-81ED-4DB2-BD59-A6C34878D82A}">
                    <a16:rowId xmlns:a16="http://schemas.microsoft.com/office/drawing/2014/main" val="1890860401"/>
                  </a:ext>
                </a:extLst>
              </a:tr>
              <a:tr h="239733">
                <a:tc vMerge="1">
                  <a:txBody>
                    <a:bodyPr/>
                    <a:lstStyle/>
                    <a:p>
                      <a:endParaRPr lang="en-IN"/>
                    </a:p>
                  </a:txBody>
                  <a:tcPr/>
                </a:tc>
                <a:tc>
                  <a:txBody>
                    <a:bodyPr/>
                    <a:lstStyle/>
                    <a:p>
                      <a:pPr marL="0" marR="0" algn="ctr">
                        <a:lnSpc>
                          <a:spcPct val="107000"/>
                        </a:lnSpc>
                        <a:spcBef>
                          <a:spcPts val="0"/>
                        </a:spcBef>
                        <a:spcAft>
                          <a:spcPts val="0"/>
                        </a:spcAft>
                      </a:pPr>
                      <a:r>
                        <a:rPr lang="en-IN" sz="1300" kern="100" dirty="0">
                          <a:solidFill>
                            <a:schemeClr val="tx1"/>
                          </a:solidFill>
                          <a:effectLst/>
                        </a:rPr>
                        <a:t>Before COVID-19</a:t>
                      </a:r>
                      <a:endParaRPr lang="en-IN" sz="13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1317" marR="61317" marT="0" marB="0"/>
                </a:tc>
                <a:tc>
                  <a:txBody>
                    <a:bodyPr/>
                    <a:lstStyle/>
                    <a:p>
                      <a:pPr marL="0" marR="0" algn="ctr">
                        <a:lnSpc>
                          <a:spcPct val="107000"/>
                        </a:lnSpc>
                        <a:spcBef>
                          <a:spcPts val="0"/>
                        </a:spcBef>
                        <a:spcAft>
                          <a:spcPts val="0"/>
                        </a:spcAft>
                      </a:pPr>
                      <a:r>
                        <a:rPr lang="en-IN" sz="1300" kern="100">
                          <a:solidFill>
                            <a:schemeClr val="tx1"/>
                          </a:solidFill>
                          <a:effectLst/>
                        </a:rPr>
                        <a:t>After COVID-19</a:t>
                      </a:r>
                      <a:endParaRPr lang="en-IN" sz="13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1317" marR="61317" marT="0" marB="0"/>
                </a:tc>
                <a:extLst>
                  <a:ext uri="{0D108BD9-81ED-4DB2-BD59-A6C34878D82A}">
                    <a16:rowId xmlns:a16="http://schemas.microsoft.com/office/drawing/2014/main" val="3083840104"/>
                  </a:ext>
                </a:extLst>
              </a:tr>
              <a:tr h="4301302">
                <a:tc>
                  <a:txBody>
                    <a:bodyPr/>
                    <a:lstStyle/>
                    <a:p>
                      <a:pPr marL="0" marR="0" algn="ctr">
                        <a:lnSpc>
                          <a:spcPct val="107000"/>
                        </a:lnSpc>
                        <a:spcBef>
                          <a:spcPts val="0"/>
                        </a:spcBef>
                        <a:spcAft>
                          <a:spcPts val="0"/>
                        </a:spcAft>
                      </a:pPr>
                      <a:r>
                        <a:rPr lang="en-IN" sz="1300" kern="100" dirty="0">
                          <a:solidFill>
                            <a:schemeClr val="tx1"/>
                          </a:solidFill>
                          <a:effectLst/>
                        </a:rPr>
                        <a:t>FTA</a:t>
                      </a:r>
                    </a:p>
                    <a:p>
                      <a:pPr marL="0" marR="0" algn="ctr">
                        <a:lnSpc>
                          <a:spcPct val="107000"/>
                        </a:lnSpc>
                        <a:spcBef>
                          <a:spcPts val="0"/>
                        </a:spcBef>
                        <a:spcAft>
                          <a:spcPts val="0"/>
                        </a:spcAft>
                      </a:pPr>
                      <a:r>
                        <a:rPr lang="en-IN" sz="1300" kern="100" dirty="0">
                          <a:solidFill>
                            <a:schemeClr val="tx1"/>
                          </a:solidFill>
                          <a:effectLst/>
                        </a:rPr>
                        <a:t>North America</a:t>
                      </a:r>
                    </a:p>
                    <a:p>
                      <a:pPr marL="0" marR="0" algn="ctr">
                        <a:lnSpc>
                          <a:spcPct val="107000"/>
                        </a:lnSpc>
                        <a:spcBef>
                          <a:spcPts val="0"/>
                        </a:spcBef>
                        <a:spcAft>
                          <a:spcPts val="0"/>
                        </a:spcAft>
                      </a:pPr>
                      <a:r>
                        <a:rPr lang="en-IN" sz="1300" kern="100" dirty="0">
                          <a:solidFill>
                            <a:schemeClr val="tx1"/>
                          </a:solidFill>
                          <a:effectLst/>
                        </a:rPr>
                        <a:t>C&amp;S America</a:t>
                      </a:r>
                    </a:p>
                    <a:p>
                      <a:pPr marL="0" marR="0" algn="ctr">
                        <a:lnSpc>
                          <a:spcPct val="107000"/>
                        </a:lnSpc>
                        <a:spcBef>
                          <a:spcPts val="0"/>
                        </a:spcBef>
                        <a:spcAft>
                          <a:spcPts val="0"/>
                        </a:spcAft>
                      </a:pPr>
                      <a:r>
                        <a:rPr lang="en-IN" sz="1300" kern="100" dirty="0">
                          <a:solidFill>
                            <a:schemeClr val="tx1"/>
                          </a:solidFill>
                          <a:effectLst/>
                        </a:rPr>
                        <a:t>Western Europe</a:t>
                      </a:r>
                    </a:p>
                    <a:p>
                      <a:pPr marL="0" marR="0" algn="ctr">
                        <a:lnSpc>
                          <a:spcPct val="107000"/>
                        </a:lnSpc>
                        <a:spcBef>
                          <a:spcPts val="0"/>
                        </a:spcBef>
                        <a:spcAft>
                          <a:spcPts val="0"/>
                        </a:spcAft>
                      </a:pPr>
                      <a:r>
                        <a:rPr lang="en-IN" sz="1300" kern="100" dirty="0">
                          <a:solidFill>
                            <a:schemeClr val="tx1"/>
                          </a:solidFill>
                          <a:effectLst/>
                        </a:rPr>
                        <a:t>Eastern Europe</a:t>
                      </a:r>
                    </a:p>
                    <a:p>
                      <a:pPr marL="0" marR="0" algn="ctr">
                        <a:lnSpc>
                          <a:spcPct val="107000"/>
                        </a:lnSpc>
                        <a:spcBef>
                          <a:spcPts val="0"/>
                        </a:spcBef>
                        <a:spcAft>
                          <a:spcPts val="0"/>
                        </a:spcAft>
                      </a:pPr>
                      <a:r>
                        <a:rPr lang="en-IN" sz="1300" kern="100" dirty="0">
                          <a:solidFill>
                            <a:schemeClr val="tx1"/>
                          </a:solidFill>
                          <a:effectLst/>
                        </a:rPr>
                        <a:t>Africa</a:t>
                      </a:r>
                    </a:p>
                    <a:p>
                      <a:pPr marL="0" marR="0" algn="ctr">
                        <a:lnSpc>
                          <a:spcPct val="107000"/>
                        </a:lnSpc>
                        <a:spcBef>
                          <a:spcPts val="0"/>
                        </a:spcBef>
                        <a:spcAft>
                          <a:spcPts val="0"/>
                        </a:spcAft>
                      </a:pPr>
                      <a:r>
                        <a:rPr lang="en-IN" sz="1300" kern="100" dirty="0">
                          <a:solidFill>
                            <a:schemeClr val="tx1"/>
                          </a:solidFill>
                          <a:effectLst/>
                        </a:rPr>
                        <a:t>West Asia</a:t>
                      </a:r>
                    </a:p>
                    <a:p>
                      <a:pPr marL="0" marR="0" algn="ctr">
                        <a:lnSpc>
                          <a:spcPct val="107000"/>
                        </a:lnSpc>
                        <a:spcBef>
                          <a:spcPts val="0"/>
                        </a:spcBef>
                        <a:spcAft>
                          <a:spcPts val="0"/>
                        </a:spcAft>
                      </a:pPr>
                      <a:r>
                        <a:rPr lang="en-IN" sz="1300" kern="100" dirty="0">
                          <a:solidFill>
                            <a:schemeClr val="tx1"/>
                          </a:solidFill>
                          <a:effectLst/>
                        </a:rPr>
                        <a:t>South Asia</a:t>
                      </a:r>
                    </a:p>
                    <a:p>
                      <a:pPr marL="0" marR="0" algn="ctr">
                        <a:lnSpc>
                          <a:spcPct val="107000"/>
                        </a:lnSpc>
                        <a:spcBef>
                          <a:spcPts val="0"/>
                        </a:spcBef>
                        <a:spcAft>
                          <a:spcPts val="0"/>
                        </a:spcAft>
                      </a:pPr>
                      <a:r>
                        <a:rPr lang="en-IN" sz="1300" kern="100" dirty="0">
                          <a:solidFill>
                            <a:schemeClr val="tx1"/>
                          </a:solidFill>
                          <a:effectLst/>
                        </a:rPr>
                        <a:t>South East Asia</a:t>
                      </a:r>
                    </a:p>
                    <a:p>
                      <a:pPr marL="0" marR="0" algn="ctr">
                        <a:lnSpc>
                          <a:spcPct val="107000"/>
                        </a:lnSpc>
                        <a:spcBef>
                          <a:spcPts val="0"/>
                        </a:spcBef>
                        <a:spcAft>
                          <a:spcPts val="0"/>
                        </a:spcAft>
                      </a:pPr>
                      <a:r>
                        <a:rPr lang="en-IN" sz="1300" kern="100" dirty="0">
                          <a:solidFill>
                            <a:schemeClr val="tx1"/>
                          </a:solidFill>
                          <a:effectLst/>
                        </a:rPr>
                        <a:t>East Asia</a:t>
                      </a:r>
                    </a:p>
                    <a:p>
                      <a:pPr marL="0" marR="0" algn="ctr">
                        <a:lnSpc>
                          <a:spcPct val="107000"/>
                        </a:lnSpc>
                        <a:spcBef>
                          <a:spcPts val="0"/>
                        </a:spcBef>
                        <a:spcAft>
                          <a:spcPts val="0"/>
                        </a:spcAft>
                      </a:pPr>
                      <a:r>
                        <a:rPr lang="en-IN" sz="1300" kern="100" dirty="0">
                          <a:solidFill>
                            <a:schemeClr val="tx1"/>
                          </a:solidFill>
                          <a:effectLst/>
                        </a:rPr>
                        <a:t>Australasia</a:t>
                      </a:r>
                    </a:p>
                    <a:p>
                      <a:pPr marL="0" marR="0" algn="ctr">
                        <a:lnSpc>
                          <a:spcPct val="107000"/>
                        </a:lnSpc>
                        <a:spcBef>
                          <a:spcPts val="0"/>
                        </a:spcBef>
                        <a:spcAft>
                          <a:spcPts val="0"/>
                        </a:spcAft>
                      </a:pPr>
                      <a:r>
                        <a:rPr lang="en-IN" sz="1300" kern="100" dirty="0">
                          <a:solidFill>
                            <a:schemeClr val="tx1"/>
                          </a:solidFill>
                          <a:effectLst/>
                        </a:rPr>
                        <a:t>Male passenger</a:t>
                      </a:r>
                    </a:p>
                    <a:p>
                      <a:pPr marL="0" marR="0" algn="ctr">
                        <a:lnSpc>
                          <a:spcPct val="107000"/>
                        </a:lnSpc>
                        <a:spcBef>
                          <a:spcPts val="0"/>
                        </a:spcBef>
                        <a:spcAft>
                          <a:spcPts val="0"/>
                        </a:spcAft>
                      </a:pPr>
                      <a:r>
                        <a:rPr lang="en-IN" sz="1300" kern="100" dirty="0">
                          <a:solidFill>
                            <a:schemeClr val="tx1"/>
                          </a:solidFill>
                          <a:effectLst/>
                        </a:rPr>
                        <a:t>Female passenger</a:t>
                      </a:r>
                    </a:p>
                    <a:p>
                      <a:pPr marL="0" marR="0" algn="ctr">
                        <a:lnSpc>
                          <a:spcPct val="107000"/>
                        </a:lnSpc>
                        <a:spcBef>
                          <a:spcPts val="0"/>
                        </a:spcBef>
                        <a:spcAft>
                          <a:spcPts val="0"/>
                        </a:spcAft>
                      </a:pPr>
                      <a:r>
                        <a:rPr lang="en-IN" sz="1300" kern="100" dirty="0">
                          <a:solidFill>
                            <a:schemeClr val="tx1"/>
                          </a:solidFill>
                          <a:effectLst/>
                        </a:rPr>
                        <a:t>Air Transport</a:t>
                      </a:r>
                    </a:p>
                    <a:p>
                      <a:pPr marL="0" marR="0" algn="ctr">
                        <a:lnSpc>
                          <a:spcPct val="107000"/>
                        </a:lnSpc>
                        <a:spcBef>
                          <a:spcPts val="0"/>
                        </a:spcBef>
                        <a:spcAft>
                          <a:spcPts val="0"/>
                        </a:spcAft>
                      </a:pPr>
                      <a:r>
                        <a:rPr lang="en-IN" sz="1300" kern="100" dirty="0">
                          <a:solidFill>
                            <a:schemeClr val="tx1"/>
                          </a:solidFill>
                          <a:effectLst/>
                        </a:rPr>
                        <a:t>Land Transport</a:t>
                      </a:r>
                    </a:p>
                    <a:p>
                      <a:pPr marL="0" marR="0" algn="ctr">
                        <a:lnSpc>
                          <a:spcPct val="107000"/>
                        </a:lnSpc>
                        <a:spcBef>
                          <a:spcPts val="0"/>
                        </a:spcBef>
                        <a:spcAft>
                          <a:spcPts val="0"/>
                        </a:spcAft>
                      </a:pPr>
                      <a:r>
                        <a:rPr lang="en-IN" sz="1300" kern="100" dirty="0">
                          <a:solidFill>
                            <a:schemeClr val="tx1"/>
                          </a:solidFill>
                          <a:effectLst/>
                        </a:rPr>
                        <a:t>Sea Transport</a:t>
                      </a:r>
                    </a:p>
                    <a:p>
                      <a:pPr marL="0" marR="0" algn="ctr">
                        <a:lnSpc>
                          <a:spcPct val="107000"/>
                        </a:lnSpc>
                        <a:spcBef>
                          <a:spcPts val="0"/>
                        </a:spcBef>
                        <a:spcAft>
                          <a:spcPts val="0"/>
                        </a:spcAft>
                      </a:pPr>
                      <a:r>
                        <a:rPr lang="en-IN" sz="1300" kern="100" dirty="0">
                          <a:solidFill>
                            <a:schemeClr val="tx1"/>
                          </a:solidFill>
                          <a:effectLst/>
                        </a:rPr>
                        <a:t>0-14 age passenger</a:t>
                      </a:r>
                    </a:p>
                    <a:p>
                      <a:pPr marL="0" marR="0" algn="ctr">
                        <a:lnSpc>
                          <a:spcPct val="107000"/>
                        </a:lnSpc>
                        <a:spcBef>
                          <a:spcPts val="0"/>
                        </a:spcBef>
                        <a:spcAft>
                          <a:spcPts val="0"/>
                        </a:spcAft>
                      </a:pPr>
                      <a:r>
                        <a:rPr lang="en-IN" sz="1300" kern="100" dirty="0">
                          <a:solidFill>
                            <a:schemeClr val="tx1"/>
                          </a:solidFill>
                          <a:effectLst/>
                        </a:rPr>
                        <a:t>15-24 age passenger</a:t>
                      </a:r>
                    </a:p>
                    <a:p>
                      <a:pPr marL="0" marR="0" algn="ctr">
                        <a:lnSpc>
                          <a:spcPct val="107000"/>
                        </a:lnSpc>
                        <a:spcBef>
                          <a:spcPts val="0"/>
                        </a:spcBef>
                        <a:spcAft>
                          <a:spcPts val="0"/>
                        </a:spcAft>
                      </a:pPr>
                      <a:r>
                        <a:rPr lang="en-IN" sz="1300" kern="100" dirty="0">
                          <a:solidFill>
                            <a:schemeClr val="tx1"/>
                          </a:solidFill>
                          <a:effectLst/>
                        </a:rPr>
                        <a:t>25-34 age passenger</a:t>
                      </a:r>
                    </a:p>
                    <a:p>
                      <a:pPr marL="0" marR="0" algn="ctr">
                        <a:lnSpc>
                          <a:spcPct val="107000"/>
                        </a:lnSpc>
                        <a:spcBef>
                          <a:spcPts val="0"/>
                        </a:spcBef>
                        <a:spcAft>
                          <a:spcPts val="0"/>
                        </a:spcAft>
                      </a:pPr>
                      <a:r>
                        <a:rPr lang="en-IN" sz="1300" kern="100" dirty="0">
                          <a:solidFill>
                            <a:schemeClr val="tx1"/>
                          </a:solidFill>
                          <a:effectLst/>
                        </a:rPr>
                        <a:t>35-44 age passenger</a:t>
                      </a:r>
                    </a:p>
                    <a:p>
                      <a:pPr marL="0" marR="0" algn="ctr">
                        <a:lnSpc>
                          <a:spcPct val="107000"/>
                        </a:lnSpc>
                        <a:spcBef>
                          <a:spcPts val="0"/>
                        </a:spcBef>
                        <a:spcAft>
                          <a:spcPts val="0"/>
                        </a:spcAft>
                      </a:pPr>
                      <a:r>
                        <a:rPr lang="en-IN" sz="1300" kern="100" dirty="0">
                          <a:solidFill>
                            <a:schemeClr val="tx1"/>
                          </a:solidFill>
                          <a:effectLst/>
                        </a:rPr>
                        <a:t>45-54 age passenger</a:t>
                      </a:r>
                    </a:p>
                    <a:p>
                      <a:pPr marL="0" marR="0" algn="ctr">
                        <a:lnSpc>
                          <a:spcPct val="107000"/>
                        </a:lnSpc>
                        <a:spcBef>
                          <a:spcPts val="0"/>
                        </a:spcBef>
                        <a:spcAft>
                          <a:spcPts val="0"/>
                        </a:spcAft>
                      </a:pPr>
                      <a:r>
                        <a:rPr lang="en-IN" sz="1300" kern="100" dirty="0">
                          <a:solidFill>
                            <a:schemeClr val="tx1"/>
                          </a:solidFill>
                          <a:effectLst/>
                        </a:rPr>
                        <a:t>55-64 age passenger</a:t>
                      </a:r>
                    </a:p>
                    <a:p>
                      <a:pPr marL="0" marR="0" algn="ctr">
                        <a:lnSpc>
                          <a:spcPct val="107000"/>
                        </a:lnSpc>
                        <a:spcBef>
                          <a:spcPts val="0"/>
                        </a:spcBef>
                        <a:spcAft>
                          <a:spcPts val="0"/>
                        </a:spcAft>
                      </a:pPr>
                      <a:r>
                        <a:rPr lang="en-IN" sz="1300" kern="100" dirty="0">
                          <a:solidFill>
                            <a:schemeClr val="tx1"/>
                          </a:solidFill>
                          <a:effectLst/>
                        </a:rPr>
                        <a:t>65 and above age passenger</a:t>
                      </a:r>
                      <a:endParaRPr lang="en-IN" sz="13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1317" marR="61317" marT="0" marB="0"/>
                </a:tc>
                <a:tc>
                  <a:txBody>
                    <a:bodyPr/>
                    <a:lstStyle/>
                    <a:p>
                      <a:pPr marL="0" marR="0" algn="ctr">
                        <a:lnSpc>
                          <a:spcPct val="107000"/>
                        </a:lnSpc>
                        <a:spcBef>
                          <a:spcPts val="0"/>
                        </a:spcBef>
                        <a:spcAft>
                          <a:spcPts val="0"/>
                        </a:spcAft>
                      </a:pPr>
                      <a:r>
                        <a:rPr lang="en-IN" sz="1300" kern="100" dirty="0">
                          <a:solidFill>
                            <a:schemeClr val="tx1"/>
                          </a:solidFill>
                          <a:effectLst/>
                        </a:rPr>
                        <a:t>29447.28</a:t>
                      </a:r>
                    </a:p>
                    <a:p>
                      <a:pPr marL="0" marR="0" algn="ctr">
                        <a:lnSpc>
                          <a:spcPct val="107000"/>
                        </a:lnSpc>
                        <a:spcBef>
                          <a:spcPts val="0"/>
                        </a:spcBef>
                        <a:spcAft>
                          <a:spcPts val="0"/>
                        </a:spcAft>
                      </a:pPr>
                      <a:r>
                        <a:rPr lang="en-IN" sz="1300" kern="100" dirty="0">
                          <a:solidFill>
                            <a:schemeClr val="tx1"/>
                          </a:solidFill>
                          <a:effectLst/>
                        </a:rPr>
                        <a:t>1239.65</a:t>
                      </a:r>
                    </a:p>
                    <a:p>
                      <a:pPr marL="0" marR="0" algn="ctr">
                        <a:lnSpc>
                          <a:spcPct val="107000"/>
                        </a:lnSpc>
                        <a:spcBef>
                          <a:spcPts val="0"/>
                        </a:spcBef>
                        <a:spcAft>
                          <a:spcPts val="0"/>
                        </a:spcAft>
                      </a:pPr>
                      <a:r>
                        <a:rPr lang="en-IN" sz="1300" kern="100" dirty="0">
                          <a:solidFill>
                            <a:schemeClr val="tx1"/>
                          </a:solidFill>
                          <a:effectLst/>
                        </a:rPr>
                        <a:t>352.45</a:t>
                      </a:r>
                    </a:p>
                    <a:p>
                      <a:pPr marL="0" marR="0" algn="ctr">
                        <a:lnSpc>
                          <a:spcPct val="107000"/>
                        </a:lnSpc>
                        <a:spcBef>
                          <a:spcPts val="0"/>
                        </a:spcBef>
                        <a:spcAft>
                          <a:spcPts val="0"/>
                        </a:spcAft>
                      </a:pPr>
                      <a:r>
                        <a:rPr lang="en-IN" sz="1300" kern="100" dirty="0">
                          <a:solidFill>
                            <a:schemeClr val="tx1"/>
                          </a:solidFill>
                          <a:effectLst/>
                        </a:rPr>
                        <a:t>3915.82</a:t>
                      </a:r>
                    </a:p>
                    <a:p>
                      <a:pPr marL="0" marR="0" algn="ctr">
                        <a:lnSpc>
                          <a:spcPct val="107000"/>
                        </a:lnSpc>
                        <a:spcBef>
                          <a:spcPts val="0"/>
                        </a:spcBef>
                        <a:spcAft>
                          <a:spcPts val="0"/>
                        </a:spcAft>
                      </a:pPr>
                      <a:r>
                        <a:rPr lang="en-IN" sz="1300" kern="100" dirty="0">
                          <a:solidFill>
                            <a:schemeClr val="tx1"/>
                          </a:solidFill>
                          <a:effectLst/>
                        </a:rPr>
                        <a:t>2765.18</a:t>
                      </a:r>
                    </a:p>
                    <a:p>
                      <a:pPr marL="0" marR="0" algn="ctr">
                        <a:lnSpc>
                          <a:spcPct val="107000"/>
                        </a:lnSpc>
                        <a:spcBef>
                          <a:spcPts val="0"/>
                        </a:spcBef>
                        <a:spcAft>
                          <a:spcPts val="0"/>
                        </a:spcAft>
                      </a:pPr>
                      <a:r>
                        <a:rPr lang="en-IN" sz="1300" kern="100" dirty="0">
                          <a:solidFill>
                            <a:schemeClr val="tx1"/>
                          </a:solidFill>
                          <a:effectLst/>
                        </a:rPr>
                        <a:t>592.84</a:t>
                      </a:r>
                    </a:p>
                    <a:p>
                      <a:pPr marL="0" marR="0" algn="ctr">
                        <a:lnSpc>
                          <a:spcPct val="107000"/>
                        </a:lnSpc>
                        <a:spcBef>
                          <a:spcPts val="0"/>
                        </a:spcBef>
                        <a:spcAft>
                          <a:spcPts val="0"/>
                        </a:spcAft>
                      </a:pPr>
                      <a:r>
                        <a:rPr lang="en-IN" sz="1300" kern="100" dirty="0">
                          <a:solidFill>
                            <a:schemeClr val="tx1"/>
                          </a:solidFill>
                          <a:effectLst/>
                        </a:rPr>
                        <a:t>1386.44</a:t>
                      </a:r>
                    </a:p>
                    <a:p>
                      <a:pPr marL="0" marR="0" algn="ctr">
                        <a:lnSpc>
                          <a:spcPct val="107000"/>
                        </a:lnSpc>
                        <a:spcBef>
                          <a:spcPts val="0"/>
                        </a:spcBef>
                        <a:spcAft>
                          <a:spcPts val="0"/>
                        </a:spcAft>
                      </a:pPr>
                      <a:r>
                        <a:rPr lang="en-IN" sz="1300" kern="100" dirty="0">
                          <a:solidFill>
                            <a:schemeClr val="tx1"/>
                          </a:solidFill>
                          <a:effectLst/>
                        </a:rPr>
                        <a:t>12131.47</a:t>
                      </a:r>
                    </a:p>
                    <a:p>
                      <a:pPr marL="0" marR="0" algn="ctr">
                        <a:lnSpc>
                          <a:spcPct val="107000"/>
                        </a:lnSpc>
                        <a:spcBef>
                          <a:spcPts val="0"/>
                        </a:spcBef>
                        <a:spcAft>
                          <a:spcPts val="0"/>
                        </a:spcAft>
                      </a:pPr>
                      <a:r>
                        <a:rPr lang="en-IN" sz="1300" kern="100" dirty="0">
                          <a:solidFill>
                            <a:schemeClr val="tx1"/>
                          </a:solidFill>
                          <a:effectLst/>
                        </a:rPr>
                        <a:t>1668.77</a:t>
                      </a:r>
                    </a:p>
                    <a:p>
                      <a:pPr marL="0" marR="0" algn="ctr">
                        <a:lnSpc>
                          <a:spcPct val="107000"/>
                        </a:lnSpc>
                        <a:spcBef>
                          <a:spcPts val="0"/>
                        </a:spcBef>
                        <a:spcAft>
                          <a:spcPts val="0"/>
                        </a:spcAft>
                      </a:pPr>
                      <a:r>
                        <a:rPr lang="en-IN" sz="1300" kern="100" dirty="0">
                          <a:solidFill>
                            <a:schemeClr val="tx1"/>
                          </a:solidFill>
                          <a:effectLst/>
                        </a:rPr>
                        <a:t>1880.77</a:t>
                      </a:r>
                    </a:p>
                    <a:p>
                      <a:pPr marL="0" marR="0" algn="ctr">
                        <a:lnSpc>
                          <a:spcPct val="107000"/>
                        </a:lnSpc>
                        <a:spcBef>
                          <a:spcPts val="0"/>
                        </a:spcBef>
                        <a:spcAft>
                          <a:spcPts val="0"/>
                        </a:spcAft>
                      </a:pPr>
                      <a:r>
                        <a:rPr lang="en-IN" sz="1300" kern="100" dirty="0">
                          <a:solidFill>
                            <a:schemeClr val="tx1"/>
                          </a:solidFill>
                          <a:effectLst/>
                        </a:rPr>
                        <a:t>463.84</a:t>
                      </a:r>
                    </a:p>
                    <a:p>
                      <a:pPr marL="0" marR="0" algn="ctr">
                        <a:lnSpc>
                          <a:spcPct val="107000"/>
                        </a:lnSpc>
                        <a:spcBef>
                          <a:spcPts val="0"/>
                        </a:spcBef>
                        <a:spcAft>
                          <a:spcPts val="0"/>
                        </a:spcAft>
                      </a:pPr>
                      <a:r>
                        <a:rPr lang="en-IN" sz="1300" kern="100" dirty="0">
                          <a:solidFill>
                            <a:schemeClr val="tx1"/>
                          </a:solidFill>
                          <a:effectLst/>
                        </a:rPr>
                        <a:t>11270.17</a:t>
                      </a:r>
                    </a:p>
                    <a:p>
                      <a:pPr marL="0" marR="0" algn="ctr">
                        <a:lnSpc>
                          <a:spcPct val="107000"/>
                        </a:lnSpc>
                        <a:spcBef>
                          <a:spcPts val="0"/>
                        </a:spcBef>
                        <a:spcAft>
                          <a:spcPts val="0"/>
                        </a:spcAft>
                      </a:pPr>
                      <a:r>
                        <a:rPr lang="en-IN" sz="1300" kern="100" dirty="0">
                          <a:solidFill>
                            <a:schemeClr val="tx1"/>
                          </a:solidFill>
                          <a:effectLst/>
                        </a:rPr>
                        <a:t>6435.40</a:t>
                      </a:r>
                    </a:p>
                    <a:p>
                      <a:pPr marL="0" marR="0" algn="ctr">
                        <a:lnSpc>
                          <a:spcPct val="107000"/>
                        </a:lnSpc>
                        <a:spcBef>
                          <a:spcPts val="0"/>
                        </a:spcBef>
                        <a:spcAft>
                          <a:spcPts val="0"/>
                        </a:spcAft>
                      </a:pPr>
                      <a:r>
                        <a:rPr lang="en-IN" sz="1300" kern="100" dirty="0">
                          <a:solidFill>
                            <a:schemeClr val="tx1"/>
                          </a:solidFill>
                          <a:effectLst/>
                        </a:rPr>
                        <a:t>14618.71</a:t>
                      </a:r>
                    </a:p>
                    <a:p>
                      <a:pPr marL="0" marR="0" algn="ctr">
                        <a:lnSpc>
                          <a:spcPct val="107000"/>
                        </a:lnSpc>
                        <a:spcBef>
                          <a:spcPts val="0"/>
                        </a:spcBef>
                        <a:spcAft>
                          <a:spcPts val="0"/>
                        </a:spcAft>
                      </a:pPr>
                      <a:r>
                        <a:rPr lang="en-IN" sz="1300" kern="100" dirty="0">
                          <a:solidFill>
                            <a:schemeClr val="tx1"/>
                          </a:solidFill>
                          <a:effectLst/>
                        </a:rPr>
                        <a:t>11597.70</a:t>
                      </a:r>
                    </a:p>
                    <a:p>
                      <a:pPr marL="0" marR="0" algn="ctr">
                        <a:lnSpc>
                          <a:spcPct val="107000"/>
                        </a:lnSpc>
                        <a:spcBef>
                          <a:spcPts val="0"/>
                        </a:spcBef>
                        <a:spcAft>
                          <a:spcPts val="0"/>
                        </a:spcAft>
                      </a:pPr>
                      <a:r>
                        <a:rPr lang="en-IN" sz="1300" kern="100" dirty="0">
                          <a:solidFill>
                            <a:schemeClr val="tx1"/>
                          </a:solidFill>
                          <a:effectLst/>
                        </a:rPr>
                        <a:t>703.10</a:t>
                      </a:r>
                    </a:p>
                    <a:p>
                      <a:pPr marL="0" marR="0" algn="ctr">
                        <a:lnSpc>
                          <a:spcPct val="107000"/>
                        </a:lnSpc>
                        <a:spcBef>
                          <a:spcPts val="0"/>
                        </a:spcBef>
                        <a:spcAft>
                          <a:spcPts val="0"/>
                        </a:spcAft>
                      </a:pPr>
                      <a:r>
                        <a:rPr lang="en-IN" sz="1300" kern="100" dirty="0">
                          <a:solidFill>
                            <a:schemeClr val="tx1"/>
                          </a:solidFill>
                          <a:effectLst/>
                        </a:rPr>
                        <a:t>2867.22</a:t>
                      </a:r>
                    </a:p>
                    <a:p>
                      <a:pPr marL="0" marR="0" algn="ctr">
                        <a:lnSpc>
                          <a:spcPct val="107000"/>
                        </a:lnSpc>
                        <a:spcBef>
                          <a:spcPts val="0"/>
                        </a:spcBef>
                        <a:spcAft>
                          <a:spcPts val="0"/>
                        </a:spcAft>
                      </a:pPr>
                      <a:r>
                        <a:rPr lang="en-IN" sz="1300" kern="100" dirty="0">
                          <a:solidFill>
                            <a:schemeClr val="tx1"/>
                          </a:solidFill>
                          <a:effectLst/>
                        </a:rPr>
                        <a:t>2598.84</a:t>
                      </a:r>
                    </a:p>
                    <a:p>
                      <a:pPr marL="0" marR="0" algn="ctr">
                        <a:lnSpc>
                          <a:spcPct val="107000"/>
                        </a:lnSpc>
                        <a:spcBef>
                          <a:spcPts val="0"/>
                        </a:spcBef>
                        <a:spcAft>
                          <a:spcPts val="0"/>
                        </a:spcAft>
                      </a:pPr>
                      <a:r>
                        <a:rPr lang="en-IN" sz="1300" kern="100" dirty="0">
                          <a:solidFill>
                            <a:schemeClr val="tx1"/>
                          </a:solidFill>
                          <a:effectLst/>
                        </a:rPr>
                        <a:t>5001.82</a:t>
                      </a:r>
                    </a:p>
                    <a:p>
                      <a:pPr marL="0" marR="0" algn="ctr">
                        <a:lnSpc>
                          <a:spcPct val="107000"/>
                        </a:lnSpc>
                        <a:spcBef>
                          <a:spcPts val="0"/>
                        </a:spcBef>
                        <a:spcAft>
                          <a:spcPts val="0"/>
                        </a:spcAft>
                      </a:pPr>
                      <a:r>
                        <a:rPr lang="en-IN" sz="1300" kern="100" dirty="0">
                          <a:solidFill>
                            <a:schemeClr val="tx1"/>
                          </a:solidFill>
                          <a:effectLst/>
                        </a:rPr>
                        <a:t>3370.17</a:t>
                      </a:r>
                    </a:p>
                    <a:p>
                      <a:pPr marL="0" marR="0" algn="ctr">
                        <a:lnSpc>
                          <a:spcPct val="107000"/>
                        </a:lnSpc>
                        <a:spcBef>
                          <a:spcPts val="0"/>
                        </a:spcBef>
                        <a:spcAft>
                          <a:spcPts val="0"/>
                        </a:spcAft>
                      </a:pPr>
                      <a:r>
                        <a:rPr lang="en-IN" sz="1300" kern="100" dirty="0">
                          <a:solidFill>
                            <a:schemeClr val="tx1"/>
                          </a:solidFill>
                          <a:effectLst/>
                        </a:rPr>
                        <a:t>4490.73</a:t>
                      </a:r>
                    </a:p>
                    <a:p>
                      <a:pPr marL="0" marR="0" algn="ctr">
                        <a:lnSpc>
                          <a:spcPct val="107000"/>
                        </a:lnSpc>
                        <a:spcBef>
                          <a:spcPts val="0"/>
                        </a:spcBef>
                        <a:spcAft>
                          <a:spcPts val="0"/>
                        </a:spcAft>
                      </a:pPr>
                      <a:r>
                        <a:rPr lang="en-IN" sz="1300" kern="100" dirty="0">
                          <a:solidFill>
                            <a:schemeClr val="tx1"/>
                          </a:solidFill>
                          <a:effectLst/>
                        </a:rPr>
                        <a:t>2427.46</a:t>
                      </a:r>
                    </a:p>
                    <a:p>
                      <a:pPr marL="0" marR="0" algn="ctr">
                        <a:lnSpc>
                          <a:spcPct val="107000"/>
                        </a:lnSpc>
                        <a:spcBef>
                          <a:spcPts val="0"/>
                        </a:spcBef>
                        <a:spcAft>
                          <a:spcPts val="0"/>
                        </a:spcAft>
                      </a:pPr>
                      <a:r>
                        <a:rPr lang="en-IN" sz="1300" kern="100" dirty="0">
                          <a:solidFill>
                            <a:schemeClr val="tx1"/>
                          </a:solidFill>
                          <a:effectLst/>
                        </a:rPr>
                        <a:t>4059.80</a:t>
                      </a:r>
                      <a:endParaRPr lang="en-IN" sz="13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1317" marR="61317" marT="0" marB="0"/>
                </a:tc>
                <a:tc>
                  <a:txBody>
                    <a:bodyPr/>
                    <a:lstStyle/>
                    <a:p>
                      <a:pPr marL="0" marR="0" algn="ctr">
                        <a:lnSpc>
                          <a:spcPct val="107000"/>
                        </a:lnSpc>
                        <a:spcBef>
                          <a:spcPts val="0"/>
                        </a:spcBef>
                        <a:spcAft>
                          <a:spcPts val="0"/>
                        </a:spcAft>
                      </a:pPr>
                      <a:r>
                        <a:rPr lang="en-IN" sz="1300" kern="100" dirty="0">
                          <a:solidFill>
                            <a:schemeClr val="tx1"/>
                          </a:solidFill>
                          <a:effectLst/>
                        </a:rPr>
                        <a:t>79882.34</a:t>
                      </a:r>
                    </a:p>
                    <a:p>
                      <a:pPr marL="0" marR="0" algn="ctr">
                        <a:lnSpc>
                          <a:spcPct val="107000"/>
                        </a:lnSpc>
                        <a:spcBef>
                          <a:spcPts val="0"/>
                        </a:spcBef>
                        <a:spcAft>
                          <a:spcPts val="0"/>
                        </a:spcAft>
                      </a:pPr>
                      <a:r>
                        <a:rPr lang="en-IN" sz="1300" kern="100" dirty="0">
                          <a:solidFill>
                            <a:schemeClr val="tx1"/>
                          </a:solidFill>
                          <a:effectLst/>
                        </a:rPr>
                        <a:t>22660.64</a:t>
                      </a:r>
                    </a:p>
                    <a:p>
                      <a:pPr marL="0" marR="0" algn="ctr">
                        <a:lnSpc>
                          <a:spcPct val="107000"/>
                        </a:lnSpc>
                        <a:spcBef>
                          <a:spcPts val="0"/>
                        </a:spcBef>
                        <a:spcAft>
                          <a:spcPts val="0"/>
                        </a:spcAft>
                      </a:pPr>
                      <a:r>
                        <a:rPr lang="en-IN" sz="1300" kern="100" dirty="0">
                          <a:solidFill>
                            <a:schemeClr val="tx1"/>
                          </a:solidFill>
                          <a:effectLst/>
                        </a:rPr>
                        <a:t>1306.45</a:t>
                      </a:r>
                    </a:p>
                    <a:p>
                      <a:pPr marL="0" marR="0" algn="ctr">
                        <a:lnSpc>
                          <a:spcPct val="107000"/>
                        </a:lnSpc>
                        <a:spcBef>
                          <a:spcPts val="0"/>
                        </a:spcBef>
                        <a:spcAft>
                          <a:spcPts val="0"/>
                        </a:spcAft>
                      </a:pPr>
                      <a:r>
                        <a:rPr lang="en-IN" sz="1300" kern="100" dirty="0">
                          <a:solidFill>
                            <a:schemeClr val="tx1"/>
                          </a:solidFill>
                          <a:effectLst/>
                        </a:rPr>
                        <a:t>30201.40</a:t>
                      </a:r>
                    </a:p>
                    <a:p>
                      <a:pPr marL="0" marR="0" algn="ctr">
                        <a:lnSpc>
                          <a:spcPct val="107000"/>
                        </a:lnSpc>
                        <a:spcBef>
                          <a:spcPts val="0"/>
                        </a:spcBef>
                        <a:spcAft>
                          <a:spcPts val="0"/>
                        </a:spcAft>
                      </a:pPr>
                      <a:r>
                        <a:rPr lang="en-IN" sz="1300" kern="100" dirty="0">
                          <a:solidFill>
                            <a:schemeClr val="tx1"/>
                          </a:solidFill>
                          <a:effectLst/>
                        </a:rPr>
                        <a:t>7366.54</a:t>
                      </a:r>
                    </a:p>
                    <a:p>
                      <a:pPr marL="0" marR="0" algn="ctr">
                        <a:lnSpc>
                          <a:spcPct val="107000"/>
                        </a:lnSpc>
                        <a:spcBef>
                          <a:spcPts val="0"/>
                        </a:spcBef>
                        <a:spcAft>
                          <a:spcPts val="0"/>
                        </a:spcAft>
                      </a:pPr>
                      <a:r>
                        <a:rPr lang="en-IN" sz="1300" kern="100" dirty="0">
                          <a:solidFill>
                            <a:schemeClr val="tx1"/>
                          </a:solidFill>
                          <a:effectLst/>
                        </a:rPr>
                        <a:t>4475.28</a:t>
                      </a:r>
                    </a:p>
                    <a:p>
                      <a:pPr marL="0" marR="0" algn="ctr">
                        <a:lnSpc>
                          <a:spcPct val="107000"/>
                        </a:lnSpc>
                        <a:spcBef>
                          <a:spcPts val="0"/>
                        </a:spcBef>
                        <a:spcAft>
                          <a:spcPts val="0"/>
                        </a:spcAft>
                      </a:pPr>
                      <a:r>
                        <a:rPr lang="en-IN" sz="1300" kern="100" dirty="0">
                          <a:solidFill>
                            <a:schemeClr val="tx1"/>
                          </a:solidFill>
                          <a:effectLst/>
                        </a:rPr>
                        <a:t>5612.68</a:t>
                      </a:r>
                    </a:p>
                    <a:p>
                      <a:pPr marL="0" marR="0" algn="ctr">
                        <a:lnSpc>
                          <a:spcPct val="107000"/>
                        </a:lnSpc>
                        <a:spcBef>
                          <a:spcPts val="0"/>
                        </a:spcBef>
                        <a:spcAft>
                          <a:spcPts val="0"/>
                        </a:spcAft>
                      </a:pPr>
                      <a:r>
                        <a:rPr lang="en-IN" sz="1300" kern="100" dirty="0">
                          <a:solidFill>
                            <a:schemeClr val="tx1"/>
                          </a:solidFill>
                          <a:effectLst/>
                        </a:rPr>
                        <a:t>38267.01</a:t>
                      </a:r>
                    </a:p>
                    <a:p>
                      <a:pPr marL="0" marR="0" algn="ctr">
                        <a:lnSpc>
                          <a:spcPct val="107000"/>
                        </a:lnSpc>
                        <a:spcBef>
                          <a:spcPts val="0"/>
                        </a:spcBef>
                        <a:spcAft>
                          <a:spcPts val="0"/>
                        </a:spcAft>
                      </a:pPr>
                      <a:r>
                        <a:rPr lang="en-IN" sz="1300" kern="100" dirty="0">
                          <a:solidFill>
                            <a:schemeClr val="tx1"/>
                          </a:solidFill>
                          <a:effectLst/>
                        </a:rPr>
                        <a:t>11985.95</a:t>
                      </a:r>
                    </a:p>
                    <a:p>
                      <a:pPr marL="0" marR="0" algn="ctr">
                        <a:lnSpc>
                          <a:spcPct val="107000"/>
                        </a:lnSpc>
                        <a:spcBef>
                          <a:spcPts val="0"/>
                        </a:spcBef>
                        <a:spcAft>
                          <a:spcPts val="0"/>
                        </a:spcAft>
                      </a:pPr>
                      <a:r>
                        <a:rPr lang="en-IN" sz="1300" kern="100" dirty="0">
                          <a:solidFill>
                            <a:schemeClr val="tx1"/>
                          </a:solidFill>
                          <a:effectLst/>
                        </a:rPr>
                        <a:t>10319.26</a:t>
                      </a:r>
                    </a:p>
                    <a:p>
                      <a:pPr marL="0" marR="0" algn="ctr">
                        <a:lnSpc>
                          <a:spcPct val="107000"/>
                        </a:lnSpc>
                        <a:spcBef>
                          <a:spcPts val="0"/>
                        </a:spcBef>
                        <a:spcAft>
                          <a:spcPts val="0"/>
                        </a:spcAft>
                      </a:pPr>
                      <a:r>
                        <a:rPr lang="en-IN" sz="1300" kern="100" dirty="0">
                          <a:solidFill>
                            <a:schemeClr val="tx1"/>
                          </a:solidFill>
                          <a:effectLst/>
                        </a:rPr>
                        <a:t>5496.37</a:t>
                      </a:r>
                    </a:p>
                    <a:p>
                      <a:pPr marL="0" marR="0" algn="ctr">
                        <a:lnSpc>
                          <a:spcPct val="107000"/>
                        </a:lnSpc>
                        <a:spcBef>
                          <a:spcPts val="0"/>
                        </a:spcBef>
                        <a:spcAft>
                          <a:spcPts val="0"/>
                        </a:spcAft>
                      </a:pPr>
                      <a:r>
                        <a:rPr lang="en-IN" sz="1300" kern="100" dirty="0">
                          <a:solidFill>
                            <a:schemeClr val="tx1"/>
                          </a:solidFill>
                          <a:effectLst/>
                        </a:rPr>
                        <a:t>77428.50</a:t>
                      </a:r>
                    </a:p>
                    <a:p>
                      <a:pPr marL="0" marR="0" algn="ctr">
                        <a:lnSpc>
                          <a:spcPct val="107000"/>
                        </a:lnSpc>
                        <a:spcBef>
                          <a:spcPts val="0"/>
                        </a:spcBef>
                        <a:spcAft>
                          <a:spcPts val="0"/>
                        </a:spcAft>
                      </a:pPr>
                      <a:r>
                        <a:rPr lang="en-IN" sz="1300" kern="100" dirty="0">
                          <a:solidFill>
                            <a:schemeClr val="tx1"/>
                          </a:solidFill>
                          <a:effectLst/>
                        </a:rPr>
                        <a:t>54650.07</a:t>
                      </a:r>
                    </a:p>
                    <a:p>
                      <a:pPr marL="0" marR="0" algn="ctr">
                        <a:lnSpc>
                          <a:spcPct val="107000"/>
                        </a:lnSpc>
                        <a:spcBef>
                          <a:spcPts val="0"/>
                        </a:spcBef>
                        <a:spcAft>
                          <a:spcPts val="0"/>
                        </a:spcAft>
                      </a:pPr>
                      <a:r>
                        <a:rPr lang="en-IN" sz="1300" kern="100" dirty="0">
                          <a:solidFill>
                            <a:schemeClr val="tx1"/>
                          </a:solidFill>
                          <a:effectLst/>
                        </a:rPr>
                        <a:t>106809.37</a:t>
                      </a:r>
                    </a:p>
                    <a:p>
                      <a:pPr marL="0" marR="0" algn="ctr">
                        <a:lnSpc>
                          <a:spcPct val="107000"/>
                        </a:lnSpc>
                        <a:spcBef>
                          <a:spcPts val="0"/>
                        </a:spcBef>
                        <a:spcAft>
                          <a:spcPts val="0"/>
                        </a:spcAft>
                      </a:pPr>
                      <a:r>
                        <a:rPr lang="en-IN" sz="1300" kern="100" dirty="0">
                          <a:solidFill>
                            <a:schemeClr val="tx1"/>
                          </a:solidFill>
                          <a:effectLst/>
                        </a:rPr>
                        <a:t>27546.85</a:t>
                      </a:r>
                    </a:p>
                    <a:p>
                      <a:pPr marL="0" marR="0" algn="ctr">
                        <a:lnSpc>
                          <a:spcPct val="107000"/>
                        </a:lnSpc>
                        <a:spcBef>
                          <a:spcPts val="0"/>
                        </a:spcBef>
                        <a:spcAft>
                          <a:spcPts val="0"/>
                        </a:spcAft>
                      </a:pPr>
                      <a:r>
                        <a:rPr lang="en-IN" sz="1300" kern="100" dirty="0">
                          <a:solidFill>
                            <a:schemeClr val="tx1"/>
                          </a:solidFill>
                          <a:effectLst/>
                        </a:rPr>
                        <a:t>1432.71</a:t>
                      </a:r>
                    </a:p>
                    <a:p>
                      <a:pPr marL="0" marR="0" algn="ctr">
                        <a:lnSpc>
                          <a:spcPct val="107000"/>
                        </a:lnSpc>
                        <a:spcBef>
                          <a:spcPts val="0"/>
                        </a:spcBef>
                        <a:spcAft>
                          <a:spcPts val="0"/>
                        </a:spcAft>
                      </a:pPr>
                      <a:r>
                        <a:rPr lang="en-IN" sz="1300" kern="100" dirty="0">
                          <a:solidFill>
                            <a:schemeClr val="tx1"/>
                          </a:solidFill>
                          <a:effectLst/>
                        </a:rPr>
                        <a:t>12137.38</a:t>
                      </a:r>
                    </a:p>
                    <a:p>
                      <a:pPr marL="0" marR="0" algn="ctr">
                        <a:lnSpc>
                          <a:spcPct val="107000"/>
                        </a:lnSpc>
                        <a:spcBef>
                          <a:spcPts val="0"/>
                        </a:spcBef>
                        <a:spcAft>
                          <a:spcPts val="0"/>
                        </a:spcAft>
                      </a:pPr>
                      <a:r>
                        <a:rPr lang="en-IN" sz="1300" kern="100" dirty="0">
                          <a:solidFill>
                            <a:schemeClr val="tx1"/>
                          </a:solidFill>
                          <a:effectLst/>
                        </a:rPr>
                        <a:t>10722.28</a:t>
                      </a:r>
                    </a:p>
                    <a:p>
                      <a:pPr marL="0" marR="0" algn="ctr">
                        <a:lnSpc>
                          <a:spcPct val="107000"/>
                        </a:lnSpc>
                        <a:spcBef>
                          <a:spcPts val="0"/>
                        </a:spcBef>
                        <a:spcAft>
                          <a:spcPts val="0"/>
                        </a:spcAft>
                      </a:pPr>
                      <a:r>
                        <a:rPr lang="en-IN" sz="1300" kern="100" dirty="0">
                          <a:solidFill>
                            <a:schemeClr val="tx1"/>
                          </a:solidFill>
                          <a:effectLst/>
                        </a:rPr>
                        <a:t>24406.50</a:t>
                      </a:r>
                    </a:p>
                    <a:p>
                      <a:pPr marL="0" marR="0" algn="ctr">
                        <a:lnSpc>
                          <a:spcPct val="107000"/>
                        </a:lnSpc>
                        <a:spcBef>
                          <a:spcPts val="0"/>
                        </a:spcBef>
                        <a:spcAft>
                          <a:spcPts val="0"/>
                        </a:spcAft>
                      </a:pPr>
                      <a:r>
                        <a:rPr lang="en-IN" sz="1300" kern="100" dirty="0">
                          <a:solidFill>
                            <a:schemeClr val="tx1"/>
                          </a:solidFill>
                          <a:effectLst/>
                        </a:rPr>
                        <a:t>27594.35</a:t>
                      </a:r>
                    </a:p>
                    <a:p>
                      <a:pPr marL="0" marR="0" algn="ctr">
                        <a:lnSpc>
                          <a:spcPct val="107000"/>
                        </a:lnSpc>
                        <a:spcBef>
                          <a:spcPts val="0"/>
                        </a:spcBef>
                        <a:spcAft>
                          <a:spcPts val="0"/>
                        </a:spcAft>
                      </a:pPr>
                      <a:r>
                        <a:rPr lang="en-IN" sz="1300" kern="100" dirty="0">
                          <a:solidFill>
                            <a:schemeClr val="tx1"/>
                          </a:solidFill>
                          <a:effectLst/>
                        </a:rPr>
                        <a:t>25897.22</a:t>
                      </a:r>
                    </a:p>
                    <a:p>
                      <a:pPr marL="0" marR="0" algn="ctr">
                        <a:lnSpc>
                          <a:spcPct val="107000"/>
                        </a:lnSpc>
                        <a:spcBef>
                          <a:spcPts val="0"/>
                        </a:spcBef>
                        <a:spcAft>
                          <a:spcPts val="0"/>
                        </a:spcAft>
                      </a:pPr>
                      <a:r>
                        <a:rPr lang="en-IN" sz="1300" kern="100" dirty="0">
                          <a:solidFill>
                            <a:schemeClr val="tx1"/>
                          </a:solidFill>
                          <a:effectLst/>
                        </a:rPr>
                        <a:t>19097.19</a:t>
                      </a:r>
                    </a:p>
                    <a:p>
                      <a:pPr marL="0" marR="0" algn="ctr">
                        <a:lnSpc>
                          <a:spcPct val="107000"/>
                        </a:lnSpc>
                        <a:spcBef>
                          <a:spcPts val="0"/>
                        </a:spcBef>
                        <a:spcAft>
                          <a:spcPts val="0"/>
                        </a:spcAft>
                      </a:pPr>
                      <a:r>
                        <a:rPr lang="en-IN" sz="1300" kern="100" dirty="0">
                          <a:solidFill>
                            <a:schemeClr val="tx1"/>
                          </a:solidFill>
                          <a:effectLst/>
                        </a:rPr>
                        <a:t>12761.46</a:t>
                      </a:r>
                      <a:endParaRPr lang="en-IN" sz="13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1317" marR="61317" marT="0" marB="0"/>
                </a:tc>
                <a:extLst>
                  <a:ext uri="{0D108BD9-81ED-4DB2-BD59-A6C34878D82A}">
                    <a16:rowId xmlns:a16="http://schemas.microsoft.com/office/drawing/2014/main" val="3443072905"/>
                  </a:ext>
                </a:extLst>
              </a:tr>
            </a:tbl>
          </a:graphicData>
        </a:graphic>
      </p:graphicFrame>
    </p:spTree>
    <p:extLst>
      <p:ext uri="{BB962C8B-B14F-4D97-AF65-F5344CB8AC3E}">
        <p14:creationId xmlns:p14="http://schemas.microsoft.com/office/powerpoint/2010/main" val="365429581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C5BF0B-7FCF-21B8-DB72-9D88483FAD6A}"/>
              </a:ext>
            </a:extLst>
          </p:cNvPr>
          <p:cNvSpPr>
            <a:spLocks noGrp="1"/>
          </p:cNvSpPr>
          <p:nvPr>
            <p:ph idx="1"/>
          </p:nvPr>
        </p:nvSpPr>
        <p:spPr>
          <a:xfrm>
            <a:off x="838200" y="3428999"/>
            <a:ext cx="8643151" cy="2747963"/>
          </a:xfrm>
        </p:spPr>
        <p:txBody>
          <a:bodyPr>
            <a:normAutofit/>
          </a:bodyPr>
          <a:lstStyle/>
          <a:p>
            <a:pPr algn="just"/>
            <a:endParaRPr lang="en-US" sz="1700" b="0" i="0" dirty="0">
              <a:effectLst/>
              <a:latin typeface="Calibri" panose="020F0502020204030204" pitchFamily="34" charset="0"/>
              <a:cs typeface="Calibri" panose="020F0502020204030204" pitchFamily="34" charset="0"/>
            </a:endParaRPr>
          </a:p>
          <a:p>
            <a:pPr algn="just"/>
            <a:r>
              <a:rPr lang="en-US" sz="1700" b="0" i="0" dirty="0">
                <a:effectLst/>
                <a:latin typeface="Calibri" panose="020F0502020204030204" pitchFamily="34" charset="0"/>
                <a:cs typeface="Calibri" panose="020F0502020204030204" pitchFamily="34" charset="0"/>
              </a:rPr>
              <a:t>Both the forecasts and associated confidence interval that we have generated can now be used to further understand the time series and foresee what to expect.</a:t>
            </a:r>
          </a:p>
          <a:p>
            <a:pPr algn="just"/>
            <a:r>
              <a:rPr lang="en-US" sz="1700" b="0" i="0" dirty="0">
                <a:effectLst/>
                <a:latin typeface="Calibri" panose="020F0502020204030204" pitchFamily="34" charset="0"/>
                <a:cs typeface="Calibri" panose="020F0502020204030204" pitchFamily="34" charset="0"/>
              </a:rPr>
              <a:t>Our forecasts show that the time series is expected to increase linearly.</a:t>
            </a:r>
          </a:p>
          <a:p>
            <a:pPr algn="just"/>
            <a:r>
              <a:rPr lang="en-US" sz="1700" b="0" i="0" dirty="0">
                <a:effectLst/>
                <a:latin typeface="Calibri" panose="020F0502020204030204" pitchFamily="34" charset="0"/>
                <a:cs typeface="Calibri" panose="020F0502020204030204" pitchFamily="34" charset="0"/>
              </a:rPr>
              <a:t>As we forecast further out into the future, it is natural for us to become less confident in our values.</a:t>
            </a:r>
          </a:p>
          <a:p>
            <a:pPr algn="just"/>
            <a:r>
              <a:rPr lang="en-US" sz="1700" b="0" i="0" dirty="0">
                <a:effectLst/>
                <a:latin typeface="Calibri" panose="020F0502020204030204" pitchFamily="34" charset="0"/>
                <a:cs typeface="Calibri" panose="020F0502020204030204" pitchFamily="34" charset="0"/>
              </a:rPr>
              <a:t>This is reflected by the confidence intervals generated by our model, which grow larger as we move further out into the future.</a:t>
            </a:r>
          </a:p>
          <a:p>
            <a:pPr algn="just"/>
            <a:endParaRPr lang="en-IN"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BACE3ACA-58A8-F540-812B-4AC5BFE07F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30591"/>
            <a:ext cx="4784090" cy="2568631"/>
          </a:xfrm>
          <a:prstGeom prst="rect">
            <a:avLst/>
          </a:prstGeom>
          <a:noFill/>
          <a:ln>
            <a:solidFill>
              <a:schemeClr val="tx1"/>
            </a:solidFill>
          </a:ln>
        </p:spPr>
      </p:pic>
      <p:pic>
        <p:nvPicPr>
          <p:cNvPr id="5" name="Picture 4">
            <a:extLst>
              <a:ext uri="{FF2B5EF4-FFF2-40B4-BE49-F238E27FC236}">
                <a16:creationId xmlns:a16="http://schemas.microsoft.com/office/drawing/2014/main" id="{BB9FEAAB-3117-0EF7-0C77-4D39CE8FCE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69709" y="711594"/>
            <a:ext cx="4784091" cy="2587628"/>
          </a:xfrm>
          <a:prstGeom prst="rect">
            <a:avLst/>
          </a:prstGeom>
          <a:noFill/>
          <a:ln>
            <a:solidFill>
              <a:schemeClr val="tx1"/>
            </a:solidFill>
          </a:ln>
        </p:spPr>
      </p:pic>
    </p:spTree>
    <p:extLst>
      <p:ext uri="{BB962C8B-B14F-4D97-AF65-F5344CB8AC3E}">
        <p14:creationId xmlns:p14="http://schemas.microsoft.com/office/powerpoint/2010/main" val="304111888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2F261-BFF2-B427-B055-DB2BB32068E2}"/>
              </a:ext>
            </a:extLst>
          </p:cNvPr>
          <p:cNvSpPr>
            <a:spLocks noGrp="1"/>
          </p:cNvSpPr>
          <p:nvPr>
            <p:ph type="title"/>
          </p:nvPr>
        </p:nvSpPr>
        <p:spPr>
          <a:xfrm>
            <a:off x="677334" y="494190"/>
            <a:ext cx="8596668" cy="1320800"/>
          </a:xfrm>
        </p:spPr>
        <p:txBody>
          <a:bodyPr/>
          <a:lstStyle/>
          <a:p>
            <a:pPr algn="ctr"/>
            <a:r>
              <a:rPr lang="en-IN" b="1" dirty="0">
                <a:solidFill>
                  <a:schemeClr val="accent2">
                    <a:lumMod val="75000"/>
                  </a:schemeClr>
                </a:solidFill>
              </a:rPr>
              <a:t>CONCLUSION</a:t>
            </a:r>
          </a:p>
        </p:txBody>
      </p:sp>
      <p:sp>
        <p:nvSpPr>
          <p:cNvPr id="3" name="Content Placeholder 2">
            <a:extLst>
              <a:ext uri="{FF2B5EF4-FFF2-40B4-BE49-F238E27FC236}">
                <a16:creationId xmlns:a16="http://schemas.microsoft.com/office/drawing/2014/main" id="{90D6937F-AC41-8AC4-BA06-7FD0314A6582}"/>
              </a:ext>
            </a:extLst>
          </p:cNvPr>
          <p:cNvSpPr>
            <a:spLocks noGrp="1"/>
          </p:cNvSpPr>
          <p:nvPr>
            <p:ph idx="1"/>
          </p:nvPr>
        </p:nvSpPr>
        <p:spPr/>
        <p:txBody>
          <a:bodyPr>
            <a:normAutofit/>
          </a:bodyPr>
          <a:lstStyle/>
          <a:p>
            <a:pPr algn="just"/>
            <a:r>
              <a:rPr lang="en-US" sz="1700" b="0" i="0" dirty="0">
                <a:effectLst/>
                <a:latin typeface="Calibri" panose="020F0502020204030204" pitchFamily="34" charset="0"/>
                <a:cs typeface="Calibri" panose="020F0502020204030204" pitchFamily="34" charset="0"/>
              </a:rPr>
              <a:t>Overall, the results demonstrate that ARIMA model is one of the quality algorithms for forecasting time series data.</a:t>
            </a:r>
          </a:p>
          <a:p>
            <a:pPr algn="just"/>
            <a:r>
              <a:rPr lang="en-IN" sz="1700" kern="100" dirty="0">
                <a:effectLst/>
                <a:latin typeface="Calibri" panose="020F0502020204030204" pitchFamily="34" charset="0"/>
                <a:ea typeface="Calibri" panose="020F0502020204030204" pitchFamily="34" charset="0"/>
                <a:cs typeface="Calibri" panose="020F0502020204030204" pitchFamily="34" charset="0"/>
              </a:rPr>
              <a:t>This project also helps us to understand how COVID-19 had really impacted the tourism sector in India. It has enabled the tourism industry to face the huge thread as well as the slowdown of economy and tourist arrivals are seen.</a:t>
            </a:r>
            <a:endParaRPr lang="en-IN" sz="1700" dirty="0">
              <a:latin typeface="Calibri" panose="020F0502020204030204" pitchFamily="34" charset="0"/>
              <a:cs typeface="Calibri" panose="020F0502020204030204" pitchFamily="34" charset="0"/>
            </a:endParaRPr>
          </a:p>
          <a:p>
            <a:endParaRPr lang="en-IN" sz="1700" dirty="0"/>
          </a:p>
        </p:txBody>
      </p:sp>
    </p:spTree>
    <p:extLst>
      <p:ext uri="{BB962C8B-B14F-4D97-AF65-F5344CB8AC3E}">
        <p14:creationId xmlns:p14="http://schemas.microsoft.com/office/powerpoint/2010/main" val="38877720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A34F-F26A-A75A-CD19-BC922DF990E7}"/>
              </a:ext>
            </a:extLst>
          </p:cNvPr>
          <p:cNvSpPr>
            <a:spLocks noGrp="1"/>
          </p:cNvSpPr>
          <p:nvPr>
            <p:ph type="title"/>
          </p:nvPr>
        </p:nvSpPr>
        <p:spPr>
          <a:xfrm>
            <a:off x="677334" y="494191"/>
            <a:ext cx="8596668" cy="1320800"/>
          </a:xfrm>
        </p:spPr>
        <p:txBody>
          <a:bodyPr/>
          <a:lstStyle/>
          <a:p>
            <a:pPr algn="ctr"/>
            <a:r>
              <a:rPr lang="en-IN" b="1" dirty="0">
                <a:solidFill>
                  <a:schemeClr val="accent2">
                    <a:lumMod val="75000"/>
                  </a:schemeClr>
                </a:solidFill>
              </a:rPr>
              <a:t>FUTURE IMPROVEMENTS</a:t>
            </a:r>
          </a:p>
        </p:txBody>
      </p:sp>
      <p:sp>
        <p:nvSpPr>
          <p:cNvPr id="3" name="Content Placeholder 2">
            <a:extLst>
              <a:ext uri="{FF2B5EF4-FFF2-40B4-BE49-F238E27FC236}">
                <a16:creationId xmlns:a16="http://schemas.microsoft.com/office/drawing/2014/main" id="{350FAF83-7EF4-E9B7-3C28-2C285D59877A}"/>
              </a:ext>
            </a:extLst>
          </p:cNvPr>
          <p:cNvSpPr>
            <a:spLocks noGrp="1"/>
          </p:cNvSpPr>
          <p:nvPr>
            <p:ph idx="1"/>
          </p:nvPr>
        </p:nvSpPr>
        <p:spPr/>
        <p:txBody>
          <a:bodyPr>
            <a:normAutofit/>
          </a:bodyPr>
          <a:lstStyle/>
          <a:p>
            <a:pPr algn="just">
              <a:lnSpc>
                <a:spcPct val="107000"/>
              </a:lnSpc>
              <a:spcBef>
                <a:spcPts val="0"/>
              </a:spcBef>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We could change the start date of the prediction to see how this affects the overall quality of our forecasts.</a:t>
            </a:r>
          </a:p>
          <a:p>
            <a:pPr algn="just">
              <a:lnSpc>
                <a:spcPct val="107000"/>
              </a:lnSpc>
              <a:spcBef>
                <a:spcPts val="0"/>
              </a:spcBef>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We could try more combinations of parameters to see if we can improve the goodness-of-fit of the model.</a:t>
            </a:r>
          </a:p>
          <a:p>
            <a:pPr algn="just">
              <a:lnSpc>
                <a:spcPct val="107000"/>
              </a:lnSpc>
              <a:spcBef>
                <a:spcPts val="0"/>
              </a:spcBef>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We could select a different metric to select the best model. We used the ACF and PACF plot to find the best model, but we could seek to optimize the out-of-sample mean square error instead. We also could have used the AIC measure to find the best model.</a:t>
            </a:r>
          </a:p>
          <a:p>
            <a:endParaRPr lang="en-IN" sz="1700" dirty="0"/>
          </a:p>
        </p:txBody>
      </p:sp>
    </p:spTree>
    <p:extLst>
      <p:ext uri="{BB962C8B-B14F-4D97-AF65-F5344CB8AC3E}">
        <p14:creationId xmlns:p14="http://schemas.microsoft.com/office/powerpoint/2010/main" val="60472336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82B23-FA9F-FE6C-4E74-8DDE8F34649E}"/>
              </a:ext>
            </a:extLst>
          </p:cNvPr>
          <p:cNvSpPr>
            <a:spLocks noGrp="1"/>
          </p:cNvSpPr>
          <p:nvPr>
            <p:ph type="title"/>
          </p:nvPr>
        </p:nvSpPr>
        <p:spPr>
          <a:xfrm>
            <a:off x="838200" y="2766218"/>
            <a:ext cx="10515600" cy="1325563"/>
          </a:xfrm>
        </p:spPr>
        <p:txBody>
          <a:bodyPr>
            <a:normAutofit/>
          </a:bodyPr>
          <a:lstStyle/>
          <a:p>
            <a:pPr algn="ctr"/>
            <a:r>
              <a:rPr lang="en-IN" sz="7400" b="1" dirty="0">
                <a:solidFill>
                  <a:schemeClr val="accent2">
                    <a:lumMod val="75000"/>
                  </a:schemeClr>
                </a:solidFill>
              </a:rPr>
              <a:t>THANK YOU</a:t>
            </a:r>
          </a:p>
        </p:txBody>
      </p:sp>
    </p:spTree>
    <p:extLst>
      <p:ext uri="{BB962C8B-B14F-4D97-AF65-F5344CB8AC3E}">
        <p14:creationId xmlns:p14="http://schemas.microsoft.com/office/powerpoint/2010/main" val="1544597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5601-45D3-D479-4982-024383B75B1C}"/>
              </a:ext>
            </a:extLst>
          </p:cNvPr>
          <p:cNvSpPr>
            <a:spLocks noGrp="1"/>
          </p:cNvSpPr>
          <p:nvPr>
            <p:ph type="title"/>
          </p:nvPr>
        </p:nvSpPr>
        <p:spPr>
          <a:xfrm>
            <a:off x="677334" y="485312"/>
            <a:ext cx="8596668" cy="1320800"/>
          </a:xfrm>
        </p:spPr>
        <p:txBody>
          <a:bodyPr/>
          <a:lstStyle/>
          <a:p>
            <a:pPr algn="ctr"/>
            <a:r>
              <a:rPr lang="en-IN" b="1" dirty="0">
                <a:solidFill>
                  <a:schemeClr val="accent2">
                    <a:lumMod val="75000"/>
                  </a:schemeClr>
                </a:solidFill>
              </a:rPr>
              <a:t>INTRODUCTION</a:t>
            </a:r>
          </a:p>
        </p:txBody>
      </p:sp>
      <p:sp>
        <p:nvSpPr>
          <p:cNvPr id="3" name="Content Placeholder 2">
            <a:extLst>
              <a:ext uri="{FF2B5EF4-FFF2-40B4-BE49-F238E27FC236}">
                <a16:creationId xmlns:a16="http://schemas.microsoft.com/office/drawing/2014/main" id="{52BCA989-72DE-153A-7646-8A6AC74EAFBA}"/>
              </a:ext>
            </a:extLst>
          </p:cNvPr>
          <p:cNvSpPr>
            <a:spLocks noGrp="1"/>
          </p:cNvSpPr>
          <p:nvPr>
            <p:ph idx="1"/>
          </p:nvPr>
        </p:nvSpPr>
        <p:spPr/>
        <p:txBody>
          <a:bodyPr>
            <a:normAutofit/>
          </a:bodyPr>
          <a:lstStyle/>
          <a:p>
            <a:pPr algn="just"/>
            <a:r>
              <a:rPr lang="en-US" sz="1700" dirty="0">
                <a:latin typeface="Calibri" panose="020F0502020204030204" pitchFamily="34" charset="0"/>
                <a:cs typeface="Calibri" panose="020F0502020204030204" pitchFamily="34" charset="0"/>
              </a:rPr>
              <a:t>India is a popular tourist destination due to its unique climatic conditions and cultural heritage.</a:t>
            </a:r>
          </a:p>
          <a:p>
            <a:pPr algn="just"/>
            <a:r>
              <a:rPr lang="en-US" sz="1700" dirty="0">
                <a:latin typeface="Calibri" panose="020F0502020204030204" pitchFamily="34" charset="0"/>
                <a:cs typeface="Calibri" panose="020F0502020204030204" pitchFamily="34" charset="0"/>
              </a:rPr>
              <a:t>The government has implemented visa regulations to encourage tourists to apply for an electronic visa online, and has made it the "ultimate tourist spot" to boost tourism-related earnings.</a:t>
            </a:r>
          </a:p>
          <a:p>
            <a:pPr algn="just"/>
            <a:r>
              <a:rPr lang="en-US" sz="1700" dirty="0">
                <a:latin typeface="Calibri" panose="020F0502020204030204" pitchFamily="34" charset="0"/>
                <a:cs typeface="Calibri" panose="020F0502020204030204" pitchFamily="34" charset="0"/>
              </a:rPr>
              <a:t>However, due to pandemics and infectious diseases, the tourism industry has become very unstable, with travel restrictions, social distancing, and lockdowns causing a recession.</a:t>
            </a:r>
          </a:p>
          <a:p>
            <a:pPr algn="just"/>
            <a:r>
              <a:rPr lang="en-US" sz="1700" dirty="0">
                <a:latin typeface="Calibri" panose="020F0502020204030204" pitchFamily="34" charset="0"/>
                <a:cs typeface="Calibri" panose="020F0502020204030204" pitchFamily="34" charset="0"/>
              </a:rPr>
              <a:t>This has caused foreign tourists to cancel their tours and reduce the tourist graph.</a:t>
            </a:r>
            <a:endParaRPr lang="en-IN" sz="17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159382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09D5C-4222-F468-13ED-777500BC1989}"/>
              </a:ext>
            </a:extLst>
          </p:cNvPr>
          <p:cNvSpPr>
            <a:spLocks noGrp="1"/>
          </p:cNvSpPr>
          <p:nvPr>
            <p:ph type="title"/>
          </p:nvPr>
        </p:nvSpPr>
        <p:spPr>
          <a:xfrm>
            <a:off x="677334" y="503068"/>
            <a:ext cx="8596668" cy="1320800"/>
          </a:xfrm>
        </p:spPr>
        <p:txBody>
          <a:bodyPr/>
          <a:lstStyle/>
          <a:p>
            <a:pPr algn="ctr"/>
            <a:r>
              <a:rPr lang="en-IN" b="1" dirty="0">
                <a:solidFill>
                  <a:schemeClr val="accent2">
                    <a:lumMod val="75000"/>
                  </a:schemeClr>
                </a:solidFill>
              </a:rPr>
              <a:t>OBJECTIVE</a:t>
            </a:r>
          </a:p>
        </p:txBody>
      </p:sp>
      <p:sp>
        <p:nvSpPr>
          <p:cNvPr id="3" name="Content Placeholder 2">
            <a:extLst>
              <a:ext uri="{FF2B5EF4-FFF2-40B4-BE49-F238E27FC236}">
                <a16:creationId xmlns:a16="http://schemas.microsoft.com/office/drawing/2014/main" id="{E0DC3446-4650-17A3-A5F8-D5058AAB50CC}"/>
              </a:ext>
            </a:extLst>
          </p:cNvPr>
          <p:cNvSpPr>
            <a:spLocks noGrp="1"/>
          </p:cNvSpPr>
          <p:nvPr>
            <p:ph idx="1"/>
          </p:nvPr>
        </p:nvSpPr>
        <p:spPr/>
        <p:txBody>
          <a:bodyPr/>
          <a:lstStyle/>
          <a:p>
            <a:r>
              <a:rPr lang="en-US" sz="1700" dirty="0">
                <a:latin typeface="Calibri" panose="020F0502020204030204" pitchFamily="34" charset="0"/>
                <a:cs typeface="Calibri" panose="020F0502020204030204" pitchFamily="34" charset="0"/>
              </a:rPr>
              <a:t>The major objective of this project is to:</a:t>
            </a:r>
          </a:p>
          <a:p>
            <a:pPr lvl="1">
              <a:buFont typeface="Wingdings" panose="05000000000000000000" pitchFamily="2" charset="2"/>
              <a:buChar char="Ø"/>
            </a:pPr>
            <a:r>
              <a:rPr lang="en-US" sz="1500" dirty="0">
                <a:latin typeface="Calibri" panose="020F0502020204030204" pitchFamily="34" charset="0"/>
                <a:cs typeface="Calibri" panose="020F0502020204030204" pitchFamily="34" charset="0"/>
              </a:rPr>
              <a:t>Gain some quick insights,</a:t>
            </a:r>
          </a:p>
          <a:p>
            <a:pPr lvl="1">
              <a:buFont typeface="Wingdings" panose="05000000000000000000" pitchFamily="2" charset="2"/>
              <a:buChar char="Ø"/>
            </a:pPr>
            <a:r>
              <a:rPr lang="en-US" sz="1500" dirty="0">
                <a:latin typeface="Calibri" panose="020F0502020204030204" pitchFamily="34" charset="0"/>
                <a:cs typeface="Calibri" panose="020F0502020204030204" pitchFamily="34" charset="0"/>
              </a:rPr>
              <a:t>Understand the general trends in the data,</a:t>
            </a:r>
          </a:p>
          <a:p>
            <a:pPr lvl="1">
              <a:buFont typeface="Wingdings" panose="05000000000000000000" pitchFamily="2" charset="2"/>
              <a:buChar char="Ø"/>
            </a:pPr>
            <a:r>
              <a:rPr lang="en-US" sz="1500" dirty="0">
                <a:latin typeface="Calibri" panose="020F0502020204030204" pitchFamily="34" charset="0"/>
                <a:cs typeface="Calibri" panose="020F0502020204030204" pitchFamily="34" charset="0"/>
              </a:rPr>
              <a:t>Predict and forecast the foreign tourist arrivals in India.</a:t>
            </a:r>
          </a:p>
          <a:p>
            <a:endParaRPr lang="en-US" sz="1500" dirty="0">
              <a:latin typeface="Calibri" panose="020F0502020204030204" pitchFamily="34" charset="0"/>
              <a:cs typeface="Calibri" panose="020F0502020204030204" pitchFamily="34" charset="0"/>
            </a:endParaRPr>
          </a:p>
          <a:p>
            <a:r>
              <a:rPr lang="en-US" sz="1700" dirty="0">
                <a:latin typeface="Calibri" panose="020F0502020204030204" pitchFamily="34" charset="0"/>
                <a:cs typeface="Calibri" panose="020F0502020204030204" pitchFamily="34" charset="0"/>
              </a:rPr>
              <a:t>Moreover, this project also attempts to understand the impact of COVID-19 on Indian tourism sector.</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43090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8E03-D992-3443-E7C5-75A39BD945C5}"/>
              </a:ext>
            </a:extLst>
          </p:cNvPr>
          <p:cNvSpPr>
            <a:spLocks noGrp="1"/>
          </p:cNvSpPr>
          <p:nvPr>
            <p:ph type="title"/>
          </p:nvPr>
        </p:nvSpPr>
        <p:spPr>
          <a:xfrm>
            <a:off x="677333" y="498690"/>
            <a:ext cx="8596668" cy="1320800"/>
          </a:xfrm>
        </p:spPr>
        <p:txBody>
          <a:bodyPr/>
          <a:lstStyle/>
          <a:p>
            <a:pPr algn="ctr"/>
            <a:r>
              <a:rPr lang="en-IN" b="1" dirty="0">
                <a:solidFill>
                  <a:schemeClr val="accent2">
                    <a:lumMod val="75000"/>
                  </a:schemeClr>
                </a:solidFill>
              </a:rPr>
              <a:t>DATA</a:t>
            </a:r>
          </a:p>
        </p:txBody>
      </p:sp>
      <p:sp>
        <p:nvSpPr>
          <p:cNvPr id="3" name="Content Placeholder 2">
            <a:extLst>
              <a:ext uri="{FF2B5EF4-FFF2-40B4-BE49-F238E27FC236}">
                <a16:creationId xmlns:a16="http://schemas.microsoft.com/office/drawing/2014/main" id="{42EF35DA-3EC0-4A56-2B1B-AE06985205A2}"/>
              </a:ext>
            </a:extLst>
          </p:cNvPr>
          <p:cNvSpPr>
            <a:spLocks noGrp="1"/>
          </p:cNvSpPr>
          <p:nvPr>
            <p:ph idx="1"/>
          </p:nvPr>
        </p:nvSpPr>
        <p:spPr>
          <a:xfrm>
            <a:off x="677333" y="1488613"/>
            <a:ext cx="8800041" cy="3880773"/>
          </a:xfrm>
        </p:spPr>
        <p:txBody>
          <a:bodyPr>
            <a:normAutofit/>
          </a:bodyPr>
          <a:lstStyle/>
          <a:p>
            <a:pPr algn="just"/>
            <a:r>
              <a:rPr lang="en-IN" sz="1700" dirty="0">
                <a:solidFill>
                  <a:srgbClr val="000000"/>
                </a:solidFill>
                <a:effectLst/>
                <a:latin typeface="Calibri" panose="020F0502020204030204" pitchFamily="34" charset="0"/>
                <a:ea typeface="Calibri" panose="020F0502020204030204" pitchFamily="34" charset="0"/>
              </a:rPr>
              <a:t>For this project, I have created and used the monthly time series data that contains the total number of international tourists that arrived in India from the year 1981 to 2022, along with the total number of passengers based on their continents, ages, gender, and travel accommodation. </a:t>
            </a:r>
          </a:p>
          <a:p>
            <a:pPr algn="just"/>
            <a:r>
              <a:rPr lang="en-IN" sz="1700" dirty="0">
                <a:solidFill>
                  <a:srgbClr val="000000"/>
                </a:solidFill>
                <a:effectLst/>
                <a:latin typeface="Calibri" panose="020F0502020204030204" pitchFamily="34" charset="0"/>
                <a:ea typeface="Calibri" panose="020F0502020204030204" pitchFamily="34" charset="0"/>
              </a:rPr>
              <a:t>This time series data is taken from the annual reports of the “</a:t>
            </a:r>
            <a:r>
              <a:rPr lang="en-IN" sz="1700" b="1" dirty="0">
                <a:solidFill>
                  <a:srgbClr val="000000"/>
                </a:solidFill>
                <a:effectLst/>
                <a:latin typeface="Calibri" panose="020F0502020204030204" pitchFamily="34" charset="0"/>
                <a:ea typeface="Calibri" panose="020F0502020204030204" pitchFamily="34" charset="0"/>
              </a:rPr>
              <a:t>Indian Tourism statistics</a:t>
            </a:r>
            <a:r>
              <a:rPr lang="en-IN" sz="1700" dirty="0">
                <a:solidFill>
                  <a:srgbClr val="000000"/>
                </a:solidFill>
                <a:effectLst/>
                <a:latin typeface="Calibri" panose="020F0502020204030204" pitchFamily="34" charset="0"/>
                <a:ea typeface="Calibri" panose="020F0502020204030204" pitchFamily="34" charset="0"/>
              </a:rPr>
              <a:t>” for the duration till 2022 which are available at the Indian </a:t>
            </a:r>
            <a:r>
              <a:rPr lang="en-IN" sz="1700" b="1" dirty="0">
                <a:solidFill>
                  <a:srgbClr val="000000"/>
                </a:solidFill>
                <a:effectLst/>
                <a:latin typeface="Calibri" panose="020F0502020204030204" pitchFamily="34" charset="0"/>
                <a:ea typeface="Calibri" panose="020F0502020204030204" pitchFamily="34" charset="0"/>
              </a:rPr>
              <a:t>Ministry of Tourism.</a:t>
            </a:r>
          </a:p>
          <a:p>
            <a:pPr algn="just"/>
            <a:r>
              <a:rPr lang="en-IN" sz="1700" kern="100" dirty="0">
                <a:effectLst/>
                <a:latin typeface="Calibri" panose="020F0502020204030204" pitchFamily="34" charset="0"/>
                <a:ea typeface="Calibri" panose="020F0502020204030204" pitchFamily="34" charset="0"/>
                <a:cs typeface="Times New Roman" panose="02020603050405020304" pitchFamily="18" charset="0"/>
              </a:rPr>
              <a:t>Here is the list of variables in this dataset:</a:t>
            </a:r>
          </a:p>
        </p:txBody>
      </p:sp>
      <p:sp>
        <p:nvSpPr>
          <p:cNvPr id="4" name="Content Placeholder 2">
            <a:extLst>
              <a:ext uri="{FF2B5EF4-FFF2-40B4-BE49-F238E27FC236}">
                <a16:creationId xmlns:a16="http://schemas.microsoft.com/office/drawing/2014/main" id="{0886F47A-941D-E905-841E-13139483362F}"/>
              </a:ext>
            </a:extLst>
          </p:cNvPr>
          <p:cNvSpPr txBox="1">
            <a:spLocks/>
          </p:cNvSpPr>
          <p:nvPr/>
        </p:nvSpPr>
        <p:spPr>
          <a:xfrm>
            <a:off x="1885395" y="3630967"/>
            <a:ext cx="2980678" cy="25548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7000"/>
              </a:lnSpc>
              <a:spcBef>
                <a:spcPts val="0"/>
              </a:spcBef>
              <a:buClr>
                <a:schemeClr val="accent1">
                  <a:lumMod val="75000"/>
                </a:schemeClr>
              </a:buClr>
              <a:buFont typeface="Wingdings" panose="05000000000000000000" pitchFamily="2" charset="2"/>
              <a:buChar char="Ø"/>
            </a:pPr>
            <a:r>
              <a:rPr lang="en-IN" sz="1500" kern="100" dirty="0">
                <a:latin typeface="Calibri" panose="020F0502020204030204" pitchFamily="34" charset="0"/>
                <a:ea typeface="Calibri" panose="020F0502020204030204" pitchFamily="34" charset="0"/>
                <a:cs typeface="Times New Roman" panose="02020603050405020304" pitchFamily="18" charset="0"/>
              </a:rPr>
              <a:t>Date</a:t>
            </a:r>
          </a:p>
          <a:p>
            <a:pPr algn="just">
              <a:lnSpc>
                <a:spcPct val="107000"/>
              </a:lnSpc>
              <a:spcBef>
                <a:spcPts val="0"/>
              </a:spcBef>
              <a:buClr>
                <a:schemeClr val="accent1">
                  <a:lumMod val="75000"/>
                </a:schemeClr>
              </a:buClr>
              <a:buFont typeface="Wingdings" panose="05000000000000000000" pitchFamily="2" charset="2"/>
              <a:buChar char="Ø"/>
            </a:pPr>
            <a:r>
              <a:rPr lang="en-IN" sz="1500" kern="100" dirty="0">
                <a:latin typeface="Calibri" panose="020F0502020204030204" pitchFamily="34" charset="0"/>
                <a:ea typeface="Calibri" panose="020F0502020204030204" pitchFamily="34" charset="0"/>
                <a:cs typeface="Times New Roman" panose="02020603050405020304" pitchFamily="18" charset="0"/>
              </a:rPr>
              <a:t>FTA</a:t>
            </a:r>
          </a:p>
          <a:p>
            <a:pPr algn="just">
              <a:lnSpc>
                <a:spcPct val="107000"/>
              </a:lnSpc>
              <a:spcBef>
                <a:spcPts val="0"/>
              </a:spcBef>
              <a:buClr>
                <a:schemeClr val="accent1">
                  <a:lumMod val="75000"/>
                </a:schemeClr>
              </a:buClr>
              <a:buFont typeface="Wingdings" panose="05000000000000000000" pitchFamily="2" charset="2"/>
              <a:buChar char="Ø"/>
            </a:pPr>
            <a:r>
              <a:rPr lang="en-IN" sz="1500" kern="100" dirty="0">
                <a:latin typeface="Calibri" panose="020F0502020204030204" pitchFamily="34" charset="0"/>
                <a:ea typeface="Calibri" panose="020F0502020204030204" pitchFamily="34" charset="0"/>
                <a:cs typeface="Times New Roman" panose="02020603050405020304" pitchFamily="18" charset="0"/>
              </a:rPr>
              <a:t>North America</a:t>
            </a:r>
          </a:p>
          <a:p>
            <a:pPr algn="just">
              <a:lnSpc>
                <a:spcPct val="107000"/>
              </a:lnSpc>
              <a:spcBef>
                <a:spcPts val="0"/>
              </a:spcBef>
              <a:buClr>
                <a:schemeClr val="accent1">
                  <a:lumMod val="75000"/>
                </a:schemeClr>
              </a:buClr>
              <a:buFont typeface="Wingdings" panose="05000000000000000000" pitchFamily="2" charset="2"/>
              <a:buChar char="Ø"/>
            </a:pPr>
            <a:r>
              <a:rPr lang="en-IN" sz="1500" kern="100" dirty="0">
                <a:latin typeface="Calibri" panose="020F0502020204030204" pitchFamily="34" charset="0"/>
                <a:ea typeface="Calibri" panose="020F0502020204030204" pitchFamily="34" charset="0"/>
                <a:cs typeface="Times New Roman" panose="02020603050405020304" pitchFamily="18" charset="0"/>
              </a:rPr>
              <a:t>C&amp;S America</a:t>
            </a:r>
          </a:p>
          <a:p>
            <a:pPr algn="just">
              <a:lnSpc>
                <a:spcPct val="107000"/>
              </a:lnSpc>
              <a:spcBef>
                <a:spcPts val="0"/>
              </a:spcBef>
              <a:buClr>
                <a:schemeClr val="accent1">
                  <a:lumMod val="75000"/>
                </a:schemeClr>
              </a:buClr>
              <a:buFont typeface="Wingdings" panose="05000000000000000000" pitchFamily="2" charset="2"/>
              <a:buChar char="Ø"/>
            </a:pPr>
            <a:r>
              <a:rPr lang="en-IN" sz="1500" kern="100" dirty="0">
                <a:latin typeface="Calibri" panose="020F0502020204030204" pitchFamily="34" charset="0"/>
                <a:ea typeface="Calibri" panose="020F0502020204030204" pitchFamily="34" charset="0"/>
                <a:cs typeface="Times New Roman" panose="02020603050405020304" pitchFamily="18" charset="0"/>
              </a:rPr>
              <a:t>Western Europe</a:t>
            </a:r>
          </a:p>
          <a:p>
            <a:pPr algn="just">
              <a:lnSpc>
                <a:spcPct val="107000"/>
              </a:lnSpc>
              <a:spcBef>
                <a:spcPts val="0"/>
              </a:spcBef>
              <a:buClr>
                <a:schemeClr val="accent1">
                  <a:lumMod val="75000"/>
                </a:schemeClr>
              </a:buClr>
              <a:buFont typeface="Wingdings" panose="05000000000000000000" pitchFamily="2" charset="2"/>
              <a:buChar char="Ø"/>
            </a:pPr>
            <a:r>
              <a:rPr lang="en-IN" sz="1500" kern="100" dirty="0">
                <a:latin typeface="Calibri" panose="020F0502020204030204" pitchFamily="34" charset="0"/>
                <a:ea typeface="Calibri" panose="020F0502020204030204" pitchFamily="34" charset="0"/>
                <a:cs typeface="Times New Roman" panose="02020603050405020304" pitchFamily="18" charset="0"/>
              </a:rPr>
              <a:t>Eastern Europe</a:t>
            </a:r>
          </a:p>
          <a:p>
            <a:pPr algn="just">
              <a:lnSpc>
                <a:spcPct val="107000"/>
              </a:lnSpc>
              <a:spcBef>
                <a:spcPts val="0"/>
              </a:spcBef>
              <a:buClr>
                <a:schemeClr val="accent1">
                  <a:lumMod val="75000"/>
                </a:schemeClr>
              </a:buClr>
              <a:buFont typeface="Wingdings" panose="05000000000000000000" pitchFamily="2" charset="2"/>
              <a:buChar char="Ø"/>
            </a:pPr>
            <a:r>
              <a:rPr lang="en-IN" sz="1500" kern="100" dirty="0">
                <a:latin typeface="Calibri" panose="020F0502020204030204" pitchFamily="34" charset="0"/>
                <a:ea typeface="Calibri" panose="020F0502020204030204" pitchFamily="34" charset="0"/>
                <a:cs typeface="Times New Roman" panose="02020603050405020304" pitchFamily="18" charset="0"/>
              </a:rPr>
              <a:t>Africa</a:t>
            </a:r>
          </a:p>
          <a:p>
            <a:pPr algn="just">
              <a:lnSpc>
                <a:spcPct val="107000"/>
              </a:lnSpc>
              <a:spcBef>
                <a:spcPts val="0"/>
              </a:spcBef>
              <a:buClr>
                <a:schemeClr val="accent1">
                  <a:lumMod val="75000"/>
                </a:schemeClr>
              </a:buClr>
              <a:buFont typeface="Wingdings" panose="05000000000000000000" pitchFamily="2" charset="2"/>
              <a:buChar char="Ø"/>
            </a:pPr>
            <a:r>
              <a:rPr lang="en-IN" sz="1500" kern="100" dirty="0">
                <a:latin typeface="Calibri" panose="020F0502020204030204" pitchFamily="34" charset="0"/>
                <a:ea typeface="Calibri" panose="020F0502020204030204" pitchFamily="34" charset="0"/>
                <a:cs typeface="Times New Roman" panose="02020603050405020304" pitchFamily="18" charset="0"/>
              </a:rPr>
              <a:t>West Asia</a:t>
            </a:r>
          </a:p>
          <a:p>
            <a:pPr algn="just">
              <a:lnSpc>
                <a:spcPct val="107000"/>
              </a:lnSpc>
              <a:spcBef>
                <a:spcPts val="0"/>
              </a:spcBef>
              <a:buClr>
                <a:schemeClr val="accent1">
                  <a:lumMod val="75000"/>
                </a:schemeClr>
              </a:buClr>
              <a:buFont typeface="Wingdings" panose="05000000000000000000" pitchFamily="2" charset="2"/>
              <a:buChar char="Ø"/>
            </a:pPr>
            <a:r>
              <a:rPr lang="en-IN" sz="1500" kern="100" dirty="0">
                <a:latin typeface="Calibri" panose="020F0502020204030204" pitchFamily="34" charset="0"/>
                <a:ea typeface="Calibri" panose="020F0502020204030204" pitchFamily="34" charset="0"/>
                <a:cs typeface="Times New Roman" panose="02020603050405020304" pitchFamily="18" charset="0"/>
              </a:rPr>
              <a:t>South Asia</a:t>
            </a:r>
          </a:p>
          <a:p>
            <a:pPr algn="just">
              <a:lnSpc>
                <a:spcPct val="107000"/>
              </a:lnSpc>
              <a:spcBef>
                <a:spcPts val="0"/>
              </a:spcBef>
              <a:buClr>
                <a:schemeClr val="accent1">
                  <a:lumMod val="75000"/>
                </a:schemeClr>
              </a:buClr>
              <a:buFont typeface="Wingdings" panose="05000000000000000000" pitchFamily="2" charset="2"/>
              <a:buChar char="Ø"/>
            </a:pPr>
            <a:r>
              <a:rPr lang="en-IN" sz="1500" kern="100" dirty="0">
                <a:latin typeface="Calibri" panose="020F0502020204030204" pitchFamily="34" charset="0"/>
                <a:ea typeface="Calibri" panose="020F0502020204030204" pitchFamily="34" charset="0"/>
                <a:cs typeface="Times New Roman" panose="02020603050405020304" pitchFamily="18" charset="0"/>
              </a:rPr>
              <a:t>South East Asia</a:t>
            </a:r>
          </a:p>
          <a:p>
            <a:pPr algn="just">
              <a:lnSpc>
                <a:spcPct val="107000"/>
              </a:lnSpc>
              <a:spcBef>
                <a:spcPts val="0"/>
              </a:spcBef>
              <a:buClr>
                <a:schemeClr val="accent1">
                  <a:lumMod val="75000"/>
                </a:schemeClr>
              </a:buClr>
              <a:buFont typeface="Wingdings" panose="05000000000000000000" pitchFamily="2" charset="2"/>
              <a:buChar char="Ø"/>
            </a:pPr>
            <a:r>
              <a:rPr lang="en-IN" sz="1500" kern="100" dirty="0">
                <a:latin typeface="Calibri" panose="020F0502020204030204" pitchFamily="34" charset="0"/>
                <a:ea typeface="Calibri" panose="020F0502020204030204" pitchFamily="34" charset="0"/>
                <a:cs typeface="Times New Roman" panose="02020603050405020304" pitchFamily="18" charset="0"/>
              </a:rPr>
              <a:t>East Asia</a:t>
            </a:r>
          </a:p>
          <a:p>
            <a:pPr algn="just">
              <a:lnSpc>
                <a:spcPct val="107000"/>
              </a:lnSpc>
              <a:spcBef>
                <a:spcPts val="0"/>
              </a:spcBef>
              <a:buClr>
                <a:schemeClr val="accent1">
                  <a:lumMod val="75000"/>
                </a:schemeClr>
              </a:buClr>
              <a:buFont typeface="Wingdings" panose="05000000000000000000" pitchFamily="2" charset="2"/>
              <a:buChar char="Ø"/>
            </a:pPr>
            <a:r>
              <a:rPr lang="en-IN" sz="1500" kern="100" dirty="0">
                <a:latin typeface="Calibri" panose="020F0502020204030204" pitchFamily="34" charset="0"/>
                <a:ea typeface="Calibri" panose="020F0502020204030204" pitchFamily="34" charset="0"/>
                <a:cs typeface="Times New Roman" panose="02020603050405020304" pitchFamily="18" charset="0"/>
              </a:rPr>
              <a:t>Australasia</a:t>
            </a:r>
          </a:p>
        </p:txBody>
      </p:sp>
      <p:sp>
        <p:nvSpPr>
          <p:cNvPr id="5" name="Content Placeholder 3">
            <a:extLst>
              <a:ext uri="{FF2B5EF4-FFF2-40B4-BE49-F238E27FC236}">
                <a16:creationId xmlns:a16="http://schemas.microsoft.com/office/drawing/2014/main" id="{000827AC-7697-B563-2282-6CB0F55BC5E0}"/>
              </a:ext>
            </a:extLst>
          </p:cNvPr>
          <p:cNvSpPr txBox="1">
            <a:spLocks/>
          </p:cNvSpPr>
          <p:nvPr/>
        </p:nvSpPr>
        <p:spPr>
          <a:xfrm>
            <a:off x="5579698" y="3630966"/>
            <a:ext cx="2980678" cy="255487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7000"/>
              </a:lnSpc>
              <a:spcBef>
                <a:spcPts val="0"/>
              </a:spcBef>
              <a:buClr>
                <a:schemeClr val="accent1">
                  <a:lumMod val="75000"/>
                </a:schemeClr>
              </a:buClr>
              <a:buFont typeface="Wingdings" panose="05000000000000000000" pitchFamily="2" charset="2"/>
              <a:buChar char="Ø"/>
            </a:pPr>
            <a:r>
              <a:rPr lang="en-IN" sz="1500" kern="100" dirty="0">
                <a:latin typeface="Calibri" panose="020F0502020204030204" pitchFamily="34" charset="0"/>
                <a:ea typeface="Calibri" panose="020F0502020204030204" pitchFamily="34" charset="0"/>
                <a:cs typeface="Times New Roman" panose="02020603050405020304" pitchFamily="18" charset="0"/>
              </a:rPr>
              <a:t>Male passenger</a:t>
            </a:r>
          </a:p>
          <a:p>
            <a:pPr algn="just">
              <a:lnSpc>
                <a:spcPct val="107000"/>
              </a:lnSpc>
              <a:spcBef>
                <a:spcPts val="0"/>
              </a:spcBef>
              <a:buClr>
                <a:schemeClr val="accent1">
                  <a:lumMod val="75000"/>
                </a:schemeClr>
              </a:buClr>
              <a:buFont typeface="Wingdings" panose="05000000000000000000" pitchFamily="2" charset="2"/>
              <a:buChar char="Ø"/>
            </a:pPr>
            <a:r>
              <a:rPr lang="en-IN" sz="1500" kern="100" dirty="0">
                <a:latin typeface="Calibri" panose="020F0502020204030204" pitchFamily="34" charset="0"/>
                <a:ea typeface="Calibri" panose="020F0502020204030204" pitchFamily="34" charset="0"/>
                <a:cs typeface="Times New Roman" panose="02020603050405020304" pitchFamily="18" charset="0"/>
              </a:rPr>
              <a:t>Female passenger</a:t>
            </a:r>
          </a:p>
          <a:p>
            <a:pPr algn="just">
              <a:lnSpc>
                <a:spcPct val="107000"/>
              </a:lnSpc>
              <a:spcBef>
                <a:spcPts val="0"/>
              </a:spcBef>
              <a:buClr>
                <a:schemeClr val="accent1">
                  <a:lumMod val="75000"/>
                </a:schemeClr>
              </a:buClr>
              <a:buFont typeface="Wingdings" panose="05000000000000000000" pitchFamily="2" charset="2"/>
              <a:buChar char="Ø"/>
            </a:pPr>
            <a:r>
              <a:rPr lang="en-IN" sz="1500" kern="100" dirty="0">
                <a:latin typeface="Calibri" panose="020F0502020204030204" pitchFamily="34" charset="0"/>
                <a:ea typeface="Calibri" panose="020F0502020204030204" pitchFamily="34" charset="0"/>
                <a:cs typeface="Times New Roman" panose="02020603050405020304" pitchFamily="18" charset="0"/>
              </a:rPr>
              <a:t>Air Transport</a:t>
            </a:r>
          </a:p>
          <a:p>
            <a:pPr algn="just">
              <a:lnSpc>
                <a:spcPct val="107000"/>
              </a:lnSpc>
              <a:spcBef>
                <a:spcPts val="0"/>
              </a:spcBef>
              <a:buClr>
                <a:schemeClr val="accent1">
                  <a:lumMod val="75000"/>
                </a:schemeClr>
              </a:buClr>
              <a:buFont typeface="Wingdings" panose="05000000000000000000" pitchFamily="2" charset="2"/>
              <a:buChar char="Ø"/>
            </a:pPr>
            <a:r>
              <a:rPr lang="en-IN" sz="1500" kern="100" dirty="0">
                <a:latin typeface="Calibri" panose="020F0502020204030204" pitchFamily="34" charset="0"/>
                <a:ea typeface="Calibri" panose="020F0502020204030204" pitchFamily="34" charset="0"/>
                <a:cs typeface="Times New Roman" panose="02020603050405020304" pitchFamily="18" charset="0"/>
              </a:rPr>
              <a:t>Land Transport</a:t>
            </a:r>
          </a:p>
          <a:p>
            <a:pPr algn="just">
              <a:lnSpc>
                <a:spcPct val="107000"/>
              </a:lnSpc>
              <a:spcBef>
                <a:spcPts val="0"/>
              </a:spcBef>
              <a:buClr>
                <a:schemeClr val="accent1">
                  <a:lumMod val="75000"/>
                </a:schemeClr>
              </a:buClr>
              <a:buFont typeface="Wingdings" panose="05000000000000000000" pitchFamily="2" charset="2"/>
              <a:buChar char="Ø"/>
            </a:pPr>
            <a:r>
              <a:rPr lang="en-IN" sz="1500" kern="100" dirty="0">
                <a:latin typeface="Calibri" panose="020F0502020204030204" pitchFamily="34" charset="0"/>
                <a:ea typeface="Calibri" panose="020F0502020204030204" pitchFamily="34" charset="0"/>
                <a:cs typeface="Times New Roman" panose="02020603050405020304" pitchFamily="18" charset="0"/>
              </a:rPr>
              <a:t>Sea Transport</a:t>
            </a:r>
          </a:p>
          <a:p>
            <a:pPr algn="just">
              <a:lnSpc>
                <a:spcPct val="107000"/>
              </a:lnSpc>
              <a:spcBef>
                <a:spcPts val="0"/>
              </a:spcBef>
              <a:buClr>
                <a:schemeClr val="accent1">
                  <a:lumMod val="75000"/>
                </a:schemeClr>
              </a:buClr>
              <a:buFont typeface="Wingdings" panose="05000000000000000000" pitchFamily="2" charset="2"/>
              <a:buChar char="Ø"/>
            </a:pPr>
            <a:r>
              <a:rPr lang="en-IN" sz="1500" kern="100" dirty="0">
                <a:latin typeface="Calibri" panose="020F0502020204030204" pitchFamily="34" charset="0"/>
                <a:ea typeface="Calibri" panose="020F0502020204030204" pitchFamily="34" charset="0"/>
                <a:cs typeface="Times New Roman" panose="02020603050405020304" pitchFamily="18" charset="0"/>
              </a:rPr>
              <a:t>0-14 age passenger</a:t>
            </a:r>
          </a:p>
          <a:p>
            <a:pPr algn="just">
              <a:lnSpc>
                <a:spcPct val="107000"/>
              </a:lnSpc>
              <a:spcBef>
                <a:spcPts val="0"/>
              </a:spcBef>
              <a:buClr>
                <a:schemeClr val="accent1">
                  <a:lumMod val="75000"/>
                </a:schemeClr>
              </a:buClr>
              <a:buFont typeface="Wingdings" panose="05000000000000000000" pitchFamily="2" charset="2"/>
              <a:buChar char="Ø"/>
            </a:pPr>
            <a:r>
              <a:rPr lang="en-IN" sz="1500" kern="100" dirty="0">
                <a:latin typeface="Calibri" panose="020F0502020204030204" pitchFamily="34" charset="0"/>
                <a:ea typeface="Calibri" panose="020F0502020204030204" pitchFamily="34" charset="0"/>
                <a:cs typeface="Times New Roman" panose="02020603050405020304" pitchFamily="18" charset="0"/>
              </a:rPr>
              <a:t>15-24 age passenger</a:t>
            </a:r>
          </a:p>
          <a:p>
            <a:pPr algn="just">
              <a:lnSpc>
                <a:spcPct val="107000"/>
              </a:lnSpc>
              <a:spcBef>
                <a:spcPts val="0"/>
              </a:spcBef>
              <a:buClr>
                <a:schemeClr val="accent1">
                  <a:lumMod val="75000"/>
                </a:schemeClr>
              </a:buClr>
              <a:buFont typeface="Wingdings" panose="05000000000000000000" pitchFamily="2" charset="2"/>
              <a:buChar char="Ø"/>
            </a:pPr>
            <a:r>
              <a:rPr lang="en-IN" sz="1500" kern="100" dirty="0">
                <a:latin typeface="Calibri" panose="020F0502020204030204" pitchFamily="34" charset="0"/>
                <a:ea typeface="Calibri" panose="020F0502020204030204" pitchFamily="34" charset="0"/>
                <a:cs typeface="Times New Roman" panose="02020603050405020304" pitchFamily="18" charset="0"/>
              </a:rPr>
              <a:t>25-34 age passenger</a:t>
            </a:r>
          </a:p>
          <a:p>
            <a:pPr algn="just">
              <a:lnSpc>
                <a:spcPct val="107000"/>
              </a:lnSpc>
              <a:spcBef>
                <a:spcPts val="0"/>
              </a:spcBef>
              <a:buClr>
                <a:schemeClr val="accent1">
                  <a:lumMod val="75000"/>
                </a:schemeClr>
              </a:buClr>
              <a:buFont typeface="Wingdings" panose="05000000000000000000" pitchFamily="2" charset="2"/>
              <a:buChar char="Ø"/>
            </a:pPr>
            <a:r>
              <a:rPr lang="en-IN" sz="1500" kern="100" dirty="0">
                <a:latin typeface="Calibri" panose="020F0502020204030204" pitchFamily="34" charset="0"/>
                <a:ea typeface="Calibri" panose="020F0502020204030204" pitchFamily="34" charset="0"/>
                <a:cs typeface="Times New Roman" panose="02020603050405020304" pitchFamily="18" charset="0"/>
              </a:rPr>
              <a:t>35-44 age passenger</a:t>
            </a:r>
          </a:p>
          <a:p>
            <a:pPr algn="just">
              <a:lnSpc>
                <a:spcPct val="107000"/>
              </a:lnSpc>
              <a:spcBef>
                <a:spcPts val="0"/>
              </a:spcBef>
              <a:buClr>
                <a:schemeClr val="accent1">
                  <a:lumMod val="75000"/>
                </a:schemeClr>
              </a:buClr>
              <a:buFont typeface="Wingdings" panose="05000000000000000000" pitchFamily="2" charset="2"/>
              <a:buChar char="Ø"/>
            </a:pPr>
            <a:r>
              <a:rPr lang="en-IN" sz="1500" kern="100" dirty="0">
                <a:latin typeface="Calibri" panose="020F0502020204030204" pitchFamily="34" charset="0"/>
                <a:ea typeface="Calibri" panose="020F0502020204030204" pitchFamily="34" charset="0"/>
                <a:cs typeface="Times New Roman" panose="02020603050405020304" pitchFamily="18" charset="0"/>
              </a:rPr>
              <a:t>45-54 age passenger</a:t>
            </a:r>
          </a:p>
          <a:p>
            <a:pPr algn="just">
              <a:lnSpc>
                <a:spcPct val="107000"/>
              </a:lnSpc>
              <a:spcBef>
                <a:spcPts val="0"/>
              </a:spcBef>
              <a:buClr>
                <a:schemeClr val="accent1">
                  <a:lumMod val="75000"/>
                </a:schemeClr>
              </a:buClr>
              <a:buFont typeface="Wingdings" panose="05000000000000000000" pitchFamily="2" charset="2"/>
              <a:buChar char="Ø"/>
            </a:pPr>
            <a:r>
              <a:rPr lang="en-IN" sz="1500" kern="100" dirty="0">
                <a:latin typeface="Calibri" panose="020F0502020204030204" pitchFamily="34" charset="0"/>
                <a:ea typeface="Calibri" panose="020F0502020204030204" pitchFamily="34" charset="0"/>
                <a:cs typeface="Times New Roman" panose="02020603050405020304" pitchFamily="18" charset="0"/>
              </a:rPr>
              <a:t>55-64 age passenger</a:t>
            </a:r>
          </a:p>
          <a:p>
            <a:pPr algn="just">
              <a:lnSpc>
                <a:spcPct val="107000"/>
              </a:lnSpc>
              <a:spcBef>
                <a:spcPts val="0"/>
              </a:spcBef>
              <a:spcAft>
                <a:spcPts val="800"/>
              </a:spcAft>
              <a:buClr>
                <a:schemeClr val="accent1">
                  <a:lumMod val="75000"/>
                </a:schemeClr>
              </a:buClr>
              <a:buFont typeface="Wingdings" panose="05000000000000000000" pitchFamily="2" charset="2"/>
              <a:buChar char="Ø"/>
            </a:pPr>
            <a:r>
              <a:rPr lang="en-IN" sz="1500" kern="100" dirty="0">
                <a:latin typeface="Calibri" panose="020F0502020204030204" pitchFamily="34" charset="0"/>
                <a:ea typeface="Calibri" panose="020F0502020204030204" pitchFamily="34" charset="0"/>
                <a:cs typeface="Times New Roman" panose="02020603050405020304" pitchFamily="18" charset="0"/>
              </a:rPr>
              <a:t>65 and above age passenger</a:t>
            </a:r>
            <a:endParaRPr lang="en-IN" sz="1500" dirty="0"/>
          </a:p>
        </p:txBody>
      </p:sp>
    </p:spTree>
    <p:extLst>
      <p:ext uri="{BB962C8B-B14F-4D97-AF65-F5344CB8AC3E}">
        <p14:creationId xmlns:p14="http://schemas.microsoft.com/office/powerpoint/2010/main" val="1888519999"/>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6C4E7-311F-C3DF-0950-862D3EDC4A37}"/>
              </a:ext>
            </a:extLst>
          </p:cNvPr>
          <p:cNvSpPr>
            <a:spLocks noGrp="1"/>
          </p:cNvSpPr>
          <p:nvPr>
            <p:ph type="title"/>
          </p:nvPr>
        </p:nvSpPr>
        <p:spPr>
          <a:xfrm>
            <a:off x="838200" y="160537"/>
            <a:ext cx="10515600" cy="1325563"/>
          </a:xfrm>
        </p:spPr>
        <p:txBody>
          <a:bodyPr/>
          <a:lstStyle/>
          <a:p>
            <a:pPr algn="ctr"/>
            <a:r>
              <a:rPr lang="en-IN" b="1" dirty="0">
                <a:solidFill>
                  <a:schemeClr val="accent2">
                    <a:lumMod val="75000"/>
                  </a:schemeClr>
                </a:solidFill>
              </a:rPr>
              <a:t>EXPLORATORY DATA ANALYSIS</a:t>
            </a:r>
          </a:p>
        </p:txBody>
      </p:sp>
      <p:pic>
        <p:nvPicPr>
          <p:cNvPr id="4" name="Picture 3">
            <a:extLst>
              <a:ext uri="{FF2B5EF4-FFF2-40B4-BE49-F238E27FC236}">
                <a16:creationId xmlns:a16="http://schemas.microsoft.com/office/drawing/2014/main" id="{0AD15129-526C-ED9E-EE52-62196F269098}"/>
              </a:ext>
            </a:extLst>
          </p:cNvPr>
          <p:cNvPicPr>
            <a:picLocks noChangeAspect="1"/>
          </p:cNvPicPr>
          <p:nvPr/>
        </p:nvPicPr>
        <p:blipFill rotWithShape="1">
          <a:blip r:embed="rId2">
            <a:extLst>
              <a:ext uri="{28A0092B-C50C-407E-A947-70E740481C1C}">
                <a14:useLocalDpi xmlns:a14="http://schemas.microsoft.com/office/drawing/2010/main" val="0"/>
              </a:ext>
            </a:extLst>
          </a:blip>
          <a:srcRect l="200"/>
          <a:stretch/>
        </p:blipFill>
        <p:spPr bwMode="auto">
          <a:xfrm>
            <a:off x="1617311" y="1482031"/>
            <a:ext cx="8957378" cy="5038525"/>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270055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112E5-630B-B7CE-C3B3-E07F9BF5436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8A44F50-44EF-962A-1C1C-9570ED83DB3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18D24A4C-1F7A-E83A-4E03-CBFA6FF46C19}"/>
              </a:ext>
            </a:extLst>
          </p:cNvPr>
          <p:cNvPicPr>
            <a:picLocks noChangeAspect="1"/>
          </p:cNvPicPr>
          <p:nvPr/>
        </p:nvPicPr>
        <p:blipFill rotWithShape="1">
          <a:blip r:embed="rId2">
            <a:extLst>
              <a:ext uri="{28A0092B-C50C-407E-A947-70E740481C1C}">
                <a14:useLocalDpi xmlns:a14="http://schemas.microsoft.com/office/drawing/2010/main" val="0"/>
              </a:ext>
            </a:extLst>
          </a:blip>
          <a:srcRect l="266"/>
          <a:stretch/>
        </p:blipFill>
        <p:spPr bwMode="auto">
          <a:xfrm>
            <a:off x="0" y="0"/>
            <a:ext cx="12192000" cy="6858000"/>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25651077"/>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5FDED-AFA2-3901-835E-B16780156B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FBC208-BF63-8E9E-D7B8-1122C4F1EE55}"/>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B11F90E-44C4-A1E7-DE10-7DFD52DD53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ln>
            <a:solidFill>
              <a:schemeClr val="tx1"/>
            </a:solidFill>
          </a:ln>
        </p:spPr>
      </p:pic>
    </p:spTree>
    <p:extLst>
      <p:ext uri="{BB962C8B-B14F-4D97-AF65-F5344CB8AC3E}">
        <p14:creationId xmlns:p14="http://schemas.microsoft.com/office/powerpoint/2010/main" val="392372893"/>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126EA-4BC9-ACF0-AE26-070B4BCFA0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A93F63-4D9A-5463-E8CA-28B2844A816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0088EDB-B54C-41D4-CA72-E21236762B63}"/>
              </a:ext>
            </a:extLst>
          </p:cNvPr>
          <p:cNvPicPr>
            <a:picLocks noChangeAspect="1"/>
          </p:cNvPicPr>
          <p:nvPr/>
        </p:nvPicPr>
        <p:blipFill rotWithShape="1">
          <a:blip r:embed="rId2">
            <a:extLst>
              <a:ext uri="{28A0092B-C50C-407E-A947-70E740481C1C}">
                <a14:useLocalDpi xmlns:a14="http://schemas.microsoft.com/office/drawing/2010/main" val="0"/>
              </a:ext>
            </a:extLst>
          </a:blip>
          <a:srcRect t="119"/>
          <a:stretch/>
        </p:blipFill>
        <p:spPr bwMode="auto">
          <a:xfrm>
            <a:off x="1" y="0"/>
            <a:ext cx="12192000" cy="6858000"/>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36698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3488</TotalTime>
  <Words>1341</Words>
  <Application>Microsoft Office PowerPoint</Application>
  <PresentationFormat>Widescreen</PresentationFormat>
  <Paragraphs>221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Trebuchet MS</vt:lpstr>
      <vt:lpstr>Wingdings</vt:lpstr>
      <vt:lpstr>Wingdings 3</vt:lpstr>
      <vt:lpstr>Facet</vt:lpstr>
      <vt:lpstr>FINAL PROJECT  FORECASTING FOREIGN TOURIST ARRIVALS IN INDIA</vt:lpstr>
      <vt:lpstr>TABLE OF CONTENT</vt:lpstr>
      <vt:lpstr>INTRODUCTION</vt:lpstr>
      <vt:lpstr>OBJECTIVE</vt:lpstr>
      <vt:lpstr>DATA</vt:lpstr>
      <vt:lpstr>EXPLORATORY DATA ANALYSIS</vt:lpstr>
      <vt:lpstr>PowerPoint Presentation</vt:lpstr>
      <vt:lpstr>PowerPoint Presentation</vt:lpstr>
      <vt:lpstr>PowerPoint Presentation</vt:lpstr>
      <vt:lpstr>PowerPoint Presentation</vt:lpstr>
      <vt:lpstr>PowerPoint Presentation</vt:lpstr>
      <vt:lpstr>TIME SERIES DECOMPOSITION</vt:lpstr>
      <vt:lpstr>STATIONARITY</vt:lpstr>
      <vt:lpstr>AUGMENTED DICKEY-FULLER TEST</vt:lpstr>
      <vt:lpstr>SMOOTHING TECHNIQUE</vt:lpstr>
      <vt:lpstr>ARIMA MODEL</vt:lpstr>
      <vt:lpstr>ARIMA PARAMETERS</vt:lpstr>
      <vt:lpstr>PowerPoint Presentation</vt:lpstr>
      <vt:lpstr>PowerPoint Presentation</vt:lpstr>
      <vt:lpstr>RESULTS</vt:lpstr>
      <vt:lpstr>PowerPoint Presentation</vt:lpstr>
      <vt:lpstr>PowerPoint Presentation</vt:lpstr>
      <vt:lpstr>CONCLUSION</vt:lpstr>
      <vt:lpstr>FUTURE 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FORECASTING FOREIGN TOURIST ARRIVALS IN INDIA</dc:title>
  <dc:creator>Aditya Gavankar</dc:creator>
  <cp:lastModifiedBy>Aditya Gavankar</cp:lastModifiedBy>
  <cp:revision>16</cp:revision>
  <dcterms:created xsi:type="dcterms:W3CDTF">2023-04-10T08:52:38Z</dcterms:created>
  <dcterms:modified xsi:type="dcterms:W3CDTF">2023-04-16T16:48:15Z</dcterms:modified>
</cp:coreProperties>
</file>