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88" d="100"/>
          <a:sy n="88" d="100"/>
        </p:scale>
        <p:origin x="80"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15CE-BF1F-0A94-5E18-2C9BF9294E04}"/>
              </a:ext>
            </a:extLst>
          </p:cNvPr>
          <p:cNvSpPr>
            <a:spLocks noGrp="1"/>
          </p:cNvSpPr>
          <p:nvPr>
            <p:ph type="ctrTitle"/>
          </p:nvPr>
        </p:nvSpPr>
        <p:spPr>
          <a:xfrm>
            <a:off x="2065110" y="1422400"/>
            <a:ext cx="9785805" cy="1064306"/>
          </a:xfrm>
        </p:spPr>
        <p:txBody>
          <a:bodyPr/>
          <a:lstStyle/>
          <a:p>
            <a:r>
              <a:rPr lang="en-IN" b="1" i="0" dirty="0">
                <a:effectLst/>
                <a:latin typeface="DejaVuSans-Bold_8v_1"/>
              </a:rPr>
              <a:t>MUSIC RECOMMENDATION SYSTEM</a:t>
            </a:r>
            <a:endParaRPr lang="en-IN" b="1" dirty="0"/>
          </a:p>
        </p:txBody>
      </p:sp>
      <p:sp>
        <p:nvSpPr>
          <p:cNvPr id="3" name="Subtitle 2">
            <a:extLst>
              <a:ext uri="{FF2B5EF4-FFF2-40B4-BE49-F238E27FC236}">
                <a16:creationId xmlns:a16="http://schemas.microsoft.com/office/drawing/2014/main" id="{22BD0C21-0A9B-CCE6-C274-30AB930D1B31}"/>
              </a:ext>
            </a:extLst>
          </p:cNvPr>
          <p:cNvSpPr>
            <a:spLocks noGrp="1"/>
          </p:cNvSpPr>
          <p:nvPr>
            <p:ph type="subTitle" idx="1"/>
          </p:nvPr>
        </p:nvSpPr>
        <p:spPr>
          <a:xfrm>
            <a:off x="2065110" y="3728254"/>
            <a:ext cx="5184775" cy="2334306"/>
          </a:xfrm>
        </p:spPr>
        <p:txBody>
          <a:bodyPr>
            <a:normAutofit fontScale="92500" lnSpcReduction="20000"/>
          </a:bodyPr>
          <a:lstStyle/>
          <a:p>
            <a:pPr marL="635" indent="-1905">
              <a:lnSpc>
                <a:spcPct val="107000"/>
              </a:lnSpc>
              <a:spcAft>
                <a:spcPts val="800"/>
              </a:spcAft>
            </a:pPr>
            <a:r>
              <a:rPr lang="en-IN" sz="3100" b="1" kern="100" dirty="0">
                <a:solidFill>
                  <a:schemeClr val="tx1">
                    <a:lumMod val="75000"/>
                  </a:schemeClr>
                </a:solidFill>
                <a:effectLst/>
                <a:latin typeface="Calibri body"/>
                <a:ea typeface="Calibri" panose="020F0502020204030204" pitchFamily="34" charset="0"/>
                <a:cs typeface="Times New Roman" panose="02020603050405020304" pitchFamily="18" charset="0"/>
              </a:rPr>
              <a:t>Submitted by:</a:t>
            </a:r>
          </a:p>
          <a:p>
            <a:pPr marL="635" indent="-1905">
              <a:lnSpc>
                <a:spcPct val="107000"/>
              </a:lnSpc>
              <a:spcAft>
                <a:spcPts val="800"/>
              </a:spcAft>
            </a:pPr>
            <a:r>
              <a:rPr lang="en-IN" sz="2800" b="1" kern="100" dirty="0">
                <a:solidFill>
                  <a:schemeClr val="tx1">
                    <a:lumMod val="75000"/>
                  </a:schemeClr>
                </a:solidFill>
                <a:effectLst/>
                <a:latin typeface="Calibri body"/>
                <a:ea typeface="Calibri" panose="020F0502020204030204" pitchFamily="34" charset="0"/>
                <a:cs typeface="Calibri Light" panose="020F0302020204030204" pitchFamily="34" charset="0"/>
              </a:rPr>
              <a:t>Aditya Rajendra Narnaware</a:t>
            </a:r>
          </a:p>
          <a:p>
            <a:pPr marL="635" indent="-1905">
              <a:lnSpc>
                <a:spcPct val="107000"/>
              </a:lnSpc>
              <a:spcAft>
                <a:spcPts val="800"/>
              </a:spcAft>
            </a:pPr>
            <a:r>
              <a:rPr lang="en-IN" sz="2800" b="1" kern="100" dirty="0" err="1">
                <a:solidFill>
                  <a:schemeClr val="tx1">
                    <a:lumMod val="75000"/>
                  </a:schemeClr>
                </a:solidFill>
                <a:effectLst/>
                <a:latin typeface="Calibri body"/>
                <a:ea typeface="Calibri" panose="020F0502020204030204" pitchFamily="34" charset="0"/>
                <a:cs typeface="Calibri Light" panose="020F0302020204030204" pitchFamily="34" charset="0"/>
              </a:rPr>
              <a:t>Manibhushan</a:t>
            </a:r>
            <a:r>
              <a:rPr lang="en-IN" sz="2800" b="1" kern="100" dirty="0">
                <a:solidFill>
                  <a:schemeClr val="tx1">
                    <a:lumMod val="75000"/>
                  </a:schemeClr>
                </a:solidFill>
                <a:effectLst/>
                <a:latin typeface="Calibri body"/>
                <a:ea typeface="Calibri" panose="020F0502020204030204" pitchFamily="34" charset="0"/>
                <a:cs typeface="Calibri Light" panose="020F0302020204030204" pitchFamily="34" charset="0"/>
              </a:rPr>
              <a:t> Kumar </a:t>
            </a:r>
          </a:p>
          <a:p>
            <a:pPr marL="635" indent="-1905">
              <a:lnSpc>
                <a:spcPct val="107000"/>
              </a:lnSpc>
              <a:spcAft>
                <a:spcPts val="800"/>
              </a:spcAft>
            </a:pPr>
            <a:r>
              <a:rPr lang="en-IN" sz="2800" b="1" kern="100" dirty="0">
                <a:solidFill>
                  <a:schemeClr val="tx1">
                    <a:lumMod val="75000"/>
                  </a:schemeClr>
                </a:solidFill>
                <a:latin typeface="Calibri body"/>
                <a:ea typeface="Calibri" panose="020F0502020204030204" pitchFamily="34" charset="0"/>
                <a:cs typeface="Calibri Light" panose="020F0302020204030204" pitchFamily="34" charset="0"/>
              </a:rPr>
              <a:t>Dheeraj Kumar</a:t>
            </a:r>
            <a:endParaRPr lang="en-IN" sz="28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lumMod val="75000"/>
                </a:schemeClr>
              </a:solidFill>
            </a:endParaRPr>
          </a:p>
        </p:txBody>
      </p:sp>
      <p:sp>
        <p:nvSpPr>
          <p:cNvPr id="4" name="TextBox 3">
            <a:extLst>
              <a:ext uri="{FF2B5EF4-FFF2-40B4-BE49-F238E27FC236}">
                <a16:creationId xmlns:a16="http://schemas.microsoft.com/office/drawing/2014/main" id="{D849DFF1-2AD3-21BA-707E-87170E0575DD}"/>
              </a:ext>
            </a:extLst>
          </p:cNvPr>
          <p:cNvSpPr txBox="1"/>
          <p:nvPr/>
        </p:nvSpPr>
        <p:spPr>
          <a:xfrm>
            <a:off x="7315199" y="3728254"/>
            <a:ext cx="4234091" cy="1657826"/>
          </a:xfrm>
          <a:prstGeom prst="rect">
            <a:avLst/>
          </a:prstGeom>
          <a:noFill/>
        </p:spPr>
        <p:txBody>
          <a:bodyPr wrap="square" rtlCol="0">
            <a:spAutoFit/>
          </a:bodyPr>
          <a:lstStyle/>
          <a:p>
            <a:pPr marL="635" indent="-1905">
              <a:lnSpc>
                <a:spcPct val="107000"/>
              </a:lnSpc>
              <a:spcAft>
                <a:spcPts val="800"/>
              </a:spcAft>
            </a:pPr>
            <a:r>
              <a:rPr lang="en-IN" sz="18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solidFill>
                  <a:schemeClr val="tx1">
                    <a:lumMod val="75000"/>
                  </a:schemeClr>
                </a:solidFill>
                <a:effectLst/>
                <a:latin typeface="Calibri body"/>
                <a:ea typeface="Calibri" panose="020F0502020204030204" pitchFamily="34" charset="0"/>
                <a:cs typeface="Times New Roman" panose="02020603050405020304" pitchFamily="18" charset="0"/>
              </a:rPr>
              <a:t>Under the Guidance of:</a:t>
            </a:r>
          </a:p>
          <a:p>
            <a:pPr marL="635" indent="-1905">
              <a:lnSpc>
                <a:spcPct val="107000"/>
              </a:lnSpc>
              <a:spcAft>
                <a:spcPts val="800"/>
              </a:spcAft>
            </a:pPr>
            <a:r>
              <a:rPr lang="en-IN" sz="28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kern="100" dirty="0">
                <a:solidFill>
                  <a:schemeClr val="tx1">
                    <a:lumMod val="75000"/>
                  </a:schemeClr>
                </a:solidFill>
                <a:effectLst/>
                <a:latin typeface="Calibri body"/>
                <a:ea typeface="Calibri" panose="020F0502020204030204" pitchFamily="34" charset="0"/>
                <a:cs typeface="Times New Roman" panose="02020603050405020304" pitchFamily="18" charset="0"/>
              </a:rPr>
              <a:t>Mr. Deepak </a:t>
            </a:r>
            <a:r>
              <a:rPr lang="en-IN" sz="2400" b="1" kern="100" dirty="0" err="1">
                <a:solidFill>
                  <a:schemeClr val="tx1">
                    <a:lumMod val="75000"/>
                  </a:schemeClr>
                </a:solidFill>
                <a:effectLst/>
                <a:latin typeface="Calibri body"/>
                <a:ea typeface="Calibri" panose="020F0502020204030204" pitchFamily="34" charset="0"/>
                <a:cs typeface="Times New Roman" panose="02020603050405020304" pitchFamily="18" charset="0"/>
              </a:rPr>
              <a:t>Painuli</a:t>
            </a:r>
            <a:endParaRPr lang="en-IN" sz="2400" kern="100" dirty="0">
              <a:solidFill>
                <a:schemeClr val="tx1">
                  <a:lumMod val="75000"/>
                </a:schemeClr>
              </a:solidFill>
              <a:effectLst/>
              <a:latin typeface="Calibri body"/>
              <a:ea typeface="Calibri" panose="020F0502020204030204" pitchFamily="34" charset="0"/>
              <a:cs typeface="Times New Roman" panose="02020603050405020304" pitchFamily="18" charset="0"/>
            </a:endParaRPr>
          </a:p>
          <a:p>
            <a:pPr marL="635" indent="-1905">
              <a:lnSpc>
                <a:spcPct val="107000"/>
              </a:lnSpc>
              <a:spcAft>
                <a:spcPts val="800"/>
              </a:spcAft>
            </a:pPr>
            <a:r>
              <a:rPr lang="en-IN"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solidFill>
                  <a:schemeClr val="tx1">
                    <a:lumMod val="75000"/>
                  </a:schemeClr>
                </a:solidFill>
                <a:effectLst/>
                <a:latin typeface="Calibri body"/>
                <a:ea typeface="Calibri" panose="020F0502020204030204" pitchFamily="34" charset="0"/>
                <a:cs typeface="Times New Roman" panose="02020603050405020304" pitchFamily="18" charset="0"/>
              </a:rPr>
              <a:t>Assistant professor</a:t>
            </a:r>
            <a:endParaRPr lang="en-IN" sz="1600" dirty="0">
              <a:solidFill>
                <a:schemeClr val="tx1">
                  <a:lumMod val="75000"/>
                </a:schemeClr>
              </a:solidFill>
              <a:latin typeface="Calibri body"/>
            </a:endParaRPr>
          </a:p>
        </p:txBody>
      </p:sp>
    </p:spTree>
    <p:extLst>
      <p:ext uri="{BB962C8B-B14F-4D97-AF65-F5344CB8AC3E}">
        <p14:creationId xmlns:p14="http://schemas.microsoft.com/office/powerpoint/2010/main" val="82496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A8F7-7063-173E-401A-F82B9A854E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AC4B51-67AD-B174-D0FC-AB920AFF00E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4506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8678C-C439-6510-FCE2-85F03FAE3D9F}"/>
              </a:ext>
            </a:extLst>
          </p:cNvPr>
          <p:cNvSpPr>
            <a:spLocks noGrp="1"/>
          </p:cNvSpPr>
          <p:nvPr>
            <p:ph idx="1"/>
          </p:nvPr>
        </p:nvSpPr>
        <p:spPr>
          <a:xfrm>
            <a:off x="1134156" y="2648858"/>
            <a:ext cx="5585958" cy="1182913"/>
          </a:xfrm>
        </p:spPr>
        <p:txBody>
          <a:bodyPr>
            <a:normAutofit/>
          </a:bodyPr>
          <a:lstStyle/>
          <a:p>
            <a:pPr marL="0" indent="0" algn="ctr">
              <a:buNone/>
            </a:pPr>
            <a:r>
              <a:rPr lang="en-IN" sz="6000" u="sng" dirty="0">
                <a:latin typeface="Calibri body"/>
              </a:rPr>
              <a:t>THANK YOU</a:t>
            </a:r>
          </a:p>
        </p:txBody>
      </p:sp>
    </p:spTree>
    <p:extLst>
      <p:ext uri="{BB962C8B-B14F-4D97-AF65-F5344CB8AC3E}">
        <p14:creationId xmlns:p14="http://schemas.microsoft.com/office/powerpoint/2010/main" val="227907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E2BA-5176-C59A-F84E-0609604AF321}"/>
              </a:ext>
            </a:extLst>
          </p:cNvPr>
          <p:cNvSpPr>
            <a:spLocks noGrp="1"/>
          </p:cNvSpPr>
          <p:nvPr>
            <p:ph type="title"/>
          </p:nvPr>
        </p:nvSpPr>
        <p:spPr/>
        <p:txBody>
          <a:bodyPr>
            <a:normAutofit/>
          </a:bodyPr>
          <a:lstStyle/>
          <a:p>
            <a:r>
              <a:rPr lang="en-US" b="0" i="0" dirty="0">
                <a:solidFill>
                  <a:srgbClr val="575F6D"/>
                </a:solidFill>
                <a:effectLst/>
                <a:latin typeface="LiberationSerif-Bold_8-_2"/>
              </a:rPr>
              <a:t>INTRODUCTION</a:t>
            </a:r>
            <a:endParaRPr lang="en-IN" dirty="0"/>
          </a:p>
        </p:txBody>
      </p:sp>
      <p:sp>
        <p:nvSpPr>
          <p:cNvPr id="3" name="Content Placeholder 2">
            <a:extLst>
              <a:ext uri="{FF2B5EF4-FFF2-40B4-BE49-F238E27FC236}">
                <a16:creationId xmlns:a16="http://schemas.microsoft.com/office/drawing/2014/main" id="{B3008C9F-1CD6-CB46-4C71-FD154BE623F5}"/>
              </a:ext>
            </a:extLst>
          </p:cNvPr>
          <p:cNvSpPr>
            <a:spLocks noGrp="1"/>
          </p:cNvSpPr>
          <p:nvPr>
            <p:ph idx="1"/>
          </p:nvPr>
        </p:nvSpPr>
        <p:spPr/>
        <p:txBody>
          <a:bodyPr/>
          <a:lstStyle/>
          <a:p>
            <a:r>
              <a:rPr lang="en-US" b="0" i="0" dirty="0">
                <a:solidFill>
                  <a:srgbClr val="000000"/>
                </a:solidFill>
                <a:effectLst/>
                <a:latin typeface="Calibri body"/>
                <a:cs typeface="Times New Roman" panose="02020603050405020304" pitchFamily="18" charset="0"/>
              </a:rPr>
              <a:t>With the rise of digital content distribution, we have access to a huge music collection. With millions of songs to choose from, we sometimes feel overwhelmed. Thus, an efficient music recommender system is necessary in the interest of both music service providers and customers</a:t>
            </a:r>
          </a:p>
          <a:p>
            <a:r>
              <a:rPr lang="en-US" b="0" i="0" dirty="0">
                <a:solidFill>
                  <a:srgbClr val="000000"/>
                </a:solidFill>
                <a:effectLst/>
                <a:latin typeface="Calibri body"/>
                <a:cs typeface="Times New Roman" panose="02020603050405020304" pitchFamily="18" charset="0"/>
              </a:rPr>
              <a:t>Our music recommender system is large-scale and personalized. We learn from users’ listening history and features of songs and predict songs that a user would like to listen to.</a:t>
            </a:r>
            <a:endParaRPr lang="en-IN" dirty="0">
              <a:latin typeface="Calibri body"/>
              <a:cs typeface="Times New Roman" panose="02020603050405020304" pitchFamily="18" charset="0"/>
            </a:endParaRPr>
          </a:p>
        </p:txBody>
      </p:sp>
    </p:spTree>
    <p:extLst>
      <p:ext uri="{BB962C8B-B14F-4D97-AF65-F5344CB8AC3E}">
        <p14:creationId xmlns:p14="http://schemas.microsoft.com/office/powerpoint/2010/main" val="425114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D420-48C0-48C1-A6B4-31090CF9FD5A}"/>
              </a:ext>
            </a:extLst>
          </p:cNvPr>
          <p:cNvSpPr>
            <a:spLocks noGrp="1"/>
          </p:cNvSpPr>
          <p:nvPr>
            <p:ph type="title"/>
          </p:nvPr>
        </p:nvSpPr>
        <p:spPr/>
        <p:txBody>
          <a:bodyPr/>
          <a:lstStyle/>
          <a:p>
            <a:r>
              <a:rPr lang="en-IN" b="0" i="0" dirty="0">
                <a:solidFill>
                  <a:srgbClr val="575F6D"/>
                </a:solidFill>
                <a:effectLst/>
                <a:latin typeface="LiberationSerif-Bold_8-_3"/>
              </a:rPr>
              <a:t>WHY A RECOMMENDER SYSTEM?</a:t>
            </a:r>
            <a:endParaRPr lang="en-IN" dirty="0"/>
          </a:p>
        </p:txBody>
      </p:sp>
      <p:sp>
        <p:nvSpPr>
          <p:cNvPr id="3" name="Content Placeholder 2">
            <a:extLst>
              <a:ext uri="{FF2B5EF4-FFF2-40B4-BE49-F238E27FC236}">
                <a16:creationId xmlns:a16="http://schemas.microsoft.com/office/drawing/2014/main" id="{E7D453BA-F509-E671-FD18-66A1A6FE76C2}"/>
              </a:ext>
            </a:extLst>
          </p:cNvPr>
          <p:cNvSpPr>
            <a:spLocks noGrp="1"/>
          </p:cNvSpPr>
          <p:nvPr>
            <p:ph idx="1"/>
          </p:nvPr>
        </p:nvSpPr>
        <p:spPr/>
        <p:txBody>
          <a:bodyPr/>
          <a:lstStyle/>
          <a:p>
            <a:r>
              <a:rPr lang="en-US" b="0" i="0" dirty="0">
                <a:solidFill>
                  <a:srgbClr val="000000"/>
                </a:solidFill>
                <a:effectLst/>
                <a:latin typeface="Calibri body"/>
              </a:rPr>
              <a:t>Music dataset is too big while life is short!!!! You need someone to teach you how to manage and give you wise suggestions according to your taste!</a:t>
            </a:r>
          </a:p>
          <a:p>
            <a:pPr marL="0" indent="0">
              <a:buNone/>
            </a:pPr>
            <a:endParaRPr lang="en-US" b="0" i="0" dirty="0">
              <a:solidFill>
                <a:srgbClr val="000000"/>
              </a:solidFill>
              <a:effectLst/>
              <a:latin typeface="Calibri body"/>
            </a:endParaRPr>
          </a:p>
          <a:p>
            <a:pPr marL="0" indent="0">
              <a:buNone/>
            </a:pPr>
            <a:endParaRPr lang="en-US" b="0" i="0" dirty="0">
              <a:solidFill>
                <a:srgbClr val="000000"/>
              </a:solidFill>
              <a:effectLst/>
              <a:latin typeface="Calibri body"/>
            </a:endParaRPr>
          </a:p>
          <a:p>
            <a:r>
              <a:rPr lang="en-US" b="0" i="0" dirty="0">
                <a:solidFill>
                  <a:srgbClr val="000000"/>
                </a:solidFill>
                <a:effectLst/>
                <a:latin typeface="Calibri body"/>
              </a:rPr>
              <a:t>Music service providers need a more efficient system to attraction their clients</a:t>
            </a:r>
            <a:endParaRPr lang="en-IN" dirty="0">
              <a:latin typeface="Calibri body"/>
            </a:endParaRPr>
          </a:p>
        </p:txBody>
      </p:sp>
    </p:spTree>
    <p:extLst>
      <p:ext uri="{BB962C8B-B14F-4D97-AF65-F5344CB8AC3E}">
        <p14:creationId xmlns:p14="http://schemas.microsoft.com/office/powerpoint/2010/main" val="235613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1D3B-3FAB-C34D-B7A9-1EDE711276C9}"/>
              </a:ext>
            </a:extLst>
          </p:cNvPr>
          <p:cNvSpPr>
            <a:spLocks noGrp="1"/>
          </p:cNvSpPr>
          <p:nvPr>
            <p:ph type="title"/>
          </p:nvPr>
        </p:nvSpPr>
        <p:spPr/>
        <p:txBody>
          <a:bodyPr/>
          <a:lstStyle/>
          <a:p>
            <a:r>
              <a:rPr lang="en-IN" dirty="0"/>
              <a:t>Background and Motivation</a:t>
            </a:r>
          </a:p>
        </p:txBody>
      </p:sp>
      <p:sp>
        <p:nvSpPr>
          <p:cNvPr id="3" name="Content Placeholder 2">
            <a:extLst>
              <a:ext uri="{FF2B5EF4-FFF2-40B4-BE49-F238E27FC236}">
                <a16:creationId xmlns:a16="http://schemas.microsoft.com/office/drawing/2014/main" id="{2BF1334F-939A-7F49-A395-285056FB05C0}"/>
              </a:ext>
            </a:extLst>
          </p:cNvPr>
          <p:cNvSpPr>
            <a:spLocks noGrp="1"/>
          </p:cNvSpPr>
          <p:nvPr>
            <p:ph idx="1"/>
          </p:nvPr>
        </p:nvSpPr>
        <p:spPr>
          <a:xfrm>
            <a:off x="1141412" y="2249486"/>
            <a:ext cx="9905999" cy="3989995"/>
          </a:xfrm>
        </p:spPr>
        <p:txBody>
          <a:bodyPr>
            <a:normAutofit/>
          </a:bodyPr>
          <a:lstStyle/>
          <a:p>
            <a:r>
              <a:rPr lang="en-US" dirty="0">
                <a:latin typeface="Calibri body"/>
              </a:rPr>
              <a:t>Music Recommendations - excellent feature for any music application. </a:t>
            </a:r>
          </a:p>
          <a:p>
            <a:r>
              <a:rPr lang="en-US" dirty="0">
                <a:latin typeface="Calibri body"/>
              </a:rPr>
              <a:t>Better Recommendations - Better Conversions, More engagement </a:t>
            </a:r>
          </a:p>
          <a:p>
            <a:pPr marL="0" indent="0">
              <a:buNone/>
            </a:pPr>
            <a:endParaRPr lang="en-US" dirty="0">
              <a:latin typeface="Calibri body"/>
            </a:endParaRPr>
          </a:p>
          <a:p>
            <a:r>
              <a:rPr lang="en-US" dirty="0">
                <a:latin typeface="Calibri body"/>
              </a:rPr>
              <a:t>Develop a music recommendation system based on the Million Song Dataset using various recommendation methodologies and draw a comparative analysis between them</a:t>
            </a:r>
            <a:endParaRPr lang="en-IN" dirty="0">
              <a:latin typeface="Calibri body"/>
            </a:endParaRPr>
          </a:p>
        </p:txBody>
      </p:sp>
    </p:spTree>
    <p:extLst>
      <p:ext uri="{BB962C8B-B14F-4D97-AF65-F5344CB8AC3E}">
        <p14:creationId xmlns:p14="http://schemas.microsoft.com/office/powerpoint/2010/main" val="119618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04B1-AE66-7D5A-326E-27871DAFC360}"/>
              </a:ext>
            </a:extLst>
          </p:cNvPr>
          <p:cNvSpPr>
            <a:spLocks noGrp="1"/>
          </p:cNvSpPr>
          <p:nvPr>
            <p:ph type="title"/>
          </p:nvPr>
        </p:nvSpPr>
        <p:spPr/>
        <p:txBody>
          <a:bodyPr/>
          <a:lstStyle/>
          <a:p>
            <a:r>
              <a:rPr lang="en-IN" b="0" i="0" dirty="0">
                <a:solidFill>
                  <a:srgbClr val="575F6D"/>
                </a:solidFill>
                <a:effectLst/>
                <a:latin typeface="LiberationSerif-Bold_8-_4"/>
              </a:rPr>
              <a:t>OUR TASK</a:t>
            </a:r>
            <a:endParaRPr lang="en-IN" dirty="0"/>
          </a:p>
        </p:txBody>
      </p:sp>
      <p:pic>
        <p:nvPicPr>
          <p:cNvPr id="5" name="Content Placeholder 4">
            <a:extLst>
              <a:ext uri="{FF2B5EF4-FFF2-40B4-BE49-F238E27FC236}">
                <a16:creationId xmlns:a16="http://schemas.microsoft.com/office/drawing/2014/main" id="{2BBC3CF5-93BD-F172-839D-101085A657DE}"/>
              </a:ext>
            </a:extLst>
          </p:cNvPr>
          <p:cNvPicPr>
            <a:picLocks noGrp="1" noChangeAspect="1"/>
          </p:cNvPicPr>
          <p:nvPr>
            <p:ph idx="1"/>
          </p:nvPr>
        </p:nvPicPr>
        <p:blipFill>
          <a:blip r:embed="rId2"/>
          <a:stretch>
            <a:fillRect/>
          </a:stretch>
        </p:blipFill>
        <p:spPr>
          <a:xfrm>
            <a:off x="1141413" y="2249488"/>
            <a:ext cx="9537307" cy="3541712"/>
          </a:xfrm>
        </p:spPr>
      </p:pic>
    </p:spTree>
    <p:extLst>
      <p:ext uri="{BB962C8B-B14F-4D97-AF65-F5344CB8AC3E}">
        <p14:creationId xmlns:p14="http://schemas.microsoft.com/office/powerpoint/2010/main" val="54490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51D7-E8C6-8A83-DE09-FC18F1F3D412}"/>
              </a:ext>
            </a:extLst>
          </p:cNvPr>
          <p:cNvSpPr>
            <a:spLocks noGrp="1"/>
          </p:cNvSpPr>
          <p:nvPr>
            <p:ph type="title"/>
          </p:nvPr>
        </p:nvSpPr>
        <p:spPr/>
        <p:txBody>
          <a:bodyPr/>
          <a:lstStyle/>
          <a:p>
            <a:r>
              <a:rPr lang="en-IN" b="0" i="0" dirty="0">
                <a:solidFill>
                  <a:srgbClr val="575F6D"/>
                </a:solidFill>
                <a:effectLst/>
                <a:latin typeface="LiberationSerif_93_5"/>
              </a:rPr>
              <a:t>FOUR IDEAS</a:t>
            </a:r>
            <a:endParaRPr lang="en-IN" dirty="0"/>
          </a:p>
        </p:txBody>
      </p:sp>
      <p:pic>
        <p:nvPicPr>
          <p:cNvPr id="5" name="Content Placeholder 4">
            <a:extLst>
              <a:ext uri="{FF2B5EF4-FFF2-40B4-BE49-F238E27FC236}">
                <a16:creationId xmlns:a16="http://schemas.microsoft.com/office/drawing/2014/main" id="{9506A486-E4CA-129A-FB64-2CFF29EC2876}"/>
              </a:ext>
            </a:extLst>
          </p:cNvPr>
          <p:cNvPicPr>
            <a:picLocks noGrp="1" noChangeAspect="1"/>
          </p:cNvPicPr>
          <p:nvPr>
            <p:ph idx="1"/>
          </p:nvPr>
        </p:nvPicPr>
        <p:blipFill>
          <a:blip r:embed="rId2"/>
          <a:stretch>
            <a:fillRect/>
          </a:stretch>
        </p:blipFill>
        <p:spPr>
          <a:xfrm>
            <a:off x="1233714" y="1988457"/>
            <a:ext cx="7859486" cy="4484914"/>
          </a:xfrm>
        </p:spPr>
      </p:pic>
    </p:spTree>
    <p:extLst>
      <p:ext uri="{BB962C8B-B14F-4D97-AF65-F5344CB8AC3E}">
        <p14:creationId xmlns:p14="http://schemas.microsoft.com/office/powerpoint/2010/main" val="13384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030F-6DC0-1C37-2103-5B761DBC7ADB}"/>
              </a:ext>
            </a:extLst>
          </p:cNvPr>
          <p:cNvSpPr>
            <a:spLocks noGrp="1"/>
          </p:cNvSpPr>
          <p:nvPr>
            <p:ph type="title"/>
          </p:nvPr>
        </p:nvSpPr>
        <p:spPr/>
        <p:txBody>
          <a:bodyPr/>
          <a:lstStyle/>
          <a:p>
            <a:r>
              <a:rPr lang="en-IN" dirty="0"/>
              <a:t>Project Pipeline</a:t>
            </a:r>
          </a:p>
        </p:txBody>
      </p:sp>
      <p:pic>
        <p:nvPicPr>
          <p:cNvPr id="5" name="Content Placeholder 4">
            <a:extLst>
              <a:ext uri="{FF2B5EF4-FFF2-40B4-BE49-F238E27FC236}">
                <a16:creationId xmlns:a16="http://schemas.microsoft.com/office/drawing/2014/main" id="{F0172E14-AD74-5BD1-2D5C-0D40F010BAEA}"/>
              </a:ext>
            </a:extLst>
          </p:cNvPr>
          <p:cNvPicPr>
            <a:picLocks noGrp="1" noChangeAspect="1"/>
          </p:cNvPicPr>
          <p:nvPr>
            <p:ph idx="1"/>
          </p:nvPr>
        </p:nvPicPr>
        <p:blipFill>
          <a:blip r:embed="rId2"/>
          <a:stretch>
            <a:fillRect/>
          </a:stretch>
        </p:blipFill>
        <p:spPr>
          <a:xfrm>
            <a:off x="1255485" y="2249487"/>
            <a:ext cx="9238344" cy="3989995"/>
          </a:xfrm>
        </p:spPr>
      </p:pic>
    </p:spTree>
    <p:extLst>
      <p:ext uri="{BB962C8B-B14F-4D97-AF65-F5344CB8AC3E}">
        <p14:creationId xmlns:p14="http://schemas.microsoft.com/office/powerpoint/2010/main" val="231550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BAA1-4A9F-1F1A-4BF8-ABB2807CC7C5}"/>
              </a:ext>
            </a:extLst>
          </p:cNvPr>
          <p:cNvSpPr>
            <a:spLocks noGrp="1"/>
          </p:cNvSpPr>
          <p:nvPr>
            <p:ph type="title"/>
          </p:nvPr>
        </p:nvSpPr>
        <p:spPr>
          <a:xfrm>
            <a:off x="1233713" y="204861"/>
            <a:ext cx="9905998" cy="1478570"/>
          </a:xfrm>
        </p:spPr>
        <p:txBody>
          <a:bodyPr/>
          <a:lstStyle/>
          <a:p>
            <a:r>
              <a:rPr lang="en-IN" dirty="0"/>
              <a:t>Ui Design of Projects</a:t>
            </a:r>
          </a:p>
        </p:txBody>
      </p:sp>
      <p:pic>
        <p:nvPicPr>
          <p:cNvPr id="5" name="Content Placeholder 4">
            <a:extLst>
              <a:ext uri="{FF2B5EF4-FFF2-40B4-BE49-F238E27FC236}">
                <a16:creationId xmlns:a16="http://schemas.microsoft.com/office/drawing/2014/main" id="{288F9876-AF92-D4B8-1F3B-FFD3ABD92BFB}"/>
              </a:ext>
            </a:extLst>
          </p:cNvPr>
          <p:cNvPicPr>
            <a:picLocks noGrp="1" noChangeAspect="1"/>
          </p:cNvPicPr>
          <p:nvPr>
            <p:ph idx="1"/>
          </p:nvPr>
        </p:nvPicPr>
        <p:blipFill>
          <a:blip r:embed="rId2"/>
          <a:stretch>
            <a:fillRect/>
          </a:stretch>
        </p:blipFill>
        <p:spPr>
          <a:xfrm>
            <a:off x="1233713" y="1487715"/>
            <a:ext cx="9339943" cy="5319486"/>
          </a:xfrm>
        </p:spPr>
      </p:pic>
    </p:spTree>
    <p:extLst>
      <p:ext uri="{BB962C8B-B14F-4D97-AF65-F5344CB8AC3E}">
        <p14:creationId xmlns:p14="http://schemas.microsoft.com/office/powerpoint/2010/main" val="56880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0CE9-781C-27DF-6850-A553542FD8A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55674EC-3E18-1CF0-A5A9-4B59251CAFA9}"/>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791154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TotalTime>
  <Words>210</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Calibri body</vt:lpstr>
      <vt:lpstr>DejaVuSans-Bold_8v_1</vt:lpstr>
      <vt:lpstr>LiberationSerif_93_5</vt:lpstr>
      <vt:lpstr>LiberationSerif-Bold_8-_2</vt:lpstr>
      <vt:lpstr>LiberationSerif-Bold_8-_3</vt:lpstr>
      <vt:lpstr>LiberationSerif-Bold_8-_4</vt:lpstr>
      <vt:lpstr>Times New Roman</vt:lpstr>
      <vt:lpstr>Tw Cen MT</vt:lpstr>
      <vt:lpstr>Circuit</vt:lpstr>
      <vt:lpstr>MUSIC RECOMMENDATION SYSTEM</vt:lpstr>
      <vt:lpstr>INTRODUCTION</vt:lpstr>
      <vt:lpstr>WHY A RECOMMENDER SYSTEM?</vt:lpstr>
      <vt:lpstr>Background and Motivation</vt:lpstr>
      <vt:lpstr>OUR TASK</vt:lpstr>
      <vt:lpstr>FOUR IDEAS</vt:lpstr>
      <vt:lpstr>Project Pipeline</vt:lpstr>
      <vt:lpstr>Ui Design of Projects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Aditya Rajendra Narnaware</dc:creator>
  <cp:lastModifiedBy>Aditya Rajendra Narnaware</cp:lastModifiedBy>
  <cp:revision>3</cp:revision>
  <dcterms:created xsi:type="dcterms:W3CDTF">2023-12-18T03:40:02Z</dcterms:created>
  <dcterms:modified xsi:type="dcterms:W3CDTF">2023-12-18T04:59:59Z</dcterms:modified>
</cp:coreProperties>
</file>