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7" r:id="rId3"/>
    <p:sldId id="258" r:id="rId4"/>
    <p:sldId id="265" r:id="rId5"/>
    <p:sldId id="259" r:id="rId6"/>
    <p:sldId id="260" r:id="rId7"/>
    <p:sldId id="266" r:id="rId8"/>
    <p:sldId id="261" r:id="rId9"/>
    <p:sldId id="262" r:id="rId10"/>
    <p:sldId id="267"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1"/>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76A86-B3B8-4362-A1B2-DBD6BF70D2BD}" type="datetimeFigureOut">
              <a:rPr lang="en-US" smtClean="0"/>
              <a:pPr/>
              <a:t>7/3/2020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0AB74-5B56-455A-B2C2-06C686F3AA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00AB74-5B56-455A-B2C2-06C686F3AA6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56FA6E-7FF0-47F3-93D0-A1C97A8BF135}" type="datetimeFigureOut">
              <a:rPr lang="en-US" smtClean="0"/>
              <a:pPr/>
              <a:t>7/3/2020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879F9A3-FA51-45C7-B0CC-45F1B10B214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56FA6E-7FF0-47F3-93D0-A1C97A8BF135}"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56FA6E-7FF0-47F3-93D0-A1C97A8BF135}"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56FA6E-7FF0-47F3-93D0-A1C97A8BF135}"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56FA6E-7FF0-47F3-93D0-A1C97A8BF135}"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879F9A3-FA51-45C7-B0CC-45F1B10B21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56FA6E-7FF0-47F3-93D0-A1C97A8BF135}"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56FA6E-7FF0-47F3-93D0-A1C97A8BF135}" type="datetimeFigureOut">
              <a:rPr lang="en-US" smtClean="0"/>
              <a:pPr/>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56FA6E-7FF0-47F3-93D0-A1C97A8BF135}" type="datetimeFigureOut">
              <a:rPr lang="en-US" smtClean="0"/>
              <a:pPr/>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6FA6E-7FF0-47F3-93D0-A1C97A8BF135}" type="datetimeFigureOut">
              <a:rPr lang="en-US" smtClean="0"/>
              <a:pPr/>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56FA6E-7FF0-47F3-93D0-A1C97A8BF135}"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56FA6E-7FF0-47F3-93D0-A1C97A8BF135}"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9F9A3-FA51-45C7-B0CC-45F1B10B21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56FA6E-7FF0-47F3-93D0-A1C97A8BF135}" type="datetimeFigureOut">
              <a:rPr lang="en-US" smtClean="0"/>
              <a:pPr/>
              <a:t>7/3/2020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879F9A3-FA51-45C7-B0CC-45F1B10B21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9792" y="908720"/>
            <a:ext cx="6172200" cy="1894362"/>
          </a:xfrm>
        </p:spPr>
        <p:txBody>
          <a:bodyPr/>
          <a:lstStyle/>
          <a:p>
            <a:r>
              <a:rPr lang="en-US" b="1" cap="all" dirty="0"/>
              <a:t>Customer segmentation</a:t>
            </a:r>
            <a:endParaRPr lang="en-US" dirty="0"/>
          </a:p>
        </p:txBody>
      </p:sp>
      <p:sp>
        <p:nvSpPr>
          <p:cNvPr id="3" name="Subtitle 2"/>
          <p:cNvSpPr>
            <a:spLocks noGrp="1"/>
          </p:cNvSpPr>
          <p:nvPr>
            <p:ph type="subTitle" idx="1"/>
          </p:nvPr>
        </p:nvSpPr>
        <p:spPr>
          <a:xfrm>
            <a:off x="2771800" y="3501008"/>
            <a:ext cx="6172200" cy="1371600"/>
          </a:xfrm>
        </p:spPr>
        <p:txBody>
          <a:bodyPr>
            <a:normAutofit fontScale="77500" lnSpcReduction="20000"/>
          </a:bodyPr>
          <a:lstStyle/>
          <a:p>
            <a:pPr fontAlgn="base"/>
            <a:r>
              <a:rPr lang="en-US" cap="all" dirty="0" smtClean="0"/>
              <a:t>USING  </a:t>
            </a:r>
            <a:r>
              <a:rPr lang="en-US" cap="all" dirty="0"/>
              <a:t>K-MEANS </a:t>
            </a:r>
            <a:r>
              <a:rPr lang="en-US" cap="all" dirty="0" smtClean="0"/>
              <a:t> CLUSTERING </a:t>
            </a:r>
          </a:p>
          <a:p>
            <a:pPr fontAlgn="base"/>
            <a:r>
              <a:rPr lang="en-US" cap="all" dirty="0" smtClean="0"/>
              <a:t>ALGORITHM</a:t>
            </a:r>
            <a:r>
              <a:rPr lang="en-US" dirty="0"/>
              <a:t>​</a:t>
            </a:r>
          </a:p>
          <a:p>
            <a:pPr fontAlgn="base"/>
            <a:r>
              <a:rPr lang="en-US" cap="all" dirty="0"/>
              <a:t>BY</a:t>
            </a:r>
            <a:r>
              <a:rPr lang="en-US" dirty="0"/>
              <a:t>​</a:t>
            </a:r>
          </a:p>
          <a:p>
            <a:pPr fontAlgn="base"/>
            <a:r>
              <a:rPr lang="en-US" cap="all" dirty="0"/>
              <a:t>MENTI </a:t>
            </a:r>
            <a:r>
              <a:rPr lang="en-US" cap="all" dirty="0" smtClean="0"/>
              <a:t> ADITYA  </a:t>
            </a:r>
            <a:r>
              <a:rPr lang="en-US" cap="all" dirty="0"/>
              <a:t>GOWRISH</a:t>
            </a:r>
            <a:r>
              <a:rPr lang="en-US" dirty="0"/>
              <a:t>​</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Conclusion</a:t>
            </a:r>
            <a:endParaRPr lang="en-US" dirty="0"/>
          </a:p>
        </p:txBody>
      </p:sp>
      <p:sp>
        <p:nvSpPr>
          <p:cNvPr id="3" name="Content Placeholder 2"/>
          <p:cNvSpPr>
            <a:spLocks noGrp="1"/>
          </p:cNvSpPr>
          <p:nvPr>
            <p:ph idx="1"/>
          </p:nvPr>
        </p:nvSpPr>
        <p:spPr/>
        <p:txBody>
          <a:bodyPr/>
          <a:lstStyle/>
          <a:p>
            <a:r>
              <a:rPr lang="en-US" sz="2400" dirty="0" smtClean="0"/>
              <a:t>Finally, based on our machine learning technique we may deduce that to increase the profits of the mall, the mall authorities should target people belonging to cluster “Miser” and cluster “General” and should also maintain its standards to keep the people belonging to cluster “Target” and cluster  “Spendthrift” happy and satisfied</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Malls or shopping complexes are often indulged in the race to increase their customers and hence making huge profits. To achieve this task machine learning is being applied by many stores already.​</a:t>
            </a:r>
            <a:br>
              <a:rPr lang="en-US" dirty="0" smtClean="0"/>
            </a:br>
            <a:r>
              <a:rPr lang="en-US" dirty="0" smtClean="0"/>
              <a:t>It is amazing to realize the fact that how machine learning can aid in such ambitions. The shopping complexes make use of their customers’ data and develop ML models to target the right ones. This not only increases sales but also makes the complexes efficient.​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K-means clustering is one of the simplest and popular unsupervised machine learning algorithms.</a:t>
            </a:r>
          </a:p>
          <a:p>
            <a:r>
              <a:rPr lang="en-US" dirty="0" smtClean="0"/>
              <a:t>Typically, unsupervised algorithms make inferences from datasets using only input vectors without referring to known, or labeled, outcomes.</a:t>
            </a:r>
          </a:p>
          <a:p>
            <a:r>
              <a:rPr lang="en-US" dirty="0" smtClean="0"/>
              <a:t>The objective of K-means is simple: group similar data points together and discover underlying patterns. To achieve this objective, K-means looks for a fixed number (</a:t>
            </a:r>
            <a:r>
              <a:rPr lang="en-US" i="1" dirty="0" smtClean="0"/>
              <a:t>k</a:t>
            </a:r>
            <a:r>
              <a:rPr lang="en-US" dirty="0" smtClean="0"/>
              <a:t>) of clusters in a dataset.</a:t>
            </a:r>
          </a:p>
          <a:p>
            <a:r>
              <a:rPr lang="en-US" dirty="0" smtClean="0"/>
              <a:t>A cluster refers to a collection of data points aggregated together because of certain similarities.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You’ll define a target number </a:t>
            </a:r>
            <a:r>
              <a:rPr lang="en-US" i="1" dirty="0" smtClean="0"/>
              <a:t>k</a:t>
            </a:r>
            <a:r>
              <a:rPr lang="en-US" dirty="0" smtClean="0"/>
              <a:t>, which refers to the number of centroids you need in the dataset. A centroid is the imaginary or real location representing the center of the cluster.</a:t>
            </a:r>
          </a:p>
          <a:p>
            <a:r>
              <a:rPr lang="en-US" dirty="0" smtClean="0"/>
              <a:t>Every data point is allocated to each of the clusters through reducing the in-cluster sum of squares.</a:t>
            </a:r>
          </a:p>
          <a:p>
            <a:r>
              <a:rPr lang="en-US" dirty="0" smtClean="0"/>
              <a:t>In other words, the K-means algorithm identifies </a:t>
            </a:r>
            <a:r>
              <a:rPr lang="en-US" i="1" dirty="0" smtClean="0"/>
              <a:t>k</a:t>
            </a:r>
            <a:r>
              <a:rPr lang="en-US" dirty="0" smtClean="0"/>
              <a:t> number of centroids, and then allocates every data point to the nearest cluster, while keeping the centroids as small as possible.</a:t>
            </a:r>
          </a:p>
          <a:p>
            <a:r>
              <a:rPr lang="en-US" dirty="0" smtClean="0"/>
              <a:t>The </a:t>
            </a:r>
            <a:r>
              <a:rPr lang="en-US" i="1" dirty="0" smtClean="0"/>
              <a:t>‘means’</a:t>
            </a:r>
            <a:r>
              <a:rPr lang="en-US" dirty="0" smtClean="0"/>
              <a:t> in the K-means refers to averaging of the data; that is, finding the centroid.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dirty="0" smtClean="0"/>
              <a:t>How the K-means algorithm works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process the learning data, the K-means algorithm in data mining starts with a first group of randomly selected centroids, which are used as the beginning points for every cluster, and then performs iterative (repetitive) calculations to optimize the positions of the centroids</a:t>
            </a:r>
          </a:p>
          <a:p>
            <a:r>
              <a:rPr lang="en-US" dirty="0" smtClean="0"/>
              <a:t>It halts creating and optimizing clusters when either:</a:t>
            </a:r>
          </a:p>
          <a:p>
            <a:pPr>
              <a:buNone/>
            </a:pPr>
            <a:r>
              <a:rPr lang="en-US" dirty="0" smtClean="0"/>
              <a:t>                 1) The centroids have stabilized — there is no change in their values because the clustering has been successful.</a:t>
            </a:r>
          </a:p>
          <a:p>
            <a:pPr>
              <a:buNone/>
            </a:pPr>
            <a:r>
              <a:rPr lang="en-US" dirty="0" smtClean="0"/>
              <a:t>                 2)The defined number of iterations has been achieved.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K-Means Clustering Algorithm</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procedure follows a simple and  easy  way  to classify a given data set  through a certain number of  clusters (assume k clusters) fixed apriori. The  main  idea  is to define k centers, one for each cluster. These centers  should  be placed in a cunning  way  because of  different  location  causes different  result. So, the better  choice  is  to place them  as  much as possible  far away from each other. The  next  step is to take each point belonging  to a  given data set and associate it to the nearest center. When no point  is  pending,  the first step is completed and an early group age  is done. At this point we need to re-calculate k new centroids as barycenter of  the clusters resulting from the previous step. After we have these k new centroids, a new binding has to be done  between  the same data set points  and  the nearest new center. A loop has been generated.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K-Means Clustering Algorithm</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 result of  this loop we  may  notice that the k centers change their location step by step until no more changes  are done or  in  other words centers do not move any more. Finally, this  algorithm  aims at  minimizing  an objective function know as squared error function given by: </a:t>
            </a:r>
            <a:br>
              <a:rPr lang="en-US" dirty="0" smtClean="0"/>
            </a:br>
            <a:r>
              <a:rPr lang="en-US" dirty="0" smtClean="0"/>
              <a:t>           </a:t>
            </a:r>
          </a:p>
          <a:p>
            <a:endParaRPr lang="en-US" dirty="0" smtClean="0"/>
          </a:p>
          <a:p>
            <a:pPr>
              <a:buNone/>
            </a:pPr>
            <a:endParaRPr lang="en-US" dirty="0" smtClean="0"/>
          </a:p>
          <a:p>
            <a:pPr>
              <a:buNone/>
            </a:pPr>
            <a:r>
              <a:rPr lang="en-US" dirty="0" smtClean="0"/>
              <a:t>                                                           </a:t>
            </a:r>
          </a:p>
          <a:p>
            <a:r>
              <a:rPr lang="en-US" dirty="0" smtClean="0"/>
              <a:t>where,</a:t>
            </a:r>
          </a:p>
          <a:p>
            <a:pPr>
              <a:buNone/>
            </a:pPr>
            <a:r>
              <a:rPr lang="en-US" dirty="0" smtClean="0"/>
              <a:t>                           </a:t>
            </a:r>
            <a:r>
              <a:rPr lang="en-US" i="1" dirty="0" smtClean="0"/>
              <a:t>‘||x</a:t>
            </a:r>
            <a:r>
              <a:rPr lang="en-US" i="1" baseline="-25000" dirty="0" smtClean="0"/>
              <a:t>i </a:t>
            </a:r>
            <a:r>
              <a:rPr lang="en-US" i="1" dirty="0" smtClean="0"/>
              <a:t>- </a:t>
            </a:r>
            <a:r>
              <a:rPr lang="en-US" i="1" dirty="0" err="1" smtClean="0"/>
              <a:t>v</a:t>
            </a:r>
            <a:r>
              <a:rPr lang="en-US" i="1" baseline="-25000" dirty="0" err="1" smtClean="0"/>
              <a:t>j</a:t>
            </a:r>
            <a:r>
              <a:rPr lang="en-US" i="1" dirty="0" smtClean="0"/>
              <a:t>||’</a:t>
            </a:r>
            <a:r>
              <a:rPr lang="en-US" dirty="0" smtClean="0"/>
              <a:t> is the Euclidean distance</a:t>
            </a:r>
            <a:endParaRPr lang="en-US" i="1" baseline="-25000" dirty="0" smtClean="0"/>
          </a:p>
          <a:p>
            <a:pPr>
              <a:buNone/>
            </a:pPr>
            <a:r>
              <a:rPr lang="en-IN" i="1" baseline="-25000" dirty="0" smtClean="0"/>
              <a:t>                                          </a:t>
            </a:r>
            <a:r>
              <a:rPr lang="en-US" dirty="0" smtClean="0"/>
              <a:t>between </a:t>
            </a:r>
            <a:r>
              <a:rPr lang="en-US" i="1" dirty="0" smtClean="0"/>
              <a:t>x</a:t>
            </a:r>
            <a:r>
              <a:rPr lang="en-US" i="1" baseline="-25000" dirty="0" smtClean="0"/>
              <a:t>i</a:t>
            </a:r>
            <a:r>
              <a:rPr lang="en-US" dirty="0" smtClean="0"/>
              <a:t> and </a:t>
            </a:r>
            <a:r>
              <a:rPr lang="en-US" i="1" dirty="0" err="1" smtClean="0"/>
              <a:t>v</a:t>
            </a:r>
            <a:r>
              <a:rPr lang="en-US" i="1" baseline="-25000" dirty="0" err="1" smtClean="0"/>
              <a:t>j</a:t>
            </a:r>
            <a:endParaRPr lang="en-US" dirty="0" smtClean="0"/>
          </a:p>
          <a:p>
            <a:pPr>
              <a:buNone/>
            </a:pPr>
            <a:r>
              <a:rPr lang="en-US" dirty="0" smtClean="0"/>
              <a:t>                           </a:t>
            </a:r>
            <a:r>
              <a:rPr lang="en-US" i="1" dirty="0" smtClean="0"/>
              <a:t>‘</a:t>
            </a:r>
            <a:r>
              <a:rPr lang="en-US" i="1" dirty="0" err="1" smtClean="0"/>
              <a:t>c</a:t>
            </a:r>
            <a:r>
              <a:rPr lang="en-US" i="1" baseline="-25000" dirty="0" err="1" smtClean="0"/>
              <a:t>i</a:t>
            </a:r>
            <a:r>
              <a:rPr lang="en-US" i="1" dirty="0" smtClean="0"/>
              <a:t>’</a:t>
            </a:r>
            <a:r>
              <a:rPr lang="en-US" dirty="0" smtClean="0"/>
              <a:t> is the number of data points in </a:t>
            </a:r>
            <a:r>
              <a:rPr lang="en-US" i="1" dirty="0" err="1" smtClean="0"/>
              <a:t>i</a:t>
            </a:r>
            <a:r>
              <a:rPr lang="en-US" i="1" baseline="30000" dirty="0" err="1" smtClean="0"/>
              <a:t>th</a:t>
            </a:r>
            <a:r>
              <a:rPr lang="en-US" dirty="0" smtClean="0"/>
              <a:t> cluster.</a:t>
            </a:r>
          </a:p>
          <a:p>
            <a:pPr>
              <a:buNone/>
            </a:pPr>
            <a:r>
              <a:rPr lang="en-US" dirty="0" smtClean="0"/>
              <a:t>                           </a:t>
            </a:r>
            <a:r>
              <a:rPr lang="en-US" i="1" dirty="0" smtClean="0"/>
              <a:t>‘c’</a:t>
            </a:r>
            <a:r>
              <a:rPr lang="en-US" dirty="0" smtClean="0"/>
              <a:t> is the number of cluster centers.</a:t>
            </a:r>
          </a:p>
          <a:p>
            <a:endParaRPr lang="en-US" dirty="0"/>
          </a:p>
        </p:txBody>
      </p:sp>
      <p:pic>
        <p:nvPicPr>
          <p:cNvPr id="4" name="Picture 2" descr="C:\Users\Aditya Gowrish\Desktop\kmeans.jpg"/>
          <p:cNvPicPr>
            <a:picLocks noChangeAspect="1" noChangeArrowheads="1"/>
          </p:cNvPicPr>
          <p:nvPr/>
        </p:nvPicPr>
        <p:blipFill>
          <a:blip r:embed="rId2" cstate="print"/>
          <a:srcRect/>
          <a:stretch>
            <a:fillRect/>
          </a:stretch>
        </p:blipFill>
        <p:spPr bwMode="auto">
          <a:xfrm>
            <a:off x="3131840" y="3284984"/>
            <a:ext cx="2376264" cy="79208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can see that the mall customers can be broadly grouped into 5 groups based on their purchases made in the mall.</a:t>
            </a:r>
          </a:p>
          <a:p>
            <a:endParaRPr lang="en-US" dirty="0" smtClean="0"/>
          </a:p>
          <a:p>
            <a:r>
              <a:rPr lang="en-US" dirty="0" smtClean="0"/>
              <a:t>In cluster “Careful” we can see people have low annual income and low spending scores, this is quite reasonable as people having low salaries prefer to buy less, in fact, these are the wise people who know how to spend and save money. The shops/mall will be least interested in people belonging to this cluster.</a:t>
            </a:r>
          </a:p>
          <a:p>
            <a:pPr>
              <a:buNone/>
            </a:pPr>
            <a:endParaRPr lang="en-US" dirty="0" smtClean="0"/>
          </a:p>
          <a:p>
            <a:r>
              <a:rPr lang="en-US" dirty="0" smtClean="0"/>
              <a:t>In cluster “Spendthrift” we can see that people have low income but higher spending scores, these are those people who for some reason love to buy products more often even though they have a low income. Maybe it’s because these people are more than satisfied with the mall services. The shops/malls might not target these people that effectively but still will not lose them.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cluster “General” we see that people have average income and an average spending score, these people again will not be the prime targets of the shops or mall, but again they will be considered and other data analysis techniques may be used to increase their spending score.</a:t>
            </a:r>
          </a:p>
          <a:p>
            <a:r>
              <a:rPr lang="en-US" dirty="0" smtClean="0"/>
              <a:t>In cluster “Target” we see that people have high income and high spending scores, this is the ideal case for the mall or shops as these people are the prime sources of profit. These people might be the regular customers of the mall and are convinced by the mall’s facilities.</a:t>
            </a:r>
          </a:p>
          <a:p>
            <a:r>
              <a:rPr lang="en-US" dirty="0" smtClean="0"/>
              <a:t>In cluster “Miser” we see that people have high income but low spending scores, this is interesting. Maybe these are the people who are unsatisfied or unhappy by the mall’s services. These can be the prime targets of the mall, as they have the potential to spend money. So, the mall authorities will try to add new facilities so that they can attract these people and can meet their needs.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42</TotalTime>
  <Words>668</Words>
  <Application>Microsoft Office PowerPoint</Application>
  <PresentationFormat>On-screen Show (4:3)</PresentationFormat>
  <Paragraphs>48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Customer segmentation</vt:lpstr>
      <vt:lpstr>The Problem</vt:lpstr>
      <vt:lpstr>K-Means Clustering</vt:lpstr>
      <vt:lpstr>K-Means Clustering</vt:lpstr>
      <vt:lpstr>How the K-means algorithm works </vt:lpstr>
      <vt:lpstr>K-Means Clustering Algorithm </vt:lpstr>
      <vt:lpstr>K-Means Clustering Algorithm </vt:lpstr>
      <vt:lpstr>Analyzing the Results</vt:lpstr>
      <vt:lpstr>Analyzing the Results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ADITYA GOWRISH</dc:creator>
  <cp:lastModifiedBy>ADITYA GOWRISH</cp:lastModifiedBy>
  <cp:revision>6</cp:revision>
  <dcterms:created xsi:type="dcterms:W3CDTF">2020-06-23T09:04:03Z</dcterms:created>
  <dcterms:modified xsi:type="dcterms:W3CDTF">2020-07-03T11:36:04Z</dcterms:modified>
</cp:coreProperties>
</file>