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"/>
  </p:notesMasterIdLst>
  <p:sldIdLst>
    <p:sldId id="256" r:id="rId2"/>
    <p:sldId id="281" r:id="rId3"/>
    <p:sldId id="306" r:id="rId4"/>
  </p:sldIdLst>
  <p:sldSz cx="9144000" cy="5143500" type="screen16x9"/>
  <p:notesSz cx="6858000" cy="9144000"/>
  <p:embeddedFontLst>
    <p:embeddedFont>
      <p:font typeface="Albert Sans" panose="020B0604020202020204" charset="0"/>
      <p:regular r:id="rId6"/>
      <p:bold r:id="rId7"/>
      <p:italic r:id="rId8"/>
      <p:boldItalic r:id="rId9"/>
    </p:embeddedFont>
    <p:embeddedFont>
      <p:font typeface="Amarante" panose="020B0604020202020204" charset="0"/>
      <p:regular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hilosopher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61C"/>
    <a:srgbClr val="64593E"/>
    <a:srgbClr val="A06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4F78C0-9B54-426C-8AD9-426536FB3CC8}">
  <a:tblStyle styleId="{EA4F78C0-9B54-426C-8AD9-426536FB3C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58ce588e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58ce588e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e27e6051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e27e6051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fe27e6051b_1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fe27e6051b_1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11" y="940050"/>
            <a:ext cx="4009200" cy="28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803250"/>
            <a:ext cx="40092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899153" y="2040750"/>
            <a:ext cx="3285900" cy="21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⎼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2"/>
          </p:nvPr>
        </p:nvSpPr>
        <p:spPr>
          <a:xfrm>
            <a:off x="899150" y="1573175"/>
            <a:ext cx="3285900" cy="5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3"/>
          </p:nvPr>
        </p:nvSpPr>
        <p:spPr>
          <a:xfrm>
            <a:off x="4959064" y="2040750"/>
            <a:ext cx="3285900" cy="21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⎼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4"/>
          </p:nvPr>
        </p:nvSpPr>
        <p:spPr>
          <a:xfrm>
            <a:off x="4959064" y="1573175"/>
            <a:ext cx="3285900" cy="5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3" r:id="rId4"/>
    <p:sldLayoutId id="2147483670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562800" y="1380724"/>
            <a:ext cx="4512794" cy="2382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HOSTEL MANAGEMET</a:t>
            </a:r>
            <a:br>
              <a:rPr lang="en" dirty="0">
                <a:solidFill>
                  <a:schemeClr val="dk2"/>
                </a:solidFill>
              </a:rPr>
            </a:br>
            <a:endParaRPr dirty="0">
              <a:solidFill>
                <a:schemeClr val="dk2"/>
              </a:solidFill>
            </a:endParaRPr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489701" y="3085278"/>
            <a:ext cx="4361491" cy="907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 err="1">
                <a:solidFill>
                  <a:srgbClr val="64593E"/>
                </a:solidFill>
                <a:effectLst/>
                <a:latin typeface="Söhne"/>
              </a:rPr>
              <a:t>Unraveling</a:t>
            </a:r>
            <a:r>
              <a:rPr lang="en-IN" sz="1800" b="0" i="0" dirty="0">
                <a:solidFill>
                  <a:srgbClr val="64593E"/>
                </a:solidFill>
                <a:effectLst/>
                <a:latin typeface="Söhne"/>
              </a:rPr>
              <a:t> Accommodation Administration</a:t>
            </a:r>
            <a:endParaRPr lang="en-IN" sz="1800" dirty="0">
              <a:solidFill>
                <a:srgbClr val="64593E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/>
          <a:srcRect l="24096" r="24096"/>
          <a:stretch/>
        </p:blipFill>
        <p:spPr>
          <a:xfrm>
            <a:off x="5148693" y="873750"/>
            <a:ext cx="3127800" cy="3396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>
            <a:spLocks noGrp="1"/>
          </p:cNvSpPr>
          <p:nvPr>
            <p:ph type="title"/>
          </p:nvPr>
        </p:nvSpPr>
        <p:spPr>
          <a:xfrm>
            <a:off x="739366" y="462025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System Workflow Overview :</a:t>
            </a:r>
            <a:endParaRPr lang="en-IN" dirty="0"/>
          </a:p>
        </p:txBody>
      </p:sp>
      <p:sp>
        <p:nvSpPr>
          <p:cNvPr id="488" name="Google Shape;488;p56"/>
          <p:cNvSpPr txBox="1"/>
          <p:nvPr/>
        </p:nvSpPr>
        <p:spPr>
          <a:xfrm>
            <a:off x="715100" y="1152400"/>
            <a:ext cx="77139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89" name="Google Shape;489;p56"/>
          <p:cNvSpPr/>
          <p:nvPr/>
        </p:nvSpPr>
        <p:spPr>
          <a:xfrm>
            <a:off x="715162" y="2146225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7030A0"/>
                </a:solidFill>
                <a:effectLst/>
                <a:latin typeface="Söhne"/>
              </a:rPr>
              <a:t>Room Allocation &amp; Management</a:t>
            </a:r>
            <a:endParaRPr sz="1200" dirty="0">
              <a:solidFill>
                <a:srgbClr val="7030A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0" name="Google Shape;490;p56"/>
          <p:cNvSpPr/>
          <p:nvPr/>
        </p:nvSpPr>
        <p:spPr>
          <a:xfrm>
            <a:off x="715000" y="1259725"/>
            <a:ext cx="7713900" cy="406200"/>
          </a:xfrm>
          <a:prstGeom prst="roundRect">
            <a:avLst>
              <a:gd name="adj" fmla="val 271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Söhne"/>
              </a:rPr>
              <a:t>Hostel Management System</a:t>
            </a:r>
            <a:endParaRPr lang="en-US" sz="1800" dirty="0">
              <a:solidFill>
                <a:srgbClr val="0070C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91" name="Google Shape;491;p56"/>
          <p:cNvSpPr/>
          <p:nvPr/>
        </p:nvSpPr>
        <p:spPr>
          <a:xfrm>
            <a:off x="715050" y="2915154"/>
            <a:ext cx="2489400" cy="65205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Effective Roommate and Room Matching Based on Preferences</a:t>
            </a:r>
            <a:endParaRPr lang="en-US"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2" name="Google Shape;492;p56"/>
          <p:cNvSpPr/>
          <p:nvPr/>
        </p:nvSpPr>
        <p:spPr>
          <a:xfrm>
            <a:off x="715162" y="4027058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Seamless Maintenance Inquiries and Requests Processing</a:t>
            </a:r>
            <a:endParaRPr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4" name="Google Shape;494;p56"/>
          <p:cNvSpPr/>
          <p:nvPr/>
        </p:nvSpPr>
        <p:spPr>
          <a:xfrm>
            <a:off x="3327242" y="2146225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7030A0"/>
                </a:solidFill>
                <a:effectLst/>
                <a:latin typeface="Söhne"/>
              </a:rPr>
              <a:t>Administrative Control Actions</a:t>
            </a:r>
            <a:endParaRPr sz="1600" dirty="0">
              <a:solidFill>
                <a:srgbClr val="7030A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5" name="Google Shape;495;p56"/>
          <p:cNvSpPr/>
          <p:nvPr/>
        </p:nvSpPr>
        <p:spPr>
          <a:xfrm>
            <a:off x="3327243" y="3017851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-IN" sz="1200" b="0" i="0" dirty="0">
                <a:solidFill>
                  <a:srgbClr val="0D0D0D"/>
                </a:solidFill>
                <a:effectLst/>
                <a:latin typeface="Söhne"/>
              </a:rPr>
              <a:t>Room Availability Viewing</a:t>
            </a:r>
            <a:endParaRPr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6" name="Google Shape;496;p56"/>
          <p:cNvSpPr/>
          <p:nvPr/>
        </p:nvSpPr>
        <p:spPr>
          <a:xfrm>
            <a:off x="3327242" y="4027058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Reservation Requests and Stay History Tracking</a:t>
            </a:r>
            <a:endParaRPr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8" name="Google Shape;498;p56"/>
          <p:cNvSpPr/>
          <p:nvPr/>
        </p:nvSpPr>
        <p:spPr>
          <a:xfrm>
            <a:off x="5939528" y="2146225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7030A0"/>
                </a:solidFill>
                <a:effectLst/>
                <a:latin typeface="Söhne"/>
              </a:rPr>
              <a:t>Administrative Control Actions</a:t>
            </a:r>
            <a:endParaRPr lang="en-IN" sz="1600" dirty="0">
              <a:solidFill>
                <a:srgbClr val="7030A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9" name="Google Shape;499;p56"/>
          <p:cNvSpPr/>
          <p:nvPr/>
        </p:nvSpPr>
        <p:spPr>
          <a:xfrm>
            <a:off x="5939321" y="2978975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rgbClr val="0D0D0D"/>
                </a:solidFill>
                <a:effectLst/>
                <a:latin typeface="Söhne"/>
              </a:rPr>
              <a:t>Student Check-In/Check-Out Monitoring</a:t>
            </a:r>
            <a:endParaRPr lang="en-IN"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0" name="Google Shape;500;p56"/>
          <p:cNvSpPr/>
          <p:nvPr/>
        </p:nvSpPr>
        <p:spPr>
          <a:xfrm>
            <a:off x="5938928" y="3991100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Administration of Student Records and  Occupancy Reports</a:t>
            </a:r>
            <a:endParaRPr lang="en-IN"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02" name="Google Shape;502;p56"/>
          <p:cNvCxnSpPr>
            <a:stCxn id="490" idx="2"/>
            <a:endCxn id="489" idx="0"/>
          </p:cNvCxnSpPr>
          <p:nvPr/>
        </p:nvCxnSpPr>
        <p:spPr>
          <a:xfrm rot="5400000">
            <a:off x="3025756" y="600031"/>
            <a:ext cx="480300" cy="26120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56"/>
          <p:cNvCxnSpPr>
            <a:stCxn id="490" idx="2"/>
            <a:endCxn id="494" idx="0"/>
          </p:cNvCxnSpPr>
          <p:nvPr/>
        </p:nvCxnSpPr>
        <p:spPr>
          <a:xfrm rot="5400000">
            <a:off x="4331796" y="1906071"/>
            <a:ext cx="480300" cy="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56"/>
          <p:cNvCxnSpPr>
            <a:stCxn id="490" idx="2"/>
            <a:endCxn id="498" idx="0"/>
          </p:cNvCxnSpPr>
          <p:nvPr/>
        </p:nvCxnSpPr>
        <p:spPr>
          <a:xfrm rot="16200000" flipH="1">
            <a:off x="5637939" y="599936"/>
            <a:ext cx="480300" cy="261227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56"/>
          <p:cNvCxnSpPr>
            <a:cxnSpLocks/>
            <a:stCxn id="491" idx="2"/>
            <a:endCxn id="492" idx="0"/>
          </p:cNvCxnSpPr>
          <p:nvPr/>
        </p:nvCxnSpPr>
        <p:spPr>
          <a:xfrm rot="16200000" flipH="1">
            <a:off x="1729879" y="3797075"/>
            <a:ext cx="459854" cy="1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56"/>
          <p:cNvCxnSpPr>
            <a:stCxn id="495" idx="2"/>
            <a:endCxn id="496" idx="0"/>
          </p:cNvCxnSpPr>
          <p:nvPr/>
        </p:nvCxnSpPr>
        <p:spPr>
          <a:xfrm rot="5400000">
            <a:off x="4320390" y="3775504"/>
            <a:ext cx="50310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6"/>
          <p:cNvCxnSpPr/>
          <p:nvPr/>
        </p:nvCxnSpPr>
        <p:spPr>
          <a:xfrm rot="-5400000" flipH="1">
            <a:off x="7184228" y="330437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56"/>
          <p:cNvCxnSpPr>
            <a:stCxn id="499" idx="2"/>
            <a:endCxn id="500" idx="0"/>
          </p:cNvCxnSpPr>
          <p:nvPr/>
        </p:nvCxnSpPr>
        <p:spPr>
          <a:xfrm rot="5400000">
            <a:off x="6930813" y="3737891"/>
            <a:ext cx="506025" cy="3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56"/>
          <p:cNvCxnSpPr>
            <a:cxnSpLocks/>
            <a:stCxn id="489" idx="2"/>
            <a:endCxn id="491" idx="0"/>
          </p:cNvCxnSpPr>
          <p:nvPr/>
        </p:nvCxnSpPr>
        <p:spPr>
          <a:xfrm rot="5400000">
            <a:off x="1828392" y="2783683"/>
            <a:ext cx="262829" cy="1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56"/>
          <p:cNvCxnSpPr>
            <a:stCxn id="494" idx="2"/>
            <a:endCxn id="495" idx="0"/>
          </p:cNvCxnSpPr>
          <p:nvPr/>
        </p:nvCxnSpPr>
        <p:spPr>
          <a:xfrm rot="16200000" flipH="1">
            <a:off x="4389179" y="2835087"/>
            <a:ext cx="365526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56"/>
          <p:cNvCxnSpPr>
            <a:endCxn id="499" idx="0"/>
          </p:cNvCxnSpPr>
          <p:nvPr/>
        </p:nvCxnSpPr>
        <p:spPr>
          <a:xfrm rot="-5400000" flipH="1">
            <a:off x="7110671" y="2905625"/>
            <a:ext cx="146100" cy="600"/>
          </a:xfrm>
          <a:prstGeom prst="bentConnector3">
            <a:avLst>
              <a:gd name="adj1" fmla="val -1356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1"/>
          <p:cNvSpPr txBox="1">
            <a:spLocks noGrp="1"/>
          </p:cNvSpPr>
          <p:nvPr>
            <p:ph type="title"/>
          </p:nvPr>
        </p:nvSpPr>
        <p:spPr>
          <a:xfrm>
            <a:off x="837174" y="277199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:</a:t>
            </a:r>
            <a:endParaRPr dirty="0"/>
          </a:p>
        </p:txBody>
      </p:sp>
      <p:grpSp>
        <p:nvGrpSpPr>
          <p:cNvPr id="3" name="Google Shape;10020;p96">
            <a:extLst>
              <a:ext uri="{FF2B5EF4-FFF2-40B4-BE49-F238E27FC236}">
                <a16:creationId xmlns:a16="http://schemas.microsoft.com/office/drawing/2014/main" id="{0432C5C4-EE93-428B-C0FF-B85A2E6FBAB7}"/>
              </a:ext>
            </a:extLst>
          </p:cNvPr>
          <p:cNvGrpSpPr/>
          <p:nvPr/>
        </p:nvGrpSpPr>
        <p:grpSpPr>
          <a:xfrm>
            <a:off x="217663" y="372401"/>
            <a:ext cx="497387" cy="436042"/>
            <a:chOff x="5331913" y="3413947"/>
            <a:chExt cx="347143" cy="254684"/>
          </a:xfrm>
          <a:solidFill>
            <a:srgbClr val="0070C0"/>
          </a:solidFill>
        </p:grpSpPr>
        <p:sp>
          <p:nvSpPr>
            <p:cNvPr id="4" name="Google Shape;10021;p96">
              <a:extLst>
                <a:ext uri="{FF2B5EF4-FFF2-40B4-BE49-F238E27FC236}">
                  <a16:creationId xmlns:a16="http://schemas.microsoft.com/office/drawing/2014/main" id="{9C7B07C3-BF95-299A-75F5-767019CC1EFF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22;p96">
              <a:extLst>
                <a:ext uri="{FF2B5EF4-FFF2-40B4-BE49-F238E27FC236}">
                  <a16:creationId xmlns:a16="http://schemas.microsoft.com/office/drawing/2014/main" id="{AE0D0F39-DAAF-5D3F-4FEA-326A9C4B837E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23;p96">
              <a:extLst>
                <a:ext uri="{FF2B5EF4-FFF2-40B4-BE49-F238E27FC236}">
                  <a16:creationId xmlns:a16="http://schemas.microsoft.com/office/drawing/2014/main" id="{E5129549-B0E6-67EB-AC73-E44472299C79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24;p96">
              <a:extLst>
                <a:ext uri="{FF2B5EF4-FFF2-40B4-BE49-F238E27FC236}">
                  <a16:creationId xmlns:a16="http://schemas.microsoft.com/office/drawing/2014/main" id="{80F8BDCB-44B1-E321-759F-C7B28D6BCEA5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0025;p96">
              <a:extLst>
                <a:ext uri="{FF2B5EF4-FFF2-40B4-BE49-F238E27FC236}">
                  <a16:creationId xmlns:a16="http://schemas.microsoft.com/office/drawing/2014/main" id="{25447456-6112-71C1-B284-8400319DA4A7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26;p96">
              <a:extLst>
                <a:ext uri="{FF2B5EF4-FFF2-40B4-BE49-F238E27FC236}">
                  <a16:creationId xmlns:a16="http://schemas.microsoft.com/office/drawing/2014/main" id="{58163025-76EA-220D-9C03-41332734E440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81"/>
          <p:cNvSpPr txBox="1">
            <a:spLocks noGrp="1"/>
          </p:cNvSpPr>
          <p:nvPr>
            <p:ph type="body" idx="4294967295"/>
          </p:nvPr>
        </p:nvSpPr>
        <p:spPr>
          <a:xfrm>
            <a:off x="814314" y="894599"/>
            <a:ext cx="5144526" cy="397170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NAME :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Sumit Girnar    [B.TECH,COMP,612203055]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Aditya Gund   [S.Y,COMP,612203061]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Avadhoot Ghewade  [S.Y,COMP,612203057]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Pradnyesh Mate [S.Y,COMP,61220311 ]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Om Kendre [T.Y,COMP,6122030  ]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" dirty="0">
              <a:uFill>
                <a:noFill/>
              </a:u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ANOYMOUS  [S.Y,COMP,6122030  ]</a:t>
            </a:r>
            <a:endParaRPr dirty="0"/>
          </a:p>
        </p:txBody>
      </p:sp>
      <p:sp>
        <p:nvSpPr>
          <p:cNvPr id="15" name="Google Shape;968;p80">
            <a:extLst>
              <a:ext uri="{FF2B5EF4-FFF2-40B4-BE49-F238E27FC236}">
                <a16:creationId xmlns:a16="http://schemas.microsoft.com/office/drawing/2014/main" id="{CBD10700-977A-3BD8-F26A-53A49F20601A}"/>
              </a:ext>
            </a:extLst>
          </p:cNvPr>
          <p:cNvSpPr txBox="1">
            <a:spLocks/>
          </p:cNvSpPr>
          <p:nvPr/>
        </p:nvSpPr>
        <p:spPr>
          <a:xfrm>
            <a:off x="5871001" y="1017594"/>
            <a:ext cx="267895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300" b="0" i="0" u="none" strike="noStrike" cap="none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>
            <a:pPr algn="r"/>
            <a:r>
              <a:rPr lang="en-IN" dirty="0"/>
              <a:t>Thanks!</a:t>
            </a:r>
          </a:p>
        </p:txBody>
      </p:sp>
      <p:pic>
        <p:nvPicPr>
          <p:cNvPr id="17" name="Google Shape;1051;p87">
            <a:extLst>
              <a:ext uri="{FF2B5EF4-FFF2-40B4-BE49-F238E27FC236}">
                <a16:creationId xmlns:a16="http://schemas.microsoft.com/office/drawing/2014/main" id="{EF88417D-48B8-FE76-CB38-19E5BD5AAC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0479" y="3452555"/>
            <a:ext cx="1340595" cy="134060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A3AB0C-560D-34F5-B0C9-F2804E051BE4}"/>
              </a:ext>
            </a:extLst>
          </p:cNvPr>
          <p:cNvSpPr txBox="1"/>
          <p:nvPr/>
        </p:nvSpPr>
        <p:spPr>
          <a:xfrm>
            <a:off x="6324600" y="2094696"/>
            <a:ext cx="2476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chemeClr val="accent4">
                    <a:lumMod val="50000"/>
                  </a:schemeClr>
                </a:solidFill>
              </a:rPr>
              <a:t>youremail@freepik.com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chemeClr val="accent4">
                    <a:lumMod val="50000"/>
                  </a:schemeClr>
                </a:solidFill>
              </a:rPr>
              <a:t>+91  620 421 838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4">
                    <a:lumMod val="50000"/>
                  </a:schemeClr>
                </a:solidFill>
              </a:rPr>
              <a:t>yourwebsite.com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Aesthetic Consulting Toolkit by Slidesgo">
  <a:themeElements>
    <a:clrScheme name="Simple Light">
      <a:dk1>
        <a:srgbClr val="F3F3F3"/>
      </a:dk1>
      <a:lt1>
        <a:srgbClr val="30261C"/>
      </a:lt1>
      <a:dk2>
        <a:srgbClr val="A06E53"/>
      </a:dk2>
      <a:lt2>
        <a:srgbClr val="64593E"/>
      </a:lt2>
      <a:accent1>
        <a:srgbClr val="EBE6DE"/>
      </a:accent1>
      <a:accent2>
        <a:srgbClr val="D6BD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Philosopher</vt:lpstr>
      <vt:lpstr>Arial</vt:lpstr>
      <vt:lpstr>Open Sans</vt:lpstr>
      <vt:lpstr>Söhne</vt:lpstr>
      <vt:lpstr>Albert Sans</vt:lpstr>
      <vt:lpstr>Amarante</vt:lpstr>
      <vt:lpstr>Minimalist Aesthetic Consulting Toolkit by Slidesgo</vt:lpstr>
      <vt:lpstr>HOSTEL MANAGEMET </vt:lpstr>
      <vt:lpstr>System Workflow Overview :</vt:lpstr>
      <vt:lpstr>OUR TEAM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MANAGEMET</dc:title>
  <dc:creator>Aditya Gund</dc:creator>
  <cp:lastModifiedBy>Aditya Gund</cp:lastModifiedBy>
  <cp:revision>2</cp:revision>
  <dcterms:modified xsi:type="dcterms:W3CDTF">2024-03-14T22:25:37Z</dcterms:modified>
</cp:coreProperties>
</file>