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Thin"/>
      <p:regular r:id="rId22"/>
      <p:bold r:id="rId23"/>
      <p:italic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
      <p:font typeface="Playfair Display"/>
      <p:regular r:id="rId34"/>
      <p:bold r:id="rId35"/>
      <p:italic r:id="rId36"/>
      <p:boldItalic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Thin-regular.fntdata"/><Relationship Id="rId21" Type="http://schemas.openxmlformats.org/officeDocument/2006/relationships/slide" Target="slides/slide16.xml"/><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35" Type="http://schemas.openxmlformats.org/officeDocument/2006/relationships/font" Target="fonts/PlayfairDisplay-bold.fntdata"/><Relationship Id="rId12" Type="http://schemas.openxmlformats.org/officeDocument/2006/relationships/slide" Target="slides/slide7.xml"/><Relationship Id="rId34" Type="http://schemas.openxmlformats.org/officeDocument/2006/relationships/font" Target="fonts/PlayfairDisplay-regular.fntdata"/><Relationship Id="rId15" Type="http://schemas.openxmlformats.org/officeDocument/2006/relationships/slide" Target="slides/slide10.xml"/><Relationship Id="rId37" Type="http://schemas.openxmlformats.org/officeDocument/2006/relationships/font" Target="fonts/PlayfairDisplay-boldItalic.fntdata"/><Relationship Id="rId14" Type="http://schemas.openxmlformats.org/officeDocument/2006/relationships/slide" Target="slides/slide9.xml"/><Relationship Id="rId36" Type="http://schemas.openxmlformats.org/officeDocument/2006/relationships/font" Target="fonts/PlayfairDisplay-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15867a74c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15867a74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15867a74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15867a74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15867a74c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15867a74c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150bba6f4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150bba6f4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150bba6f4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150bba6f4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150bba6f4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150bba6f4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150bba6f4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150bba6f4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150bba6f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150bba6f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150bba6f4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150bba6f4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150bba6f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150bba6f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15cdec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15cdec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15cdec0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15cdec0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15cdec0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15cdec0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15867a74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15867a74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15867a74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15867a74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715000" y="0"/>
            <a:ext cx="3429000" cy="5143500"/>
          </a:xfrm>
          <a:prstGeom prst="rect">
            <a:avLst/>
          </a:prstGeom>
          <a:noFill/>
          <a:ln>
            <a:noFill/>
          </a:ln>
        </p:spPr>
      </p:pic>
      <p:sp>
        <p:nvSpPr>
          <p:cNvPr id="55" name="Google Shape;55;p13"/>
          <p:cNvSpPr txBox="1"/>
          <p:nvPr/>
        </p:nvSpPr>
        <p:spPr>
          <a:xfrm>
            <a:off x="370900" y="514750"/>
            <a:ext cx="50595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900">
                <a:solidFill>
                  <a:srgbClr val="9900FF"/>
                </a:solidFill>
              </a:rPr>
              <a:t>HealthConnect</a:t>
            </a:r>
            <a:endParaRPr b="1" sz="3900">
              <a:solidFill>
                <a:srgbClr val="9900FF"/>
              </a:solidFill>
            </a:endParaRPr>
          </a:p>
          <a:p>
            <a:pPr indent="0" lvl="0" marL="0" rtl="0" algn="l">
              <a:spcBef>
                <a:spcPts val="0"/>
              </a:spcBef>
              <a:spcAft>
                <a:spcPts val="0"/>
              </a:spcAft>
              <a:buNone/>
            </a:pPr>
            <a:r>
              <a:rPr lang="en-GB" sz="2800">
                <a:solidFill>
                  <a:srgbClr val="9900FF"/>
                </a:solidFill>
              </a:rPr>
              <a:t>Empowering Health Through Data</a:t>
            </a:r>
            <a:endParaRPr sz="2800">
              <a:solidFill>
                <a:srgbClr val="9900FF"/>
              </a:solidFill>
            </a:endParaRPr>
          </a:p>
          <a:p>
            <a:pPr indent="0" lvl="0" marL="0" rtl="0" algn="l">
              <a:spcBef>
                <a:spcPts val="0"/>
              </a:spcBef>
              <a:spcAft>
                <a:spcPts val="0"/>
              </a:spcAft>
              <a:buNone/>
            </a:pPr>
            <a:r>
              <a:t/>
            </a:r>
            <a:endParaRPr/>
          </a:p>
        </p:txBody>
      </p:sp>
      <p:sp>
        <p:nvSpPr>
          <p:cNvPr id="56" name="Google Shape;56;p13"/>
          <p:cNvSpPr txBox="1"/>
          <p:nvPr/>
        </p:nvSpPr>
        <p:spPr>
          <a:xfrm>
            <a:off x="370900" y="2607150"/>
            <a:ext cx="4919700" cy="18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rPr>
              <a:t>HealthConnect revolutionizes urban well-being through IoT and data analytics. We transform raw data into actionable insights for policymakers and healthcare professionals. Our Smart Urban Well-being Analysis System addresses pressing health challenges in rapidly growing cities.</a:t>
            </a:r>
            <a:endParaRPr sz="1500">
              <a:solidFill>
                <a:schemeClr val="dk1"/>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Data Privacy and Security Measures</a:t>
            </a:r>
            <a:endParaRPr sz="3000">
              <a:solidFill>
                <a:schemeClr val="dk1"/>
              </a:solidFill>
              <a:highlight>
                <a:srgbClr val="771E86"/>
              </a:highlight>
              <a:latin typeface="Oswald"/>
              <a:ea typeface="Oswald"/>
              <a:cs typeface="Oswald"/>
              <a:sym typeface="Oswald"/>
            </a:endParaRPr>
          </a:p>
        </p:txBody>
      </p:sp>
      <p:sp>
        <p:nvSpPr>
          <p:cNvPr id="167" name="Google Shape;167;p22"/>
          <p:cNvSpPr txBox="1"/>
          <p:nvPr/>
        </p:nvSpPr>
        <p:spPr>
          <a:xfrm>
            <a:off x="115200" y="819550"/>
            <a:ext cx="8913600" cy="2938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Roboto"/>
              <a:buAutoNum type="arabicPeriod"/>
            </a:pPr>
            <a:r>
              <a:rPr lang="en-GB">
                <a:solidFill>
                  <a:schemeClr val="dk1"/>
                </a:solidFill>
                <a:latin typeface="Roboto"/>
                <a:ea typeface="Roboto"/>
                <a:cs typeface="Roboto"/>
                <a:sym typeface="Roboto"/>
              </a:rPr>
              <a:t>Data privacy and User consent:</a:t>
            </a:r>
            <a:endParaRPr>
              <a:solidFill>
                <a:schemeClr val="dk1"/>
              </a:solidFill>
              <a:latin typeface="Roboto"/>
              <a:ea typeface="Roboto"/>
              <a:cs typeface="Roboto"/>
              <a:sym typeface="Roboto"/>
            </a:endParaRPr>
          </a:p>
          <a:p>
            <a:pPr indent="-317500" lvl="0" marL="9144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Informed Consent - the system will request explicit consent from users, explaining what data will be collected, how it will be used, and who will have access to it.</a:t>
            </a:r>
            <a:endParaRPr>
              <a:solidFill>
                <a:schemeClr val="dk1"/>
              </a:solidFill>
              <a:latin typeface="Roboto"/>
              <a:ea typeface="Roboto"/>
              <a:cs typeface="Roboto"/>
              <a:sym typeface="Roboto"/>
            </a:endParaRPr>
          </a:p>
          <a:p>
            <a:pPr indent="-317500" lvl="0" marL="9144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Granular Permission</a:t>
            </a:r>
            <a:r>
              <a:rPr lang="en-GB">
                <a:solidFill>
                  <a:schemeClr val="dk1"/>
                </a:solidFill>
                <a:latin typeface="Roboto"/>
                <a:ea typeface="Roboto"/>
                <a:cs typeface="Roboto"/>
                <a:sym typeface="Roboto"/>
              </a:rPr>
              <a:t>-Users should have the ability to enable or disable specific types of data collection (e.g., allowing fitness data but opting out of sleep tracking)</a:t>
            </a:r>
            <a:r>
              <a:rPr lang="en-GB">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1"/>
                </a:solidFill>
                <a:latin typeface="Roboto"/>
                <a:ea typeface="Roboto"/>
                <a:cs typeface="Roboto"/>
                <a:sym typeface="Roboto"/>
              </a:rPr>
              <a:t>  2.    Data Minimization:</a:t>
            </a:r>
            <a:endParaRPr>
              <a:solidFill>
                <a:schemeClr val="dk1"/>
              </a:solidFill>
              <a:latin typeface="Roboto"/>
              <a:ea typeface="Roboto"/>
              <a:cs typeface="Roboto"/>
              <a:sym typeface="Roboto"/>
            </a:endParaRPr>
          </a:p>
          <a:p>
            <a:pPr indent="-317500" lvl="0" marL="914400" rtl="0" algn="l">
              <a:lnSpc>
                <a:spcPct val="115000"/>
              </a:lnSpc>
              <a:spcBef>
                <a:spcPts val="1200"/>
              </a:spcBef>
              <a:spcAft>
                <a:spcPts val="0"/>
              </a:spcAft>
              <a:buClr>
                <a:schemeClr val="dk1"/>
              </a:buClr>
              <a:buSzPts val="1400"/>
              <a:buFont typeface="Roboto"/>
              <a:buChar char="●"/>
            </a:pPr>
            <a:r>
              <a:rPr lang="en-GB">
                <a:solidFill>
                  <a:schemeClr val="dk1"/>
                </a:solidFill>
                <a:latin typeface="Roboto"/>
                <a:ea typeface="Roboto"/>
                <a:cs typeface="Roboto"/>
                <a:sym typeface="Roboto"/>
              </a:rPr>
              <a:t>Limiting Data Collection: The system will collect only the minimum amount of data needed to achieve analytical goals, reducing unnecessary exposure of personal information.</a:t>
            </a:r>
            <a:endParaRPr>
              <a:solidFill>
                <a:schemeClr val="dk1"/>
              </a:solidFill>
              <a:latin typeface="Roboto"/>
              <a:ea typeface="Roboto"/>
              <a:cs typeface="Roboto"/>
              <a:sym typeface="Roboto"/>
            </a:endParaRPr>
          </a:p>
          <a:p>
            <a:pPr indent="-317500" lvl="0" marL="9144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Data Retention Policies: Data will be retained only for as long as it is necessary to provide insights and generate policy recommendations.</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150" y="596075"/>
            <a:ext cx="9144000" cy="383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latin typeface="Roboto"/>
                <a:ea typeface="Roboto"/>
                <a:cs typeface="Roboto"/>
                <a:sym typeface="Roboto"/>
              </a:rPr>
              <a:t>3. Data Anonymization and Aggregation:</a:t>
            </a:r>
            <a:endParaRPr>
              <a:solidFill>
                <a:schemeClr val="dk1"/>
              </a:solidFill>
              <a:latin typeface="Roboto"/>
              <a:ea typeface="Roboto"/>
              <a:cs typeface="Roboto"/>
              <a:sym typeface="Roboto"/>
            </a:endParaRPr>
          </a:p>
          <a:p>
            <a:pPr indent="-317500" lvl="1" marL="914400" rtl="0" algn="l">
              <a:lnSpc>
                <a:spcPct val="115000"/>
              </a:lnSpc>
              <a:spcBef>
                <a:spcPts val="1200"/>
              </a:spcBef>
              <a:spcAft>
                <a:spcPts val="0"/>
              </a:spcAft>
              <a:buClr>
                <a:schemeClr val="dk1"/>
              </a:buClr>
              <a:buSzPts val="1400"/>
              <a:buFont typeface="Roboto"/>
              <a:buChar char="●"/>
            </a:pPr>
            <a:r>
              <a:rPr lang="en-GB">
                <a:solidFill>
                  <a:schemeClr val="dk1"/>
                </a:solidFill>
                <a:latin typeface="Roboto"/>
                <a:ea typeface="Roboto"/>
                <a:cs typeface="Roboto"/>
                <a:sym typeface="Roboto"/>
              </a:rPr>
              <a:t>Anonymization: To protect user identities, data will be anonymized, removing any personally identifiable information (PII) before analysis, especially for sharing with external entities or policymakers.</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Aggregation: Whenever possible, data will be aggregated (e.g., average heart rate trends rather than individual records) </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1"/>
                </a:solidFill>
                <a:latin typeface="Roboto"/>
                <a:ea typeface="Roboto"/>
                <a:cs typeface="Roboto"/>
                <a:sym typeface="Roboto"/>
              </a:rPr>
              <a:t>4. Secure Data Storage and Transmission</a:t>
            </a:r>
            <a:endParaRPr>
              <a:solidFill>
                <a:schemeClr val="dk1"/>
              </a:solidFill>
              <a:latin typeface="Roboto"/>
              <a:ea typeface="Roboto"/>
              <a:cs typeface="Roboto"/>
              <a:sym typeface="Roboto"/>
            </a:endParaRPr>
          </a:p>
          <a:p>
            <a:pPr indent="-317500" lvl="0" marL="914400" rtl="0" algn="l">
              <a:lnSpc>
                <a:spcPct val="115000"/>
              </a:lnSpc>
              <a:spcBef>
                <a:spcPts val="1200"/>
              </a:spcBef>
              <a:spcAft>
                <a:spcPts val="0"/>
              </a:spcAft>
              <a:buClr>
                <a:schemeClr val="dk1"/>
              </a:buClr>
              <a:buSzPts val="1400"/>
              <a:buFont typeface="Roboto"/>
              <a:buChar char="●"/>
            </a:pPr>
            <a:r>
              <a:rPr lang="en-GB">
                <a:solidFill>
                  <a:schemeClr val="dk1"/>
                </a:solidFill>
                <a:latin typeface="Roboto"/>
                <a:ea typeface="Roboto"/>
                <a:cs typeface="Roboto"/>
                <a:sym typeface="Roboto"/>
              </a:rPr>
              <a:t>Encryption: All data collected from IoT devices and stored in the system will be encrypted both at rest and in transit using industry-standard encryption protocols (e.g., AES-256 for data storage and TLS for data transmission).</a:t>
            </a:r>
            <a:endParaRPr>
              <a:solidFill>
                <a:schemeClr val="dk1"/>
              </a:solidFill>
              <a:latin typeface="Roboto"/>
              <a:ea typeface="Roboto"/>
              <a:cs typeface="Roboto"/>
              <a:sym typeface="Roboto"/>
            </a:endParaRPr>
          </a:p>
          <a:p>
            <a:pPr indent="-317500" lvl="0" marL="9144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Access Control: Data access will be restricted based on role, ensuring only authorized personnel and systems can access sensitive information. Multi-factor authentication (MFA) will be required for users accessing their own data, and robust access control measures will prevent unauthorized access.</a:t>
            </a:r>
            <a:endParaRPr>
              <a:solidFill>
                <a:schemeClr val="dk1"/>
              </a:solidFill>
              <a:latin typeface="Roboto"/>
              <a:ea typeface="Roboto"/>
              <a:cs typeface="Roboto"/>
              <a:sym typeface="Roboto"/>
            </a:endParaRPr>
          </a:p>
        </p:txBody>
      </p:sp>
      <p:sp>
        <p:nvSpPr>
          <p:cNvPr id="173" name="Google Shape;173;p23"/>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highlight>
                  <a:srgbClr val="802090"/>
                </a:highlight>
                <a:latin typeface="Oswald"/>
                <a:ea typeface="Oswald"/>
                <a:cs typeface="Oswald"/>
                <a:sym typeface="Oswald"/>
              </a:rPr>
              <a:t>Data Privacy and Security Measures</a:t>
            </a:r>
            <a:endParaRPr>
              <a:solidFill>
                <a:schemeClr val="dk1"/>
              </a:solidFill>
              <a:highlight>
                <a:srgbClr val="80209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Data Privacy and Security Measures</a:t>
            </a:r>
            <a:endParaRPr>
              <a:solidFill>
                <a:schemeClr val="dk1"/>
              </a:solidFill>
              <a:highlight>
                <a:srgbClr val="771E86"/>
              </a:highlight>
            </a:endParaRPr>
          </a:p>
        </p:txBody>
      </p:sp>
      <p:sp>
        <p:nvSpPr>
          <p:cNvPr id="179" name="Google Shape;179;p24"/>
          <p:cNvSpPr txBox="1"/>
          <p:nvPr/>
        </p:nvSpPr>
        <p:spPr>
          <a:xfrm>
            <a:off x="134600" y="711900"/>
            <a:ext cx="8825700" cy="39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latin typeface="Roboto"/>
                <a:ea typeface="Roboto"/>
                <a:cs typeface="Roboto"/>
                <a:sym typeface="Roboto"/>
              </a:rPr>
              <a:t>5. User Control and Data Portability</a:t>
            </a:r>
            <a:endParaRPr>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Clr>
                <a:schemeClr val="dk1"/>
              </a:buClr>
              <a:buSzPts val="1400"/>
              <a:buFont typeface="Roboto"/>
              <a:buChar char="●"/>
            </a:pPr>
            <a:r>
              <a:rPr lang="en-GB">
                <a:solidFill>
                  <a:schemeClr val="dk1"/>
                </a:solidFill>
                <a:latin typeface="Roboto"/>
                <a:ea typeface="Roboto"/>
                <a:cs typeface="Roboto"/>
                <a:sym typeface="Roboto"/>
              </a:rPr>
              <a:t>Data Ownership and Access: Users will retain full ownership of their data. The system will provide interfaces for users to view, download, or delete their personal data at any time, empowering them with control over their information.</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Data Portability: Users will have the right to export their data in a standard format, enabling them to share it with other systems or services, if desired.</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1"/>
                </a:solidFill>
                <a:latin typeface="Roboto"/>
                <a:ea typeface="Roboto"/>
                <a:cs typeface="Roboto"/>
                <a:sym typeface="Roboto"/>
              </a:rPr>
              <a:t>6. Ethical Use of Data in Analysis</a:t>
            </a:r>
            <a:endParaRPr>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Clr>
                <a:schemeClr val="dk1"/>
              </a:buClr>
              <a:buSzPts val="1400"/>
              <a:buFont typeface="Roboto"/>
              <a:buChar char="●"/>
            </a:pPr>
            <a:r>
              <a:rPr lang="en-GB">
                <a:solidFill>
                  <a:schemeClr val="dk1"/>
                </a:solidFill>
                <a:latin typeface="Roboto"/>
                <a:ea typeface="Roboto"/>
                <a:cs typeface="Roboto"/>
                <a:sym typeface="Roboto"/>
              </a:rPr>
              <a:t>Bias and Fairness: When generating insights, the system will implement algorithms that are tested for fairness and free from bias. This ensures that policy recommendations are equitable and inclusive, avoiding discrimination based on factors like race, gender, age, or socioeconomic status.</a:t>
            </a:r>
            <a:endParaRPr>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Playfair Display"/>
              <a:buChar char="●"/>
            </a:pPr>
            <a:r>
              <a:rPr lang="en-GB">
                <a:solidFill>
                  <a:schemeClr val="dk1"/>
                </a:solidFill>
                <a:latin typeface="Roboto"/>
                <a:ea typeface="Roboto"/>
                <a:cs typeface="Roboto"/>
                <a:sym typeface="Roboto"/>
              </a:rPr>
              <a:t>Non-Maleficence: The system’s analysis and recommendations will be reviewed to prevent harm. For instance, insights should not lead to restrictive policies that might disproportionately affect certain groups without justification.</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Artificial Intelligence and Machine Learning</a:t>
            </a:r>
            <a:endParaRPr>
              <a:solidFill>
                <a:schemeClr val="dk1"/>
              </a:solidFill>
              <a:highlight>
                <a:srgbClr val="771E86"/>
              </a:highlight>
            </a:endParaRPr>
          </a:p>
        </p:txBody>
      </p:sp>
      <p:sp>
        <p:nvSpPr>
          <p:cNvPr id="185" name="Google Shape;185;p25"/>
          <p:cNvSpPr txBox="1"/>
          <p:nvPr/>
        </p:nvSpPr>
        <p:spPr>
          <a:xfrm>
            <a:off x="134600" y="711900"/>
            <a:ext cx="882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solidFill>
                <a:schemeClr val="dk1"/>
              </a:solidFill>
              <a:latin typeface="Roboto"/>
              <a:ea typeface="Roboto"/>
              <a:cs typeface="Roboto"/>
              <a:sym typeface="Roboto"/>
            </a:endParaRPr>
          </a:p>
        </p:txBody>
      </p:sp>
      <p:sp>
        <p:nvSpPr>
          <p:cNvPr id="186" name="Google Shape;186;p25"/>
          <p:cNvSpPr txBox="1"/>
          <p:nvPr/>
        </p:nvSpPr>
        <p:spPr>
          <a:xfrm>
            <a:off x="97975" y="531075"/>
            <a:ext cx="9045900" cy="45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rPr>
              <a:t>Our Goal: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Leveraging cutting-edge artificial intelligence and machine learning to transform raw health data into actionable insights for individuals and policymakers.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Here’s how we plan to implement cutting-edge AI/ML to our project:</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n-GB" sz="1000">
                <a:solidFill>
                  <a:schemeClr val="dk1"/>
                </a:solidFill>
              </a:rPr>
              <a:t>1. Data Processing Pipeline</a:t>
            </a:r>
            <a:endParaRPr b="1"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Robust ETL processes for data from MetroPulse wearables and CribSense home sensors</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Advanced data cleaning and normalization using automated ML techniques</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Secure, scalable cloud-based data warehouse</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n-GB" sz="1000">
                <a:solidFill>
                  <a:schemeClr val="dk1"/>
                </a:solidFill>
              </a:rPr>
              <a:t>2. Core AI/ML Models for HealthConnect</a:t>
            </a:r>
            <a:endParaRPr b="1" sz="1000">
              <a:solidFill>
                <a:schemeClr val="dk1"/>
              </a:solidFill>
            </a:endParaRPr>
          </a:p>
          <a:p>
            <a:pPr indent="0" lvl="0" marL="0" rtl="0" algn="l">
              <a:lnSpc>
                <a:spcPct val="100000"/>
              </a:lnSpc>
              <a:spcBef>
                <a:spcPts val="0"/>
              </a:spcBef>
              <a:spcAft>
                <a:spcPts val="0"/>
              </a:spcAft>
              <a:buNone/>
            </a:pPr>
            <a:r>
              <a:t/>
            </a:r>
            <a:endParaRPr b="1" sz="1000">
              <a:solidFill>
                <a:schemeClr val="dk1"/>
              </a:solidFill>
            </a:endParaRPr>
          </a:p>
          <a:p>
            <a:pPr indent="0" lvl="0" marL="0" rtl="0" algn="l">
              <a:lnSpc>
                <a:spcPct val="100000"/>
              </a:lnSpc>
              <a:spcBef>
                <a:spcPts val="0"/>
              </a:spcBef>
              <a:spcAft>
                <a:spcPts val="0"/>
              </a:spcAft>
              <a:buNone/>
            </a:pPr>
            <a:r>
              <a:rPr b="1" lang="en-GB" sz="1000">
                <a:solidFill>
                  <a:schemeClr val="dk1"/>
                </a:solidFill>
              </a:rPr>
              <a:t>Early Disease Detection</a:t>
            </a:r>
            <a:endParaRPr b="1"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Implement ensemble models (Random Forests, Gradient Boosting)</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Train on historical health data to identify early signs of chronic diseases</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Continuous learning from new data for improved accuracy</a:t>
            </a:r>
            <a:endParaRPr sz="1000">
              <a:solidFill>
                <a:schemeClr val="dk1"/>
              </a:solidFill>
            </a:endParaRPr>
          </a:p>
          <a:p>
            <a:pPr indent="0" lvl="0" marL="45720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n-GB" sz="1000">
                <a:solidFill>
                  <a:schemeClr val="dk1"/>
                </a:solidFill>
              </a:rPr>
              <a:t>Personalized Health Risk Assessment</a:t>
            </a:r>
            <a:endParaRPr b="1"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Develop deep learning models using TensorFlow</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Integrate genetic, lifestyle, and environmental data</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Provide individualized risk scores for various health conditions</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n-GB" sz="1000">
                <a:solidFill>
                  <a:schemeClr val="dk1"/>
                </a:solidFill>
              </a:rPr>
              <a:t>Environmental Impact Analysis</a:t>
            </a:r>
            <a:endParaRPr b="1"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Utilize time series analysis and LSTM networks</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Correlate CribSense data with personal health metrics</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Quantify the impact of environmental factors on well-being</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nvSpPr>
        <p:spPr>
          <a:xfrm>
            <a:off x="134600" y="711900"/>
            <a:ext cx="882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solidFill>
                <a:schemeClr val="dk1"/>
              </a:solidFill>
              <a:latin typeface="Roboto"/>
              <a:ea typeface="Roboto"/>
              <a:cs typeface="Roboto"/>
              <a:sym typeface="Roboto"/>
            </a:endParaRPr>
          </a:p>
        </p:txBody>
      </p:sp>
      <p:sp>
        <p:nvSpPr>
          <p:cNvPr id="192" name="Google Shape;192;p26"/>
          <p:cNvSpPr txBox="1"/>
          <p:nvPr/>
        </p:nvSpPr>
        <p:spPr>
          <a:xfrm>
            <a:off x="304800" y="112750"/>
            <a:ext cx="4702500" cy="49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000">
                <a:solidFill>
                  <a:schemeClr val="dk1"/>
                </a:solidFill>
              </a:rPr>
              <a:t>Mental Health Monitoring</a:t>
            </a:r>
            <a:endParaRPr b="1" sz="1000">
              <a:solidFill>
                <a:schemeClr val="dk1"/>
              </a:solidFill>
            </a:endParaRPr>
          </a:p>
          <a:p>
            <a:pPr indent="-292100" lvl="0" marL="457200" rtl="0" algn="l">
              <a:lnSpc>
                <a:spcPct val="100000"/>
              </a:lnSpc>
              <a:spcBef>
                <a:spcPts val="40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Implement natural language processing using BERT models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Analyze user interactions and activity patterns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Early detection of potential mental health issues</a:t>
            </a:r>
            <a:endParaRPr sz="1000">
              <a:solidFill>
                <a:schemeClr val="dk1"/>
              </a:solidFill>
              <a:latin typeface="Roboto"/>
              <a:ea typeface="Roboto"/>
              <a:cs typeface="Roboto"/>
              <a:sym typeface="Roboto"/>
            </a:endParaRPr>
          </a:p>
          <a:p>
            <a:pPr indent="0" lvl="0" marL="0" rtl="0" algn="l">
              <a:lnSpc>
                <a:spcPct val="100000"/>
              </a:lnSpc>
              <a:spcBef>
                <a:spcPts val="1800"/>
              </a:spcBef>
              <a:spcAft>
                <a:spcPts val="0"/>
              </a:spcAft>
              <a:buNone/>
            </a:pPr>
            <a:r>
              <a:rPr b="1" lang="en-GB" sz="1000">
                <a:solidFill>
                  <a:schemeClr val="dk1"/>
                </a:solidFill>
              </a:rPr>
              <a:t>Predictive Public Health Modeling</a:t>
            </a:r>
            <a:endParaRPr b="1" sz="1000">
              <a:solidFill>
                <a:schemeClr val="dk1"/>
              </a:solidFill>
            </a:endParaRPr>
          </a:p>
          <a:p>
            <a:pPr indent="-292100" lvl="0" marL="457200" rtl="0" algn="l">
              <a:lnSpc>
                <a:spcPct val="100000"/>
              </a:lnSpc>
              <a:spcBef>
                <a:spcPts val="60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Develop spatial-temporal models using PyTorch</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Aggregate anonymized data to predict disease outbreaks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Support evidence-based policy decisions</a:t>
            </a:r>
            <a:endParaRPr sz="1000">
              <a:solidFill>
                <a:schemeClr val="dk1"/>
              </a:solidFill>
              <a:latin typeface="Roboto"/>
              <a:ea typeface="Roboto"/>
              <a:cs typeface="Roboto"/>
              <a:sym typeface="Roboto"/>
            </a:endParaRPr>
          </a:p>
          <a:p>
            <a:pPr indent="0" lvl="0" marL="0" rtl="0" algn="l">
              <a:lnSpc>
                <a:spcPct val="100000"/>
              </a:lnSpc>
              <a:spcBef>
                <a:spcPts val="1800"/>
              </a:spcBef>
              <a:spcAft>
                <a:spcPts val="0"/>
              </a:spcAft>
              <a:buNone/>
            </a:pPr>
            <a:r>
              <a:rPr b="1" lang="en-GB" sz="1000">
                <a:solidFill>
                  <a:schemeClr val="dk1"/>
                </a:solidFill>
              </a:rPr>
              <a:t>3. Model Deployment and Maintenance</a:t>
            </a:r>
            <a:endParaRPr b="1" sz="1000">
              <a:solidFill>
                <a:schemeClr val="dk1"/>
              </a:solidFill>
            </a:endParaRPr>
          </a:p>
          <a:p>
            <a:pPr indent="-292100" lvl="0" marL="457200" rtl="0" algn="l">
              <a:lnSpc>
                <a:spcPct val="100000"/>
              </a:lnSpc>
              <a:spcBef>
                <a:spcPts val="60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Containerized deployment using Docker for scalability</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Automated model retraining pipelines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A/B testing framework for continuous improvement</a:t>
            </a:r>
            <a:endParaRPr sz="1000">
              <a:solidFill>
                <a:schemeClr val="dk1"/>
              </a:solidFill>
              <a:latin typeface="Roboto"/>
              <a:ea typeface="Roboto"/>
              <a:cs typeface="Roboto"/>
              <a:sym typeface="Roboto"/>
            </a:endParaRPr>
          </a:p>
          <a:p>
            <a:pPr indent="0" lvl="0" marL="0" rtl="0" algn="l">
              <a:lnSpc>
                <a:spcPct val="100000"/>
              </a:lnSpc>
              <a:spcBef>
                <a:spcPts val="1800"/>
              </a:spcBef>
              <a:spcAft>
                <a:spcPts val="0"/>
              </a:spcAft>
              <a:buNone/>
            </a:pPr>
            <a:r>
              <a:rPr b="1" lang="en-GB" sz="1000">
                <a:solidFill>
                  <a:schemeClr val="dk1"/>
                </a:solidFill>
              </a:rPr>
              <a:t>4. Explainable AI</a:t>
            </a:r>
            <a:endParaRPr b="1" sz="1000">
              <a:solidFill>
                <a:schemeClr val="dk1"/>
              </a:solidFill>
            </a:endParaRPr>
          </a:p>
          <a:p>
            <a:pPr indent="-292100" lvl="0" marL="457200" rtl="0" algn="l">
              <a:lnSpc>
                <a:spcPct val="100000"/>
              </a:lnSpc>
              <a:spcBef>
                <a:spcPts val="60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Implement SHAP (SHapley Additive exPlanations) values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Provide transparent, interpretable insights to users and healthcare professionals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Ensure compliance with regulatory requirements</a:t>
            </a:r>
            <a:endParaRPr sz="1000">
              <a:solidFill>
                <a:schemeClr val="dk1"/>
              </a:solidFill>
              <a:latin typeface="Roboto"/>
              <a:ea typeface="Roboto"/>
              <a:cs typeface="Roboto"/>
              <a:sym typeface="Roboto"/>
            </a:endParaRPr>
          </a:p>
          <a:p>
            <a:pPr indent="0" lvl="0" marL="0" rtl="0" algn="l">
              <a:lnSpc>
                <a:spcPct val="100000"/>
              </a:lnSpc>
              <a:spcBef>
                <a:spcPts val="1800"/>
              </a:spcBef>
              <a:spcAft>
                <a:spcPts val="0"/>
              </a:spcAft>
              <a:buNone/>
            </a:pPr>
            <a:r>
              <a:rPr b="1" lang="en-GB" sz="1000">
                <a:solidFill>
                  <a:schemeClr val="dk1"/>
                </a:solidFill>
              </a:rPr>
              <a:t>Key AI/ML Innovations</a:t>
            </a:r>
            <a:endParaRPr b="1" sz="1000">
              <a:solidFill>
                <a:schemeClr val="dk1"/>
              </a:solidFill>
            </a:endParaRPr>
          </a:p>
          <a:p>
            <a:pPr indent="-292100" lvl="0" marL="457200" rtl="0" algn="l">
              <a:lnSpc>
                <a:spcPct val="100000"/>
              </a:lnSpc>
              <a:spcBef>
                <a:spcPts val="60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Multimodal</a:t>
            </a:r>
            <a:r>
              <a:rPr lang="en-GB" sz="1000">
                <a:solidFill>
                  <a:schemeClr val="dk1"/>
                </a:solidFill>
                <a:latin typeface="Roboto"/>
                <a:ea typeface="Roboto"/>
                <a:cs typeface="Roboto"/>
                <a:sym typeface="Roboto"/>
              </a:rPr>
              <a:t> data fusion algorithms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Transfer learning for rapid model adaptation to new cities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Federated learning for privacy-preserving analytics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Anomaly detection using autoencoders for rare disease identification</a:t>
            </a:r>
            <a:endParaRPr sz="1000">
              <a:solidFill>
                <a:schemeClr val="dk1"/>
              </a:solidFill>
              <a:latin typeface="Roboto"/>
              <a:ea typeface="Roboto"/>
              <a:cs typeface="Roboto"/>
              <a:sym typeface="Roboto"/>
            </a:endParaRPr>
          </a:p>
          <a:p>
            <a:pPr indent="0" lvl="0" marL="0" rtl="0" algn="l">
              <a:lnSpc>
                <a:spcPct val="100000"/>
              </a:lnSpc>
              <a:spcBef>
                <a:spcPts val="600"/>
              </a:spcBef>
              <a:spcAft>
                <a:spcPts val="0"/>
              </a:spcAft>
              <a:buNone/>
            </a:pPr>
            <a:r>
              <a:t/>
            </a:r>
            <a:endParaRPr sz="900">
              <a:solidFill>
                <a:schemeClr val="dk1"/>
              </a:solidFill>
              <a:latin typeface="Roboto"/>
              <a:ea typeface="Roboto"/>
              <a:cs typeface="Roboto"/>
              <a:sym typeface="Roboto"/>
            </a:endParaRPr>
          </a:p>
          <a:p>
            <a:pPr indent="0" lvl="0" marL="0" rtl="0" algn="l">
              <a:lnSpc>
                <a:spcPct val="100000"/>
              </a:lnSpc>
              <a:spcBef>
                <a:spcPts val="600"/>
              </a:spcBef>
              <a:spcAft>
                <a:spcPts val="0"/>
              </a:spcAft>
              <a:buNone/>
            </a:pPr>
            <a:r>
              <a:t/>
            </a:r>
            <a:endParaRPr sz="900">
              <a:solidFill>
                <a:schemeClr val="dk1"/>
              </a:solidFill>
              <a:latin typeface="Roboto"/>
              <a:ea typeface="Roboto"/>
              <a:cs typeface="Roboto"/>
              <a:sym typeface="Roboto"/>
            </a:endParaRPr>
          </a:p>
          <a:p>
            <a:pPr indent="0" lvl="0" marL="457200" rtl="0" algn="l">
              <a:lnSpc>
                <a:spcPct val="100000"/>
              </a:lnSpc>
              <a:spcBef>
                <a:spcPts val="600"/>
              </a:spcBef>
              <a:spcAft>
                <a:spcPts val="0"/>
              </a:spcAft>
              <a:buNone/>
            </a:pPr>
            <a:r>
              <a:t/>
            </a:r>
            <a:endParaRPr sz="900">
              <a:solidFill>
                <a:schemeClr val="dk1"/>
              </a:solidFill>
              <a:latin typeface="Roboto"/>
              <a:ea typeface="Roboto"/>
              <a:cs typeface="Roboto"/>
              <a:sym typeface="Roboto"/>
            </a:endParaRPr>
          </a:p>
          <a:p>
            <a:pPr indent="0" lvl="0" marL="0" rtl="0" algn="l">
              <a:lnSpc>
                <a:spcPct val="100000"/>
              </a:lnSpc>
              <a:spcBef>
                <a:spcPts val="600"/>
              </a:spcBef>
              <a:spcAft>
                <a:spcPts val="0"/>
              </a:spcAft>
              <a:buNone/>
            </a:pPr>
            <a:r>
              <a:t/>
            </a:r>
            <a:endParaRPr sz="900">
              <a:solidFill>
                <a:schemeClr val="dk1"/>
              </a:solidFill>
            </a:endParaRPr>
          </a:p>
        </p:txBody>
      </p:sp>
      <p:pic>
        <p:nvPicPr>
          <p:cNvPr id="193" name="Google Shape;193;p26"/>
          <p:cNvPicPr preferRelativeResize="0"/>
          <p:nvPr/>
        </p:nvPicPr>
        <p:blipFill>
          <a:blip r:embed="rId3">
            <a:alphaModFix/>
          </a:blip>
          <a:stretch>
            <a:fillRect/>
          </a:stretch>
        </p:blipFill>
        <p:spPr>
          <a:xfrm>
            <a:off x="5715000" y="0"/>
            <a:ext cx="3429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nvSpPr>
        <p:spPr>
          <a:xfrm>
            <a:off x="4173125" y="0"/>
            <a:ext cx="4572000" cy="514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t/>
            </a:r>
            <a:endParaRPr b="1" sz="1000">
              <a:solidFill>
                <a:schemeClr val="dk1"/>
              </a:solidFill>
            </a:endParaRPr>
          </a:p>
          <a:p>
            <a:pPr indent="0" lvl="0" marL="0" rtl="0" algn="l">
              <a:lnSpc>
                <a:spcPct val="100000"/>
              </a:lnSpc>
              <a:spcBef>
                <a:spcPts val="1800"/>
              </a:spcBef>
              <a:spcAft>
                <a:spcPts val="0"/>
              </a:spcAft>
              <a:buNone/>
            </a:pPr>
            <a:r>
              <a:rPr b="1" lang="en-GB" sz="1000">
                <a:solidFill>
                  <a:schemeClr val="dk1"/>
                </a:solidFill>
              </a:rPr>
              <a:t>AI/ML Impact Metrics (Estimates as per our Research Team)</a:t>
            </a:r>
            <a:endParaRPr b="1" sz="1000">
              <a:solidFill>
                <a:schemeClr val="dk1"/>
              </a:solidFill>
            </a:endParaRPr>
          </a:p>
          <a:p>
            <a:pPr indent="-292100" lvl="0" marL="457200" rtl="0" algn="l">
              <a:lnSpc>
                <a:spcPct val="100000"/>
              </a:lnSpc>
              <a:spcBef>
                <a:spcPts val="60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95% accuracy in early disease detection</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30% improvement in personalized health recommendations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40% reduction in false positives for health alerts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Char char="●"/>
            </a:pPr>
            <a:r>
              <a:rPr lang="en-GB" sz="1000">
                <a:solidFill>
                  <a:schemeClr val="dk1"/>
                </a:solidFill>
                <a:latin typeface="Roboto"/>
                <a:ea typeface="Roboto"/>
                <a:cs typeface="Roboto"/>
                <a:sym typeface="Roboto"/>
              </a:rPr>
              <a:t>25% increase in user engagement through AI-driven insights</a:t>
            </a:r>
            <a:endParaRPr sz="1000">
              <a:solidFill>
                <a:schemeClr val="dk1"/>
              </a:solidFill>
              <a:latin typeface="Roboto"/>
              <a:ea typeface="Roboto"/>
              <a:cs typeface="Roboto"/>
              <a:sym typeface="Roboto"/>
            </a:endParaRPr>
          </a:p>
          <a:p>
            <a:pPr indent="0" lvl="0" marL="0" rtl="0" algn="l">
              <a:lnSpc>
                <a:spcPct val="100000"/>
              </a:lnSpc>
              <a:spcBef>
                <a:spcPts val="1800"/>
              </a:spcBef>
              <a:spcAft>
                <a:spcPts val="0"/>
              </a:spcAft>
              <a:buNone/>
            </a:pPr>
            <a:r>
              <a:rPr b="1" lang="en-GB" sz="1000">
                <a:solidFill>
                  <a:schemeClr val="dk1"/>
                </a:solidFill>
              </a:rPr>
              <a:t>Future AI/ML Roadmap</a:t>
            </a:r>
            <a:endParaRPr b="1" sz="1000">
              <a:solidFill>
                <a:schemeClr val="dk1"/>
              </a:solidFill>
            </a:endParaRPr>
          </a:p>
          <a:p>
            <a:pPr indent="-292100" lvl="0" marL="457200" rtl="0" algn="l">
              <a:lnSpc>
                <a:spcPct val="100000"/>
              </a:lnSpc>
              <a:spcBef>
                <a:spcPts val="60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Integration of genomic data for precision medicine</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Advanced computer vision for dietary analysis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Reinforcement learning for adaptive health interventions</a:t>
            </a:r>
            <a:endParaRPr sz="1000">
              <a:solidFill>
                <a:schemeClr val="dk1"/>
              </a:solidFill>
              <a:latin typeface="Roboto"/>
              <a:ea typeface="Roboto"/>
              <a:cs typeface="Roboto"/>
              <a:sym typeface="Roboto"/>
            </a:endParaRPr>
          </a:p>
          <a:p>
            <a:pPr indent="-292100" lvl="0" marL="457200" rtl="0" algn="l">
              <a:lnSpc>
                <a:spcPct val="100000"/>
              </a:lnSpc>
              <a:spcBef>
                <a:spcPts val="0"/>
              </a:spcBef>
              <a:spcAft>
                <a:spcPts val="0"/>
              </a:spcAft>
              <a:buClr>
                <a:schemeClr val="dk1"/>
              </a:buClr>
              <a:buSzPts val="1000"/>
              <a:buFont typeface="Roboto"/>
              <a:buAutoNum type="arabicPeriod"/>
            </a:pPr>
            <a:r>
              <a:rPr lang="en-GB" sz="1000">
                <a:solidFill>
                  <a:schemeClr val="dk1"/>
                </a:solidFill>
                <a:latin typeface="Roboto"/>
                <a:ea typeface="Roboto"/>
                <a:cs typeface="Roboto"/>
                <a:sym typeface="Roboto"/>
              </a:rPr>
              <a:t>Quantum machine learning for complex health pattern recognition</a:t>
            </a:r>
            <a:endParaRPr sz="1000">
              <a:solidFill>
                <a:schemeClr val="dk1"/>
              </a:solidFill>
              <a:latin typeface="Roboto"/>
              <a:ea typeface="Roboto"/>
              <a:cs typeface="Roboto"/>
              <a:sym typeface="Roboto"/>
            </a:endParaRPr>
          </a:p>
          <a:p>
            <a:pPr indent="0" lvl="0" marL="0" rtl="0" algn="l">
              <a:lnSpc>
                <a:spcPct val="100000"/>
              </a:lnSpc>
              <a:spcBef>
                <a:spcPts val="600"/>
              </a:spcBef>
              <a:spcAft>
                <a:spcPts val="0"/>
              </a:spcAft>
              <a:buNone/>
            </a:pPr>
            <a:r>
              <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GB" sz="1000">
                <a:solidFill>
                  <a:schemeClr val="dk1"/>
                </a:solidFill>
                <a:latin typeface="Roboto"/>
                <a:ea typeface="Roboto"/>
                <a:cs typeface="Roboto"/>
                <a:sym typeface="Roboto"/>
              </a:rPr>
              <a:t>By implementing these AI/ML strategies, HealthConnect will not only provide unprecedented insights into urban health but also create a scalable, adaptive platform that continuously improves as it processes more data. This approach positions us at the forefront of AI-driven healthcare innovation, offering immense value to users, healthcare providers, and city planners alike.</a:t>
            </a:r>
            <a:endParaRPr sz="1000">
              <a:solidFill>
                <a:schemeClr val="dk1"/>
              </a:solidFill>
            </a:endParaRPr>
          </a:p>
        </p:txBody>
      </p:sp>
      <p:pic>
        <p:nvPicPr>
          <p:cNvPr id="199" name="Google Shape;199;p27"/>
          <p:cNvPicPr preferRelativeResize="0"/>
          <p:nvPr/>
        </p:nvPicPr>
        <p:blipFill>
          <a:blip r:embed="rId3">
            <a:alphaModFix/>
          </a:blip>
          <a:stretch>
            <a:fillRect/>
          </a:stretch>
        </p:blipFill>
        <p:spPr>
          <a:xfrm>
            <a:off x="0" y="0"/>
            <a:ext cx="2897504"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Impact Analysis - Key Benefits</a:t>
            </a:r>
            <a:endParaRPr>
              <a:solidFill>
                <a:schemeClr val="dk1"/>
              </a:solidFill>
              <a:highlight>
                <a:srgbClr val="771E86"/>
              </a:highlight>
            </a:endParaRPr>
          </a:p>
        </p:txBody>
      </p:sp>
      <p:sp>
        <p:nvSpPr>
          <p:cNvPr id="205" name="Google Shape;205;p28"/>
          <p:cNvSpPr txBox="1"/>
          <p:nvPr/>
        </p:nvSpPr>
        <p:spPr>
          <a:xfrm>
            <a:off x="134600" y="711900"/>
            <a:ext cx="882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solidFill>
                <a:schemeClr val="dk1"/>
              </a:solidFill>
              <a:latin typeface="Roboto"/>
              <a:ea typeface="Roboto"/>
              <a:cs typeface="Roboto"/>
              <a:sym typeface="Roboto"/>
            </a:endParaRPr>
          </a:p>
        </p:txBody>
      </p:sp>
      <p:sp>
        <p:nvSpPr>
          <p:cNvPr id="206" name="Google Shape;206;p28"/>
          <p:cNvSpPr txBox="1"/>
          <p:nvPr/>
        </p:nvSpPr>
        <p:spPr>
          <a:xfrm>
            <a:off x="139950" y="713800"/>
            <a:ext cx="8782500" cy="43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Here’s how HealthConnect can help address </a:t>
            </a:r>
            <a:r>
              <a:rPr lang="en-GB" sz="1200">
                <a:solidFill>
                  <a:schemeClr val="dk1"/>
                </a:solidFill>
                <a:latin typeface="Roboto"/>
                <a:ea typeface="Roboto"/>
                <a:cs typeface="Roboto"/>
                <a:sym typeface="Roboto"/>
              </a:rPr>
              <a:t>critical</a:t>
            </a:r>
            <a:r>
              <a:rPr lang="en-GB" sz="1200">
                <a:solidFill>
                  <a:schemeClr val="dk1"/>
                </a:solidFill>
                <a:latin typeface="Roboto"/>
                <a:ea typeface="Roboto"/>
                <a:cs typeface="Roboto"/>
                <a:sym typeface="Roboto"/>
              </a:rPr>
              <a:t> urban </a:t>
            </a:r>
            <a:r>
              <a:rPr lang="en-GB" sz="1200">
                <a:solidFill>
                  <a:schemeClr val="dk1"/>
                </a:solidFill>
                <a:latin typeface="Roboto"/>
                <a:ea typeface="Roboto"/>
                <a:cs typeface="Roboto"/>
                <a:sym typeface="Roboto"/>
              </a:rPr>
              <a:t>challenges and improve community well-being:</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Real-time data collection from smartphones, wearables, and IoT sensors provides comprehensive urban health insights.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Integrated analysis of individual and community-level data offers a holistic view of urban well-being.</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Data-driven insights support informed decision-making on resource allocation for healthcare facilities, education programs, youth interventions, and economic initiatives.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Predictive analytics enable proactive health interventions and trend forecasting.</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Continuous monitoring allows for rapid response to emerging health issues.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Community engagement is fostered through active participation in health data collection.</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Resource optimization is achieved through targeted allocation based on data insights.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Privacy and data quality challenges are addressed through robust security measures and AI-driven data validation.</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The digital divide is mitigated through partnerships to provide technology access to underserved populations.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User adoption is encouraged through incentive programs and user-friendly interfaces.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The system enables officials to understand the complex interplay of factors affecting urban health, leading to more effective interventions.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HealthConnect's approach has the potential to significantly improve community well-being by addressing root causes of health issues.</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600"/>
              </a:spcAft>
              <a:buNone/>
            </a:pPr>
            <a:r>
              <a:rPr lang="en-GB" sz="1200">
                <a:solidFill>
                  <a:schemeClr val="dk1"/>
                </a:solidFill>
                <a:latin typeface="Roboto"/>
                <a:ea typeface="Roboto"/>
                <a:cs typeface="Roboto"/>
                <a:sym typeface="Roboto"/>
              </a:rPr>
              <a:t>In conclusion, by offering data-driven decision support for resource allocation and policy-making, HealthConnect empowers city officials to address root causes of urban health issues and optimize interventions for improved community outcomes.</a:t>
            </a:r>
            <a:endParaRPr sz="1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0" y="109350"/>
            <a:ext cx="91440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Process Flow</a:t>
            </a:r>
            <a:r>
              <a:rPr lang="en-GB" sz="3000">
                <a:solidFill>
                  <a:schemeClr val="dk1"/>
                </a:solidFill>
                <a:highlight>
                  <a:srgbClr val="771E86"/>
                </a:highlight>
                <a:latin typeface="Oswald"/>
                <a:ea typeface="Oswald"/>
                <a:cs typeface="Oswald"/>
                <a:sym typeface="Oswald"/>
              </a:rPr>
              <a:t>:</a:t>
            </a:r>
            <a:endParaRPr/>
          </a:p>
        </p:txBody>
      </p:sp>
      <p:grpSp>
        <p:nvGrpSpPr>
          <p:cNvPr id="62" name="Google Shape;62;p14"/>
          <p:cNvGrpSpPr/>
          <p:nvPr/>
        </p:nvGrpSpPr>
        <p:grpSpPr>
          <a:xfrm>
            <a:off x="76200" y="1113789"/>
            <a:ext cx="2726700" cy="3482836"/>
            <a:chOff x="0" y="1189989"/>
            <a:chExt cx="2726700" cy="3482836"/>
          </a:xfrm>
        </p:grpSpPr>
        <p:sp>
          <p:nvSpPr>
            <p:cNvPr id="63" name="Google Shape;63;p14"/>
            <p:cNvSpPr/>
            <p:nvPr/>
          </p:nvSpPr>
          <p:spPr>
            <a:xfrm>
              <a:off x="0" y="1189989"/>
              <a:ext cx="2726700" cy="669000"/>
            </a:xfrm>
            <a:prstGeom prst="homePlate">
              <a:avLst>
                <a:gd fmla="val 50000" name="adj"/>
              </a:avLst>
            </a:prstGeom>
            <a:solidFill>
              <a:srgbClr val="5615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Roboto"/>
                  <a:ea typeface="Roboto"/>
                  <a:cs typeface="Roboto"/>
                  <a:sym typeface="Roboto"/>
                </a:rPr>
                <a:t>Data Collection</a:t>
              </a:r>
              <a:endParaRPr b="1">
                <a:solidFill>
                  <a:schemeClr val="dk1"/>
                </a:solidFill>
                <a:latin typeface="Roboto"/>
                <a:ea typeface="Roboto"/>
                <a:cs typeface="Roboto"/>
                <a:sym typeface="Roboto"/>
              </a:endParaRPr>
            </a:p>
          </p:txBody>
        </p:sp>
        <p:sp>
          <p:nvSpPr>
            <p:cNvPr id="64" name="Google Shape;64;p14"/>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The HealthConnect mobile app seamlessly integrates with our MetroPulse wearable devices and CribSense smart home sensors to gather a wide range of health and environmental metrics at both the individual and </a:t>
              </a:r>
              <a:r>
                <a:rPr lang="en-GB" sz="1200">
                  <a:solidFill>
                    <a:schemeClr val="dk1"/>
                  </a:solidFill>
                  <a:latin typeface="Roboto"/>
                  <a:ea typeface="Roboto"/>
                  <a:cs typeface="Roboto"/>
                  <a:sym typeface="Roboto"/>
                </a:rPr>
                <a:t>household</a:t>
              </a:r>
              <a:r>
                <a:rPr lang="en-GB" sz="1200">
                  <a:solidFill>
                    <a:schemeClr val="dk1"/>
                  </a:solidFill>
                  <a:latin typeface="Roboto"/>
                  <a:ea typeface="Roboto"/>
                  <a:cs typeface="Roboto"/>
                  <a:sym typeface="Roboto"/>
                </a:rPr>
                <a:t> level</a:t>
              </a:r>
              <a:endParaRPr sz="1200">
                <a:solidFill>
                  <a:schemeClr val="dk1"/>
                </a:solidFill>
                <a:latin typeface="Roboto"/>
                <a:ea typeface="Roboto"/>
                <a:cs typeface="Roboto"/>
                <a:sym typeface="Roboto"/>
              </a:endParaRPr>
            </a:p>
          </p:txBody>
        </p:sp>
      </p:grpSp>
      <p:grpSp>
        <p:nvGrpSpPr>
          <p:cNvPr id="65" name="Google Shape;65;p14"/>
          <p:cNvGrpSpPr/>
          <p:nvPr/>
        </p:nvGrpSpPr>
        <p:grpSpPr>
          <a:xfrm>
            <a:off x="2339625" y="1113575"/>
            <a:ext cx="2541300" cy="3483050"/>
            <a:chOff x="2263425" y="1189775"/>
            <a:chExt cx="2541300" cy="3483050"/>
          </a:xfrm>
        </p:grpSpPr>
        <p:sp>
          <p:nvSpPr>
            <p:cNvPr id="66" name="Google Shape;66;p14"/>
            <p:cNvSpPr/>
            <p:nvPr/>
          </p:nvSpPr>
          <p:spPr>
            <a:xfrm>
              <a:off x="2263425" y="1189775"/>
              <a:ext cx="2541300" cy="669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Roboto"/>
                  <a:ea typeface="Roboto"/>
                  <a:cs typeface="Roboto"/>
                  <a:sym typeface="Roboto"/>
                </a:rPr>
                <a:t>Data Transmission</a:t>
              </a:r>
              <a:endParaRPr b="1">
                <a:solidFill>
                  <a:schemeClr val="dk1"/>
                </a:solidFill>
                <a:latin typeface="Roboto"/>
                <a:ea typeface="Roboto"/>
                <a:cs typeface="Roboto"/>
                <a:sym typeface="Roboto"/>
              </a:endParaRPr>
            </a:p>
          </p:txBody>
        </p:sp>
        <p:sp>
          <p:nvSpPr>
            <p:cNvPr id="67" name="Google Shape;67;p14"/>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Using advanced encryption protocols, the collected data is securely transmitted to our robust data warehouse</a:t>
              </a:r>
              <a:endParaRPr sz="1200">
                <a:solidFill>
                  <a:schemeClr val="dk1"/>
                </a:solidFill>
                <a:latin typeface="Roboto"/>
                <a:ea typeface="Roboto"/>
                <a:cs typeface="Roboto"/>
                <a:sym typeface="Roboto"/>
              </a:endParaRPr>
            </a:p>
          </p:txBody>
        </p:sp>
      </p:grpSp>
      <p:grpSp>
        <p:nvGrpSpPr>
          <p:cNvPr id="68" name="Google Shape;68;p14"/>
          <p:cNvGrpSpPr/>
          <p:nvPr/>
        </p:nvGrpSpPr>
        <p:grpSpPr>
          <a:xfrm>
            <a:off x="4406174" y="1113575"/>
            <a:ext cx="2541300" cy="3483050"/>
            <a:chOff x="4329974" y="1189775"/>
            <a:chExt cx="2541300" cy="3483050"/>
          </a:xfrm>
        </p:grpSpPr>
        <p:sp>
          <p:nvSpPr>
            <p:cNvPr id="69" name="Google Shape;69;p14"/>
            <p:cNvSpPr/>
            <p:nvPr/>
          </p:nvSpPr>
          <p:spPr>
            <a:xfrm>
              <a:off x="4329974" y="1189775"/>
              <a:ext cx="2541300" cy="669000"/>
            </a:xfrm>
            <a:prstGeom prst="chevron">
              <a:avLst>
                <a:gd fmla="val 50000" name="adj"/>
              </a:avLst>
            </a:prstGeom>
            <a:solidFill>
              <a:srgbClr val="771E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Roboto"/>
                  <a:ea typeface="Roboto"/>
                  <a:cs typeface="Roboto"/>
                  <a:sym typeface="Roboto"/>
                </a:rPr>
                <a:t>Data Processing</a:t>
              </a:r>
              <a:endParaRPr b="1">
                <a:solidFill>
                  <a:schemeClr val="dk1"/>
                </a:solidFill>
                <a:latin typeface="Roboto"/>
                <a:ea typeface="Roboto"/>
                <a:cs typeface="Roboto"/>
                <a:sym typeface="Roboto"/>
              </a:endParaRPr>
            </a:p>
          </p:txBody>
        </p:sp>
        <p:sp>
          <p:nvSpPr>
            <p:cNvPr id="70" name="Google Shape;70;p14"/>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Our cutting-edge data processing infrastructure employs machine learning algorithms and advanced statistical models to clean, normalize, and analyze the incoming data streams</a:t>
              </a:r>
              <a:endParaRPr sz="1200">
                <a:solidFill>
                  <a:schemeClr val="dk1"/>
                </a:solidFill>
                <a:latin typeface="Roboto"/>
                <a:ea typeface="Roboto"/>
                <a:cs typeface="Roboto"/>
                <a:sym typeface="Roboto"/>
              </a:endParaRPr>
            </a:p>
          </p:txBody>
        </p:sp>
      </p:grpSp>
      <p:grpSp>
        <p:nvGrpSpPr>
          <p:cNvPr id="71" name="Google Shape;71;p14"/>
          <p:cNvGrpSpPr/>
          <p:nvPr/>
        </p:nvGrpSpPr>
        <p:grpSpPr>
          <a:xfrm>
            <a:off x="6472939" y="1113575"/>
            <a:ext cx="2541300" cy="3483050"/>
            <a:chOff x="6396739" y="1189775"/>
            <a:chExt cx="2541300" cy="3483050"/>
          </a:xfrm>
        </p:grpSpPr>
        <p:sp>
          <p:nvSpPr>
            <p:cNvPr id="72" name="Google Shape;72;p14"/>
            <p:cNvSpPr/>
            <p:nvPr/>
          </p:nvSpPr>
          <p:spPr>
            <a:xfrm>
              <a:off x="6396739" y="1189775"/>
              <a:ext cx="2541300" cy="669000"/>
            </a:xfrm>
            <a:prstGeom prst="chevron">
              <a:avLst>
                <a:gd fmla="val 50000" name="adj"/>
              </a:avLst>
            </a:prstGeom>
            <a:solidFill>
              <a:srgbClr val="80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Roboto"/>
                  <a:ea typeface="Roboto"/>
                  <a:cs typeface="Roboto"/>
                  <a:sym typeface="Roboto"/>
                </a:rPr>
                <a:t> Data Analysis</a:t>
              </a:r>
              <a:endParaRPr b="1">
                <a:solidFill>
                  <a:schemeClr val="dk1"/>
                </a:solidFill>
                <a:latin typeface="Roboto"/>
                <a:ea typeface="Roboto"/>
                <a:cs typeface="Roboto"/>
                <a:sym typeface="Roboto"/>
              </a:endParaRPr>
            </a:p>
          </p:txBody>
        </p:sp>
        <p:sp>
          <p:nvSpPr>
            <p:cNvPr id="73" name="Google Shape;73;p14"/>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Our team of experienced data scientists and analysts work in tandem with our proprietary AI systems to uncover meaningful patterns, trends, and correlations within the data.</a:t>
              </a:r>
              <a:endParaRPr sz="1200">
                <a:solidFill>
                  <a:schemeClr val="dk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pSp>
        <p:nvGrpSpPr>
          <p:cNvPr id="78" name="Google Shape;78;p15"/>
          <p:cNvGrpSpPr/>
          <p:nvPr/>
        </p:nvGrpSpPr>
        <p:grpSpPr>
          <a:xfrm>
            <a:off x="76200" y="275589"/>
            <a:ext cx="2726700" cy="3482836"/>
            <a:chOff x="0" y="1189989"/>
            <a:chExt cx="2726700" cy="3482836"/>
          </a:xfrm>
        </p:grpSpPr>
        <p:sp>
          <p:nvSpPr>
            <p:cNvPr id="79" name="Google Shape;79;p15"/>
            <p:cNvSpPr/>
            <p:nvPr/>
          </p:nvSpPr>
          <p:spPr>
            <a:xfrm>
              <a:off x="0" y="1189989"/>
              <a:ext cx="2726700" cy="669000"/>
            </a:xfrm>
            <a:prstGeom prst="homePlate">
              <a:avLst>
                <a:gd fmla="val 50000" name="adj"/>
              </a:avLst>
            </a:prstGeom>
            <a:solidFill>
              <a:srgbClr val="5615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Roboto"/>
                  <a:ea typeface="Roboto"/>
                  <a:cs typeface="Roboto"/>
                  <a:sym typeface="Roboto"/>
                </a:rPr>
                <a:t>Expert Consultation</a:t>
              </a:r>
              <a:endParaRPr b="1">
                <a:solidFill>
                  <a:schemeClr val="dk1"/>
                </a:solidFill>
                <a:latin typeface="Roboto"/>
                <a:ea typeface="Roboto"/>
                <a:cs typeface="Roboto"/>
                <a:sym typeface="Roboto"/>
              </a:endParaRPr>
            </a:p>
          </p:txBody>
        </p:sp>
        <p:sp>
          <p:nvSpPr>
            <p:cNvPr id="80" name="Google Shape;80;p15"/>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A dedicated team of healthcare professionals, urban planners, and public health experts serves as consultants, providing valuable context and interpretation to the analyzed data</a:t>
              </a:r>
              <a:endParaRPr sz="1200">
                <a:solidFill>
                  <a:schemeClr val="dk1"/>
                </a:solidFill>
                <a:latin typeface="Roboto"/>
                <a:ea typeface="Roboto"/>
                <a:cs typeface="Roboto"/>
                <a:sym typeface="Roboto"/>
              </a:endParaRPr>
            </a:p>
          </p:txBody>
        </p:sp>
      </p:grpSp>
      <p:grpSp>
        <p:nvGrpSpPr>
          <p:cNvPr id="81" name="Google Shape;81;p15"/>
          <p:cNvGrpSpPr/>
          <p:nvPr/>
        </p:nvGrpSpPr>
        <p:grpSpPr>
          <a:xfrm>
            <a:off x="2339625" y="275375"/>
            <a:ext cx="2541300" cy="3483050"/>
            <a:chOff x="2263425" y="1189775"/>
            <a:chExt cx="2541300" cy="3483050"/>
          </a:xfrm>
        </p:grpSpPr>
        <p:sp>
          <p:nvSpPr>
            <p:cNvPr id="82" name="Google Shape;82;p15"/>
            <p:cNvSpPr/>
            <p:nvPr/>
          </p:nvSpPr>
          <p:spPr>
            <a:xfrm>
              <a:off x="2263425" y="1189775"/>
              <a:ext cx="2541300" cy="669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Roboto"/>
                  <a:ea typeface="Roboto"/>
                  <a:cs typeface="Roboto"/>
                  <a:sym typeface="Roboto"/>
                </a:rPr>
                <a:t>Insight Generation</a:t>
              </a:r>
              <a:endParaRPr b="1">
                <a:solidFill>
                  <a:schemeClr val="dk1"/>
                </a:solidFill>
                <a:latin typeface="Roboto"/>
                <a:ea typeface="Roboto"/>
                <a:cs typeface="Roboto"/>
                <a:sym typeface="Roboto"/>
              </a:endParaRPr>
            </a:p>
          </p:txBody>
        </p:sp>
        <p:sp>
          <p:nvSpPr>
            <p:cNvPr id="83" name="Google Shape;83;p15"/>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The processed data and expert insights are transformed into clear, actionable intelligence through a series of interactive dashboards and detailed reports</a:t>
              </a:r>
              <a:endParaRPr sz="1200">
                <a:solidFill>
                  <a:schemeClr val="dk1"/>
                </a:solidFill>
                <a:latin typeface="Roboto"/>
                <a:ea typeface="Roboto"/>
                <a:cs typeface="Roboto"/>
                <a:sym typeface="Roboto"/>
              </a:endParaRPr>
            </a:p>
          </p:txBody>
        </p:sp>
      </p:grpSp>
      <p:grpSp>
        <p:nvGrpSpPr>
          <p:cNvPr id="84" name="Google Shape;84;p15"/>
          <p:cNvGrpSpPr/>
          <p:nvPr/>
        </p:nvGrpSpPr>
        <p:grpSpPr>
          <a:xfrm>
            <a:off x="4406174" y="275375"/>
            <a:ext cx="2541300" cy="3483050"/>
            <a:chOff x="4329974" y="1189775"/>
            <a:chExt cx="2541300" cy="3483050"/>
          </a:xfrm>
        </p:grpSpPr>
        <p:sp>
          <p:nvSpPr>
            <p:cNvPr id="85" name="Google Shape;85;p15"/>
            <p:cNvSpPr/>
            <p:nvPr/>
          </p:nvSpPr>
          <p:spPr>
            <a:xfrm>
              <a:off x="4329974" y="1189775"/>
              <a:ext cx="2541300" cy="669000"/>
            </a:xfrm>
            <a:prstGeom prst="chevron">
              <a:avLst>
                <a:gd fmla="val 50000" name="adj"/>
              </a:avLst>
            </a:prstGeom>
            <a:solidFill>
              <a:srgbClr val="771E8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Roboto"/>
                  <a:ea typeface="Roboto"/>
                  <a:cs typeface="Roboto"/>
                  <a:sym typeface="Roboto"/>
                </a:rPr>
                <a:t>Stakeholder Access</a:t>
              </a:r>
              <a:endParaRPr b="1">
                <a:solidFill>
                  <a:schemeClr val="dk1"/>
                </a:solidFill>
                <a:latin typeface="Roboto"/>
                <a:ea typeface="Roboto"/>
                <a:cs typeface="Roboto"/>
                <a:sym typeface="Roboto"/>
              </a:endParaRPr>
            </a:p>
          </p:txBody>
        </p:sp>
        <p:sp>
          <p:nvSpPr>
            <p:cNvPr id="86" name="Google Shape;86;p15"/>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Government officials, policymakers, and authorized health organizations are granted secure access to these dashboards, empowering them with real-time, data-driven insights</a:t>
              </a:r>
              <a:endParaRPr sz="1200">
                <a:solidFill>
                  <a:schemeClr val="dk1"/>
                </a:solidFill>
                <a:latin typeface="Roboto"/>
                <a:ea typeface="Roboto"/>
                <a:cs typeface="Roboto"/>
                <a:sym typeface="Roboto"/>
              </a:endParaRPr>
            </a:p>
          </p:txBody>
        </p:sp>
      </p:grpSp>
      <p:grpSp>
        <p:nvGrpSpPr>
          <p:cNvPr id="87" name="Google Shape;87;p15"/>
          <p:cNvGrpSpPr/>
          <p:nvPr/>
        </p:nvGrpSpPr>
        <p:grpSpPr>
          <a:xfrm>
            <a:off x="6472939" y="275375"/>
            <a:ext cx="2541300" cy="3483050"/>
            <a:chOff x="6396739" y="1189775"/>
            <a:chExt cx="2541300" cy="3483050"/>
          </a:xfrm>
        </p:grpSpPr>
        <p:sp>
          <p:nvSpPr>
            <p:cNvPr id="88" name="Google Shape;88;p15"/>
            <p:cNvSpPr/>
            <p:nvPr/>
          </p:nvSpPr>
          <p:spPr>
            <a:xfrm>
              <a:off x="6396739" y="1189775"/>
              <a:ext cx="2541300" cy="669000"/>
            </a:xfrm>
            <a:prstGeom prst="chevron">
              <a:avLst>
                <a:gd fmla="val 50000" name="adj"/>
              </a:avLst>
            </a:prstGeom>
            <a:solidFill>
              <a:srgbClr val="80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Roboto"/>
                  <a:ea typeface="Roboto"/>
                  <a:cs typeface="Roboto"/>
                  <a:sym typeface="Roboto"/>
                </a:rPr>
                <a:t>Policy Impact</a:t>
              </a:r>
              <a:endParaRPr b="1">
                <a:solidFill>
                  <a:schemeClr val="dk1"/>
                </a:solidFill>
                <a:latin typeface="Roboto"/>
                <a:ea typeface="Roboto"/>
                <a:cs typeface="Roboto"/>
                <a:sym typeface="Roboto"/>
              </a:endParaRPr>
            </a:p>
          </p:txBody>
        </p:sp>
        <p:sp>
          <p:nvSpPr>
            <p:cNvPr id="89" name="Google Shape;89;p15"/>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These insights serve as a foundation for evidence-based policy making, enabling officials to implement targeted interventions and drive meaningful changes in urban health and well-being</a:t>
              </a:r>
              <a:endParaRPr sz="1200">
                <a:solidFill>
                  <a:schemeClr val="dk1"/>
                </a:solidFill>
                <a:latin typeface="Roboto"/>
                <a:ea typeface="Roboto"/>
                <a:cs typeface="Roboto"/>
                <a:sym typeface="Roboto"/>
              </a:endParaRPr>
            </a:p>
          </p:txBody>
        </p:sp>
      </p:grpSp>
      <p:sp>
        <p:nvSpPr>
          <p:cNvPr id="90" name="Google Shape;90;p15"/>
          <p:cNvSpPr txBox="1"/>
          <p:nvPr/>
        </p:nvSpPr>
        <p:spPr>
          <a:xfrm>
            <a:off x="559825" y="3890100"/>
            <a:ext cx="7963800" cy="10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Trebuchet MS"/>
                <a:ea typeface="Trebuchet MS"/>
                <a:cs typeface="Trebuchet MS"/>
                <a:sym typeface="Trebuchet MS"/>
              </a:rPr>
              <a:t>This integrated approach ensures that the vast amount of data collected is not only processed efficiently but also translated into practical, actionable insights. By bridging the gap between raw data and policy implementation, our system facilitates a more responsive and effective approach to urban health management.</a:t>
            </a:r>
            <a:endParaRPr sz="13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nvSpPr>
        <p:spPr>
          <a:xfrm>
            <a:off x="0" y="118975"/>
            <a:ext cx="91440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Implementation Strategy</a:t>
            </a:r>
            <a:endParaRPr b="1" sz="2200">
              <a:solidFill>
                <a:srgbClr val="701C7F"/>
              </a:solidFill>
            </a:endParaRPr>
          </a:p>
        </p:txBody>
      </p:sp>
      <p:sp>
        <p:nvSpPr>
          <p:cNvPr id="96" name="Google Shape;96;p16"/>
          <p:cNvSpPr txBox="1"/>
          <p:nvPr/>
        </p:nvSpPr>
        <p:spPr>
          <a:xfrm>
            <a:off x="417450" y="558275"/>
            <a:ext cx="8327700" cy="18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To successfully implement the HealthConnect project, we need smart IoT devices readily available to users and a way to collect and integrate all this data. For the purpose of Data collection, we </a:t>
            </a:r>
            <a:r>
              <a:rPr lang="en-GB">
                <a:solidFill>
                  <a:schemeClr val="dk1"/>
                </a:solidFill>
              </a:rPr>
              <a:t>will utilize two different Smart Devices - MetroPulse and CribSense. The data from these devices will be synced to a mobile application, which will then transmit the data to the data warehouse for further processing.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Implementation Strategy revolves around the three main components:</a:t>
            </a:r>
            <a:endParaRPr>
              <a:solidFill>
                <a:schemeClr val="dk1"/>
              </a:solidFill>
            </a:endParaRPr>
          </a:p>
        </p:txBody>
      </p:sp>
      <p:grpSp>
        <p:nvGrpSpPr>
          <p:cNvPr id="97" name="Google Shape;97;p16"/>
          <p:cNvGrpSpPr/>
          <p:nvPr/>
        </p:nvGrpSpPr>
        <p:grpSpPr>
          <a:xfrm>
            <a:off x="678826" y="3855878"/>
            <a:ext cx="7888955" cy="936228"/>
            <a:chOff x="1593000" y="2322568"/>
            <a:chExt cx="5957975" cy="643500"/>
          </a:xfrm>
        </p:grpSpPr>
        <p:sp>
          <p:nvSpPr>
            <p:cNvPr id="98" name="Google Shape;98;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CribSense - Smart Home Sensor</a:t>
              </a:r>
              <a:endParaRPr sz="1000">
                <a:solidFill>
                  <a:srgbClr val="FFFFFF"/>
                </a:solidFill>
                <a:latin typeface="Roboto"/>
                <a:ea typeface="Roboto"/>
                <a:cs typeface="Roboto"/>
                <a:sym typeface="Roboto"/>
              </a:endParaRPr>
            </a:p>
          </p:txBody>
        </p:sp>
        <p:sp>
          <p:nvSpPr>
            <p:cNvPr id="102" name="Google Shape;102;p16"/>
            <p:cNvSpPr/>
            <p:nvPr/>
          </p:nvSpPr>
          <p:spPr>
            <a:xfrm>
              <a:off x="1593000" y="2322568"/>
              <a:ext cx="690000" cy="642300"/>
            </a:xfrm>
            <a:prstGeom prst="rect">
              <a:avLst/>
            </a:prstGeom>
            <a:solidFill>
              <a:srgbClr val="77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1593000" y="2322575"/>
              <a:ext cx="690000" cy="642600"/>
            </a:xfrm>
            <a:prstGeom prst="rect">
              <a:avLst/>
            </a:prstGeom>
            <a:solidFill>
              <a:srgbClr val="80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04" name="Google Shape;104;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Tracking Household level Data</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Integrated with other smart </a:t>
              </a:r>
              <a:r>
                <a:rPr lang="en-GB" sz="800">
                  <a:solidFill>
                    <a:srgbClr val="701C7F"/>
                  </a:solidFill>
                  <a:latin typeface="Roboto"/>
                  <a:ea typeface="Roboto"/>
                  <a:cs typeface="Roboto"/>
                  <a:sym typeface="Roboto"/>
                </a:rPr>
                <a:t>components</a:t>
              </a:r>
              <a:r>
                <a:rPr lang="en-GB" sz="800">
                  <a:solidFill>
                    <a:srgbClr val="701C7F"/>
                  </a:solidFill>
                  <a:latin typeface="Roboto"/>
                  <a:ea typeface="Roboto"/>
                  <a:cs typeface="Roboto"/>
                  <a:sym typeface="Roboto"/>
                </a:rPr>
                <a:t> in a household</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Wi-Fi connectivity for direct data transmission</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Compliance with privacy regulations for in-home monitoring</a:t>
              </a:r>
              <a:endParaRPr sz="800">
                <a:solidFill>
                  <a:srgbClr val="701C7F"/>
                </a:solidFill>
                <a:latin typeface="Roboto"/>
                <a:ea typeface="Roboto"/>
                <a:cs typeface="Roboto"/>
                <a:sym typeface="Roboto"/>
              </a:endParaRPr>
            </a:p>
          </p:txBody>
        </p:sp>
      </p:grpSp>
      <p:grpSp>
        <p:nvGrpSpPr>
          <p:cNvPr id="105" name="Google Shape;105;p16"/>
          <p:cNvGrpSpPr/>
          <p:nvPr/>
        </p:nvGrpSpPr>
        <p:grpSpPr>
          <a:xfrm>
            <a:off x="678826" y="2952732"/>
            <a:ext cx="7888955" cy="903152"/>
            <a:chOff x="1593000" y="2322568"/>
            <a:chExt cx="5957975" cy="643500"/>
          </a:xfrm>
        </p:grpSpPr>
        <p:sp>
          <p:nvSpPr>
            <p:cNvPr id="106" name="Google Shape;106;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MetroPulse - Smart Wearable Band</a:t>
              </a:r>
              <a:endParaRPr sz="1000">
                <a:solidFill>
                  <a:srgbClr val="FFFFFF"/>
                </a:solidFill>
                <a:latin typeface="Roboto"/>
                <a:ea typeface="Roboto"/>
                <a:cs typeface="Roboto"/>
                <a:sym typeface="Roboto"/>
              </a:endParaRPr>
            </a:p>
          </p:txBody>
        </p:sp>
        <p:sp>
          <p:nvSpPr>
            <p:cNvPr id="110" name="Google Shape;110;p16"/>
            <p:cNvSpPr/>
            <p:nvPr/>
          </p:nvSpPr>
          <p:spPr>
            <a:xfrm>
              <a:off x="1593000" y="2322568"/>
              <a:ext cx="690000" cy="642300"/>
            </a:xfrm>
            <a:prstGeom prst="rect">
              <a:avLst/>
            </a:prstGeom>
            <a:solidFill>
              <a:srgbClr val="77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593000" y="2322575"/>
              <a:ext cx="690000" cy="642600"/>
            </a:xfrm>
            <a:prstGeom prst="rect">
              <a:avLst/>
            </a:prstGeom>
            <a:solidFill>
              <a:srgbClr val="80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12" name="Google Shape;112;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Tracking Individual User’s Data - Health Metrics</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Integrated with multiple sensors for comprehensive data collection</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Enhanced Durability, Water resistance and long-lasting battery life</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Custom firmware to ensure data accuracy and reliability</a:t>
              </a:r>
              <a:endParaRPr sz="800">
                <a:solidFill>
                  <a:srgbClr val="701C7F"/>
                </a:solidFill>
                <a:latin typeface="Roboto"/>
                <a:ea typeface="Roboto"/>
                <a:cs typeface="Roboto"/>
                <a:sym typeface="Roboto"/>
              </a:endParaRPr>
            </a:p>
          </p:txBody>
        </p:sp>
      </p:grpSp>
      <p:grpSp>
        <p:nvGrpSpPr>
          <p:cNvPr id="113" name="Google Shape;113;p16"/>
          <p:cNvGrpSpPr/>
          <p:nvPr/>
        </p:nvGrpSpPr>
        <p:grpSpPr>
          <a:xfrm>
            <a:off x="678826" y="2016486"/>
            <a:ext cx="7888955" cy="936228"/>
            <a:chOff x="1593000" y="2322568"/>
            <a:chExt cx="5957975" cy="643500"/>
          </a:xfrm>
        </p:grpSpPr>
        <p:sp>
          <p:nvSpPr>
            <p:cNvPr id="114" name="Google Shape;114;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593000" y="2322568"/>
              <a:ext cx="690000" cy="642300"/>
            </a:xfrm>
            <a:prstGeom prst="rect">
              <a:avLst/>
            </a:prstGeom>
            <a:solidFill>
              <a:srgbClr val="77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1593000" y="2322575"/>
              <a:ext cx="690000" cy="642600"/>
            </a:xfrm>
            <a:prstGeom prst="rect">
              <a:avLst/>
            </a:prstGeom>
            <a:solidFill>
              <a:srgbClr val="80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19" name="Google Shape;119;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Seamless integration with MetroPulse and CribSense sensors</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Secure Data Collection and Transmission to Data Warehouse</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User-friendly interface for health data visualization and insights</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GB" sz="800">
                  <a:solidFill>
                    <a:srgbClr val="701C7F"/>
                  </a:solidFill>
                  <a:latin typeface="Roboto"/>
                  <a:ea typeface="Roboto"/>
                  <a:cs typeface="Roboto"/>
                  <a:sym typeface="Roboto"/>
                </a:rPr>
                <a:t>Personalized health </a:t>
              </a:r>
              <a:r>
                <a:rPr lang="en-GB" sz="800">
                  <a:solidFill>
                    <a:srgbClr val="701C7F"/>
                  </a:solidFill>
                  <a:latin typeface="Roboto"/>
                  <a:ea typeface="Roboto"/>
                  <a:cs typeface="Roboto"/>
                  <a:sym typeface="Roboto"/>
                </a:rPr>
                <a:t>recommendations</a:t>
              </a:r>
              <a:r>
                <a:rPr lang="en-GB" sz="800">
                  <a:solidFill>
                    <a:srgbClr val="701C7F"/>
                  </a:solidFill>
                  <a:latin typeface="Roboto"/>
                  <a:ea typeface="Roboto"/>
                  <a:cs typeface="Roboto"/>
                  <a:sym typeface="Roboto"/>
                </a:rPr>
                <a:t> and alerts</a:t>
              </a:r>
              <a:endParaRPr sz="800">
                <a:solidFill>
                  <a:srgbClr val="701C7F"/>
                </a:solidFill>
                <a:latin typeface="Roboto"/>
                <a:ea typeface="Roboto"/>
                <a:cs typeface="Roboto"/>
                <a:sym typeface="Roboto"/>
              </a:endParaRPr>
            </a:p>
          </p:txBody>
        </p:sp>
        <p:sp>
          <p:nvSpPr>
            <p:cNvPr id="120" name="Google Shape;120;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HealthConnect Mobile Application</a:t>
              </a:r>
              <a:endParaRPr sz="10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01975" y="104075"/>
            <a:ext cx="3711600" cy="51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00">
                <a:highlight>
                  <a:srgbClr val="771E86"/>
                </a:highlight>
                <a:latin typeface="Oswald"/>
                <a:ea typeface="Oswald"/>
                <a:cs typeface="Oswald"/>
                <a:sym typeface="Oswald"/>
              </a:rPr>
              <a:t>System Architecture Design</a:t>
            </a:r>
            <a:endParaRPr/>
          </a:p>
        </p:txBody>
      </p:sp>
      <p:pic>
        <p:nvPicPr>
          <p:cNvPr id="126" name="Google Shape;126;p17"/>
          <p:cNvPicPr preferRelativeResize="0"/>
          <p:nvPr/>
        </p:nvPicPr>
        <p:blipFill>
          <a:blip r:embed="rId3">
            <a:alphaModFix/>
          </a:blip>
          <a:stretch>
            <a:fillRect/>
          </a:stretch>
        </p:blipFill>
        <p:spPr>
          <a:xfrm>
            <a:off x="1022850" y="727825"/>
            <a:ext cx="6866570" cy="441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45875" y="271350"/>
            <a:ext cx="287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00">
                <a:highlight>
                  <a:srgbClr val="771E86"/>
                </a:highlight>
                <a:latin typeface="Oswald"/>
                <a:ea typeface="Oswald"/>
                <a:cs typeface="Oswald"/>
                <a:sym typeface="Oswald"/>
              </a:rPr>
              <a:t>Wireframes</a:t>
            </a:r>
            <a:endParaRPr sz="3000">
              <a:highlight>
                <a:srgbClr val="771E86"/>
              </a:highlight>
              <a:latin typeface="Oswald"/>
              <a:ea typeface="Oswald"/>
              <a:cs typeface="Oswald"/>
              <a:sym typeface="Oswald"/>
            </a:endParaRPr>
          </a:p>
          <a:p>
            <a:pPr indent="0" lvl="0" marL="0" rtl="0" algn="l">
              <a:spcBef>
                <a:spcPts val="0"/>
              </a:spcBef>
              <a:spcAft>
                <a:spcPts val="0"/>
              </a:spcAft>
              <a:buNone/>
            </a:pPr>
            <a:r>
              <a:t/>
            </a:r>
            <a:endParaRPr/>
          </a:p>
        </p:txBody>
      </p:sp>
      <p:pic>
        <p:nvPicPr>
          <p:cNvPr id="132" name="Google Shape;132;p18"/>
          <p:cNvPicPr preferRelativeResize="0"/>
          <p:nvPr/>
        </p:nvPicPr>
        <p:blipFill>
          <a:blip r:embed="rId3">
            <a:alphaModFix/>
          </a:blip>
          <a:stretch>
            <a:fillRect/>
          </a:stretch>
        </p:blipFill>
        <p:spPr>
          <a:xfrm>
            <a:off x="445875" y="1393625"/>
            <a:ext cx="2034400" cy="3448251"/>
          </a:xfrm>
          <a:prstGeom prst="rect">
            <a:avLst/>
          </a:prstGeom>
          <a:noFill/>
          <a:ln>
            <a:noFill/>
          </a:ln>
        </p:spPr>
      </p:pic>
      <p:pic>
        <p:nvPicPr>
          <p:cNvPr id="133" name="Google Shape;133;p18"/>
          <p:cNvPicPr preferRelativeResize="0"/>
          <p:nvPr/>
        </p:nvPicPr>
        <p:blipFill>
          <a:blip r:embed="rId4">
            <a:alphaModFix/>
          </a:blip>
          <a:stretch>
            <a:fillRect/>
          </a:stretch>
        </p:blipFill>
        <p:spPr>
          <a:xfrm>
            <a:off x="3879125" y="844050"/>
            <a:ext cx="1533825" cy="3997824"/>
          </a:xfrm>
          <a:prstGeom prst="rect">
            <a:avLst/>
          </a:prstGeom>
          <a:noFill/>
          <a:ln>
            <a:noFill/>
          </a:ln>
        </p:spPr>
      </p:pic>
      <p:pic>
        <p:nvPicPr>
          <p:cNvPr id="134" name="Google Shape;134;p18"/>
          <p:cNvPicPr preferRelativeResize="0"/>
          <p:nvPr/>
        </p:nvPicPr>
        <p:blipFill>
          <a:blip r:embed="rId5">
            <a:alphaModFix/>
          </a:blip>
          <a:stretch>
            <a:fillRect/>
          </a:stretch>
        </p:blipFill>
        <p:spPr>
          <a:xfrm>
            <a:off x="6811825" y="445029"/>
            <a:ext cx="1533825" cy="4401970"/>
          </a:xfrm>
          <a:prstGeom prst="rect">
            <a:avLst/>
          </a:prstGeom>
          <a:noFill/>
          <a:ln>
            <a:noFill/>
          </a:ln>
        </p:spPr>
      </p:pic>
      <p:sp>
        <p:nvSpPr>
          <p:cNvPr id="135" name="Google Shape;135;p18"/>
          <p:cNvSpPr txBox="1"/>
          <p:nvPr/>
        </p:nvSpPr>
        <p:spPr>
          <a:xfrm>
            <a:off x="821375" y="4786400"/>
            <a:ext cx="12834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Playfair Display"/>
                <a:ea typeface="Playfair Display"/>
                <a:cs typeface="Playfair Display"/>
                <a:sym typeface="Playfair Display"/>
              </a:rPr>
              <a:t>Sign Up Screen</a:t>
            </a:r>
            <a:endParaRPr b="1" sz="1200">
              <a:solidFill>
                <a:schemeClr val="dk1"/>
              </a:solidFill>
              <a:latin typeface="Playfair Display"/>
              <a:ea typeface="Playfair Display"/>
              <a:cs typeface="Playfair Display"/>
              <a:sym typeface="Playfair Display"/>
            </a:endParaRPr>
          </a:p>
        </p:txBody>
      </p:sp>
      <p:sp>
        <p:nvSpPr>
          <p:cNvPr id="136" name="Google Shape;136;p18"/>
          <p:cNvSpPr txBox="1"/>
          <p:nvPr/>
        </p:nvSpPr>
        <p:spPr>
          <a:xfrm>
            <a:off x="6561587" y="4786400"/>
            <a:ext cx="20343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Playfair Display"/>
                <a:ea typeface="Playfair Display"/>
                <a:cs typeface="Playfair Display"/>
                <a:sym typeface="Playfair Display"/>
              </a:rPr>
              <a:t>Recommendations Screen</a:t>
            </a:r>
            <a:endParaRPr b="1" sz="1200">
              <a:solidFill>
                <a:schemeClr val="dk1"/>
              </a:solidFill>
              <a:latin typeface="Playfair Display"/>
              <a:ea typeface="Playfair Display"/>
              <a:cs typeface="Playfair Display"/>
              <a:sym typeface="Playfair Display"/>
            </a:endParaRPr>
          </a:p>
        </p:txBody>
      </p:sp>
      <p:sp>
        <p:nvSpPr>
          <p:cNvPr id="137" name="Google Shape;137;p18"/>
          <p:cNvSpPr txBox="1"/>
          <p:nvPr/>
        </p:nvSpPr>
        <p:spPr>
          <a:xfrm>
            <a:off x="3526138" y="4786400"/>
            <a:ext cx="22398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Playfair Display"/>
                <a:ea typeface="Playfair Display"/>
                <a:cs typeface="Playfair Display"/>
                <a:sym typeface="Playfair Display"/>
              </a:rPr>
              <a:t>Health Data Overview Screen</a:t>
            </a:r>
            <a:endParaRPr b="1"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85175" y="298900"/>
            <a:ext cx="305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00">
                <a:highlight>
                  <a:srgbClr val="771E86"/>
                </a:highlight>
                <a:latin typeface="Oswald"/>
                <a:ea typeface="Oswald"/>
                <a:cs typeface="Oswald"/>
                <a:sym typeface="Oswald"/>
              </a:rPr>
              <a:t>Wireframes</a:t>
            </a:r>
            <a:endParaRPr sz="3000">
              <a:highlight>
                <a:srgbClr val="771E86"/>
              </a:highlight>
              <a:latin typeface="Oswald"/>
              <a:ea typeface="Oswald"/>
              <a:cs typeface="Oswald"/>
              <a:sym typeface="Oswal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3" name="Google Shape;143;p19"/>
          <p:cNvPicPr preferRelativeResize="0"/>
          <p:nvPr/>
        </p:nvPicPr>
        <p:blipFill>
          <a:blip r:embed="rId3">
            <a:alphaModFix/>
          </a:blip>
          <a:stretch>
            <a:fillRect/>
          </a:stretch>
        </p:blipFill>
        <p:spPr>
          <a:xfrm>
            <a:off x="416975" y="1088700"/>
            <a:ext cx="1890200" cy="3701300"/>
          </a:xfrm>
          <a:prstGeom prst="rect">
            <a:avLst/>
          </a:prstGeom>
          <a:noFill/>
          <a:ln>
            <a:noFill/>
          </a:ln>
        </p:spPr>
      </p:pic>
      <p:pic>
        <p:nvPicPr>
          <p:cNvPr id="144" name="Google Shape;144;p19"/>
          <p:cNvPicPr preferRelativeResize="0"/>
          <p:nvPr/>
        </p:nvPicPr>
        <p:blipFill rotWithShape="1">
          <a:blip r:embed="rId4">
            <a:alphaModFix/>
          </a:blip>
          <a:srcRect b="524" l="0" r="0" t="524"/>
          <a:stretch/>
        </p:blipFill>
        <p:spPr>
          <a:xfrm>
            <a:off x="6741525" y="186250"/>
            <a:ext cx="1538976" cy="4603751"/>
          </a:xfrm>
          <a:prstGeom prst="rect">
            <a:avLst/>
          </a:prstGeom>
          <a:noFill/>
          <a:ln>
            <a:noFill/>
          </a:ln>
        </p:spPr>
      </p:pic>
      <p:pic>
        <p:nvPicPr>
          <p:cNvPr id="145" name="Google Shape;145;p19"/>
          <p:cNvPicPr preferRelativeResize="0"/>
          <p:nvPr/>
        </p:nvPicPr>
        <p:blipFill>
          <a:blip r:embed="rId5">
            <a:alphaModFix/>
          </a:blip>
          <a:stretch>
            <a:fillRect/>
          </a:stretch>
        </p:blipFill>
        <p:spPr>
          <a:xfrm>
            <a:off x="3686925" y="243437"/>
            <a:ext cx="1770150" cy="4546574"/>
          </a:xfrm>
          <a:prstGeom prst="rect">
            <a:avLst/>
          </a:prstGeom>
          <a:noFill/>
          <a:ln>
            <a:noFill/>
          </a:ln>
        </p:spPr>
      </p:pic>
      <p:sp>
        <p:nvSpPr>
          <p:cNvPr id="146" name="Google Shape;146;p19"/>
          <p:cNvSpPr txBox="1"/>
          <p:nvPr/>
        </p:nvSpPr>
        <p:spPr>
          <a:xfrm>
            <a:off x="3930145" y="4786400"/>
            <a:ext cx="12837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Playfair Display"/>
                <a:ea typeface="Playfair Display"/>
                <a:cs typeface="Playfair Display"/>
                <a:sym typeface="Playfair Display"/>
              </a:rPr>
              <a:t>Insights Screen</a:t>
            </a:r>
            <a:endParaRPr b="1" sz="1200">
              <a:solidFill>
                <a:schemeClr val="dk1"/>
              </a:solidFill>
              <a:latin typeface="Playfair Display"/>
              <a:ea typeface="Playfair Display"/>
              <a:cs typeface="Playfair Display"/>
              <a:sym typeface="Playfair Display"/>
            </a:endParaRPr>
          </a:p>
        </p:txBody>
      </p:sp>
      <p:sp>
        <p:nvSpPr>
          <p:cNvPr id="147" name="Google Shape;147;p19"/>
          <p:cNvSpPr txBox="1"/>
          <p:nvPr/>
        </p:nvSpPr>
        <p:spPr>
          <a:xfrm>
            <a:off x="720220" y="4786400"/>
            <a:ext cx="12837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Playfair Display"/>
                <a:ea typeface="Playfair Display"/>
                <a:cs typeface="Playfair Display"/>
                <a:sym typeface="Playfair Display"/>
              </a:rPr>
              <a:t>Settings Screen</a:t>
            </a:r>
            <a:endParaRPr b="1" sz="1200">
              <a:solidFill>
                <a:schemeClr val="dk1"/>
              </a:solidFill>
              <a:latin typeface="Playfair Display"/>
              <a:ea typeface="Playfair Display"/>
              <a:cs typeface="Playfair Display"/>
              <a:sym typeface="Playfair Display"/>
            </a:endParaRPr>
          </a:p>
        </p:txBody>
      </p:sp>
      <p:sp>
        <p:nvSpPr>
          <p:cNvPr id="148" name="Google Shape;148;p19"/>
          <p:cNvSpPr txBox="1"/>
          <p:nvPr/>
        </p:nvSpPr>
        <p:spPr>
          <a:xfrm>
            <a:off x="6239913" y="4786400"/>
            <a:ext cx="25422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latin typeface="Playfair Display"/>
                <a:ea typeface="Playfair Display"/>
                <a:cs typeface="Playfair Display"/>
                <a:sym typeface="Playfair Display"/>
              </a:rPr>
              <a:t>Forecasts &amp; Projections Screen</a:t>
            </a:r>
            <a:endParaRPr b="1"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nvSpPr>
        <p:spPr>
          <a:xfrm>
            <a:off x="0" y="115375"/>
            <a:ext cx="844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Domain Models and Database Schema:</a:t>
            </a:r>
            <a:endParaRPr sz="3000">
              <a:solidFill>
                <a:schemeClr val="dk1"/>
              </a:solidFill>
              <a:highlight>
                <a:srgbClr val="771E86"/>
              </a:highlight>
              <a:latin typeface="Oswald"/>
              <a:ea typeface="Oswald"/>
              <a:cs typeface="Oswald"/>
              <a:sym typeface="Oswald"/>
            </a:endParaRPr>
          </a:p>
        </p:txBody>
      </p:sp>
      <p:sp>
        <p:nvSpPr>
          <p:cNvPr id="154" name="Google Shape;154;p20"/>
          <p:cNvSpPr txBox="1"/>
          <p:nvPr/>
        </p:nvSpPr>
        <p:spPr>
          <a:xfrm>
            <a:off x="5297325" y="855650"/>
            <a:ext cx="3807300" cy="3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1"/>
                </a:solidFill>
                <a:latin typeface="Roboto"/>
                <a:ea typeface="Roboto"/>
                <a:cs typeface="Roboto"/>
                <a:sym typeface="Roboto"/>
              </a:rPr>
              <a:t>The main entities in the system:</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User: </a:t>
            </a:r>
            <a:r>
              <a:rPr lang="en-GB" sz="1600">
                <a:solidFill>
                  <a:schemeClr val="dk1"/>
                </a:solidFill>
                <a:latin typeface="Roboto"/>
                <a:ea typeface="Roboto"/>
                <a:cs typeface="Roboto"/>
                <a:sym typeface="Roboto"/>
              </a:rPr>
              <a:t>Individual members whose data is collected and analyzed.</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Family:</a:t>
            </a:r>
            <a:r>
              <a:rPr lang="en-GB" sz="1600">
                <a:solidFill>
                  <a:schemeClr val="dk1"/>
                </a:solidFill>
                <a:latin typeface="Roboto"/>
                <a:ea typeface="Roboto"/>
                <a:cs typeface="Roboto"/>
                <a:sym typeface="Roboto"/>
              </a:rPr>
              <a:t> Grouping of users under one profile.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Devices:</a:t>
            </a:r>
            <a:r>
              <a:rPr lang="en-GB" sz="1600">
                <a:solidFill>
                  <a:schemeClr val="dk1"/>
                </a:solidFill>
                <a:latin typeface="Roboto"/>
                <a:ea typeface="Roboto"/>
                <a:cs typeface="Roboto"/>
                <a:sym typeface="Roboto"/>
              </a:rPr>
              <a:t> IoT devices (Wearable and Smart Home Sensors).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GB" sz="1600">
                <a:solidFill>
                  <a:schemeClr val="dk1"/>
                </a:solidFill>
                <a:latin typeface="Roboto"/>
                <a:ea typeface="Roboto"/>
                <a:cs typeface="Roboto"/>
                <a:sym typeface="Roboto"/>
              </a:rPr>
              <a:t>Data Tables: </a:t>
            </a:r>
            <a:r>
              <a:rPr lang="en-GB" sz="1600">
                <a:solidFill>
                  <a:schemeClr val="dk1"/>
                </a:solidFill>
                <a:latin typeface="Roboto"/>
                <a:ea typeface="Roboto"/>
                <a:cs typeface="Roboto"/>
                <a:sym typeface="Roboto"/>
              </a:rPr>
              <a:t>Metrics from wearables (e.g., Vital Signs, Activity Metrics) and home sensors (e.g., Environmental Data, Home Safety).</a:t>
            </a:r>
            <a:endParaRPr sz="1600">
              <a:solidFill>
                <a:schemeClr val="dk1"/>
              </a:solidFill>
              <a:latin typeface="Roboto"/>
              <a:ea typeface="Roboto"/>
              <a:cs typeface="Roboto"/>
              <a:sym typeface="Roboto"/>
            </a:endParaRPr>
          </a:p>
        </p:txBody>
      </p:sp>
      <p:pic>
        <p:nvPicPr>
          <p:cNvPr id="155" name="Google Shape;155;p20"/>
          <p:cNvPicPr preferRelativeResize="0"/>
          <p:nvPr/>
        </p:nvPicPr>
        <p:blipFill>
          <a:blip r:embed="rId3">
            <a:alphaModFix/>
          </a:blip>
          <a:stretch>
            <a:fillRect/>
          </a:stretch>
        </p:blipFill>
        <p:spPr>
          <a:xfrm>
            <a:off x="48075" y="855650"/>
            <a:ext cx="5249249" cy="3864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highlight>
                  <a:srgbClr val="771E86"/>
                </a:highlight>
                <a:latin typeface="Oswald"/>
                <a:ea typeface="Oswald"/>
                <a:cs typeface="Oswald"/>
                <a:sym typeface="Oswald"/>
              </a:rPr>
              <a:t>Database Schema</a:t>
            </a:r>
            <a:endParaRPr>
              <a:solidFill>
                <a:schemeClr val="dk1"/>
              </a:solidFill>
              <a:highlight>
                <a:srgbClr val="771E86"/>
              </a:highlight>
            </a:endParaRPr>
          </a:p>
        </p:txBody>
      </p:sp>
      <p:pic>
        <p:nvPicPr>
          <p:cNvPr id="161" name="Google Shape;161;p21"/>
          <p:cNvPicPr preferRelativeResize="0"/>
          <p:nvPr/>
        </p:nvPicPr>
        <p:blipFill>
          <a:blip r:embed="rId3">
            <a:alphaModFix/>
          </a:blip>
          <a:stretch>
            <a:fillRect/>
          </a:stretch>
        </p:blipFill>
        <p:spPr>
          <a:xfrm>
            <a:off x="468587" y="646500"/>
            <a:ext cx="8328237" cy="4391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