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f93c886733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f93c886733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f93c886733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f93c886733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f93c886733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f93c886733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d12ca11e03_7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d12ca11e03_7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f93c886733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f93c886733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f93c886733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f93c886733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f93c886733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f93c886733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dl.acm.org/doi/pdf/10.1145/3357384.3357817"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624300" y="457275"/>
            <a:ext cx="7895400" cy="1370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Evolution Of Course Recommendation System</a:t>
            </a:r>
            <a:endParaRPr/>
          </a:p>
        </p:txBody>
      </p:sp>
      <p:sp>
        <p:nvSpPr>
          <p:cNvPr id="86" name="Google Shape;86;p13"/>
          <p:cNvSpPr txBox="1"/>
          <p:nvPr>
            <p:ph idx="1" type="subTitle"/>
          </p:nvPr>
        </p:nvSpPr>
        <p:spPr>
          <a:xfrm>
            <a:off x="460950" y="2301052"/>
            <a:ext cx="8222100" cy="223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F0000"/>
                </a:solidFill>
                <a:highlight>
                  <a:schemeClr val="dk1"/>
                </a:highlight>
              </a:rPr>
              <a:t>Group-14 										Guided By</a:t>
            </a:r>
            <a:endParaRPr>
              <a:solidFill>
                <a:srgbClr val="FF0000"/>
              </a:solidFill>
              <a:highlight>
                <a:schemeClr val="dk1"/>
              </a:highlight>
            </a:endParaRPr>
          </a:p>
          <a:p>
            <a:pPr indent="0" lvl="0" marL="0" rtl="0" algn="l">
              <a:spcBef>
                <a:spcPts val="0"/>
              </a:spcBef>
              <a:spcAft>
                <a:spcPts val="0"/>
              </a:spcAft>
              <a:buNone/>
            </a:pPr>
            <a:r>
              <a:rPr lang="en"/>
              <a:t>Buddha Teja (201IT115)                            </a:t>
            </a:r>
            <a:endParaRPr/>
          </a:p>
          <a:p>
            <a:pPr indent="0" lvl="0" marL="0" rtl="0" algn="l">
              <a:spcBef>
                <a:spcPts val="0"/>
              </a:spcBef>
              <a:spcAft>
                <a:spcPts val="0"/>
              </a:spcAft>
              <a:buNone/>
            </a:pPr>
            <a:r>
              <a:rPr lang="en"/>
              <a:t>Yash Nirmal (201IT168)                                 Dr. Shrutilipi Ma’am </a:t>
            </a:r>
            <a:endParaRPr/>
          </a:p>
          <a:p>
            <a:pPr indent="0" lvl="0" marL="0" rtl="0" algn="l">
              <a:spcBef>
                <a:spcPts val="0"/>
              </a:spcBef>
              <a:spcAft>
                <a:spcPts val="0"/>
              </a:spcAft>
              <a:buNone/>
            </a:pPr>
            <a:r>
              <a:rPr lang="en"/>
              <a:t>L.Koushik (201IT131)						</a:t>
            </a:r>
            <a:endParaRPr/>
          </a:p>
          <a:p>
            <a:pPr indent="0" lvl="0" marL="0" rtl="0" algn="l">
              <a:spcBef>
                <a:spcPts val="0"/>
              </a:spcBef>
              <a:spcAft>
                <a:spcPts val="0"/>
              </a:spcAft>
              <a:buNone/>
            </a:pPr>
            <a:r>
              <a:rPr lang="en"/>
              <a:t>Aditya Hegde (201IT105)</a:t>
            </a:r>
            <a:endParaRPr/>
          </a:p>
          <a:p>
            <a:pPr indent="0" lvl="0" marL="0" rtl="0" algn="l">
              <a:spcBef>
                <a:spcPts val="0"/>
              </a:spcBef>
              <a:spcAft>
                <a:spcPts val="0"/>
              </a:spcAft>
              <a:buNone/>
            </a:pPr>
            <a:r>
              <a:rPr lang="en"/>
              <a:t>Balaji (201IT267)</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ctrTitle"/>
          </p:nvPr>
        </p:nvSpPr>
        <p:spPr>
          <a:xfrm>
            <a:off x="460950" y="40087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92" name="Google Shape;92;p14"/>
          <p:cNvSpPr txBox="1"/>
          <p:nvPr>
            <p:ph idx="1" type="subTitle"/>
          </p:nvPr>
        </p:nvSpPr>
        <p:spPr>
          <a:xfrm>
            <a:off x="460950" y="1582025"/>
            <a:ext cx="8222100" cy="29748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SzPts val="440"/>
              <a:buNone/>
            </a:pPr>
            <a:r>
              <a:rPr lang="en" sz="2240"/>
              <a:t>We discuss the challenges of filtering through the thousands of courses available on online learning platforms like LinkedIn.</a:t>
            </a:r>
            <a:endParaRPr sz="2240"/>
          </a:p>
          <a:p>
            <a:pPr indent="0" lvl="0" marL="0" rtl="0" algn="l">
              <a:lnSpc>
                <a:spcPct val="90000"/>
              </a:lnSpc>
              <a:spcBef>
                <a:spcPts val="0"/>
              </a:spcBef>
              <a:spcAft>
                <a:spcPts val="0"/>
              </a:spcAft>
              <a:buSzPts val="440"/>
              <a:buNone/>
            </a:pPr>
            <a:r>
              <a:t/>
            </a:r>
            <a:endParaRPr sz="2240"/>
          </a:p>
          <a:p>
            <a:pPr indent="0" lvl="0" marL="0" rtl="0" algn="l">
              <a:lnSpc>
                <a:spcPct val="90000"/>
              </a:lnSpc>
              <a:spcBef>
                <a:spcPts val="0"/>
              </a:spcBef>
              <a:spcAft>
                <a:spcPts val="0"/>
              </a:spcAft>
              <a:buSzPts val="440"/>
              <a:buNone/>
            </a:pPr>
            <a:r>
              <a:rPr lang="en" sz="2240"/>
              <a:t>The paper focuses on the evolution of course recommendation algorithms and the challenges of building a more effective course recommender system. Some the challenges we will face in this are cold start problem, creating an efficient system to model and analysing member interaction data and creating time efficient model.</a:t>
            </a:r>
            <a:endParaRPr sz="224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ctrTitle"/>
          </p:nvPr>
        </p:nvSpPr>
        <p:spPr>
          <a:xfrm>
            <a:off x="460950" y="40087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Literature Survey</a:t>
            </a:r>
            <a:endParaRPr/>
          </a:p>
        </p:txBody>
      </p:sp>
      <p:sp>
        <p:nvSpPr>
          <p:cNvPr id="98" name="Google Shape;98;p15"/>
          <p:cNvSpPr txBox="1"/>
          <p:nvPr>
            <p:ph idx="1" type="subTitle"/>
          </p:nvPr>
        </p:nvSpPr>
        <p:spPr>
          <a:xfrm>
            <a:off x="515100" y="1475375"/>
            <a:ext cx="8222100" cy="30861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SzPts val="440"/>
              <a:buNone/>
            </a:pPr>
            <a:r>
              <a:rPr lang="en" sz="2240"/>
              <a:t>Base Paper : </a:t>
            </a:r>
            <a:r>
              <a:rPr lang="en" sz="2000" u="sng">
                <a:latin typeface="Arial"/>
                <a:ea typeface="Arial"/>
                <a:cs typeface="Arial"/>
                <a:sym typeface="Arial"/>
                <a:hlinkClick r:id="rId3"/>
              </a:rPr>
              <a:t>https://dl.acm.org/doi/pdf/10.1145/3357384.3357817</a:t>
            </a:r>
            <a:endParaRPr sz="3140"/>
          </a:p>
          <a:p>
            <a:pPr indent="0" lvl="0" marL="0" rtl="0" algn="l">
              <a:lnSpc>
                <a:spcPct val="90000"/>
              </a:lnSpc>
              <a:spcBef>
                <a:spcPts val="0"/>
              </a:spcBef>
              <a:spcAft>
                <a:spcPts val="0"/>
              </a:spcAft>
              <a:buSzPts val="440"/>
              <a:buNone/>
            </a:pPr>
            <a:r>
              <a:t/>
            </a:r>
            <a:endParaRPr sz="3140"/>
          </a:p>
          <a:p>
            <a:pPr indent="0" lvl="0" marL="0" rtl="0" algn="l">
              <a:lnSpc>
                <a:spcPct val="90000"/>
              </a:lnSpc>
              <a:spcBef>
                <a:spcPts val="0"/>
              </a:spcBef>
              <a:spcAft>
                <a:spcPts val="0"/>
              </a:spcAft>
              <a:buSzPts val="440"/>
              <a:buNone/>
            </a:pPr>
            <a:r>
              <a:rPr lang="en" sz="2340"/>
              <a:t>Published Year :- CIKM’19</a:t>
            </a:r>
            <a:endParaRPr sz="2340"/>
          </a:p>
          <a:p>
            <a:pPr indent="0" lvl="0" marL="0" rtl="0" algn="l">
              <a:lnSpc>
                <a:spcPct val="90000"/>
              </a:lnSpc>
              <a:spcBef>
                <a:spcPts val="0"/>
              </a:spcBef>
              <a:spcAft>
                <a:spcPts val="0"/>
              </a:spcAft>
              <a:buSzPts val="440"/>
              <a:buNone/>
            </a:pPr>
            <a:r>
              <a:t/>
            </a:r>
            <a:endParaRPr sz="2340"/>
          </a:p>
          <a:p>
            <a:pPr indent="0" lvl="0" marL="457200" rtl="0" algn="l">
              <a:lnSpc>
                <a:spcPct val="90000"/>
              </a:lnSpc>
              <a:spcBef>
                <a:spcPts val="0"/>
              </a:spcBef>
              <a:spcAft>
                <a:spcPts val="0"/>
              </a:spcAft>
              <a:buSzPts val="440"/>
              <a:buNone/>
            </a:pPr>
            <a:r>
              <a:rPr lang="en" sz="2000">
                <a:latin typeface="Arial"/>
                <a:ea typeface="Arial"/>
                <a:cs typeface="Arial"/>
                <a:sym typeface="Arial"/>
              </a:rPr>
              <a:t>Shivani Rao, Konstantin Salomatin, Gungor Polatkan, Mahesh Joshi, Sneha Chaudhari, Vladislav Tcheprasov, Jeffrey Gee, Deepak Kumar. 2019. Evolution of a course recommendation system. In </a:t>
            </a:r>
            <a:r>
              <a:rPr i="1" lang="en" sz="2000">
                <a:latin typeface="Arial"/>
                <a:ea typeface="Arial"/>
                <a:cs typeface="Arial"/>
                <a:sym typeface="Arial"/>
              </a:rPr>
              <a:t>Proceedings of the 28th ACM International Conference on Information and Knowledge Management </a:t>
            </a:r>
            <a:r>
              <a:rPr lang="en" sz="2000">
                <a:latin typeface="Arial"/>
                <a:ea typeface="Arial"/>
                <a:cs typeface="Arial"/>
                <a:sym typeface="Arial"/>
              </a:rPr>
              <a:t>.</a:t>
            </a:r>
            <a:r>
              <a:rPr lang="en" sz="2000">
                <a:highlight>
                  <a:srgbClr val="FFFFFF"/>
                </a:highlight>
                <a:latin typeface="Arial"/>
                <a:ea typeface="Arial"/>
                <a:cs typeface="Arial"/>
                <a:sym typeface="Arial"/>
              </a:rPr>
              <a:t> </a:t>
            </a:r>
            <a:endParaRPr sz="20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ctrTitle"/>
          </p:nvPr>
        </p:nvSpPr>
        <p:spPr>
          <a:xfrm>
            <a:off x="598100" y="358478"/>
            <a:ext cx="8222100" cy="865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Problem Statement</a:t>
            </a:r>
            <a:endParaRPr/>
          </a:p>
        </p:txBody>
      </p:sp>
      <p:sp>
        <p:nvSpPr>
          <p:cNvPr id="104" name="Google Shape;104;p16"/>
          <p:cNvSpPr txBox="1"/>
          <p:nvPr>
            <p:ph idx="1" type="subTitle"/>
          </p:nvPr>
        </p:nvSpPr>
        <p:spPr>
          <a:xfrm>
            <a:off x="598100" y="2217190"/>
            <a:ext cx="8222100" cy="1857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523"/>
              <a:buNone/>
            </a:pPr>
            <a:r>
              <a:rPr lang="en" sz="2060">
                <a:latin typeface="Arial"/>
                <a:ea typeface="Arial"/>
                <a:cs typeface="Arial"/>
                <a:sym typeface="Arial"/>
              </a:rPr>
              <a:t>Our objective is to</a:t>
            </a:r>
            <a:r>
              <a:rPr lang="en" sz="2060">
                <a:latin typeface="Arial"/>
                <a:ea typeface="Arial"/>
                <a:cs typeface="Arial"/>
                <a:sym typeface="Arial"/>
              </a:rPr>
              <a:t> </a:t>
            </a:r>
            <a:r>
              <a:rPr lang="en" sz="2060">
                <a:latin typeface="Arial"/>
                <a:ea typeface="Arial"/>
                <a:cs typeface="Arial"/>
                <a:sym typeface="Arial"/>
              </a:rPr>
              <a:t>design and develop an effective course recommendation system that can provide personalized and relevant course recommendations to learners on an online learning platform.</a:t>
            </a:r>
            <a:endParaRPr sz="2060">
              <a:latin typeface="Arial"/>
              <a:ea typeface="Arial"/>
              <a:cs typeface="Arial"/>
              <a:sym typeface="Arial"/>
            </a:endParaRPr>
          </a:p>
          <a:p>
            <a:pPr indent="457200" lvl="0" marL="0" rtl="0" algn="just">
              <a:lnSpc>
                <a:spcPct val="95000"/>
              </a:lnSpc>
              <a:spcBef>
                <a:spcPts val="0"/>
              </a:spcBef>
              <a:spcAft>
                <a:spcPts val="0"/>
              </a:spcAft>
              <a:buSzPts val="523"/>
              <a:buNone/>
            </a:pPr>
            <a:r>
              <a:rPr lang="en" sz="1760">
                <a:latin typeface="Arial"/>
                <a:ea typeface="Arial"/>
                <a:cs typeface="Arial"/>
                <a:sym typeface="Arial"/>
              </a:rPr>
              <a:t> </a:t>
            </a:r>
            <a:endParaRPr sz="1997"/>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ctrTitle"/>
          </p:nvPr>
        </p:nvSpPr>
        <p:spPr>
          <a:xfrm>
            <a:off x="598100" y="358463"/>
            <a:ext cx="8222100" cy="4500900"/>
          </a:xfrm>
          <a:prstGeom prst="rect">
            <a:avLst/>
          </a:prstGeom>
        </p:spPr>
        <p:txBody>
          <a:bodyPr anchorCtr="0" anchor="b" bIns="91425" lIns="91425" spcFirstLastPara="1" rIns="91425" wrap="square" tIns="91425">
            <a:normAutofit/>
          </a:bodyPr>
          <a:lstStyle/>
          <a:p>
            <a:pPr indent="0" lvl="0" marL="914400" rtl="0" algn="l">
              <a:spcBef>
                <a:spcPts val="0"/>
              </a:spcBef>
              <a:spcAft>
                <a:spcPts val="0"/>
              </a:spcAft>
              <a:buNone/>
            </a:pPr>
            <a:r>
              <a:rPr lang="en" sz="2500"/>
              <a:t>LinkedIn Learning Recommendations</a:t>
            </a:r>
            <a:endParaRPr sz="2500"/>
          </a:p>
        </p:txBody>
      </p:sp>
      <p:sp>
        <p:nvSpPr>
          <p:cNvPr id="110" name="Google Shape;110;p17"/>
          <p:cNvSpPr txBox="1"/>
          <p:nvPr>
            <p:ph idx="1" type="subTitle"/>
          </p:nvPr>
        </p:nvSpPr>
        <p:spPr>
          <a:xfrm>
            <a:off x="598100" y="2217190"/>
            <a:ext cx="8222100" cy="1857000"/>
          </a:xfrm>
          <a:prstGeom prst="rect">
            <a:avLst/>
          </a:prstGeom>
        </p:spPr>
        <p:txBody>
          <a:bodyPr anchorCtr="0" anchor="t" bIns="91425" lIns="91425" spcFirstLastPara="1" rIns="91425" wrap="square" tIns="91425">
            <a:noAutofit/>
          </a:bodyPr>
          <a:lstStyle/>
          <a:p>
            <a:pPr indent="457200" lvl="0" marL="0" rtl="0" algn="just">
              <a:lnSpc>
                <a:spcPct val="95000"/>
              </a:lnSpc>
              <a:spcBef>
                <a:spcPts val="0"/>
              </a:spcBef>
              <a:spcAft>
                <a:spcPts val="0"/>
              </a:spcAft>
              <a:buSzPts val="523"/>
              <a:buNone/>
            </a:pPr>
            <a:r>
              <a:t/>
            </a:r>
            <a:endParaRPr sz="1760">
              <a:latin typeface="Arial"/>
              <a:ea typeface="Arial"/>
              <a:cs typeface="Arial"/>
              <a:sym typeface="Arial"/>
            </a:endParaRPr>
          </a:p>
          <a:p>
            <a:pPr indent="457200" lvl="0" marL="0" rtl="0" algn="just">
              <a:lnSpc>
                <a:spcPct val="95000"/>
              </a:lnSpc>
              <a:spcBef>
                <a:spcPts val="0"/>
              </a:spcBef>
              <a:spcAft>
                <a:spcPts val="0"/>
              </a:spcAft>
              <a:buSzPts val="523"/>
              <a:buNone/>
            </a:pPr>
            <a:r>
              <a:rPr lang="en" sz="1760">
                <a:latin typeface="Arial"/>
                <a:ea typeface="Arial"/>
                <a:cs typeface="Arial"/>
                <a:sym typeface="Arial"/>
              </a:rPr>
              <a:t> </a:t>
            </a:r>
            <a:endParaRPr sz="1997"/>
          </a:p>
        </p:txBody>
      </p:sp>
      <p:pic>
        <p:nvPicPr>
          <p:cNvPr id="111" name="Google Shape;111;p17"/>
          <p:cNvPicPr preferRelativeResize="0"/>
          <p:nvPr/>
        </p:nvPicPr>
        <p:blipFill>
          <a:blip r:embed="rId3">
            <a:alphaModFix/>
          </a:blip>
          <a:stretch>
            <a:fillRect/>
          </a:stretch>
        </p:blipFill>
        <p:spPr>
          <a:xfrm>
            <a:off x="2526500" y="498525"/>
            <a:ext cx="3541925" cy="3806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ctrTitle"/>
          </p:nvPr>
        </p:nvSpPr>
        <p:spPr>
          <a:xfrm>
            <a:off x="426650" y="2945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Improvements</a:t>
            </a:r>
            <a:endParaRPr/>
          </a:p>
        </p:txBody>
      </p:sp>
      <p:sp>
        <p:nvSpPr>
          <p:cNvPr id="117" name="Google Shape;117;p18"/>
          <p:cNvSpPr txBox="1"/>
          <p:nvPr>
            <p:ph idx="1" type="subTitle"/>
          </p:nvPr>
        </p:nvSpPr>
        <p:spPr>
          <a:xfrm>
            <a:off x="504875" y="1184575"/>
            <a:ext cx="8315400" cy="33822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p>
          <a:p>
            <a:pPr indent="-361950" lvl="0" marL="457200" rtl="0" algn="l">
              <a:spcBef>
                <a:spcPts val="0"/>
              </a:spcBef>
              <a:spcAft>
                <a:spcPts val="0"/>
              </a:spcAft>
              <a:buSzPts val="2100"/>
              <a:buChar char="●"/>
            </a:pPr>
            <a:r>
              <a:rPr lang="en"/>
              <a:t>Pre-requisites for a course are also recommended.</a:t>
            </a:r>
            <a:endParaRPr/>
          </a:p>
          <a:p>
            <a:pPr indent="-361950" lvl="0" marL="457200" rtl="0" algn="l">
              <a:spcBef>
                <a:spcPts val="0"/>
              </a:spcBef>
              <a:spcAft>
                <a:spcPts val="0"/>
              </a:spcAft>
              <a:buSzPts val="2100"/>
              <a:buChar char="●"/>
            </a:pPr>
            <a:r>
              <a:rPr lang="en"/>
              <a:t>Suggesting the top picks based on user profile.</a:t>
            </a:r>
            <a:endParaRPr/>
          </a:p>
          <a:p>
            <a:pPr indent="-361950" lvl="0" marL="457200" rtl="0" algn="l">
              <a:spcBef>
                <a:spcPts val="0"/>
              </a:spcBef>
              <a:spcAft>
                <a:spcPts val="0"/>
              </a:spcAft>
              <a:buSzPts val="2100"/>
              <a:buChar char="●"/>
            </a:pPr>
            <a:r>
              <a:rPr lang="en"/>
              <a:t>Based on the top rated and viewed courses.</a:t>
            </a:r>
            <a:endParaRPr/>
          </a:p>
          <a:p>
            <a:pPr indent="-361950" lvl="0" marL="457200" rtl="0" algn="l">
              <a:spcBef>
                <a:spcPts val="0"/>
              </a:spcBef>
              <a:spcAft>
                <a:spcPts val="0"/>
              </a:spcAft>
              <a:buSzPts val="2100"/>
              <a:buChar char="●"/>
            </a:pPr>
            <a:r>
              <a:rPr lang="en"/>
              <a:t>Suggesting based on the user history.</a:t>
            </a:r>
            <a:endParaRPr/>
          </a:p>
          <a:p>
            <a:pPr indent="-361950" lvl="0" marL="457200" rtl="0" algn="l">
              <a:spcBef>
                <a:spcPts val="0"/>
              </a:spcBef>
              <a:spcAft>
                <a:spcPts val="0"/>
              </a:spcAft>
              <a:buSzPts val="2100"/>
              <a:buChar char="●"/>
            </a:pPr>
            <a:r>
              <a:rPr lang="en"/>
              <a:t>Recommended top courses based on the organization.</a:t>
            </a:r>
            <a:endParaRPr/>
          </a:p>
          <a:p>
            <a:pPr indent="-361950" lvl="0" marL="457200" rtl="0" algn="l">
              <a:spcBef>
                <a:spcPts val="0"/>
              </a:spcBef>
              <a:spcAft>
                <a:spcPts val="0"/>
              </a:spcAft>
              <a:buSzPts val="2100"/>
              <a:buChar char="●"/>
            </a:pPr>
            <a:r>
              <a:rPr lang="en"/>
              <a:t>Suggesting based  on the Difficulty levels.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ctrTitle"/>
          </p:nvPr>
        </p:nvSpPr>
        <p:spPr>
          <a:xfrm>
            <a:off x="527975" y="6296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Conclusions</a:t>
            </a:r>
            <a:endParaRPr/>
          </a:p>
        </p:txBody>
      </p:sp>
      <p:sp>
        <p:nvSpPr>
          <p:cNvPr id="123" name="Google Shape;123;p19"/>
          <p:cNvSpPr txBox="1"/>
          <p:nvPr>
            <p:ph idx="1" type="subTitle"/>
          </p:nvPr>
        </p:nvSpPr>
        <p:spPr>
          <a:xfrm>
            <a:off x="647475" y="1468425"/>
            <a:ext cx="8222100" cy="3199800"/>
          </a:xfrm>
          <a:prstGeom prst="rect">
            <a:avLst/>
          </a:prstGeom>
        </p:spPr>
        <p:txBody>
          <a:bodyPr anchorCtr="0" anchor="t" bIns="91425" lIns="91425" spcFirstLastPara="1" rIns="91425" wrap="square" tIns="91425">
            <a:normAutofit lnSpcReduction="10000"/>
          </a:bodyPr>
          <a:lstStyle/>
          <a:p>
            <a:pPr indent="-361950" lvl="0" marL="457200" rtl="0" algn="l">
              <a:spcBef>
                <a:spcPts val="0"/>
              </a:spcBef>
              <a:spcAft>
                <a:spcPts val="0"/>
              </a:spcAft>
              <a:buSzPts val="2100"/>
              <a:buChar char="●"/>
            </a:pPr>
            <a:r>
              <a:rPr lang="en"/>
              <a:t>Base </a:t>
            </a:r>
            <a:r>
              <a:rPr lang="en"/>
              <a:t>paper discusses the evolution of a course recommender system for LinkedIn Learning, an online learning platform.</a:t>
            </a:r>
            <a:endParaRPr/>
          </a:p>
          <a:p>
            <a:pPr indent="0" lvl="0" marL="457200" rtl="0" algn="l">
              <a:spcBef>
                <a:spcPts val="0"/>
              </a:spcBef>
              <a:spcAft>
                <a:spcPts val="0"/>
              </a:spcAft>
              <a:buNone/>
            </a:pPr>
            <a:r>
              <a:rPr lang="en"/>
              <a:t> </a:t>
            </a:r>
            <a:endParaRPr/>
          </a:p>
          <a:p>
            <a:pPr indent="-361950" lvl="0" marL="457200" rtl="0" algn="l">
              <a:spcBef>
                <a:spcPts val="0"/>
              </a:spcBef>
              <a:spcAft>
                <a:spcPts val="0"/>
              </a:spcAft>
              <a:buSzPts val="2100"/>
              <a:buChar char="●"/>
            </a:pPr>
            <a:r>
              <a:rPr lang="en"/>
              <a:t>System was able to mine activity data and develop a scalable supervised learning platform that supported multi-channel models</a:t>
            </a:r>
            <a:endParaRPr/>
          </a:p>
          <a:p>
            <a:pPr indent="0" lvl="0" marL="457200" rtl="0" algn="l">
              <a:spcBef>
                <a:spcPts val="0"/>
              </a:spcBef>
              <a:spcAft>
                <a:spcPts val="0"/>
              </a:spcAft>
              <a:buNone/>
            </a:pPr>
            <a:r>
              <a:t/>
            </a:r>
            <a:endParaRPr/>
          </a:p>
          <a:p>
            <a:pPr indent="-361950" lvl="0" marL="457200" rtl="0" algn="l">
              <a:spcBef>
                <a:spcPts val="0"/>
              </a:spcBef>
              <a:spcAft>
                <a:spcPts val="0"/>
              </a:spcAft>
              <a:buSzPts val="2100"/>
              <a:buChar char="●"/>
            </a:pPr>
            <a:r>
              <a:rPr lang="en"/>
              <a:t>Improvements using techniques like GLMix to consider per-member and per-course patterns and enhance the user experience.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ctrTitle"/>
          </p:nvPr>
        </p:nvSpPr>
        <p:spPr>
          <a:xfrm>
            <a:off x="3003625" y="1877125"/>
            <a:ext cx="43497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