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9144000" cy="51435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914400" y="2443163"/>
            <a:ext cx="7315200" cy="23145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bbb5d4477_2_16: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9bbb5d4477_2_1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bbb5d4477_2_21: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9bbb5d4477_2_2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a1e9396f8_0_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a1e9396f8_0_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8a1e9396f8_0_9: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a1e9396f8_0_34: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8a1e9396f8_0_3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064c960d5_0_30: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6064c960d5_0_3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2:notes"/>
          <p:cNvSpPr txBox="1"/>
          <p:nvPr>
            <p:ph idx="1" type="body"/>
          </p:nvPr>
        </p:nvSpPr>
        <p:spPr>
          <a:xfrm>
            <a:off x="914400" y="2443163"/>
            <a:ext cx="7315200" cy="23145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64c960d5_0_4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64c960d5_0_4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6064c960d5_0_49: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a47d1f8ac_0_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a47d1f8ac_0_8: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8a47d1f8ac_0_8: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064c960d5_0_2: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064c960d5_0_2: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6064c960d5_0_2: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064c960d5_0_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064c960d5_0_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6064c960d5_0_9: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064c960d5_0_1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064c960d5_0_16: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6064c960d5_0_16: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064c960d5_0_2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064c960d5_0_23: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6064c960d5_0_23: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bbb5d4477_4_3: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9bbb5d4477_4_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c6ed656af_1_5: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4c6ed656af_1_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bbb5d4477_2_1: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9bbb5d4477_2_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bbb5d4477_2_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9bbb5d4477_2_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rmAutofit/>
          </a:bodyPr>
          <a:lstStyle>
            <a:lvl1pPr lvl="0" algn="r">
              <a:spcBef>
                <a:spcPts val="0"/>
              </a:spcBef>
              <a:spcAft>
                <a:spcPts val="0"/>
              </a:spcAft>
              <a:buClr>
                <a:srgbClr val="FFFFFF"/>
              </a:buClr>
              <a:buSzPts val="4800"/>
              <a:buFont typeface="Cambria"/>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lt1"/>
              </a:buClr>
              <a:buSzPts val="2600"/>
              <a:buFont typeface="Cambria"/>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0" name="Google Shape;20;p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Clr>
                <a:schemeClr val="dk1"/>
              </a:buClr>
              <a:buSzPts val="1300"/>
              <a:buFont typeface="Roboto"/>
              <a:buChar char="●"/>
              <a:defRPr/>
            </a:lvl1pPr>
            <a:lvl2pPr indent="-298450" lvl="1" marL="914400" algn="l">
              <a:spcBef>
                <a:spcPts val="0"/>
              </a:spcBef>
              <a:spcAft>
                <a:spcPts val="0"/>
              </a:spcAft>
              <a:buSzPts val="1100"/>
              <a:buFont typeface="Calibri"/>
              <a:buChar char="○"/>
              <a:defRPr/>
            </a:lvl2pPr>
            <a:lvl3pPr indent="-298450" lvl="2" marL="1371600" algn="l">
              <a:spcBef>
                <a:spcPts val="0"/>
              </a:spcBef>
              <a:spcAft>
                <a:spcPts val="0"/>
              </a:spcAft>
              <a:buSzPts val="1100"/>
              <a:buFont typeface="Calibri"/>
              <a:buChar char="■"/>
              <a:defRPr/>
            </a:lvl3pPr>
            <a:lvl4pPr indent="-298450" lvl="3" marL="1828800" algn="l">
              <a:spcBef>
                <a:spcPts val="0"/>
              </a:spcBef>
              <a:spcAft>
                <a:spcPts val="0"/>
              </a:spcAft>
              <a:buSzPts val="1100"/>
              <a:buFont typeface="Calibri"/>
              <a:buChar char="●"/>
              <a:defRPr/>
            </a:lvl4pPr>
            <a:lvl5pPr indent="-298450" lvl="4" marL="2286000" algn="l">
              <a:spcBef>
                <a:spcPts val="0"/>
              </a:spcBef>
              <a:spcAft>
                <a:spcPts val="0"/>
              </a:spcAft>
              <a:buSzPts val="1100"/>
              <a:buFont typeface="Calibri"/>
              <a:buChar char="○"/>
              <a:defRPr/>
            </a:lvl5pPr>
            <a:lvl6pPr indent="-298450" lvl="5" marL="2743200" algn="l">
              <a:spcBef>
                <a:spcPts val="0"/>
              </a:spcBef>
              <a:spcAft>
                <a:spcPts val="0"/>
              </a:spcAft>
              <a:buSzPts val="1100"/>
              <a:buFont typeface="Calibri"/>
              <a:buChar char="■"/>
              <a:defRPr/>
            </a:lvl6pPr>
            <a:lvl7pPr indent="-298450" lvl="6" marL="3200400" algn="l">
              <a:spcBef>
                <a:spcPts val="0"/>
              </a:spcBef>
              <a:spcAft>
                <a:spcPts val="0"/>
              </a:spcAft>
              <a:buSzPts val="1100"/>
              <a:buFont typeface="Calibri"/>
              <a:buChar char="●"/>
              <a:defRPr/>
            </a:lvl7pPr>
            <a:lvl8pPr indent="-298450" lvl="7" marL="3657600" algn="l">
              <a:spcBef>
                <a:spcPts val="0"/>
              </a:spcBef>
              <a:spcAft>
                <a:spcPts val="0"/>
              </a:spcAft>
              <a:buSzPts val="1100"/>
              <a:buFont typeface="Calibri"/>
              <a:buChar char="○"/>
              <a:defRPr/>
            </a:lvl8pPr>
            <a:lvl9pPr indent="-298450" lvl="8" marL="4114800" algn="l">
              <a:spcBef>
                <a:spcPts val="0"/>
              </a:spcBef>
              <a:spcAft>
                <a:spcPts val="0"/>
              </a:spcAft>
              <a:buSzPts val="1100"/>
              <a:buFont typeface="Calibri"/>
              <a:buChar char="■"/>
              <a:defRPr/>
            </a:lvl9pPr>
          </a:lstStyle>
          <a:p/>
        </p:txBody>
      </p:sp>
      <p:sp>
        <p:nvSpPr>
          <p:cNvPr id="21" name="Google Shape;21;p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Clr>
                <a:schemeClr val="dk1"/>
              </a:buClr>
              <a:buSzPts val="1300"/>
              <a:buFont typeface="Roboto"/>
              <a:buChar char="●"/>
              <a:defRPr/>
            </a:lvl1pPr>
            <a:lvl2pPr indent="-298450" lvl="1" marL="914400" algn="l">
              <a:spcBef>
                <a:spcPts val="0"/>
              </a:spcBef>
              <a:spcAft>
                <a:spcPts val="0"/>
              </a:spcAft>
              <a:buSzPts val="1100"/>
              <a:buFont typeface="Calibri"/>
              <a:buChar char="○"/>
              <a:defRPr/>
            </a:lvl2pPr>
            <a:lvl3pPr indent="-298450" lvl="2" marL="1371600" algn="l">
              <a:spcBef>
                <a:spcPts val="0"/>
              </a:spcBef>
              <a:spcAft>
                <a:spcPts val="0"/>
              </a:spcAft>
              <a:buSzPts val="1100"/>
              <a:buFont typeface="Calibri"/>
              <a:buChar char="■"/>
              <a:defRPr/>
            </a:lvl3pPr>
            <a:lvl4pPr indent="-298450" lvl="3" marL="1828800" algn="l">
              <a:spcBef>
                <a:spcPts val="0"/>
              </a:spcBef>
              <a:spcAft>
                <a:spcPts val="0"/>
              </a:spcAft>
              <a:buSzPts val="1100"/>
              <a:buFont typeface="Calibri"/>
              <a:buChar char="●"/>
              <a:defRPr/>
            </a:lvl4pPr>
            <a:lvl5pPr indent="-298450" lvl="4" marL="2286000" algn="l">
              <a:spcBef>
                <a:spcPts val="0"/>
              </a:spcBef>
              <a:spcAft>
                <a:spcPts val="0"/>
              </a:spcAft>
              <a:buSzPts val="1100"/>
              <a:buFont typeface="Calibri"/>
              <a:buChar char="○"/>
              <a:defRPr/>
            </a:lvl5pPr>
            <a:lvl6pPr indent="-298450" lvl="5" marL="2743200" algn="l">
              <a:spcBef>
                <a:spcPts val="0"/>
              </a:spcBef>
              <a:spcAft>
                <a:spcPts val="0"/>
              </a:spcAft>
              <a:buSzPts val="1100"/>
              <a:buFont typeface="Calibri"/>
              <a:buChar char="■"/>
              <a:defRPr/>
            </a:lvl6pPr>
            <a:lvl7pPr indent="-298450" lvl="6" marL="3200400" algn="l">
              <a:spcBef>
                <a:spcPts val="0"/>
              </a:spcBef>
              <a:spcAft>
                <a:spcPts val="0"/>
              </a:spcAft>
              <a:buSzPts val="1100"/>
              <a:buFont typeface="Calibri"/>
              <a:buChar char="●"/>
              <a:defRPr/>
            </a:lvl7pPr>
            <a:lvl8pPr indent="-298450" lvl="7" marL="3657600" algn="l">
              <a:spcBef>
                <a:spcPts val="0"/>
              </a:spcBef>
              <a:spcAft>
                <a:spcPts val="0"/>
              </a:spcAft>
              <a:buSzPts val="1100"/>
              <a:buFont typeface="Calibri"/>
              <a:buChar char="○"/>
              <a:defRPr/>
            </a:lvl8pPr>
            <a:lvl9pPr indent="-298450" lvl="8" marL="4114800" algn="l">
              <a:spcBef>
                <a:spcPts val="0"/>
              </a:spcBef>
              <a:spcAft>
                <a:spcPts val="0"/>
              </a:spcAft>
              <a:buSzPts val="1100"/>
              <a:buFont typeface="Calibri"/>
              <a:buChar char="■"/>
              <a:defRPr/>
            </a:lvl9pPr>
          </a:lstStyle>
          <a:p/>
        </p:txBody>
      </p:sp>
      <p:sp>
        <p:nvSpPr>
          <p:cNvPr id="22" name="Google Shape;22;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630143" y="369209"/>
            <a:ext cx="588371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395182" y="1128005"/>
            <a:ext cx="8353634" cy="33655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500">
                <a:solidFill>
                  <a:schemeClr val="dk1"/>
                </a:solidFill>
                <a:latin typeface="Roboto"/>
                <a:ea typeface="Roboto"/>
                <a:cs typeface="Roboto"/>
                <a:sym typeface="Robo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5"/>
          <p:cNvSpPr txBox="1"/>
          <p:nvPr>
            <p:ph type="ctrTitle"/>
          </p:nvPr>
        </p:nvSpPr>
        <p:spPr>
          <a:xfrm>
            <a:off x="1630143" y="369209"/>
            <a:ext cx="588371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6"/>
          <p:cNvSpPr txBox="1"/>
          <p:nvPr>
            <p:ph type="title"/>
          </p:nvPr>
        </p:nvSpPr>
        <p:spPr>
          <a:xfrm>
            <a:off x="1630143" y="369209"/>
            <a:ext cx="588371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7"/>
          <p:cNvSpPr txBox="1"/>
          <p:nvPr>
            <p:ph type="title"/>
          </p:nvPr>
        </p:nvSpPr>
        <p:spPr>
          <a:xfrm>
            <a:off x="1630143" y="369209"/>
            <a:ext cx="588371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7"/>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7" name="Shape 47"/>
        <p:cNvGrpSpPr/>
        <p:nvPr/>
      </p:nvGrpSpPr>
      <p:grpSpPr>
        <a:xfrm>
          <a:off x="0" y="0"/>
          <a:ext cx="0" cy="0"/>
          <a:chOff x="0" y="0"/>
          <a:chExt cx="0" cy="0"/>
        </a:xfrm>
      </p:grpSpPr>
      <p:sp>
        <p:nvSpPr>
          <p:cNvPr id="48" name="Google Shape;48;p8"/>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022350"/>
          </a:xfrm>
          <a:custGeom>
            <a:rect b="b" l="l" r="r" t="t"/>
            <a:pathLst>
              <a:path extrusionOk="0" h="1022350" w="9144000">
                <a:moveTo>
                  <a:pt x="9143999" y="1021799"/>
                </a:moveTo>
                <a:lnTo>
                  <a:pt x="0" y="1021799"/>
                </a:lnTo>
                <a:lnTo>
                  <a:pt x="0" y="0"/>
                </a:lnTo>
                <a:lnTo>
                  <a:pt x="9143999" y="0"/>
                </a:lnTo>
                <a:lnTo>
                  <a:pt x="9143999" y="1021799"/>
                </a:lnTo>
                <a:close/>
              </a:path>
            </a:pathLst>
          </a:custGeom>
          <a:solidFill>
            <a:srgbClr val="3138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txBox="1"/>
          <p:nvPr>
            <p:ph type="title"/>
          </p:nvPr>
        </p:nvSpPr>
        <p:spPr>
          <a:xfrm>
            <a:off x="1630143" y="369209"/>
            <a:ext cx="5883712"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0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395182" y="1128005"/>
            <a:ext cx="8353634" cy="33655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500" u="none" cap="none" strike="noStrike">
                <a:solidFill>
                  <a:schemeClr val="dk1"/>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384750" y="4855286"/>
            <a:ext cx="797560" cy="21462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2223257" y="4855286"/>
            <a:ext cx="4698365" cy="21462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eeexplore.ieee.org/document/8394569" TargetMode="External"/><Relationship Id="rId4" Type="http://schemas.openxmlformats.org/officeDocument/2006/relationships/hyperlink" Target="https://ieeexplore.ieee.org/document/9118213" TargetMode="External"/><Relationship Id="rId5" Type="http://schemas.openxmlformats.org/officeDocument/2006/relationships/hyperlink" Target="https://www.researchgate.net/publication/351177519_Research_on_Blockchain-Based_E-Bidding_System" TargetMode="External"/><Relationship Id="rId6" Type="http://schemas.openxmlformats.org/officeDocument/2006/relationships/hyperlink" Target="https://www.mdpi.com/2079-9292/8/4/422" TargetMode="External"/><Relationship Id="rId7" Type="http://schemas.openxmlformats.org/officeDocument/2006/relationships/hyperlink" Target="https://arxiv.org/abs/2110.1253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ieeexplore.ieee.org/document/9432664" TargetMode="External"/><Relationship Id="rId4" Type="http://schemas.openxmlformats.org/officeDocument/2006/relationships/hyperlink" Target="https://ieeexplore.ieee.org/document/1016969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ctrTitle"/>
          </p:nvPr>
        </p:nvSpPr>
        <p:spPr>
          <a:xfrm>
            <a:off x="609600" y="1200150"/>
            <a:ext cx="8398200" cy="457200"/>
          </a:xfrm>
          <a:prstGeom prst="rect">
            <a:avLst/>
          </a:prstGeom>
          <a:noFill/>
          <a:ln>
            <a:noFill/>
          </a:ln>
        </p:spPr>
        <p:txBody>
          <a:bodyPr anchorCtr="0" anchor="ctr" bIns="91425" lIns="91425" spcFirstLastPara="1" rIns="91425" wrap="square" tIns="91425">
            <a:normAutofit fontScale="90000"/>
          </a:bodyPr>
          <a:lstStyle/>
          <a:p>
            <a:pPr indent="457200" lvl="0" marL="457200" rtl="0" algn="l">
              <a:spcBef>
                <a:spcPts val="0"/>
              </a:spcBef>
              <a:spcAft>
                <a:spcPts val="0"/>
              </a:spcAft>
              <a:buSzPct val="148148"/>
              <a:buFont typeface="Times New Roman"/>
              <a:buNone/>
            </a:pPr>
            <a:r>
              <a:rPr b="1" lang="en" sz="3600">
                <a:solidFill>
                  <a:schemeClr val="dk1"/>
                </a:solidFill>
                <a:latin typeface="Times New Roman"/>
                <a:ea typeface="Times New Roman"/>
                <a:cs typeface="Times New Roman"/>
                <a:sym typeface="Times New Roman"/>
              </a:rPr>
              <a:t>Blockchain Based Auction Platform</a:t>
            </a:r>
            <a:endParaRPr b="1" sz="3600">
              <a:solidFill>
                <a:schemeClr val="dk1"/>
              </a:solidFill>
              <a:latin typeface="Times New Roman"/>
              <a:ea typeface="Times New Roman"/>
              <a:cs typeface="Times New Roman"/>
              <a:sym typeface="Times New Roman"/>
            </a:endParaRPr>
          </a:p>
        </p:txBody>
      </p:sp>
      <p:sp>
        <p:nvSpPr>
          <p:cNvPr id="56" name="Google Shape;56;p9"/>
          <p:cNvSpPr txBox="1"/>
          <p:nvPr/>
        </p:nvSpPr>
        <p:spPr>
          <a:xfrm>
            <a:off x="1981200" y="1809750"/>
            <a:ext cx="4572000" cy="15546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200"/>
              <a:buFont typeface="Times New Roman"/>
              <a:buNone/>
            </a:pPr>
            <a:r>
              <a:rPr b="1" lang="en" sz="1800">
                <a:solidFill>
                  <a:schemeClr val="dk1"/>
                </a:solidFill>
                <a:latin typeface="Times New Roman"/>
                <a:ea typeface="Times New Roman"/>
                <a:cs typeface="Times New Roman"/>
                <a:sym typeface="Times New Roman"/>
              </a:rPr>
              <a:t>Presented by</a:t>
            </a:r>
            <a:r>
              <a:rPr lang="en" sz="1700" u="sng">
                <a:solidFill>
                  <a:schemeClr val="dk1"/>
                </a:solidFill>
                <a:latin typeface="Times New Roman"/>
                <a:ea typeface="Times New Roman"/>
                <a:cs typeface="Times New Roman"/>
                <a:sym typeface="Times New Roman"/>
              </a:rPr>
              <a:t> </a:t>
            </a:r>
            <a:endParaRPr sz="17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 sz="1800">
                <a:solidFill>
                  <a:schemeClr val="dk1"/>
                </a:solidFill>
                <a:latin typeface="Times New Roman"/>
                <a:ea typeface="Times New Roman"/>
                <a:cs typeface="Times New Roman"/>
                <a:sym typeface="Times New Roman"/>
              </a:rPr>
              <a:t>Aditya Hegde (201IT105)</a:t>
            </a:r>
            <a:endParaRPr sz="1700" u="sng">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500"/>
              <a:buFont typeface="Times New Roman"/>
              <a:buNone/>
            </a:pPr>
            <a:r>
              <a:rPr lang="en" sz="1800">
                <a:solidFill>
                  <a:schemeClr val="dk1"/>
                </a:solidFill>
                <a:latin typeface="Times New Roman"/>
                <a:ea typeface="Times New Roman"/>
                <a:cs typeface="Times New Roman"/>
                <a:sym typeface="Times New Roman"/>
              </a:rPr>
              <a:t>Rakshith Jain </a:t>
            </a:r>
            <a:r>
              <a:rPr lang="en" sz="1800">
                <a:solidFill>
                  <a:schemeClr val="dk1"/>
                </a:solidFill>
                <a:latin typeface="Times New Roman"/>
                <a:ea typeface="Times New Roman"/>
                <a:cs typeface="Times New Roman"/>
                <a:sym typeface="Times New Roman"/>
              </a:rPr>
              <a:t>(201IT147)</a:t>
            </a:r>
            <a:endParaRPr sz="1700"/>
          </a:p>
          <a:p>
            <a:pPr indent="0" lvl="0" marL="0" marR="0" rtl="0" algn="ctr">
              <a:spcBef>
                <a:spcPts val="0"/>
              </a:spcBef>
              <a:spcAft>
                <a:spcPts val="0"/>
              </a:spcAft>
              <a:buNone/>
            </a:pPr>
            <a:r>
              <a:rPr lang="en" sz="1800">
                <a:solidFill>
                  <a:schemeClr val="dk1"/>
                </a:solidFill>
                <a:latin typeface="Times New Roman"/>
                <a:ea typeface="Times New Roman"/>
                <a:cs typeface="Times New Roman"/>
                <a:sym typeface="Times New Roman"/>
              </a:rPr>
              <a:t>Satyam Vats </a:t>
            </a:r>
            <a:r>
              <a:rPr lang="en" sz="1800">
                <a:solidFill>
                  <a:schemeClr val="dk1"/>
                </a:solidFill>
                <a:latin typeface="Times New Roman"/>
                <a:ea typeface="Times New Roman"/>
                <a:cs typeface="Times New Roman"/>
                <a:sym typeface="Times New Roman"/>
              </a:rPr>
              <a:t>(201IT156)</a:t>
            </a:r>
            <a:endParaRPr sz="1700"/>
          </a:p>
          <a:p>
            <a:pPr indent="0" lvl="0" marL="0" marR="0" rtl="0" algn="ctr">
              <a:spcBef>
                <a:spcPts val="0"/>
              </a:spcBef>
              <a:spcAft>
                <a:spcPts val="0"/>
              </a:spcAft>
              <a:buNone/>
            </a:pPr>
            <a:r>
              <a:t/>
            </a:r>
            <a:endParaRPr sz="1700"/>
          </a:p>
        </p:txBody>
      </p:sp>
      <p:sp>
        <p:nvSpPr>
          <p:cNvPr id="57" name="Google Shape;57;p9"/>
          <p:cNvSpPr txBox="1"/>
          <p:nvPr/>
        </p:nvSpPr>
        <p:spPr>
          <a:xfrm>
            <a:off x="1219200" y="209550"/>
            <a:ext cx="7011500" cy="50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2400"/>
              <a:buFont typeface="Times New Roman"/>
              <a:buNone/>
            </a:pPr>
            <a:r>
              <a:rPr lang="en" sz="2400">
                <a:solidFill>
                  <a:schemeClr val="dk1"/>
                </a:solidFill>
                <a:latin typeface="Times New Roman"/>
                <a:ea typeface="Times New Roman"/>
                <a:cs typeface="Times New Roman"/>
                <a:sym typeface="Times New Roman"/>
              </a:rPr>
              <a:t> </a:t>
            </a:r>
            <a:r>
              <a:rPr lang="en" sz="2400">
                <a:solidFill>
                  <a:schemeClr val="lt1"/>
                </a:solidFill>
                <a:latin typeface="Times New Roman"/>
                <a:ea typeface="Times New Roman"/>
                <a:cs typeface="Times New Roman"/>
                <a:sym typeface="Times New Roman"/>
              </a:rPr>
              <a:t>Blockchain </a:t>
            </a:r>
            <a:r>
              <a:rPr lang="en" sz="2400">
                <a:solidFill>
                  <a:schemeClr val="lt1"/>
                </a:solidFill>
                <a:latin typeface="Times New Roman"/>
                <a:ea typeface="Times New Roman"/>
                <a:cs typeface="Times New Roman"/>
                <a:sym typeface="Times New Roman"/>
              </a:rPr>
              <a:t>(IT465) Mid-Semester Evaluation</a:t>
            </a:r>
            <a:endParaRPr sz="2400">
              <a:solidFill>
                <a:schemeClr val="lt1"/>
              </a:solidFill>
              <a:latin typeface="Times New Roman"/>
              <a:ea typeface="Times New Roman"/>
              <a:cs typeface="Times New Roman"/>
              <a:sym typeface="Times New Roman"/>
            </a:endParaRPr>
          </a:p>
        </p:txBody>
      </p:sp>
      <p:sp>
        <p:nvSpPr>
          <p:cNvPr id="58" name="Google Shape;58;p9"/>
          <p:cNvSpPr txBox="1"/>
          <p:nvPr/>
        </p:nvSpPr>
        <p:spPr>
          <a:xfrm>
            <a:off x="2667000" y="3190250"/>
            <a:ext cx="3124200" cy="10158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1400"/>
              <a:buFont typeface="Times New Roman"/>
              <a:buNone/>
            </a:pPr>
            <a:r>
              <a:rPr b="1" lang="en" sz="1800">
                <a:solidFill>
                  <a:schemeClr val="dk1"/>
                </a:solidFill>
                <a:latin typeface="Times New Roman"/>
                <a:ea typeface="Times New Roman"/>
                <a:cs typeface="Times New Roman"/>
                <a:sym typeface="Times New Roman"/>
              </a:rPr>
              <a:t>Guided By</a:t>
            </a:r>
            <a:endParaRPr b="1" sz="1800"/>
          </a:p>
          <a:p>
            <a:pPr indent="0" lvl="0" marL="0" marR="0" rtl="0" algn="ctr">
              <a:spcBef>
                <a:spcPts val="0"/>
              </a:spcBef>
              <a:spcAft>
                <a:spcPts val="0"/>
              </a:spcAft>
              <a:buClr>
                <a:schemeClr val="dk1"/>
              </a:buClr>
              <a:buSzPts val="1400"/>
              <a:buFont typeface="Times New Roman"/>
              <a:buNone/>
            </a:pPr>
            <a:r>
              <a:rPr lang="en" sz="1800">
                <a:solidFill>
                  <a:schemeClr val="dk1"/>
                </a:solidFill>
                <a:latin typeface="Times New Roman"/>
                <a:ea typeface="Times New Roman"/>
                <a:cs typeface="Times New Roman"/>
                <a:sym typeface="Times New Roman"/>
              </a:rPr>
              <a:t>Dr. Bhawana Rudra</a:t>
            </a:r>
            <a:endParaRPr sz="1800"/>
          </a:p>
          <a:p>
            <a:pPr indent="0" lvl="0" marL="0" marR="0" rtl="0" algn="ctr">
              <a:spcBef>
                <a:spcPts val="0"/>
              </a:spcBef>
              <a:spcAft>
                <a:spcPts val="0"/>
              </a:spcAft>
              <a:buClr>
                <a:schemeClr val="dk1"/>
              </a:buClr>
              <a:buSzPts val="1400"/>
              <a:buFont typeface="Times New Roman"/>
              <a:buNone/>
            </a:pPr>
            <a:r>
              <a:rPr lang="en" sz="1800">
                <a:solidFill>
                  <a:schemeClr val="dk1"/>
                </a:solidFill>
                <a:latin typeface="Times New Roman"/>
                <a:ea typeface="Times New Roman"/>
                <a:cs typeface="Times New Roman"/>
                <a:sym typeface="Times New Roman"/>
              </a:rPr>
              <a:t>Assistant Professor</a:t>
            </a:r>
            <a:endParaRPr sz="1800">
              <a:solidFill>
                <a:schemeClr val="dk1"/>
              </a:solidFill>
              <a:latin typeface="Times New Roman"/>
              <a:ea typeface="Times New Roman"/>
              <a:cs typeface="Times New Roman"/>
              <a:sym typeface="Times New Roman"/>
            </a:endParaRPr>
          </a:p>
        </p:txBody>
      </p:sp>
      <p:sp>
        <p:nvSpPr>
          <p:cNvPr id="59" name="Google Shape;59;p9"/>
          <p:cNvSpPr txBox="1"/>
          <p:nvPr/>
        </p:nvSpPr>
        <p:spPr>
          <a:xfrm>
            <a:off x="0" y="4362361"/>
            <a:ext cx="9144000" cy="800189"/>
          </a:xfrm>
          <a:prstGeom prst="rect">
            <a:avLst/>
          </a:prstGeom>
          <a:solidFill>
            <a:srgbClr val="CDCDCD"/>
          </a:solid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dk1"/>
              </a:buClr>
              <a:buSzPts val="2000"/>
              <a:buFont typeface="Times New Roman"/>
              <a:buNone/>
            </a:pPr>
            <a:r>
              <a:rPr b="1" lang="en" sz="2000">
                <a:solidFill>
                  <a:schemeClr val="dk1"/>
                </a:solidFill>
                <a:latin typeface="Times New Roman"/>
                <a:ea typeface="Times New Roman"/>
                <a:cs typeface="Times New Roman"/>
                <a:sym typeface="Times New Roman"/>
              </a:rPr>
              <a:t>Department of Information Technology</a:t>
            </a:r>
            <a:endParaRPr/>
          </a:p>
          <a:p>
            <a:pPr indent="0" lvl="0" marL="0" marR="0" rtl="0" algn="ctr">
              <a:spcBef>
                <a:spcPts val="0"/>
              </a:spcBef>
              <a:spcAft>
                <a:spcPts val="0"/>
              </a:spcAft>
              <a:buClr>
                <a:schemeClr val="dk1"/>
              </a:buClr>
              <a:buSzPts val="2000"/>
              <a:buFont typeface="Times New Roman"/>
              <a:buNone/>
            </a:pPr>
            <a:r>
              <a:rPr b="1" lang="en" sz="2000">
                <a:solidFill>
                  <a:schemeClr val="dk1"/>
                </a:solidFill>
                <a:latin typeface="Times New Roman"/>
                <a:ea typeface="Times New Roman"/>
                <a:cs typeface="Times New Roman"/>
                <a:sym typeface="Times New Roman"/>
              </a:rPr>
              <a:t>National Institute of Technology Karnataka, Surathkal-575025</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828800" y="285750"/>
            <a:ext cx="5221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7)</a:t>
            </a:r>
            <a:endParaRPr>
              <a:latin typeface="Times New Roman"/>
              <a:ea typeface="Times New Roman"/>
              <a:cs typeface="Times New Roman"/>
              <a:sym typeface="Times New Roman"/>
            </a:endParaRPr>
          </a:p>
        </p:txBody>
      </p:sp>
      <p:sp>
        <p:nvSpPr>
          <p:cNvPr id="114" name="Google Shape;114;p18"/>
          <p:cNvSpPr txBox="1"/>
          <p:nvPr/>
        </p:nvSpPr>
        <p:spPr>
          <a:xfrm>
            <a:off x="327275" y="1146400"/>
            <a:ext cx="8597100" cy="382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   In paper ”Secure Online E-Auction System using Blockchain Technology” :-</a:t>
            </a:r>
            <a:endParaRPr sz="1700">
              <a:latin typeface="Roboto"/>
              <a:ea typeface="Roboto"/>
              <a:cs typeface="Roboto"/>
              <a:sym typeface="Roboto"/>
            </a:endParaRPr>
          </a:p>
          <a:p>
            <a:pPr indent="0" lvl="0" marL="0" rtl="0" algn="l">
              <a:lnSpc>
                <a:spcPct val="115000"/>
              </a:lnSpc>
              <a:spcBef>
                <a:spcPts val="0"/>
              </a:spcBef>
              <a:spcAft>
                <a:spcPts val="0"/>
              </a:spcAft>
              <a:buNone/>
            </a:pPr>
            <a:r>
              <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designs an online system using blockchain technology and smart contracts. They</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          </a:t>
            </a:r>
            <a:r>
              <a:rPr lang="en" sz="1700">
                <a:latin typeface="Roboto"/>
                <a:ea typeface="Roboto"/>
                <a:cs typeface="Roboto"/>
                <a:sym typeface="Roboto"/>
              </a:rPr>
              <a:t>d</a:t>
            </a:r>
            <a:r>
              <a:rPr lang="en" sz="1700">
                <a:latin typeface="Roboto"/>
                <a:ea typeface="Roboto"/>
                <a:cs typeface="Roboto"/>
                <a:sym typeface="Roboto"/>
              </a:rPr>
              <a:t>eveloped a user-friendly, reliable, trustworthy, and secure web application for the</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          auction of electronic goods and items. </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They have used css, html, react js, AI, machine</a:t>
            </a:r>
            <a:r>
              <a:rPr lang="en" sz="1700">
                <a:latin typeface="Roboto"/>
                <a:ea typeface="Roboto"/>
                <a:cs typeface="Roboto"/>
                <a:sym typeface="Roboto"/>
              </a:rPr>
              <a:t> </a:t>
            </a:r>
            <a:r>
              <a:rPr lang="en" sz="1700">
                <a:latin typeface="Roboto"/>
                <a:ea typeface="Roboto"/>
                <a:cs typeface="Roboto"/>
                <a:sym typeface="Roboto"/>
              </a:rPr>
              <a:t>learning, chatbots, Ui path for automation on</a:t>
            </a:r>
            <a:r>
              <a:rPr lang="en" sz="1700">
                <a:latin typeface="Roboto"/>
                <a:ea typeface="Roboto"/>
                <a:cs typeface="Roboto"/>
                <a:sym typeface="Roboto"/>
              </a:rPr>
              <a:t> </a:t>
            </a:r>
            <a:r>
              <a:rPr lang="en" sz="1700">
                <a:latin typeface="Roboto"/>
                <a:ea typeface="Roboto"/>
                <a:cs typeface="Roboto"/>
                <a:sym typeface="Roboto"/>
              </a:rPr>
              <a:t>the frontend, and MySQL, MongoDB on the backend to fetch data from the database.</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There are different modules for seller, bidder and admin with the provision of report generation as well.</a:t>
            </a:r>
            <a:endParaRPr sz="1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828800" y="285750"/>
            <a:ext cx="5221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8)</a:t>
            </a:r>
            <a:endParaRPr>
              <a:latin typeface="Times New Roman"/>
              <a:ea typeface="Times New Roman"/>
              <a:cs typeface="Times New Roman"/>
              <a:sym typeface="Times New Roman"/>
            </a:endParaRPr>
          </a:p>
        </p:txBody>
      </p:sp>
      <p:sp>
        <p:nvSpPr>
          <p:cNvPr id="120" name="Google Shape;120;p19"/>
          <p:cNvSpPr txBox="1"/>
          <p:nvPr/>
        </p:nvSpPr>
        <p:spPr>
          <a:xfrm>
            <a:off x="327275" y="1146400"/>
            <a:ext cx="8597100" cy="3822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latin typeface="Roboto"/>
                <a:ea typeface="Roboto"/>
                <a:cs typeface="Roboto"/>
                <a:sym typeface="Roboto"/>
              </a:rPr>
              <a:t>In paper ”Blockchain Based M+1st-Price Auction With Exponential Bid Upper Bound“,  2023:</a:t>
            </a:r>
            <a:endParaRPr sz="15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rPr b="1" lang="en" sz="1800">
                <a:solidFill>
                  <a:schemeClr val="dk1"/>
                </a:solidFill>
                <a:latin typeface="Roboto"/>
                <a:ea typeface="Roboto"/>
                <a:cs typeface="Roboto"/>
                <a:sym typeface="Roboto"/>
              </a:rPr>
              <a:t>Algorithm Used</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This paper describes the famous m+1st auction that sells identical goods to b bidders.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top m winners can buy the goods at the m+1st price.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bidders send their bids secretly to the manager as a bidding vector.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their proposal, the role of manager was done by a smart contract.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By utilizing Smart Contracts, binary format bidding vector, and the ZkAnd zero-knowledge proof, they built the first secure M+1 st-price auction protocol that can reach an exponential bid upper bound without a manager and SHE or FHE.</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        Technologies used :  Solidity, Ethereum.</a:t>
            </a:r>
            <a:endParaRPr sz="17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703541" y="369209"/>
            <a:ext cx="5737225" cy="482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Outcomes of Literature Survey</a:t>
            </a:r>
            <a:endParaRPr/>
          </a:p>
        </p:txBody>
      </p:sp>
      <p:sp>
        <p:nvSpPr>
          <p:cNvPr id="126" name="Google Shape;126;p20"/>
          <p:cNvSpPr txBox="1"/>
          <p:nvPr/>
        </p:nvSpPr>
        <p:spPr>
          <a:xfrm>
            <a:off x="232800" y="790725"/>
            <a:ext cx="8691600" cy="44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Smart Contracts:- Smart contracts are a fundamental aspect of blockchain technology. Literature survey discusses how smart contracts can automate and streamline various auction-related processes, such as bid validation, payment, and asset transfer.</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Blockchain Platform :- Ethereum, Known for its smart contract capabilities, Ethereum is often chosen for building decentralized applications, including auction platforms. Hyperledger Fabric, A permissioned blockchain platform that offers high customization and privacy features, making it suitable for enterprise-level auction applications.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Cryptographic hash functions like SHA256 are used to create fixed-size, irreversible representations of data. These hashes are used in blockchain transactions and blocks to ensure data integrity.</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Cryptocurrency Integration:- Since many blockchain-based auctions involve digital assets, integrating cryptocurrencies is common. Some papers incorporate wallets and payment gateways to facilitate transactions in cryptocurrencies like Ethereum (ETH) or other tokens.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1524000" y="285750"/>
            <a:ext cx="6858000" cy="474489"/>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n" sz="3000">
                <a:solidFill>
                  <a:srgbClr val="FFFFFF"/>
                </a:solidFill>
                <a:latin typeface="Times New Roman"/>
                <a:ea typeface="Times New Roman"/>
                <a:cs typeface="Times New Roman"/>
                <a:sym typeface="Times New Roman"/>
              </a:rPr>
              <a:t>Problem Statement </a:t>
            </a:r>
            <a:endParaRPr sz="3000">
              <a:solidFill>
                <a:schemeClr val="dk1"/>
              </a:solidFill>
              <a:latin typeface="Times New Roman"/>
              <a:ea typeface="Times New Roman"/>
              <a:cs typeface="Times New Roman"/>
              <a:sym typeface="Times New Roman"/>
            </a:endParaRPr>
          </a:p>
        </p:txBody>
      </p:sp>
      <p:sp>
        <p:nvSpPr>
          <p:cNvPr id="132" name="Google Shape;132;p21"/>
          <p:cNvSpPr txBox="1"/>
          <p:nvPr>
            <p:ph idx="1" type="body"/>
          </p:nvPr>
        </p:nvSpPr>
        <p:spPr>
          <a:xfrm>
            <a:off x="395175" y="1455950"/>
            <a:ext cx="8353500" cy="32784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rPr lang="en" sz="2000"/>
              <a:t>      In traditional blockchain-based auction platforms, transparency and privacy concerns persist as participants can view each other's bids, leading to strategic and insincere bidding practices. This lack of privacy hampers genuine price discovery and fairness, undermining the auction process. The challenge is to enhance user privacy and promote honest bidding while maintaining the benefits of blockchain technology in our auction platform.</a:t>
            </a:r>
            <a:endParaRPr sz="2000"/>
          </a:p>
        </p:txBody>
      </p:sp>
      <p:sp>
        <p:nvSpPr>
          <p:cNvPr id="133" name="Google Shape;133;p21"/>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Objectives</a:t>
            </a:r>
            <a:endParaRPr/>
          </a:p>
        </p:txBody>
      </p:sp>
      <p:sp>
        <p:nvSpPr>
          <p:cNvPr id="140" name="Google Shape;140;p22"/>
          <p:cNvSpPr txBox="1"/>
          <p:nvPr>
            <p:ph idx="1" type="body"/>
          </p:nvPr>
        </p:nvSpPr>
        <p:spPr>
          <a:xfrm>
            <a:off x="395200" y="1322175"/>
            <a:ext cx="8355600" cy="3738600"/>
          </a:xfrm>
          <a:prstGeom prst="rect">
            <a:avLst/>
          </a:prstGeom>
        </p:spPr>
        <p:txBody>
          <a:bodyPr anchorCtr="0" anchor="t" bIns="0" lIns="0" spcFirstLastPara="1" rIns="0" wrap="square" tIns="0">
            <a:noAutofit/>
          </a:bodyPr>
          <a:lstStyle/>
          <a:p>
            <a:pPr indent="-336550" lvl="0" marL="457200" rtl="0" algn="l">
              <a:lnSpc>
                <a:spcPct val="120000"/>
              </a:lnSpc>
              <a:spcBef>
                <a:spcPts val="0"/>
              </a:spcBef>
              <a:spcAft>
                <a:spcPts val="0"/>
              </a:spcAft>
              <a:buSzPts val="1700"/>
              <a:buChar char="●"/>
            </a:pPr>
            <a:r>
              <a:rPr lang="en" sz="1700"/>
              <a:t>        Implement blockchain technology to ensure transparency by recording all auction transactions and bid histories on an immutable ledger. This transparency will provide participants with equal access to information, fostering trust in the auction system.</a:t>
            </a:r>
            <a:endParaRPr sz="1700"/>
          </a:p>
          <a:p>
            <a:pPr indent="-336550" lvl="0" marL="457200" rtl="0" algn="l">
              <a:lnSpc>
                <a:spcPct val="120000"/>
              </a:lnSpc>
              <a:spcBef>
                <a:spcPts val="0"/>
              </a:spcBef>
              <a:spcAft>
                <a:spcPts val="0"/>
              </a:spcAft>
              <a:buSzPts val="1700"/>
              <a:buChar char="●"/>
            </a:pPr>
            <a:r>
              <a:rPr lang="en" sz="1700"/>
              <a:t>	</a:t>
            </a:r>
            <a:r>
              <a:rPr lang="en" sz="1700"/>
              <a:t>Enhance security by leveraging blockchain's robust cryptographic techniques to safeguard valuable assets and transactions, reducing the risk of fraud and unauthorized access.</a:t>
            </a:r>
            <a:endParaRPr sz="1700"/>
          </a:p>
          <a:p>
            <a:pPr indent="-336550" lvl="0" marL="457200" rtl="0" algn="l">
              <a:lnSpc>
                <a:spcPct val="120000"/>
              </a:lnSpc>
              <a:spcBef>
                <a:spcPts val="0"/>
              </a:spcBef>
              <a:spcAft>
                <a:spcPts val="0"/>
              </a:spcAft>
              <a:buSzPts val="1700"/>
              <a:buChar char="●"/>
            </a:pPr>
            <a:r>
              <a:rPr lang="en" sz="1700"/>
              <a:t>	Improve efficiency by automating various auction processes, such as bid verification and payment processing, thereby reducing the time and labor required and minimizing the need for intermediaries in the traditional auction model.</a:t>
            </a:r>
            <a:endParaRPr sz="1700"/>
          </a:p>
          <a:p>
            <a:pPr indent="0" lvl="0" marL="457200" rtl="0" algn="l">
              <a:lnSpc>
                <a:spcPct val="120000"/>
              </a:lnSpc>
              <a:spcBef>
                <a:spcPts val="0"/>
              </a:spcBef>
              <a:spcAft>
                <a:spcPts val="0"/>
              </a:spcAft>
              <a:buNone/>
            </a:pPr>
            <a:r>
              <a:t/>
            </a:r>
            <a:endParaRPr b="1" sz="1700"/>
          </a:p>
        </p:txBody>
      </p:sp>
      <p:sp>
        <p:nvSpPr>
          <p:cNvPr id="141" name="Google Shape;141;p22"/>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47" name="Google Shape;147;p23"/>
          <p:cNvSpPr txBox="1"/>
          <p:nvPr>
            <p:ph idx="1" type="body"/>
          </p:nvPr>
        </p:nvSpPr>
        <p:spPr>
          <a:xfrm>
            <a:off x="395175" y="1128000"/>
            <a:ext cx="8434200" cy="34290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The system uses ethereum server and solidity as the software for development , the system comprises interaction of blockchain technology , smart contracts and miners for transactions . </a:t>
            </a:r>
            <a:endParaRPr sz="1700"/>
          </a:p>
          <a:p>
            <a:pPr indent="-336550" lvl="0" marL="457200" rtl="0" algn="l">
              <a:lnSpc>
                <a:spcPct val="115000"/>
              </a:lnSpc>
              <a:spcBef>
                <a:spcPts val="0"/>
              </a:spcBef>
              <a:spcAft>
                <a:spcPts val="0"/>
              </a:spcAft>
              <a:buSzPts val="1700"/>
              <a:buChar char="●"/>
            </a:pPr>
            <a:r>
              <a:rPr lang="en" sz="1700"/>
              <a:t>The proposed system takes details of the product from the seller and is been passed to the auctioneer , the auctioneer verifies and post it on the system with initial bid price , it allows the bidders (users) to bid on the product and if user 1 placed a bid which is lower than the user 2 then the user1 gets notified so that if he wants to bid more he can , in this the bidding continues to take place until the final day of placing the bids takes place.</a:t>
            </a:r>
            <a:endParaRPr sz="1700"/>
          </a:p>
          <a:p>
            <a:pPr indent="-336550" lvl="0" marL="457200" rtl="0" algn="l">
              <a:lnSpc>
                <a:spcPct val="115000"/>
              </a:lnSpc>
              <a:spcBef>
                <a:spcPts val="0"/>
              </a:spcBef>
              <a:spcAft>
                <a:spcPts val="0"/>
              </a:spcAft>
              <a:buSzPts val="1700"/>
              <a:buChar char="●"/>
            </a:pPr>
            <a:r>
              <a:rPr lang="en" sz="1700"/>
              <a:t>The auctioneer announces the highest bid in the system without mentioning the bidders details , so that the transparence should be maintained.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p:txBody>
      </p:sp>
      <p:sp>
        <p:nvSpPr>
          <p:cNvPr id="148" name="Google Shape;148;p23"/>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54" name="Google Shape;154;p24"/>
          <p:cNvSpPr txBox="1"/>
          <p:nvPr>
            <p:ph idx="1" type="body"/>
          </p:nvPr>
        </p:nvSpPr>
        <p:spPr>
          <a:xfrm>
            <a:off x="395182" y="1128005"/>
            <a:ext cx="8353500" cy="3571800"/>
          </a:xfrm>
          <a:prstGeom prst="rect">
            <a:avLst/>
          </a:prstGeom>
        </p:spPr>
        <p:txBody>
          <a:bodyPr anchorCtr="0" anchor="t" bIns="0" lIns="0" spcFirstLastPara="1" rIns="0" wrap="square" tIns="0">
            <a:spAutoFit/>
          </a:bodyPr>
          <a:lstStyle/>
          <a:p>
            <a:pPr indent="-336550" lvl="0" marL="457200" rtl="0" algn="l">
              <a:lnSpc>
                <a:spcPct val="115000"/>
              </a:lnSpc>
              <a:spcBef>
                <a:spcPts val="0"/>
              </a:spcBef>
              <a:spcAft>
                <a:spcPts val="0"/>
              </a:spcAft>
              <a:buClr>
                <a:schemeClr val="dk1"/>
              </a:buClr>
              <a:buSzPts val="1700"/>
              <a:buChar char="●"/>
            </a:pPr>
            <a:r>
              <a:rPr lang="en" sz="1700"/>
              <a:t>The highest bidder gets notified and a smart contract is been made between the bidder and the auctioneer , and a time is given to the bidders to contact with the miners for transaction of the value , the system used for transaction is ethereum wallet when the auctioneer verifies that he has received the transaction the product transfer takes place . Then the funds are transferred to the seller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p:txBody>
      </p:sp>
      <p:sp>
        <p:nvSpPr>
          <p:cNvPr id="155" name="Google Shape;155;p24"/>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56" name="Google Shape;156;p24"/>
          <p:cNvPicPr preferRelativeResize="0"/>
          <p:nvPr/>
        </p:nvPicPr>
        <p:blipFill>
          <a:blip r:embed="rId3">
            <a:alphaModFix/>
          </a:blip>
          <a:stretch>
            <a:fillRect/>
          </a:stretch>
        </p:blipFill>
        <p:spPr>
          <a:xfrm>
            <a:off x="2159875" y="2833675"/>
            <a:ext cx="4115449" cy="1949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Methodology (Contd.)</a:t>
            </a:r>
            <a:endParaRPr>
              <a:latin typeface="Times New Roman"/>
              <a:ea typeface="Times New Roman"/>
              <a:cs typeface="Times New Roman"/>
              <a:sym typeface="Times New Roman"/>
            </a:endParaRPr>
          </a:p>
        </p:txBody>
      </p:sp>
      <p:pic>
        <p:nvPicPr>
          <p:cNvPr id="162" name="Google Shape;162;p25"/>
          <p:cNvPicPr preferRelativeResize="0"/>
          <p:nvPr/>
        </p:nvPicPr>
        <p:blipFill>
          <a:blip r:embed="rId3">
            <a:alphaModFix/>
          </a:blip>
          <a:stretch>
            <a:fillRect/>
          </a:stretch>
        </p:blipFill>
        <p:spPr>
          <a:xfrm>
            <a:off x="3076850" y="3567046"/>
            <a:ext cx="5609826" cy="1493600"/>
          </a:xfrm>
          <a:prstGeom prst="rect">
            <a:avLst/>
          </a:prstGeom>
          <a:noFill/>
          <a:ln>
            <a:noFill/>
          </a:ln>
        </p:spPr>
      </p:pic>
      <p:sp>
        <p:nvSpPr>
          <p:cNvPr id="163" name="Google Shape;163;p25"/>
          <p:cNvSpPr txBox="1"/>
          <p:nvPr>
            <p:ph idx="1" type="body"/>
          </p:nvPr>
        </p:nvSpPr>
        <p:spPr>
          <a:xfrm>
            <a:off x="333182" y="1265955"/>
            <a:ext cx="8353500" cy="3794700"/>
          </a:xfrm>
          <a:prstGeom prst="rect">
            <a:avLst/>
          </a:prstGeom>
        </p:spPr>
        <p:txBody>
          <a:bodyPr anchorCtr="0" anchor="t" bIns="0" lIns="0" spcFirstLastPara="1" rIns="0" wrap="square" tIns="0">
            <a:noAutofit/>
          </a:bodyPr>
          <a:lstStyle/>
          <a:p>
            <a:pPr indent="0" lvl="0" marL="0" rtl="0" algn="l">
              <a:lnSpc>
                <a:spcPct val="100000"/>
              </a:lnSpc>
              <a:spcBef>
                <a:spcPts val="1400"/>
              </a:spcBef>
              <a:spcAft>
                <a:spcPts val="0"/>
              </a:spcAft>
              <a:buClr>
                <a:schemeClr val="dk1"/>
              </a:buClr>
              <a:buSzPts val="1100"/>
              <a:buFont typeface="Arial"/>
              <a:buNone/>
            </a:pPr>
            <a:r>
              <a:rPr lang="en"/>
              <a:t>In the initialization data, we will announce the following information in advance.</a:t>
            </a:r>
            <a:endParaRPr/>
          </a:p>
          <a:p>
            <a:pPr indent="0" lvl="0" marL="0" rtl="0" algn="l">
              <a:lnSpc>
                <a:spcPct val="100000"/>
              </a:lnSpc>
              <a:spcBef>
                <a:spcPts val="1400"/>
              </a:spcBef>
              <a:spcAft>
                <a:spcPts val="0"/>
              </a:spcAft>
              <a:buClr>
                <a:schemeClr val="dk1"/>
              </a:buClr>
              <a:buSzPts val="1100"/>
              <a:buFont typeface="Arial"/>
              <a:buNone/>
            </a:pPr>
            <a:r>
              <a:rPr lang="en"/>
              <a:t>Auctioneer: The tenderer address used to record the originating contract.</a:t>
            </a:r>
            <a:endParaRPr/>
          </a:p>
          <a:p>
            <a:pPr indent="0" lvl="0" marL="0" rtl="0" algn="l">
              <a:lnSpc>
                <a:spcPct val="100000"/>
              </a:lnSpc>
              <a:spcBef>
                <a:spcPts val="1400"/>
              </a:spcBef>
              <a:spcAft>
                <a:spcPts val="0"/>
              </a:spcAft>
              <a:buClr>
                <a:schemeClr val="dk1"/>
              </a:buClr>
              <a:buSzPts val="1100"/>
              <a:buFont typeface="Arial"/>
              <a:buNone/>
            </a:pPr>
            <a:r>
              <a:rPr lang="en"/>
              <a:t>startblock: Used to denote the time of the contract.</a:t>
            </a:r>
            <a:endParaRPr/>
          </a:p>
          <a:p>
            <a:pPr indent="0" lvl="0" marL="0" rtl="0" algn="l">
              <a:lnSpc>
                <a:spcPct val="100000"/>
              </a:lnSpc>
              <a:spcBef>
                <a:spcPts val="1400"/>
              </a:spcBef>
              <a:spcAft>
                <a:spcPts val="0"/>
              </a:spcAft>
              <a:buClr>
                <a:schemeClr val="dk1"/>
              </a:buClr>
              <a:buSzPts val="1100"/>
              <a:buFont typeface="Arial"/>
              <a:buNone/>
            </a:pPr>
            <a:r>
              <a:rPr lang="en"/>
              <a:t>Endblock : </a:t>
            </a:r>
            <a:r>
              <a:rPr lang="en"/>
              <a:t>Used to denote the ending time of the contract.</a:t>
            </a:r>
            <a:endParaRPr/>
          </a:p>
          <a:p>
            <a:pPr indent="0" lvl="0" marL="0" rtl="0" algn="l">
              <a:lnSpc>
                <a:spcPct val="100000"/>
              </a:lnSpc>
              <a:spcBef>
                <a:spcPts val="1400"/>
              </a:spcBef>
              <a:spcAft>
                <a:spcPts val="0"/>
              </a:spcAft>
              <a:buClr>
                <a:schemeClr val="dk1"/>
              </a:buClr>
              <a:buSzPts val="1100"/>
              <a:buFont typeface="Arial"/>
              <a:buNone/>
            </a:pPr>
            <a:r>
              <a:rPr lang="en"/>
              <a:t>highestBidder: The address of the bidder who currently bids the product with the highest price.</a:t>
            </a:r>
            <a:endParaRPr/>
          </a:p>
          <a:p>
            <a:pPr indent="0" lvl="0" marL="0" rtl="0" algn="l">
              <a:lnSpc>
                <a:spcPct val="100000"/>
              </a:lnSpc>
              <a:spcBef>
                <a:spcPts val="1400"/>
              </a:spcBef>
              <a:spcAft>
                <a:spcPts val="0"/>
              </a:spcAft>
              <a:buClr>
                <a:schemeClr val="dk1"/>
              </a:buClr>
              <a:buSzPts val="1100"/>
              <a:buFont typeface="Arial"/>
              <a:buNone/>
            </a:pPr>
            <a:r>
              <a:rPr lang="en"/>
              <a:t>highestBid: Used to record the current highest price.</a:t>
            </a:r>
            <a:endParaRPr/>
          </a:p>
          <a:p>
            <a:pPr indent="0" lvl="0" marL="0" rtl="0" algn="l">
              <a:spcBef>
                <a:spcPts val="14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630143" y="369209"/>
            <a:ext cx="5883712" cy="482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 Methodology (Contd.)</a:t>
            </a:r>
            <a:endParaRPr>
              <a:latin typeface="Times New Roman"/>
              <a:ea typeface="Times New Roman"/>
              <a:cs typeface="Times New Roman"/>
              <a:sym typeface="Times New Roman"/>
            </a:endParaRPr>
          </a:p>
        </p:txBody>
      </p:sp>
      <p:sp>
        <p:nvSpPr>
          <p:cNvPr id="169" name="Google Shape;169;p26"/>
          <p:cNvSpPr txBox="1"/>
          <p:nvPr>
            <p:ph idx="1" type="body"/>
          </p:nvPr>
        </p:nvSpPr>
        <p:spPr>
          <a:xfrm>
            <a:off x="264507" y="1234905"/>
            <a:ext cx="8353500" cy="3612000"/>
          </a:xfrm>
          <a:prstGeom prst="rect">
            <a:avLst/>
          </a:prstGeom>
        </p:spPr>
        <p:txBody>
          <a:bodyPr anchorCtr="0" anchor="t" bIns="0" lIns="0" spcFirstLastPara="1" rIns="0" wrap="square" tIns="0">
            <a:noAutofit/>
          </a:bodyPr>
          <a:lstStyle/>
          <a:p>
            <a:pPr indent="0" lvl="0" marL="0" rtl="0" algn="l">
              <a:lnSpc>
                <a:spcPct val="100000"/>
              </a:lnSpc>
              <a:spcBef>
                <a:spcPts val="1400"/>
              </a:spcBef>
              <a:spcAft>
                <a:spcPts val="0"/>
              </a:spcAft>
              <a:buClr>
                <a:schemeClr val="dk1"/>
              </a:buClr>
              <a:buSzPts val="1100"/>
              <a:buFont typeface="Arial"/>
              <a:buNone/>
            </a:pPr>
            <a:r>
              <a:rPr lang="en" sz="1350"/>
              <a:t>we define the following functions :-</a:t>
            </a:r>
            <a:endParaRPr sz="1350"/>
          </a:p>
          <a:p>
            <a:pPr indent="0" lvl="0" marL="0" rtl="0" algn="l">
              <a:lnSpc>
                <a:spcPct val="100000"/>
              </a:lnSpc>
              <a:spcBef>
                <a:spcPts val="1400"/>
              </a:spcBef>
              <a:spcAft>
                <a:spcPts val="0"/>
              </a:spcAft>
              <a:buNone/>
            </a:pPr>
            <a:r>
              <a:rPr lang="en" sz="1350"/>
              <a:t>Auction(): The auctioneer announces the item or service to be auctioned and sets the rules, including the starting bid, minimum bid increment, and the deadline for submitting bids.</a:t>
            </a:r>
            <a:endParaRPr sz="1350"/>
          </a:p>
          <a:p>
            <a:pPr indent="0" lvl="0" marL="0" rtl="0" algn="l">
              <a:lnSpc>
                <a:spcPct val="100000"/>
              </a:lnSpc>
              <a:spcBef>
                <a:spcPts val="1400"/>
              </a:spcBef>
              <a:spcAft>
                <a:spcPts val="0"/>
              </a:spcAft>
              <a:buClr>
                <a:schemeClr val="dk1"/>
              </a:buClr>
              <a:buSzPts val="1100"/>
              <a:buFont typeface="Arial"/>
              <a:buNone/>
            </a:pPr>
            <a:r>
              <a:rPr lang="en" sz="1350"/>
              <a:t>Bid(): This function can be called by any person to perform the bidding action. Before the function is executed, AuctionStart and biddingTime are used to judge whether the contract is expired. The contract system will use highestBid and highestBidder to record the current highest price and the corresponding bidder's address.</a:t>
            </a:r>
            <a:endParaRPr sz="1350"/>
          </a:p>
          <a:p>
            <a:pPr indent="0" lvl="0" marL="0" rtl="0" algn="l">
              <a:lnSpc>
                <a:spcPct val="100000"/>
              </a:lnSpc>
              <a:spcBef>
                <a:spcPts val="1400"/>
              </a:spcBef>
              <a:spcAft>
                <a:spcPts val="0"/>
              </a:spcAft>
              <a:buClr>
                <a:schemeClr val="dk1"/>
              </a:buClr>
              <a:buSzPts val="1100"/>
              <a:buFont typeface="Arial"/>
              <a:buNone/>
            </a:pPr>
            <a:r>
              <a:rPr lang="en" sz="1350"/>
              <a:t>reveal(): Opens the bid by calling this function, and compares the prices of all the tickets to get the final winner.</a:t>
            </a:r>
            <a:endParaRPr sz="1350"/>
          </a:p>
          <a:p>
            <a:pPr indent="0" lvl="0" marL="0" rtl="0" algn="l">
              <a:lnSpc>
                <a:spcPct val="100000"/>
              </a:lnSpc>
              <a:spcBef>
                <a:spcPts val="1400"/>
              </a:spcBef>
              <a:spcAft>
                <a:spcPts val="0"/>
              </a:spcAft>
              <a:buClr>
                <a:schemeClr val="dk1"/>
              </a:buClr>
              <a:buSzPts val="1100"/>
              <a:buFont typeface="Arial"/>
              <a:buNone/>
            </a:pPr>
            <a:r>
              <a:rPr lang="en" sz="1350"/>
              <a:t>AuctionEnd(): In this function, AuctionStart and biddingTime are automatically used to determine the contract validity time. If the effective time ends, the successful bidder's Address and the current highest price will be automatically sent to the tenderer. This function will be disabled to avoid repeated execution.</a:t>
            </a:r>
            <a:endParaRPr sz="1350"/>
          </a:p>
          <a:p>
            <a:pPr indent="0" lvl="0" marL="0" rtl="0" algn="l">
              <a:lnSpc>
                <a:spcPct val="115000"/>
              </a:lnSpc>
              <a:spcBef>
                <a:spcPts val="1400"/>
              </a:spcBef>
              <a:spcAft>
                <a:spcPts val="0"/>
              </a:spcAft>
              <a:buClr>
                <a:schemeClr val="dk1"/>
              </a:buClr>
              <a:buSzPts val="1100"/>
              <a:buFont typeface="Arial"/>
              <a:buNone/>
            </a:pPr>
            <a:r>
              <a:rPr lang="en" sz="1350"/>
              <a:t>withdraw(): Returns the amount of bids tendered by bidders other than the successful bidder.</a:t>
            </a:r>
            <a:endParaRPr sz="1350"/>
          </a:p>
          <a:p>
            <a:pPr indent="0" lvl="0" marL="0" rtl="0" algn="l">
              <a:spcBef>
                <a:spcPts val="1400"/>
              </a:spcBef>
              <a:spcAft>
                <a:spcPts val="0"/>
              </a:spcAft>
              <a:buNone/>
            </a:pPr>
            <a:r>
              <a:t/>
            </a:r>
            <a:endParaRPr/>
          </a:p>
        </p:txBody>
      </p:sp>
      <p:sp>
        <p:nvSpPr>
          <p:cNvPr id="170" name="Google Shape;170;p26"/>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 Methodology (Blind Auction)</a:t>
            </a:r>
            <a:endParaRPr>
              <a:latin typeface="Times New Roman"/>
              <a:ea typeface="Times New Roman"/>
              <a:cs typeface="Times New Roman"/>
              <a:sym typeface="Times New Roman"/>
            </a:endParaRPr>
          </a:p>
        </p:txBody>
      </p:sp>
      <p:sp>
        <p:nvSpPr>
          <p:cNvPr id="176" name="Google Shape;176;p27"/>
          <p:cNvSpPr txBox="1"/>
          <p:nvPr>
            <p:ph idx="1" type="body"/>
          </p:nvPr>
        </p:nvSpPr>
        <p:spPr>
          <a:xfrm>
            <a:off x="264507" y="1234905"/>
            <a:ext cx="8353500" cy="3612000"/>
          </a:xfrm>
          <a:prstGeom prst="rect">
            <a:avLst/>
          </a:prstGeom>
        </p:spPr>
        <p:txBody>
          <a:bodyPr anchorCtr="0" anchor="t" bIns="0" lIns="0" spcFirstLastPara="1" rIns="0" wrap="square" tIns="0">
            <a:noAutofit/>
          </a:bodyPr>
          <a:lstStyle/>
          <a:p>
            <a:pPr indent="0" lvl="0" marL="0" rtl="0" algn="l">
              <a:lnSpc>
                <a:spcPct val="115000"/>
              </a:lnSpc>
              <a:spcBef>
                <a:spcPts val="1400"/>
              </a:spcBef>
              <a:spcAft>
                <a:spcPts val="0"/>
              </a:spcAft>
              <a:buClr>
                <a:schemeClr val="dk1"/>
              </a:buClr>
              <a:buSzPts val="1100"/>
              <a:buFont typeface="Arial"/>
              <a:buNone/>
            </a:pPr>
            <a:r>
              <a:rPr lang="en" sz="1350"/>
              <a:t>    A blind auction is a type of auction in which bidders submit their bids without knowing the bids of other participants. The highest bidder wins the auction, and the amount they bid is the price they pay for the item or service being auctioned.</a:t>
            </a:r>
            <a:endParaRPr sz="1350"/>
          </a:p>
          <a:p>
            <a:pPr indent="0" lvl="0" marL="0" rtl="0" algn="l">
              <a:lnSpc>
                <a:spcPct val="115000"/>
              </a:lnSpc>
              <a:spcBef>
                <a:spcPts val="1400"/>
              </a:spcBef>
              <a:spcAft>
                <a:spcPts val="0"/>
              </a:spcAft>
              <a:buClr>
                <a:schemeClr val="dk1"/>
              </a:buClr>
              <a:buSzPts val="1100"/>
              <a:buFont typeface="Arial"/>
              <a:buNone/>
            </a:pPr>
            <a:r>
              <a:rPr lang="en" sz="1350"/>
              <a:t>1)  Everything Implementations are same as the normal auction. But some rules and procedures are there in the blind auction.</a:t>
            </a:r>
            <a:endParaRPr sz="1350"/>
          </a:p>
          <a:p>
            <a:pPr indent="0" lvl="0" marL="0" rtl="0" algn="l">
              <a:lnSpc>
                <a:spcPct val="115000"/>
              </a:lnSpc>
              <a:spcBef>
                <a:spcPts val="1400"/>
              </a:spcBef>
              <a:spcAft>
                <a:spcPts val="0"/>
              </a:spcAft>
              <a:buClr>
                <a:schemeClr val="dk1"/>
              </a:buClr>
              <a:buSzPts val="1100"/>
              <a:buFont typeface="Arial"/>
              <a:buNone/>
            </a:pPr>
            <a:r>
              <a:rPr lang="en" sz="1350"/>
              <a:t>2) In order to make the bids sealed and confidential, the bid is represented by a hash produced by the keccak 256 hash function, an implementation of the SHA-3 hash algorithm. Bid hash hides the bid value. It is not possible to know the bid value until a later time when the bid is revealed. So far, only the deposit is known and required to make the bidder commit by depositing an amount with the bid.</a:t>
            </a:r>
            <a:endParaRPr sz="1350"/>
          </a:p>
          <a:p>
            <a:pPr indent="0" lvl="0" marL="0" rtl="0" algn="l">
              <a:lnSpc>
                <a:spcPct val="115000"/>
              </a:lnSpc>
              <a:spcBef>
                <a:spcPts val="1400"/>
              </a:spcBef>
              <a:spcAft>
                <a:spcPts val="0"/>
              </a:spcAft>
              <a:buClr>
                <a:schemeClr val="dk1"/>
              </a:buClr>
              <a:buSzPts val="1100"/>
              <a:buFont typeface="Arial"/>
              <a:buNone/>
            </a:pPr>
            <a:r>
              <a:rPr lang="en" sz="1350"/>
              <a:t>3) The bidder’s deposit may differ from the enclosed bid value, which might confuse the competition by making them estimate the bid value based on the deposit. The bid value cannot exceed the deposit, but it can go as low as 0.</a:t>
            </a:r>
            <a:endParaRPr sz="1350"/>
          </a:p>
          <a:p>
            <a:pPr indent="0" lvl="0" marL="0" rtl="0" algn="l">
              <a:spcBef>
                <a:spcPts val="1400"/>
              </a:spcBef>
              <a:spcAft>
                <a:spcPts val="0"/>
              </a:spcAft>
              <a:buNone/>
            </a:pPr>
            <a:r>
              <a:t/>
            </a:r>
            <a:endParaRPr/>
          </a:p>
        </p:txBody>
      </p:sp>
      <p:sp>
        <p:nvSpPr>
          <p:cNvPr id="177" name="Google Shape;177;p27"/>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type="title"/>
          </p:nvPr>
        </p:nvSpPr>
        <p:spPr>
          <a:xfrm>
            <a:off x="3276600" y="209550"/>
            <a:ext cx="1981200" cy="5334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lt1"/>
              </a:buClr>
              <a:buSzPct val="111111"/>
              <a:buFont typeface="Times New Roman"/>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65" name="Google Shape;65;p10"/>
          <p:cNvSpPr txBox="1"/>
          <p:nvPr/>
        </p:nvSpPr>
        <p:spPr>
          <a:xfrm>
            <a:off x="1452100" y="1385275"/>
            <a:ext cx="5966400" cy="3581400"/>
          </a:xfrm>
          <a:prstGeom prst="rect">
            <a:avLst/>
          </a:prstGeom>
          <a:noFill/>
          <a:ln>
            <a:noFill/>
          </a:ln>
        </p:spPr>
        <p:txBody>
          <a:bodyPr anchorCtr="0" anchor="t" bIns="91425" lIns="91425" spcFirstLastPara="1" rIns="91425" wrap="square" tIns="91425">
            <a:noAutofit/>
          </a:bodyPr>
          <a:lstStyle/>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Literature Survey</a:t>
            </a:r>
            <a:endParaRPr/>
          </a:p>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Outcomes of Literature Survey </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Problem statement and Objectives</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Results </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Conclusions and </a:t>
            </a:r>
            <a:r>
              <a:rPr lang="en" sz="2000">
                <a:solidFill>
                  <a:schemeClr val="dk1"/>
                </a:solidFill>
                <a:latin typeface="Times New Roman"/>
                <a:ea typeface="Times New Roman"/>
                <a:cs typeface="Times New Roman"/>
                <a:sym typeface="Times New Roman"/>
              </a:rPr>
              <a:t>Future Work</a:t>
            </a:r>
            <a:endParaRPr sz="2000">
              <a:solidFill>
                <a:schemeClr val="dk1"/>
              </a:solidFill>
              <a:latin typeface="Times New Roman"/>
              <a:ea typeface="Times New Roman"/>
              <a:cs typeface="Times New Roman"/>
              <a:sym typeface="Times New Roman"/>
            </a:endParaRPr>
          </a:p>
          <a:p>
            <a:pPr indent="-457200" lvl="0" marL="457200" marR="0" rtl="0" algn="l">
              <a:spcBef>
                <a:spcPts val="600"/>
              </a:spcBef>
              <a:spcAft>
                <a:spcPts val="0"/>
              </a:spcAft>
              <a:buClr>
                <a:schemeClr val="dk1"/>
              </a:buClr>
              <a:buSzPts val="2000"/>
              <a:buFont typeface="Calibri"/>
              <a:buAutoNum type="arabicPeriod"/>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Blind Auction Advantages</a:t>
            </a:r>
            <a:endParaRPr/>
          </a:p>
        </p:txBody>
      </p:sp>
      <p:sp>
        <p:nvSpPr>
          <p:cNvPr id="184" name="Google Shape;184;p28"/>
          <p:cNvSpPr txBox="1"/>
          <p:nvPr>
            <p:ph idx="1" type="body"/>
          </p:nvPr>
        </p:nvSpPr>
        <p:spPr>
          <a:xfrm>
            <a:off x="395175" y="1128002"/>
            <a:ext cx="8340300" cy="3694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Reduced Strategic Bidding:</a:t>
            </a:r>
            <a:r>
              <a:rPr lang="en"/>
              <a:t> In a traditional open auctions, bidders often engage in strategic bidding by trying to gauge the competition and bidding accordingly. This can result in inflated or inefficient prices. In a blind auction, bidders are not aware of the other participants' bids, reducing the incentive for strategic bidding. Bidders are more likely to bid their true valuation, leading to potentially fairer prices.</a:t>
            </a:r>
            <a:endParaRPr/>
          </a:p>
          <a:p>
            <a:pPr indent="-317500" lvl="0" marL="457200" rtl="0" algn="l">
              <a:spcBef>
                <a:spcPts val="0"/>
              </a:spcBef>
              <a:spcAft>
                <a:spcPts val="0"/>
              </a:spcAft>
              <a:buSzPts val="1400"/>
              <a:buChar char="●"/>
            </a:pPr>
            <a:r>
              <a:rPr b="1" lang="en"/>
              <a:t>Enhanced Privacy:</a:t>
            </a:r>
            <a:r>
              <a:rPr lang="en"/>
              <a:t> Blind auctions provide more privacy for bidders. Participants do not need to reveal their intentions or valuation publicly, which can be especially important in sensitive or high-value auctions.</a:t>
            </a:r>
            <a:endParaRPr/>
          </a:p>
          <a:p>
            <a:pPr indent="-317500" lvl="0" marL="457200" rtl="0" algn="l">
              <a:spcBef>
                <a:spcPts val="0"/>
              </a:spcBef>
              <a:spcAft>
                <a:spcPts val="0"/>
              </a:spcAft>
              <a:buSzPts val="1400"/>
              <a:buChar char="●"/>
            </a:pPr>
            <a:r>
              <a:rPr b="1" lang="en"/>
              <a:t>Increased Participation:</a:t>
            </a:r>
            <a:r>
              <a:rPr lang="en"/>
              <a:t> Blind auctions can attract more participants, as bidders may be more willing to engage in an auction where their bids are confidential. This increased participation can lead to more competitive pricing.</a:t>
            </a:r>
            <a:endParaRPr/>
          </a:p>
          <a:p>
            <a:pPr indent="-317500" lvl="0" marL="457200" rtl="0" algn="l">
              <a:spcBef>
                <a:spcPts val="0"/>
              </a:spcBef>
              <a:spcAft>
                <a:spcPts val="0"/>
              </a:spcAft>
              <a:buSzPts val="1400"/>
              <a:buChar char="●"/>
            </a:pPr>
            <a:r>
              <a:rPr b="1" lang="en"/>
              <a:t>Fairness and Equal Opportunity:</a:t>
            </a:r>
            <a:r>
              <a:rPr lang="en"/>
              <a:t> Blind auctions promote fairness by ensuring that all bidders have an equal opportunity to participate and win without being influenced by the actions or knowledge of other bidders.</a:t>
            </a:r>
            <a:endParaRPr/>
          </a:p>
          <a:p>
            <a:pPr indent="0" lvl="0" marL="0" rtl="0" algn="l">
              <a:spcBef>
                <a:spcPts val="0"/>
              </a:spcBef>
              <a:spcAft>
                <a:spcPts val="0"/>
              </a:spcAft>
              <a:buNone/>
            </a:pPr>
            <a:r>
              <a:t/>
            </a:r>
            <a:endParaRPr/>
          </a:p>
        </p:txBody>
      </p:sp>
      <p:sp>
        <p:nvSpPr>
          <p:cNvPr id="185" name="Google Shape;185;p28"/>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Novelty</a:t>
            </a:r>
            <a:endParaRPr/>
          </a:p>
        </p:txBody>
      </p:sp>
      <p:sp>
        <p:nvSpPr>
          <p:cNvPr id="192" name="Google Shape;192;p29"/>
          <p:cNvSpPr txBox="1"/>
          <p:nvPr>
            <p:ph idx="1" type="body"/>
          </p:nvPr>
        </p:nvSpPr>
        <p:spPr>
          <a:xfrm>
            <a:off x="395175" y="1444450"/>
            <a:ext cx="8353500" cy="34785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800"/>
              <a:t>Blind Auction :-  Auction type in which bidders simultaneously submit bids to the auctioneer without knowledge of the amount bid by other participants.</a:t>
            </a:r>
            <a:endParaRPr sz="1800"/>
          </a:p>
          <a:p>
            <a:pPr indent="0" lvl="0" marL="457200" rtl="0" algn="l">
              <a:lnSpc>
                <a:spcPct val="115000"/>
              </a:lnSpc>
              <a:spcBef>
                <a:spcPts val="0"/>
              </a:spcBef>
              <a:spcAft>
                <a:spcPts val="0"/>
              </a:spcAft>
              <a:buNone/>
            </a:pPr>
            <a:r>
              <a:t/>
            </a:r>
            <a:endParaRPr sz="1800"/>
          </a:p>
          <a:p>
            <a:pPr indent="-336550" lvl="0" marL="457200" rtl="0" algn="l">
              <a:lnSpc>
                <a:spcPct val="115000"/>
              </a:lnSpc>
              <a:spcBef>
                <a:spcPts val="0"/>
              </a:spcBef>
              <a:spcAft>
                <a:spcPts val="0"/>
              </a:spcAft>
              <a:buSzPts val="1700"/>
              <a:buChar char="●"/>
            </a:pPr>
            <a:r>
              <a:rPr lang="en" sz="1800"/>
              <a:t>Partial Ownerships :- </a:t>
            </a:r>
            <a:r>
              <a:rPr lang="en" sz="1800"/>
              <a:t>We will allow partial ownership of certain products such as real states, bonds, NFTs.</a:t>
            </a:r>
            <a:endParaRPr sz="1800"/>
          </a:p>
          <a:p>
            <a:pPr indent="0" lvl="0" marL="457200" rtl="0" algn="l">
              <a:lnSpc>
                <a:spcPct val="115000"/>
              </a:lnSpc>
              <a:spcBef>
                <a:spcPts val="0"/>
              </a:spcBef>
              <a:spcAft>
                <a:spcPts val="0"/>
              </a:spcAft>
              <a:buNone/>
            </a:pPr>
            <a:r>
              <a:t/>
            </a:r>
            <a:endParaRPr sz="1800"/>
          </a:p>
          <a:p>
            <a:pPr indent="-336550" lvl="0" marL="457200" rtl="0" algn="l">
              <a:lnSpc>
                <a:spcPct val="115000"/>
              </a:lnSpc>
              <a:spcBef>
                <a:spcPts val="0"/>
              </a:spcBef>
              <a:spcAft>
                <a:spcPts val="0"/>
              </a:spcAft>
              <a:buSzPts val="1700"/>
              <a:buChar char="●"/>
            </a:pPr>
            <a:r>
              <a:rPr lang="en" sz="1800"/>
              <a:t>Recommendations :- Recommending the auctions based on their </a:t>
            </a:r>
            <a:r>
              <a:rPr lang="en" sz="1800"/>
              <a:t>interests</a:t>
            </a:r>
            <a:r>
              <a:rPr lang="en" sz="1800"/>
              <a:t> or previous history.</a:t>
            </a:r>
            <a:endParaRPr sz="1800"/>
          </a:p>
        </p:txBody>
      </p:sp>
      <p:sp>
        <p:nvSpPr>
          <p:cNvPr id="193" name="Google Shape;193;p29"/>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Results </a:t>
            </a:r>
            <a:endParaRPr/>
          </a:p>
        </p:txBody>
      </p:sp>
      <p:sp>
        <p:nvSpPr>
          <p:cNvPr id="200" name="Google Shape;200;p30"/>
          <p:cNvSpPr txBox="1"/>
          <p:nvPr>
            <p:ph idx="1" type="body"/>
          </p:nvPr>
        </p:nvSpPr>
        <p:spPr>
          <a:xfrm>
            <a:off x="328625" y="1176975"/>
            <a:ext cx="8420100" cy="3745800"/>
          </a:xfrm>
          <a:prstGeom prst="rect">
            <a:avLst/>
          </a:prstGeom>
        </p:spPr>
        <p:txBody>
          <a:bodyPr anchorCtr="0" anchor="t" bIns="0" lIns="0" spcFirstLastPara="1" rIns="0" wrap="square" tIns="0">
            <a:noAutofit/>
          </a:bodyPr>
          <a:lstStyle/>
          <a:p>
            <a:pPr indent="0" lvl="0" marL="914400" rtl="0" algn="l">
              <a:lnSpc>
                <a:spcPct val="115000"/>
              </a:lnSpc>
              <a:spcBef>
                <a:spcPts val="0"/>
              </a:spcBef>
              <a:spcAft>
                <a:spcPts val="0"/>
              </a:spcAft>
              <a:buNone/>
            </a:pPr>
            <a:r>
              <a:t/>
            </a:r>
            <a:endParaRPr sz="1800"/>
          </a:p>
          <a:p>
            <a:pPr indent="0" lvl="0" marL="914400" rtl="0" algn="l">
              <a:lnSpc>
                <a:spcPct val="115000"/>
              </a:lnSpc>
              <a:spcBef>
                <a:spcPts val="0"/>
              </a:spcBef>
              <a:spcAft>
                <a:spcPts val="0"/>
              </a:spcAft>
              <a:buNone/>
            </a:pPr>
            <a:r>
              <a:t/>
            </a:r>
            <a:endParaRPr sz="1800"/>
          </a:p>
        </p:txBody>
      </p:sp>
      <p:sp>
        <p:nvSpPr>
          <p:cNvPr id="201" name="Google Shape;201;p30"/>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2" name="Google Shape;202;p30"/>
          <p:cNvPicPr preferRelativeResize="0"/>
          <p:nvPr/>
        </p:nvPicPr>
        <p:blipFill>
          <a:blip r:embed="rId3">
            <a:alphaModFix/>
          </a:blip>
          <a:stretch>
            <a:fillRect/>
          </a:stretch>
        </p:blipFill>
        <p:spPr>
          <a:xfrm>
            <a:off x="3383100" y="1070775"/>
            <a:ext cx="1684402" cy="3745800"/>
          </a:xfrm>
          <a:prstGeom prst="rect">
            <a:avLst/>
          </a:prstGeom>
          <a:noFill/>
          <a:ln>
            <a:noFill/>
          </a:ln>
        </p:spPr>
      </p:pic>
      <p:pic>
        <p:nvPicPr>
          <p:cNvPr id="203" name="Google Shape;203;p30"/>
          <p:cNvPicPr preferRelativeResize="0"/>
          <p:nvPr/>
        </p:nvPicPr>
        <p:blipFill>
          <a:blip r:embed="rId4">
            <a:alphaModFix/>
          </a:blip>
          <a:stretch>
            <a:fillRect/>
          </a:stretch>
        </p:blipFill>
        <p:spPr>
          <a:xfrm>
            <a:off x="509250" y="1103900"/>
            <a:ext cx="1814071" cy="3679550"/>
          </a:xfrm>
          <a:prstGeom prst="rect">
            <a:avLst/>
          </a:prstGeom>
          <a:noFill/>
          <a:ln>
            <a:noFill/>
          </a:ln>
        </p:spPr>
      </p:pic>
      <p:pic>
        <p:nvPicPr>
          <p:cNvPr id="204" name="Google Shape;204;p30"/>
          <p:cNvPicPr preferRelativeResize="0"/>
          <p:nvPr/>
        </p:nvPicPr>
        <p:blipFill>
          <a:blip r:embed="rId5">
            <a:alphaModFix/>
          </a:blip>
          <a:stretch>
            <a:fillRect/>
          </a:stretch>
        </p:blipFill>
        <p:spPr>
          <a:xfrm>
            <a:off x="5912125" y="1103900"/>
            <a:ext cx="1976100" cy="3679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Results  </a:t>
            </a:r>
            <a:endParaRPr/>
          </a:p>
        </p:txBody>
      </p:sp>
      <p:pic>
        <p:nvPicPr>
          <p:cNvPr id="211" name="Google Shape;211;p31"/>
          <p:cNvPicPr preferRelativeResize="0"/>
          <p:nvPr/>
        </p:nvPicPr>
        <p:blipFill>
          <a:blip r:embed="rId3">
            <a:alphaModFix/>
          </a:blip>
          <a:stretch>
            <a:fillRect/>
          </a:stretch>
        </p:blipFill>
        <p:spPr>
          <a:xfrm>
            <a:off x="815000" y="1057750"/>
            <a:ext cx="1452550" cy="3865200"/>
          </a:xfrm>
          <a:prstGeom prst="rect">
            <a:avLst/>
          </a:prstGeom>
          <a:noFill/>
          <a:ln>
            <a:noFill/>
          </a:ln>
        </p:spPr>
      </p:pic>
      <p:pic>
        <p:nvPicPr>
          <p:cNvPr id="212" name="Google Shape;212;p31"/>
          <p:cNvPicPr preferRelativeResize="0"/>
          <p:nvPr/>
        </p:nvPicPr>
        <p:blipFill>
          <a:blip r:embed="rId4">
            <a:alphaModFix/>
          </a:blip>
          <a:stretch>
            <a:fillRect/>
          </a:stretch>
        </p:blipFill>
        <p:spPr>
          <a:xfrm>
            <a:off x="2926025" y="1057750"/>
            <a:ext cx="1452550" cy="3837696"/>
          </a:xfrm>
          <a:prstGeom prst="rect">
            <a:avLst/>
          </a:prstGeom>
          <a:noFill/>
          <a:ln>
            <a:noFill/>
          </a:ln>
        </p:spPr>
      </p:pic>
      <p:pic>
        <p:nvPicPr>
          <p:cNvPr id="213" name="Google Shape;213;p31"/>
          <p:cNvPicPr preferRelativeResize="0"/>
          <p:nvPr/>
        </p:nvPicPr>
        <p:blipFill>
          <a:blip r:embed="rId5">
            <a:alphaModFix/>
          </a:blip>
          <a:stretch>
            <a:fillRect/>
          </a:stretch>
        </p:blipFill>
        <p:spPr>
          <a:xfrm>
            <a:off x="4775825" y="1057750"/>
            <a:ext cx="1514231" cy="3869276"/>
          </a:xfrm>
          <a:prstGeom prst="rect">
            <a:avLst/>
          </a:prstGeom>
          <a:noFill/>
          <a:ln>
            <a:noFill/>
          </a:ln>
        </p:spPr>
      </p:pic>
      <p:pic>
        <p:nvPicPr>
          <p:cNvPr id="214" name="Google Shape;214;p31"/>
          <p:cNvPicPr preferRelativeResize="0"/>
          <p:nvPr/>
        </p:nvPicPr>
        <p:blipFill>
          <a:blip r:embed="rId6">
            <a:alphaModFix/>
          </a:blip>
          <a:stretch>
            <a:fillRect/>
          </a:stretch>
        </p:blipFill>
        <p:spPr>
          <a:xfrm>
            <a:off x="6674953" y="1085288"/>
            <a:ext cx="1452550" cy="3869280"/>
          </a:xfrm>
          <a:prstGeom prst="rect">
            <a:avLst/>
          </a:prstGeom>
          <a:noFill/>
          <a:ln>
            <a:noFill/>
          </a:ln>
        </p:spPr>
      </p:pic>
      <p:sp>
        <p:nvSpPr>
          <p:cNvPr id="215" name="Google Shape;215;p31"/>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Results </a:t>
            </a:r>
            <a:endParaRPr/>
          </a:p>
        </p:txBody>
      </p:sp>
      <p:sp>
        <p:nvSpPr>
          <p:cNvPr id="222" name="Google Shape;222;p32"/>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3" name="Google Shape;223;p32"/>
          <p:cNvPicPr preferRelativeResize="0"/>
          <p:nvPr/>
        </p:nvPicPr>
        <p:blipFill>
          <a:blip r:embed="rId3">
            <a:alphaModFix/>
          </a:blip>
          <a:stretch>
            <a:fillRect/>
          </a:stretch>
        </p:blipFill>
        <p:spPr>
          <a:xfrm>
            <a:off x="5037324" y="1079300"/>
            <a:ext cx="2035675" cy="3981350"/>
          </a:xfrm>
          <a:prstGeom prst="rect">
            <a:avLst/>
          </a:prstGeom>
          <a:noFill/>
          <a:ln>
            <a:noFill/>
          </a:ln>
        </p:spPr>
      </p:pic>
      <p:pic>
        <p:nvPicPr>
          <p:cNvPr id="224" name="Google Shape;224;p32"/>
          <p:cNvPicPr preferRelativeResize="0"/>
          <p:nvPr/>
        </p:nvPicPr>
        <p:blipFill>
          <a:blip r:embed="rId4">
            <a:alphaModFix/>
          </a:blip>
          <a:stretch>
            <a:fillRect/>
          </a:stretch>
        </p:blipFill>
        <p:spPr>
          <a:xfrm>
            <a:off x="1596225" y="1079300"/>
            <a:ext cx="1961900" cy="3981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1630143" y="369209"/>
            <a:ext cx="58836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Conclusions and Future Work</a:t>
            </a:r>
            <a:endParaRPr/>
          </a:p>
        </p:txBody>
      </p:sp>
      <p:sp>
        <p:nvSpPr>
          <p:cNvPr id="231" name="Google Shape;231;p33"/>
          <p:cNvSpPr txBox="1"/>
          <p:nvPr>
            <p:ph idx="1" type="body"/>
          </p:nvPr>
        </p:nvSpPr>
        <p:spPr>
          <a:xfrm>
            <a:off x="395175" y="1314525"/>
            <a:ext cx="8065200" cy="3447900"/>
          </a:xfrm>
          <a:prstGeom prst="rect">
            <a:avLst/>
          </a:prstGeom>
        </p:spPr>
        <p:txBody>
          <a:bodyPr anchorCtr="0" anchor="t" bIns="0" lIns="0" spcFirstLastPara="1" rIns="0" wrap="square" tIns="0">
            <a:spAutoFit/>
          </a:bodyPr>
          <a:lstStyle/>
          <a:p>
            <a:pPr indent="457200" lvl="0" marL="0" rtl="0" algn="l">
              <a:spcBef>
                <a:spcPts val="0"/>
              </a:spcBef>
              <a:spcAft>
                <a:spcPts val="0"/>
              </a:spcAft>
              <a:buNone/>
            </a:pPr>
            <a:r>
              <a:rPr lang="en" sz="1600"/>
              <a:t>The use of blockchain technology in auctions can offer several advantages and improvements to the traditional auction process. We Implemented a auction system in which users can bid and buy the required products in a very transparent and secure system. We built smart contracts for the bidding, finalising and withdrawing processes, which automates various aspects of the auction process, such as bid verification, countdown timers and payment release upon successful bids. We also implemented a special novel blind auction in which users will not be knowing the highest bid and will bid without the competition prices. They will also profit the auctioneer with the more highest bid-prices.</a:t>
            </a:r>
            <a:endParaRPr sz="1600"/>
          </a:p>
          <a:p>
            <a:pPr indent="457200" lvl="0" marL="0" rtl="0" algn="l">
              <a:spcBef>
                <a:spcPts val="0"/>
              </a:spcBef>
              <a:spcAft>
                <a:spcPts val="0"/>
              </a:spcAft>
              <a:buNone/>
            </a:pPr>
            <a:r>
              <a:t/>
            </a:r>
            <a:endParaRPr sz="1600"/>
          </a:p>
          <a:p>
            <a:pPr indent="457200" lvl="0" marL="0" rtl="0" algn="l">
              <a:spcBef>
                <a:spcPts val="0"/>
              </a:spcBef>
              <a:spcAft>
                <a:spcPts val="0"/>
              </a:spcAft>
              <a:buNone/>
            </a:pPr>
            <a:r>
              <a:rPr lang="en" sz="1600"/>
              <a:t>Here are some of the Future Works :- </a:t>
            </a:r>
            <a:endParaRPr sz="1600"/>
          </a:p>
          <a:p>
            <a:pPr indent="-323850" lvl="0" marL="457200" rtl="0" algn="l">
              <a:spcBef>
                <a:spcPts val="0"/>
              </a:spcBef>
              <a:spcAft>
                <a:spcPts val="0"/>
              </a:spcAft>
              <a:buSzPts val="1500"/>
              <a:buChar char="●"/>
            </a:pPr>
            <a:r>
              <a:rPr lang="en" sz="1600"/>
              <a:t>Implementing Partial Ownership Feature</a:t>
            </a:r>
            <a:endParaRPr sz="1600"/>
          </a:p>
          <a:p>
            <a:pPr indent="-323850" lvl="0" marL="457200" rtl="0" algn="l">
              <a:spcBef>
                <a:spcPts val="0"/>
              </a:spcBef>
              <a:spcAft>
                <a:spcPts val="0"/>
              </a:spcAft>
              <a:buSzPts val="1500"/>
              <a:buChar char="●"/>
            </a:pPr>
            <a:r>
              <a:rPr lang="en" sz="1600"/>
              <a:t>Recommendation of Auctions based on his previous auction history</a:t>
            </a:r>
            <a:endParaRPr sz="1600"/>
          </a:p>
          <a:p>
            <a:pPr indent="-330200" lvl="0" marL="457200" rtl="0" algn="l">
              <a:spcBef>
                <a:spcPts val="0"/>
              </a:spcBef>
              <a:spcAft>
                <a:spcPts val="0"/>
              </a:spcAft>
              <a:buSzPts val="1600"/>
              <a:buChar char="●"/>
            </a:pPr>
            <a:r>
              <a:rPr lang="en" sz="1600"/>
              <a:t>Converting it to Auction Website</a:t>
            </a:r>
            <a:endParaRPr sz="1600"/>
          </a:p>
        </p:txBody>
      </p:sp>
      <p:sp>
        <p:nvSpPr>
          <p:cNvPr id="232" name="Google Shape;232;p33"/>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References </a:t>
            </a:r>
            <a:endParaRPr>
              <a:latin typeface="Times New Roman"/>
              <a:ea typeface="Times New Roman"/>
              <a:cs typeface="Times New Roman"/>
              <a:sym typeface="Times New Roman"/>
            </a:endParaRPr>
          </a:p>
        </p:txBody>
      </p:sp>
      <p:sp>
        <p:nvSpPr>
          <p:cNvPr id="238" name="Google Shape;238;p34"/>
          <p:cNvSpPr txBox="1"/>
          <p:nvPr>
            <p:ph idx="1" type="body"/>
          </p:nvPr>
        </p:nvSpPr>
        <p:spPr>
          <a:xfrm>
            <a:off x="395175" y="1325275"/>
            <a:ext cx="8353500" cy="3332100"/>
          </a:xfrm>
          <a:prstGeom prst="rect">
            <a:avLst/>
          </a:prstGeom>
        </p:spPr>
        <p:txBody>
          <a:bodyPr anchorCtr="0" anchor="t" bIns="0" lIns="0" spcFirstLastPara="1" rIns="0" wrap="square" tIns="0">
            <a:noAutofit/>
          </a:bodyPr>
          <a:lstStyle/>
          <a:p>
            <a:pPr indent="-311150" lvl="0" marL="457200" rtl="0" algn="l">
              <a:spcBef>
                <a:spcPts val="0"/>
              </a:spcBef>
              <a:spcAft>
                <a:spcPts val="0"/>
              </a:spcAft>
              <a:buSzPts val="1300"/>
              <a:buAutoNum type="arabicParenR"/>
            </a:pPr>
            <a:r>
              <a:rPr lang="en" sz="1400"/>
              <a:t>Blockchain based smart contract for bidding system (June 2018)</a:t>
            </a:r>
            <a:endParaRPr sz="1400"/>
          </a:p>
          <a:p>
            <a:pPr indent="0" lvl="0" marL="457200" rtl="0" algn="l">
              <a:spcBef>
                <a:spcPts val="0"/>
              </a:spcBef>
              <a:spcAft>
                <a:spcPts val="0"/>
              </a:spcAft>
              <a:buNone/>
            </a:pPr>
            <a:r>
              <a:rPr lang="en" sz="1400" u="sng">
                <a:solidFill>
                  <a:schemeClr val="hlink"/>
                </a:solidFill>
                <a:hlinkClick r:id="rId3"/>
              </a:rPr>
              <a:t>https://ieeexplore.ieee.org/document/8394569</a:t>
            </a:r>
            <a:endParaRPr sz="1400"/>
          </a:p>
          <a:p>
            <a:pPr indent="0" lvl="0" marL="457200" rtl="0" algn="l">
              <a:spcBef>
                <a:spcPts val="0"/>
              </a:spcBef>
              <a:spcAft>
                <a:spcPts val="0"/>
              </a:spcAft>
              <a:buNone/>
            </a:pPr>
            <a:r>
              <a:t/>
            </a:r>
            <a:endParaRPr sz="1400"/>
          </a:p>
          <a:p>
            <a:pPr indent="-311150" lvl="0" marL="457200" rtl="0" algn="l">
              <a:spcBef>
                <a:spcPts val="0"/>
              </a:spcBef>
              <a:spcAft>
                <a:spcPts val="0"/>
              </a:spcAft>
              <a:buSzPts val="1300"/>
              <a:buAutoNum type="arabicParenR"/>
            </a:pPr>
            <a:r>
              <a:rPr lang="en" sz="1400"/>
              <a:t>Secure E-Auction System Using Blockchain: UAE Case Study (June 2020)</a:t>
            </a:r>
            <a:endParaRPr sz="1400"/>
          </a:p>
          <a:p>
            <a:pPr indent="0" lvl="0" marL="457200" rtl="0" algn="l">
              <a:spcBef>
                <a:spcPts val="0"/>
              </a:spcBef>
              <a:spcAft>
                <a:spcPts val="0"/>
              </a:spcAft>
              <a:buNone/>
            </a:pPr>
            <a:r>
              <a:rPr lang="en" sz="1400" u="sng">
                <a:solidFill>
                  <a:schemeClr val="hlink"/>
                </a:solidFill>
                <a:hlinkClick r:id="rId4"/>
              </a:rPr>
              <a:t>https://ieeexplore.ieee.org/document/9118213</a:t>
            </a:r>
            <a:endParaRPr sz="1400"/>
          </a:p>
          <a:p>
            <a:pPr indent="0" lvl="0" marL="457200" rtl="0" algn="l">
              <a:spcBef>
                <a:spcPts val="0"/>
              </a:spcBef>
              <a:spcAft>
                <a:spcPts val="0"/>
              </a:spcAft>
              <a:buNone/>
            </a:pPr>
            <a:r>
              <a:t/>
            </a:r>
            <a:endParaRPr sz="1400"/>
          </a:p>
          <a:p>
            <a:pPr indent="-311150" lvl="0" marL="457200" rtl="0" algn="l">
              <a:spcBef>
                <a:spcPts val="0"/>
              </a:spcBef>
              <a:spcAft>
                <a:spcPts val="0"/>
              </a:spcAft>
              <a:buSzPts val="1300"/>
              <a:buAutoNum type="arabicParenR"/>
            </a:pPr>
            <a:r>
              <a:rPr lang="en" sz="1400"/>
              <a:t>Research on Blockchain-Based E-Bidding System (April 2021)</a:t>
            </a:r>
            <a:endParaRPr sz="1400"/>
          </a:p>
          <a:p>
            <a:pPr indent="0" lvl="0" marL="457200" rtl="0" algn="l">
              <a:spcBef>
                <a:spcPts val="0"/>
              </a:spcBef>
              <a:spcAft>
                <a:spcPts val="0"/>
              </a:spcAft>
              <a:buNone/>
            </a:pPr>
            <a:r>
              <a:rPr lang="en" sz="1400" u="sng">
                <a:solidFill>
                  <a:schemeClr val="hlink"/>
                </a:solidFill>
                <a:hlinkClick r:id="rId5"/>
              </a:rPr>
              <a:t>https://www.researchgate.net/publication/351177519_Research_on_Blockchain-Based_E-Bidding_System</a:t>
            </a:r>
            <a:endParaRPr sz="1400"/>
          </a:p>
          <a:p>
            <a:pPr indent="0" lvl="0" marL="0" rtl="0" algn="l">
              <a:spcBef>
                <a:spcPts val="0"/>
              </a:spcBef>
              <a:spcAft>
                <a:spcPts val="0"/>
              </a:spcAft>
              <a:buNone/>
            </a:pPr>
            <a:r>
              <a:t/>
            </a:r>
            <a:endParaRPr sz="1400"/>
          </a:p>
          <a:p>
            <a:pPr indent="-311150" lvl="0" marL="457200" rtl="0" algn="l">
              <a:spcBef>
                <a:spcPts val="0"/>
              </a:spcBef>
              <a:spcAft>
                <a:spcPts val="0"/>
              </a:spcAft>
              <a:buSzPts val="1300"/>
              <a:buAutoNum type="arabicParenR"/>
            </a:pPr>
            <a:r>
              <a:rPr lang="en" sz="1400"/>
              <a:t>Distributed E-Voting and E-Bidding Systems Based on Smart Contract (April 2019)</a:t>
            </a:r>
            <a:endParaRPr sz="1400"/>
          </a:p>
          <a:p>
            <a:pPr indent="0" lvl="0" marL="457200" rtl="0" algn="l">
              <a:spcBef>
                <a:spcPts val="0"/>
              </a:spcBef>
              <a:spcAft>
                <a:spcPts val="0"/>
              </a:spcAft>
              <a:buNone/>
            </a:pPr>
            <a:r>
              <a:rPr lang="en" sz="1400" u="sng">
                <a:solidFill>
                  <a:schemeClr val="hlink"/>
                </a:solidFill>
                <a:hlinkClick r:id="rId6"/>
              </a:rPr>
              <a:t>https://www.mdpi.com/2079-9292/8/4/422</a:t>
            </a:r>
            <a:endParaRPr sz="1400"/>
          </a:p>
          <a:p>
            <a:pPr indent="0" lvl="0" marL="457200" rtl="0" algn="l">
              <a:spcBef>
                <a:spcPts val="0"/>
              </a:spcBef>
              <a:spcAft>
                <a:spcPts val="0"/>
              </a:spcAft>
              <a:buNone/>
            </a:pPr>
            <a:r>
              <a:t/>
            </a:r>
            <a:endParaRPr sz="1400"/>
          </a:p>
          <a:p>
            <a:pPr indent="-311150" lvl="0" marL="457200" rtl="0" algn="l">
              <a:spcBef>
                <a:spcPts val="0"/>
              </a:spcBef>
              <a:spcAft>
                <a:spcPts val="0"/>
              </a:spcAft>
              <a:buSzPts val="1300"/>
              <a:buAutoNum type="arabicParenR"/>
            </a:pPr>
            <a:r>
              <a:rPr lang="en" sz="1400"/>
              <a:t>Integration of Blockchain and Auction Models: A Survey, Some Applications, and Challenges(2021)</a:t>
            </a:r>
            <a:endParaRPr sz="1400"/>
          </a:p>
          <a:p>
            <a:pPr indent="0" lvl="0" marL="457200" rtl="0" algn="l">
              <a:spcBef>
                <a:spcPts val="0"/>
              </a:spcBef>
              <a:spcAft>
                <a:spcPts val="0"/>
              </a:spcAft>
              <a:buNone/>
            </a:pPr>
            <a:r>
              <a:rPr lang="en" sz="1400" u="sng">
                <a:solidFill>
                  <a:schemeClr val="hlink"/>
                </a:solidFill>
                <a:hlinkClick r:id="rId7"/>
              </a:rPr>
              <a:t>https://arxiv.org/abs/2110.12534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t/>
            </a:r>
            <a:endParaRPr/>
          </a:p>
        </p:txBody>
      </p:sp>
      <p:sp>
        <p:nvSpPr>
          <p:cNvPr id="239" name="Google Shape;239;p34"/>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References </a:t>
            </a:r>
            <a:endParaRPr>
              <a:latin typeface="Times New Roman"/>
              <a:ea typeface="Times New Roman"/>
              <a:cs typeface="Times New Roman"/>
              <a:sym typeface="Times New Roman"/>
            </a:endParaRPr>
          </a:p>
        </p:txBody>
      </p:sp>
      <p:sp>
        <p:nvSpPr>
          <p:cNvPr id="245" name="Google Shape;245;p35"/>
          <p:cNvSpPr txBox="1"/>
          <p:nvPr>
            <p:ph idx="1" type="body"/>
          </p:nvPr>
        </p:nvSpPr>
        <p:spPr>
          <a:xfrm>
            <a:off x="395175" y="1325275"/>
            <a:ext cx="8353500" cy="333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6) </a:t>
            </a:r>
            <a:r>
              <a:rPr lang="en"/>
              <a:t>An anonymous and fair auction system based on blockchain</a:t>
            </a:r>
            <a:endParaRPr sz="1400"/>
          </a:p>
          <a:p>
            <a:pPr indent="0" lvl="0" marL="457200" rtl="0" algn="l">
              <a:spcBef>
                <a:spcPts val="0"/>
              </a:spcBef>
              <a:spcAft>
                <a:spcPts val="0"/>
              </a:spcAft>
              <a:buNone/>
            </a:pPr>
            <a:r>
              <a:rPr lang="en" sz="1100" u="sng">
                <a:solidFill>
                  <a:schemeClr val="hlink"/>
                </a:solidFill>
                <a:latin typeface="Arial"/>
                <a:ea typeface="Arial"/>
                <a:cs typeface="Arial"/>
                <a:sym typeface="Arial"/>
                <a:hlinkClick r:id="rId3"/>
              </a:rPr>
              <a:t>Anonymous Fair Auction on Blockchain | IEEE Conference Publication | IEEE Xplore</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lang="en" sz="1400"/>
              <a:t>7) </a:t>
            </a:r>
            <a:r>
              <a:rPr lang="en" sz="1700"/>
              <a:t>Secure Online E-Auction System using Blockchain Technology</a:t>
            </a:r>
            <a:endParaRPr sz="1400"/>
          </a:p>
          <a:p>
            <a:pPr indent="0" lvl="0" marL="457200" rtl="0" algn="l">
              <a:spcBef>
                <a:spcPts val="0"/>
              </a:spcBef>
              <a:spcAft>
                <a:spcPts val="0"/>
              </a:spcAft>
              <a:buNone/>
            </a:pPr>
            <a:r>
              <a:rPr lang="en" sz="1100" u="sng">
                <a:solidFill>
                  <a:schemeClr val="hlink"/>
                </a:solidFill>
                <a:latin typeface="Arial"/>
                <a:ea typeface="Arial"/>
                <a:cs typeface="Arial"/>
                <a:sym typeface="Arial"/>
                <a:hlinkClick r:id="rId4"/>
              </a:rPr>
              <a:t>Secure Online E-Auction System using Blockchain Technology | IEEE Conference Publication | IEEE Xplore</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lang="en" sz="1400"/>
              <a:t>8) </a:t>
            </a:r>
            <a:r>
              <a:rPr lang="en"/>
              <a:t>Blockchain Based M+1st-Price Auction With Exponential Bid Upper Bound</a:t>
            </a:r>
            <a:endParaRPr/>
          </a:p>
          <a:p>
            <a:pPr indent="0" lvl="0" marL="0" rtl="0" algn="l">
              <a:spcBef>
                <a:spcPts val="0"/>
              </a:spcBef>
              <a:spcAft>
                <a:spcPts val="0"/>
              </a:spcAft>
              <a:buNone/>
            </a:pPr>
            <a:r>
              <a:rPr lang="en"/>
              <a:t>          </a:t>
            </a:r>
            <a:r>
              <a:rPr lang="en" sz="1400"/>
              <a:t>https://ieeexplore.ieee.org/document/10225494/</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rPr lang="en"/>
              <a:t> </a:t>
            </a:r>
            <a:endParaRPr/>
          </a:p>
        </p:txBody>
      </p:sp>
      <p:sp>
        <p:nvSpPr>
          <p:cNvPr id="246" name="Google Shape;246;p35"/>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2743200" y="2274570"/>
            <a:ext cx="3082905" cy="50526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1" lang="en" sz="3200">
                <a:solidFill>
                  <a:srgbClr val="002F4A"/>
                </a:solidFill>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1630143" y="369209"/>
            <a:ext cx="58836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Introduction</a:t>
            </a:r>
            <a:endParaRPr/>
          </a:p>
        </p:txBody>
      </p:sp>
      <p:sp>
        <p:nvSpPr>
          <p:cNvPr id="71" name="Google Shape;71;p11"/>
          <p:cNvSpPr txBox="1"/>
          <p:nvPr>
            <p:ph idx="1" type="body"/>
          </p:nvPr>
        </p:nvSpPr>
        <p:spPr>
          <a:xfrm>
            <a:off x="389775" y="1268675"/>
            <a:ext cx="8177100" cy="3414000"/>
          </a:xfrm>
          <a:prstGeom prst="rect">
            <a:avLst/>
          </a:prstGeom>
        </p:spPr>
        <p:txBody>
          <a:bodyPr anchorCtr="0" anchor="t" bIns="0" lIns="0" spcFirstLastPara="1" rIns="0" wrap="square" tIns="0">
            <a:noAutofit/>
          </a:bodyPr>
          <a:lstStyle/>
          <a:p>
            <a:pPr indent="-323850" lvl="0" marL="457200" rtl="0" algn="l">
              <a:lnSpc>
                <a:spcPct val="125000"/>
              </a:lnSpc>
              <a:spcBef>
                <a:spcPts val="0"/>
              </a:spcBef>
              <a:spcAft>
                <a:spcPts val="0"/>
              </a:spcAft>
              <a:buSzPts val="1500"/>
              <a:buChar char="●"/>
            </a:pPr>
            <a:r>
              <a:rPr lang="en"/>
              <a:t>Blockchain technology ensures transparency in traditional auctions by recording all transaction data in an immutable ledger. This builds trust among participants, as they can verify the auction history and authenticity of items.</a:t>
            </a:r>
            <a:endParaRPr/>
          </a:p>
          <a:p>
            <a:pPr indent="-323850" lvl="0" marL="457200" rtl="0" algn="l">
              <a:lnSpc>
                <a:spcPct val="125000"/>
              </a:lnSpc>
              <a:spcBef>
                <a:spcPts val="0"/>
              </a:spcBef>
              <a:spcAft>
                <a:spcPts val="0"/>
              </a:spcAft>
              <a:buSzPts val="1500"/>
              <a:buChar char="●"/>
            </a:pPr>
            <a:r>
              <a:rPr lang="en"/>
              <a:t>Blockchain's security features help reduce fraud and disputes in traditional auctions. Smart contracts can automate and enforce the auction rules, ensuring fair and tamper-proof transactions. This, in turn, minimizes the need for intermediaries and associated costs.</a:t>
            </a:r>
            <a:endParaRPr/>
          </a:p>
          <a:p>
            <a:pPr indent="-323850" lvl="0" marL="457200" rtl="0" algn="l">
              <a:lnSpc>
                <a:spcPct val="125000"/>
              </a:lnSpc>
              <a:spcBef>
                <a:spcPts val="0"/>
              </a:spcBef>
              <a:spcAft>
                <a:spcPts val="0"/>
              </a:spcAft>
              <a:buSzPts val="1500"/>
              <a:buChar char="●"/>
            </a:pPr>
            <a:r>
              <a:rPr lang="en"/>
              <a:t>Blind Auctions enhance user privacy and fairness by concealing bid information, reducing strategic influence. Participants are encouraged to bid honestly, resulting in more accurate price discovery and fair outcomes.</a:t>
            </a:r>
            <a:endParaRPr/>
          </a:p>
          <a:p>
            <a:pPr indent="-323850" lvl="0" marL="457200" rtl="0" algn="l">
              <a:lnSpc>
                <a:spcPct val="125000"/>
              </a:lnSpc>
              <a:spcBef>
                <a:spcPts val="0"/>
              </a:spcBef>
              <a:spcAft>
                <a:spcPts val="0"/>
              </a:spcAft>
              <a:buSzPts val="1500"/>
              <a:buChar char="●"/>
            </a:pPr>
            <a:r>
              <a:rPr lang="en"/>
              <a:t>Blind Auctions seamlessly integrate into our blockchain-based auction platform, driven by smart contracts.This unique feature sets us apart, ensuring user trust and adding transparency and fairness to the auction process.</a:t>
            </a:r>
            <a:endParaRPr/>
          </a:p>
        </p:txBody>
      </p:sp>
      <p:sp>
        <p:nvSpPr>
          <p:cNvPr id="72" name="Google Shape;72;p11"/>
          <p:cNvSpPr txBox="1"/>
          <p:nvPr>
            <p:ph idx="12" type="sldNum"/>
          </p:nvPr>
        </p:nvSpPr>
        <p:spPr>
          <a:xfrm>
            <a:off x="6583680" y="4783455"/>
            <a:ext cx="21030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title"/>
          </p:nvPr>
        </p:nvSpPr>
        <p:spPr>
          <a:xfrm>
            <a:off x="1837574" y="369200"/>
            <a:ext cx="52395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1)</a:t>
            </a:r>
            <a:endParaRPr/>
          </a:p>
        </p:txBody>
      </p:sp>
      <p:sp>
        <p:nvSpPr>
          <p:cNvPr id="78" name="Google Shape;78;p12"/>
          <p:cNvSpPr txBox="1"/>
          <p:nvPr/>
        </p:nvSpPr>
        <p:spPr>
          <a:xfrm>
            <a:off x="322275" y="1295475"/>
            <a:ext cx="8494200" cy="355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Research on Blockchain-Based E-Bidding System</a:t>
            </a:r>
            <a:r>
              <a:rPr lang="en">
                <a:latin typeface="Roboto"/>
                <a:ea typeface="Roboto"/>
                <a:cs typeface="Roboto"/>
                <a:sym typeface="Roboto"/>
              </a:rPr>
              <a:t> : Dan Wang, Jindong Zhao * and Chunxiao</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Year: 2021</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Algorithm Used</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develop the bidding process they have used "Permissioned blockchain" such as hyperledger. MSP(Membership Service Provider) and chaincode are used as hyperledger fabric that can control the access of users at same time and can also set time limits. Hyperledger fabric is an open source </a:t>
            </a:r>
            <a:r>
              <a:rPr lang="en">
                <a:latin typeface="Roboto"/>
                <a:ea typeface="Roboto"/>
                <a:cs typeface="Roboto"/>
                <a:sym typeface="Roboto"/>
              </a:rPr>
              <a:t>blockchain</a:t>
            </a:r>
            <a:r>
              <a:rPr lang="en">
                <a:latin typeface="Roboto"/>
                <a:ea typeface="Roboto"/>
                <a:cs typeface="Roboto"/>
                <a:sym typeface="Roboto"/>
              </a:rPr>
              <a:t> framework</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Limitations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Hyperledger</a:t>
            </a:r>
            <a:r>
              <a:rPr lang="en">
                <a:latin typeface="Roboto"/>
                <a:ea typeface="Roboto"/>
                <a:cs typeface="Roboto"/>
                <a:sym typeface="Roboto"/>
              </a:rPr>
              <a:t> fabric (HLF) is a new technology which is changing rapidly. Adapting such technology is a huge challenge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Maintaining and operating a block chain system needs skilled technical personnel which is also an obstacle.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1837574" y="369200"/>
            <a:ext cx="52395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2)</a:t>
            </a:r>
            <a:endParaRPr/>
          </a:p>
        </p:txBody>
      </p:sp>
      <p:sp>
        <p:nvSpPr>
          <p:cNvPr id="84" name="Google Shape;84;p13"/>
          <p:cNvSpPr txBox="1"/>
          <p:nvPr/>
        </p:nvSpPr>
        <p:spPr>
          <a:xfrm>
            <a:off x="322275" y="1295475"/>
            <a:ext cx="8494200" cy="3553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Roboto"/>
              <a:buChar char="❖"/>
            </a:pPr>
            <a:r>
              <a:rPr b="1" lang="en" sz="1500">
                <a:latin typeface="Roboto"/>
                <a:ea typeface="Roboto"/>
                <a:cs typeface="Roboto"/>
                <a:sym typeface="Roboto"/>
              </a:rPr>
              <a:t>Secure E-Auction System Using Blockchain: UAE Case Study : </a:t>
            </a:r>
            <a:r>
              <a:rPr lang="en" sz="1500">
                <a:latin typeface="Roboto"/>
                <a:ea typeface="Roboto"/>
                <a:cs typeface="Roboto"/>
                <a:sym typeface="Roboto"/>
              </a:rPr>
              <a:t>Hani Qusa, Jumana Tarazi, Vishwesh Akre</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457200" rtl="0" algn="l">
              <a:lnSpc>
                <a:spcPct val="115000"/>
              </a:lnSpc>
              <a:spcBef>
                <a:spcPts val="0"/>
              </a:spcBef>
              <a:spcAft>
                <a:spcPts val="0"/>
              </a:spcAft>
              <a:buNone/>
            </a:pPr>
            <a:r>
              <a:rPr b="1" lang="en" sz="1500">
                <a:latin typeface="Roboto"/>
                <a:ea typeface="Roboto"/>
                <a:cs typeface="Roboto"/>
                <a:sym typeface="Roboto"/>
              </a:rPr>
              <a:t>Algorithm Used</a:t>
            </a:r>
            <a:endParaRPr b="1"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They presented blockchain e-auction system that can be applied to improve the existing e-auction systems implemented in the UAE.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Hyperledger/fabric has been used to solve the security issues in traditional systems. It is an architecture that allows different functions to be combined. That can be used for production of smart contracts that can host any mainstream language</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457200" rtl="0" algn="l">
              <a:lnSpc>
                <a:spcPct val="115000"/>
              </a:lnSpc>
              <a:spcBef>
                <a:spcPts val="0"/>
              </a:spcBef>
              <a:spcAft>
                <a:spcPts val="0"/>
              </a:spcAft>
              <a:buNone/>
            </a:pPr>
            <a:r>
              <a:rPr b="1" lang="en" sz="1500">
                <a:latin typeface="Roboto"/>
                <a:ea typeface="Roboto"/>
                <a:cs typeface="Roboto"/>
                <a:sym typeface="Roboto"/>
              </a:rPr>
              <a:t>Limitations</a:t>
            </a:r>
            <a:endParaRPr b="1"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Scalability is real problem in this system due complex nature of blockchain</a:t>
            </a:r>
            <a:endParaRPr sz="15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2057400" y="361950"/>
            <a:ext cx="50292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3)</a:t>
            </a:r>
            <a:endParaRPr>
              <a:latin typeface="Times New Roman"/>
              <a:ea typeface="Times New Roman"/>
              <a:cs typeface="Times New Roman"/>
              <a:sym typeface="Times New Roman"/>
            </a:endParaRPr>
          </a:p>
        </p:txBody>
      </p:sp>
      <p:sp>
        <p:nvSpPr>
          <p:cNvPr id="90" name="Google Shape;90;p14"/>
          <p:cNvSpPr txBox="1"/>
          <p:nvPr/>
        </p:nvSpPr>
        <p:spPr>
          <a:xfrm>
            <a:off x="369250" y="1231825"/>
            <a:ext cx="8471100" cy="37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a:ea typeface="Roboto"/>
                <a:cs typeface="Roboto"/>
                <a:sym typeface="Roboto"/>
              </a:rPr>
              <a:t>In paper “ </a:t>
            </a:r>
            <a:r>
              <a:rPr lang="en" sz="1500">
                <a:latin typeface="Roboto"/>
                <a:ea typeface="Roboto"/>
                <a:cs typeface="Roboto"/>
                <a:sym typeface="Roboto"/>
              </a:rPr>
              <a:t>Distributed </a:t>
            </a:r>
            <a:r>
              <a:rPr lang="en" sz="1500">
                <a:latin typeface="Roboto"/>
                <a:ea typeface="Roboto"/>
                <a:cs typeface="Roboto"/>
                <a:sym typeface="Roboto"/>
              </a:rPr>
              <a:t>E-Voting and E-Bidding Systems Based on Smart Contract” , they:</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457200" rtl="0" algn="l">
              <a:lnSpc>
                <a:spcPct val="115000"/>
              </a:lnSpc>
              <a:spcBef>
                <a:spcPts val="0"/>
              </a:spcBef>
              <a:spcAft>
                <a:spcPts val="0"/>
              </a:spcAft>
              <a:buNone/>
            </a:pPr>
            <a:r>
              <a:rPr b="1" lang="en">
                <a:solidFill>
                  <a:schemeClr val="dk1"/>
                </a:solidFill>
                <a:latin typeface="Roboto"/>
                <a:ea typeface="Roboto"/>
                <a:cs typeface="Roboto"/>
                <a:sym typeface="Roboto"/>
              </a:rPr>
              <a:t>Algorithm Used</a:t>
            </a:r>
            <a:endParaRPr b="1">
              <a:solidFill>
                <a:schemeClr val="dk1"/>
              </a:solidFill>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 The authors introduce the first decentralized electronic voting and bidding systems based on a blockchain and smart contract.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they also use cryptographic techniques such as oblivious transfer and homomorphic encryptions to improve privacy protection.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The proposed systems allow voters and bidders to participate in the opening phase and improve participant anonymity, the privacy of data transmission, and data reliability and verifiability.</a:t>
            </a:r>
            <a:endParaRPr sz="1500">
              <a:latin typeface="Roboto"/>
              <a:ea typeface="Roboto"/>
              <a:cs typeface="Roboto"/>
              <a:sym typeface="Roboto"/>
            </a:endParaRPr>
          </a:p>
          <a:p>
            <a:pPr indent="0" lvl="0" marL="457200" rtl="0" algn="l">
              <a:lnSpc>
                <a:spcPct val="115000"/>
              </a:lnSpc>
              <a:spcBef>
                <a:spcPts val="0"/>
              </a:spcBef>
              <a:spcAft>
                <a:spcPts val="0"/>
              </a:spcAft>
              <a:buNone/>
            </a:pPr>
            <a:r>
              <a:t/>
            </a:r>
            <a:endParaRPr sz="1500">
              <a:latin typeface="Roboto"/>
              <a:ea typeface="Roboto"/>
              <a:cs typeface="Roboto"/>
              <a:sym typeface="Roboto"/>
            </a:endParaRPr>
          </a:p>
          <a:p>
            <a:pPr indent="0" lvl="0" marL="457200" rtl="0" algn="l">
              <a:lnSpc>
                <a:spcPct val="115000"/>
              </a:lnSpc>
              <a:spcBef>
                <a:spcPts val="0"/>
              </a:spcBef>
              <a:spcAft>
                <a:spcPts val="0"/>
              </a:spcAft>
              <a:buNone/>
            </a:pPr>
            <a:r>
              <a:rPr b="1" lang="en" sz="1500">
                <a:latin typeface="Roboto"/>
                <a:ea typeface="Roboto"/>
                <a:cs typeface="Roboto"/>
                <a:sym typeface="Roboto"/>
              </a:rPr>
              <a:t>Limitations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 This process is a bit more complex than the existing process.</a:t>
            </a:r>
            <a:endParaRPr sz="1500">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1828800" y="285750"/>
            <a:ext cx="5221886" cy="474489"/>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4)</a:t>
            </a:r>
            <a:endParaRPr>
              <a:latin typeface="Times New Roman"/>
              <a:ea typeface="Times New Roman"/>
              <a:cs typeface="Times New Roman"/>
              <a:sym typeface="Times New Roman"/>
            </a:endParaRPr>
          </a:p>
        </p:txBody>
      </p:sp>
      <p:sp>
        <p:nvSpPr>
          <p:cNvPr id="96" name="Google Shape;96;p15"/>
          <p:cNvSpPr txBox="1"/>
          <p:nvPr/>
        </p:nvSpPr>
        <p:spPr>
          <a:xfrm>
            <a:off x="327275" y="1146400"/>
            <a:ext cx="8597100" cy="3822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latin typeface="Roboto"/>
                <a:ea typeface="Roboto"/>
                <a:cs typeface="Roboto"/>
                <a:sym typeface="Roboto"/>
              </a:rPr>
              <a:t>In paper “ Blockchain based Smart Contract for Bidding System”  :</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457200" rtl="0" algn="l">
              <a:spcBef>
                <a:spcPts val="0"/>
              </a:spcBef>
              <a:spcAft>
                <a:spcPts val="0"/>
              </a:spcAft>
              <a:buNone/>
            </a:pPr>
            <a:r>
              <a:rPr b="1" lang="en">
                <a:solidFill>
                  <a:schemeClr val="dk1"/>
                </a:solidFill>
                <a:latin typeface="Roboto"/>
                <a:ea typeface="Roboto"/>
                <a:cs typeface="Roboto"/>
                <a:sym typeface="Roboto"/>
              </a:rPr>
              <a:t>Algorithm Used</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The smart contract is composed of the address of Auctioneer, the start auction time, deadline, the address of current winner, the current highest price.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In the experiments, the accounts are created through Ethereum wallet.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In miner stage, the MinerGate is used in miner stage for obtaining money to pay the transaction fee.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At recorder stage, the nodes of blockchain are synchronized to generate smart contract.</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Technologies used :  Solidity, </a:t>
            </a:r>
            <a:r>
              <a:rPr lang="en" sz="1500">
                <a:latin typeface="Roboto"/>
                <a:ea typeface="Roboto"/>
                <a:cs typeface="Roboto"/>
                <a:sym typeface="Roboto"/>
              </a:rPr>
              <a:t>Serpent, LLL, and </a:t>
            </a:r>
            <a:r>
              <a:rPr lang="en" sz="1500">
                <a:latin typeface="Roboto"/>
                <a:ea typeface="Roboto"/>
                <a:cs typeface="Roboto"/>
                <a:sym typeface="Roboto"/>
              </a:rPr>
              <a:t>EtherScript</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b="1" lang="en" sz="1500">
                <a:latin typeface="Roboto"/>
                <a:ea typeface="Roboto"/>
                <a:cs typeface="Roboto"/>
                <a:sym typeface="Roboto"/>
              </a:rPr>
              <a:t>    Limitations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This process is longest as well as complex</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Due to the complexity of this program, bidders may call the wrong contract function.</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1828800" y="285750"/>
            <a:ext cx="5221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5)</a:t>
            </a:r>
            <a:endParaRPr>
              <a:latin typeface="Times New Roman"/>
              <a:ea typeface="Times New Roman"/>
              <a:cs typeface="Times New Roman"/>
              <a:sym typeface="Times New Roman"/>
            </a:endParaRPr>
          </a:p>
        </p:txBody>
      </p:sp>
      <p:sp>
        <p:nvSpPr>
          <p:cNvPr id="102" name="Google Shape;102;p16"/>
          <p:cNvSpPr txBox="1"/>
          <p:nvPr/>
        </p:nvSpPr>
        <p:spPr>
          <a:xfrm>
            <a:off x="327275" y="1146400"/>
            <a:ext cx="8597100" cy="3822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latin typeface="Roboto"/>
                <a:ea typeface="Roboto"/>
                <a:cs typeface="Roboto"/>
                <a:sym typeface="Roboto"/>
              </a:rPr>
              <a:t>In paper ”Integration of Blockchain and Auction Models: A Survey, Some Applications, and Challenges  “:</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457200" rtl="0" algn="l">
              <a:spcBef>
                <a:spcPts val="0"/>
              </a:spcBef>
              <a:spcAft>
                <a:spcPts val="0"/>
              </a:spcAft>
              <a:buNone/>
            </a:pPr>
            <a:r>
              <a:rPr b="1" lang="en">
                <a:solidFill>
                  <a:schemeClr val="dk1"/>
                </a:solidFill>
                <a:latin typeface="Roboto"/>
                <a:ea typeface="Roboto"/>
                <a:cs typeface="Roboto"/>
                <a:sym typeface="Roboto"/>
              </a:rPr>
              <a:t>Algorithm Used</a:t>
            </a:r>
            <a:endParaRPr b="1">
              <a:solidFill>
                <a:schemeClr val="dk1"/>
              </a:solidFill>
              <a:latin typeface="Roboto"/>
              <a:ea typeface="Roboto"/>
              <a:cs typeface="Roboto"/>
              <a:sym typeface="Roboto"/>
            </a:endParaRPr>
          </a:p>
          <a:p>
            <a:pPr indent="0" lvl="0" marL="457200" rtl="0" algn="l">
              <a:spcBef>
                <a:spcPts val="0"/>
              </a:spcBef>
              <a:spcAft>
                <a:spcPts val="0"/>
              </a:spcAft>
              <a:buNone/>
            </a:pPr>
            <a:r>
              <a:t/>
            </a:r>
            <a:endParaRPr b="1">
              <a:solidFill>
                <a:schemeClr val="dk1"/>
              </a:solidFill>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This paper discussed about various representative auction model types </a:t>
            </a:r>
            <a:r>
              <a:rPr lang="en" sz="1500">
                <a:latin typeface="Roboto"/>
                <a:ea typeface="Roboto"/>
                <a:cs typeface="Roboto"/>
                <a:sym typeface="Roboto"/>
              </a:rPr>
              <a:t>which are very important for the blockchain integration to auctions.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We got different auction mechanisms ,scenarios and solutions through which we can handle the auction.</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Technologies used :  Solidity, Ethereum.</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b="1" lang="en" sz="1500">
                <a:latin typeface="Roboto"/>
                <a:ea typeface="Roboto"/>
                <a:cs typeface="Roboto"/>
                <a:sym typeface="Roboto"/>
              </a:rPr>
              <a:t>    Limitations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auction privacy protection, transaction ordering &amp; fairness, decentralization of auction front-end</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828800" y="285750"/>
            <a:ext cx="52218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a:latin typeface="Times New Roman"/>
                <a:ea typeface="Times New Roman"/>
                <a:cs typeface="Times New Roman"/>
                <a:sym typeface="Times New Roman"/>
              </a:rPr>
              <a:t>Literature Survey (Paper 6)</a:t>
            </a:r>
            <a:endParaRPr>
              <a:latin typeface="Times New Roman"/>
              <a:ea typeface="Times New Roman"/>
              <a:cs typeface="Times New Roman"/>
              <a:sym typeface="Times New Roman"/>
            </a:endParaRPr>
          </a:p>
        </p:txBody>
      </p:sp>
      <p:sp>
        <p:nvSpPr>
          <p:cNvPr id="108" name="Google Shape;108;p17"/>
          <p:cNvSpPr txBox="1"/>
          <p:nvPr/>
        </p:nvSpPr>
        <p:spPr>
          <a:xfrm>
            <a:off x="327275" y="1146400"/>
            <a:ext cx="8597100" cy="3622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latin typeface="Roboto"/>
                <a:ea typeface="Roboto"/>
                <a:cs typeface="Roboto"/>
                <a:sym typeface="Roboto"/>
              </a:rPr>
              <a:t>In paper ”</a:t>
            </a:r>
            <a:r>
              <a:rPr lang="en" sz="1500">
                <a:latin typeface="Roboto"/>
                <a:ea typeface="Roboto"/>
                <a:cs typeface="Roboto"/>
                <a:sym typeface="Roboto"/>
              </a:rPr>
              <a:t>An anonymous and fair auction system based on blockchain</a:t>
            </a:r>
            <a:r>
              <a:rPr lang="en" sz="1500">
                <a:latin typeface="Roboto"/>
                <a:ea typeface="Roboto"/>
                <a:cs typeface="Roboto"/>
                <a:sym typeface="Roboto"/>
              </a:rPr>
              <a:t>“,  September , 2022:</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0" lvl="0" marL="457200" rtl="0" algn="l">
              <a:spcBef>
                <a:spcPts val="0"/>
              </a:spcBef>
              <a:spcAft>
                <a:spcPts val="0"/>
              </a:spcAft>
              <a:buNone/>
            </a:pPr>
            <a:r>
              <a:rPr b="1" lang="en">
                <a:solidFill>
                  <a:schemeClr val="dk1"/>
                </a:solidFill>
                <a:latin typeface="Roboto"/>
                <a:ea typeface="Roboto"/>
                <a:cs typeface="Roboto"/>
                <a:sym typeface="Roboto"/>
              </a:rPr>
              <a:t>Algorithm Used</a:t>
            </a:r>
            <a:endParaRPr b="1">
              <a:solidFill>
                <a:schemeClr val="dk1"/>
              </a:solidFill>
              <a:latin typeface="Roboto"/>
              <a:ea typeface="Roboto"/>
              <a:cs typeface="Roboto"/>
              <a:sym typeface="Roboto"/>
            </a:endParaRPr>
          </a:p>
          <a:p>
            <a:pPr indent="0" lvl="0" marL="457200" rtl="0" algn="l">
              <a:spcBef>
                <a:spcPts val="0"/>
              </a:spcBef>
              <a:spcAft>
                <a:spcPts val="0"/>
              </a:spcAft>
              <a:buNone/>
            </a:pPr>
            <a:r>
              <a:t/>
            </a:r>
            <a:endParaRPr b="1">
              <a:solidFill>
                <a:schemeClr val="dk1"/>
              </a:solidFill>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This paper used IPFS(</a:t>
            </a:r>
            <a:r>
              <a:rPr lang="en" sz="1500">
                <a:latin typeface="Roboto"/>
                <a:ea typeface="Roboto"/>
                <a:cs typeface="Roboto"/>
                <a:sym typeface="Roboto"/>
              </a:rPr>
              <a:t>interplanetary</a:t>
            </a:r>
            <a:r>
              <a:rPr lang="en" sz="1500">
                <a:latin typeface="Roboto"/>
                <a:ea typeface="Roboto"/>
                <a:cs typeface="Roboto"/>
                <a:sym typeface="Roboto"/>
              </a:rPr>
              <a:t> file system) a distributed file system in order to address the issue of excessive file redundancy.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 It showcases the signature scheme to generate and verify the key for the auction messages in order to maintain the </a:t>
            </a:r>
            <a:r>
              <a:rPr lang="en" sz="1500">
                <a:latin typeface="Roboto"/>
                <a:ea typeface="Roboto"/>
                <a:cs typeface="Roboto"/>
                <a:sym typeface="Roboto"/>
              </a:rPr>
              <a:t>privacy effectively.</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Technologies used :  Solidity, Ethereum,IPFS.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b="1" lang="en" sz="1500">
                <a:latin typeface="Roboto"/>
                <a:ea typeface="Roboto"/>
                <a:cs typeface="Roboto"/>
                <a:sym typeface="Roboto"/>
              </a:rPr>
              <a:t>    Limitations </a:t>
            </a:r>
            <a:endParaRPr b="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This process is a lot more complex than the existing as using IPFS for storing auction details and implementing the generation of keys.</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8">
      <a:dk1>
        <a:srgbClr val="000000"/>
      </a:dk1>
      <a:lt1>
        <a:srgbClr val="F2F2F2"/>
      </a:lt1>
      <a:dk2>
        <a:srgbClr val="F2F2F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