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F5D9-F8B7-4DEA-98EF-F74CB0C3EE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622974-C577-4F5B-BB34-8930154A81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922438-BDAD-411F-88FC-1C9C37BD1747}"/>
              </a:ext>
            </a:extLst>
          </p:cNvPr>
          <p:cNvSpPr>
            <a:spLocks noGrp="1"/>
          </p:cNvSpPr>
          <p:nvPr>
            <p:ph type="dt" sz="half" idx="10"/>
          </p:nvPr>
        </p:nvSpPr>
        <p:spPr/>
        <p:txBody>
          <a:bodyPr/>
          <a:lstStyle/>
          <a:p>
            <a:fld id="{AF843570-5DCC-451A-BFB7-466F489D5B59}" type="datetimeFigureOut">
              <a:rPr lang="en-IN" smtClean="0"/>
              <a:t>15-05-2024</a:t>
            </a:fld>
            <a:endParaRPr lang="en-IN"/>
          </a:p>
        </p:txBody>
      </p:sp>
      <p:sp>
        <p:nvSpPr>
          <p:cNvPr id="5" name="Footer Placeholder 4">
            <a:extLst>
              <a:ext uri="{FF2B5EF4-FFF2-40B4-BE49-F238E27FC236}">
                <a16:creationId xmlns:a16="http://schemas.microsoft.com/office/drawing/2014/main" id="{E4869C56-2DBB-4489-BC20-CC6C801857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717AB0-4A11-480A-91DC-4DE900563514}"/>
              </a:ext>
            </a:extLst>
          </p:cNvPr>
          <p:cNvSpPr>
            <a:spLocks noGrp="1"/>
          </p:cNvSpPr>
          <p:nvPr>
            <p:ph type="sldNum" sz="quarter" idx="12"/>
          </p:nvPr>
        </p:nvSpPr>
        <p:spPr/>
        <p:txBody>
          <a:bodyPr/>
          <a:lstStyle/>
          <a:p>
            <a:fld id="{028918A9-127C-44EF-AE81-31C70A5F2165}" type="slidenum">
              <a:rPr lang="en-IN" smtClean="0"/>
              <a:t>‹#›</a:t>
            </a:fld>
            <a:endParaRPr lang="en-IN"/>
          </a:p>
        </p:txBody>
      </p:sp>
    </p:spTree>
    <p:extLst>
      <p:ext uri="{BB962C8B-B14F-4D97-AF65-F5344CB8AC3E}">
        <p14:creationId xmlns:p14="http://schemas.microsoft.com/office/powerpoint/2010/main" val="303649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39B1-B5F0-45F5-A73C-9CBBF79C03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3D68C0-FC04-4928-9F89-538EFCA04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75CA35-E6FC-45C0-BE68-C0F6D2117CE3}"/>
              </a:ext>
            </a:extLst>
          </p:cNvPr>
          <p:cNvSpPr>
            <a:spLocks noGrp="1"/>
          </p:cNvSpPr>
          <p:nvPr>
            <p:ph type="dt" sz="half" idx="10"/>
          </p:nvPr>
        </p:nvSpPr>
        <p:spPr/>
        <p:txBody>
          <a:bodyPr/>
          <a:lstStyle/>
          <a:p>
            <a:fld id="{AF843570-5DCC-451A-BFB7-466F489D5B59}" type="datetimeFigureOut">
              <a:rPr lang="en-IN" smtClean="0"/>
              <a:t>15-05-2024</a:t>
            </a:fld>
            <a:endParaRPr lang="en-IN"/>
          </a:p>
        </p:txBody>
      </p:sp>
      <p:sp>
        <p:nvSpPr>
          <p:cNvPr id="5" name="Footer Placeholder 4">
            <a:extLst>
              <a:ext uri="{FF2B5EF4-FFF2-40B4-BE49-F238E27FC236}">
                <a16:creationId xmlns:a16="http://schemas.microsoft.com/office/drawing/2014/main" id="{BF284DDC-0A3E-45A0-BA47-2AF30DD99D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C60EA-B452-49E5-9A10-141FF012E573}"/>
              </a:ext>
            </a:extLst>
          </p:cNvPr>
          <p:cNvSpPr>
            <a:spLocks noGrp="1"/>
          </p:cNvSpPr>
          <p:nvPr>
            <p:ph type="sldNum" sz="quarter" idx="12"/>
          </p:nvPr>
        </p:nvSpPr>
        <p:spPr/>
        <p:txBody>
          <a:bodyPr/>
          <a:lstStyle/>
          <a:p>
            <a:fld id="{028918A9-127C-44EF-AE81-31C70A5F2165}" type="slidenum">
              <a:rPr lang="en-IN" smtClean="0"/>
              <a:t>‹#›</a:t>
            </a:fld>
            <a:endParaRPr lang="en-IN"/>
          </a:p>
        </p:txBody>
      </p:sp>
    </p:spTree>
    <p:extLst>
      <p:ext uri="{BB962C8B-B14F-4D97-AF65-F5344CB8AC3E}">
        <p14:creationId xmlns:p14="http://schemas.microsoft.com/office/powerpoint/2010/main" val="236079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226A7-9D0F-4ED3-AD0D-D61846773B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0FD0FD-23A9-4BFA-9098-DACA632810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847CC8-8422-4CC5-9FF0-26F3AA484224}"/>
              </a:ext>
            </a:extLst>
          </p:cNvPr>
          <p:cNvSpPr>
            <a:spLocks noGrp="1"/>
          </p:cNvSpPr>
          <p:nvPr>
            <p:ph type="dt" sz="half" idx="10"/>
          </p:nvPr>
        </p:nvSpPr>
        <p:spPr/>
        <p:txBody>
          <a:bodyPr/>
          <a:lstStyle/>
          <a:p>
            <a:fld id="{AF843570-5DCC-451A-BFB7-466F489D5B59}" type="datetimeFigureOut">
              <a:rPr lang="en-IN" smtClean="0"/>
              <a:t>15-05-2024</a:t>
            </a:fld>
            <a:endParaRPr lang="en-IN"/>
          </a:p>
        </p:txBody>
      </p:sp>
      <p:sp>
        <p:nvSpPr>
          <p:cNvPr id="5" name="Footer Placeholder 4">
            <a:extLst>
              <a:ext uri="{FF2B5EF4-FFF2-40B4-BE49-F238E27FC236}">
                <a16:creationId xmlns:a16="http://schemas.microsoft.com/office/drawing/2014/main" id="{42950523-7572-43E2-9C8E-8BCF4E15E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924C6-7666-4DC2-8070-B96A8034F59A}"/>
              </a:ext>
            </a:extLst>
          </p:cNvPr>
          <p:cNvSpPr>
            <a:spLocks noGrp="1"/>
          </p:cNvSpPr>
          <p:nvPr>
            <p:ph type="sldNum" sz="quarter" idx="12"/>
          </p:nvPr>
        </p:nvSpPr>
        <p:spPr/>
        <p:txBody>
          <a:bodyPr/>
          <a:lstStyle/>
          <a:p>
            <a:fld id="{028918A9-127C-44EF-AE81-31C70A5F2165}" type="slidenum">
              <a:rPr lang="en-IN" smtClean="0"/>
              <a:t>‹#›</a:t>
            </a:fld>
            <a:endParaRPr lang="en-IN"/>
          </a:p>
        </p:txBody>
      </p:sp>
    </p:spTree>
    <p:extLst>
      <p:ext uri="{BB962C8B-B14F-4D97-AF65-F5344CB8AC3E}">
        <p14:creationId xmlns:p14="http://schemas.microsoft.com/office/powerpoint/2010/main" val="2480624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2C92-49D3-475F-A2FF-59C8510DA6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6BCD40-94D7-4B4E-97EA-E3F63E3065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DCF63-1EA3-449C-B65D-EB4F7C601929}"/>
              </a:ext>
            </a:extLst>
          </p:cNvPr>
          <p:cNvSpPr>
            <a:spLocks noGrp="1"/>
          </p:cNvSpPr>
          <p:nvPr>
            <p:ph type="dt" sz="half" idx="10"/>
          </p:nvPr>
        </p:nvSpPr>
        <p:spPr/>
        <p:txBody>
          <a:bodyPr/>
          <a:lstStyle/>
          <a:p>
            <a:fld id="{AF843570-5DCC-451A-BFB7-466F489D5B59}" type="datetimeFigureOut">
              <a:rPr lang="en-IN" smtClean="0"/>
              <a:t>15-05-2024</a:t>
            </a:fld>
            <a:endParaRPr lang="en-IN"/>
          </a:p>
        </p:txBody>
      </p:sp>
      <p:sp>
        <p:nvSpPr>
          <p:cNvPr id="5" name="Footer Placeholder 4">
            <a:extLst>
              <a:ext uri="{FF2B5EF4-FFF2-40B4-BE49-F238E27FC236}">
                <a16:creationId xmlns:a16="http://schemas.microsoft.com/office/drawing/2014/main" id="{56997B13-2E08-43F5-AF51-531BAEEDE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A60750-F280-4BF1-AA47-4A1688870D48}"/>
              </a:ext>
            </a:extLst>
          </p:cNvPr>
          <p:cNvSpPr>
            <a:spLocks noGrp="1"/>
          </p:cNvSpPr>
          <p:nvPr>
            <p:ph type="sldNum" sz="quarter" idx="12"/>
          </p:nvPr>
        </p:nvSpPr>
        <p:spPr/>
        <p:txBody>
          <a:bodyPr/>
          <a:lstStyle/>
          <a:p>
            <a:fld id="{028918A9-127C-44EF-AE81-31C70A5F2165}" type="slidenum">
              <a:rPr lang="en-IN" smtClean="0"/>
              <a:t>‹#›</a:t>
            </a:fld>
            <a:endParaRPr lang="en-IN"/>
          </a:p>
        </p:txBody>
      </p:sp>
    </p:spTree>
    <p:extLst>
      <p:ext uri="{BB962C8B-B14F-4D97-AF65-F5344CB8AC3E}">
        <p14:creationId xmlns:p14="http://schemas.microsoft.com/office/powerpoint/2010/main" val="102986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50CC-6180-423A-9F62-F608679CE1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0A7747-B3BC-4E17-8060-F20C0B519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2D6F12-32EB-4135-BB33-973C42FD964A}"/>
              </a:ext>
            </a:extLst>
          </p:cNvPr>
          <p:cNvSpPr>
            <a:spLocks noGrp="1"/>
          </p:cNvSpPr>
          <p:nvPr>
            <p:ph type="dt" sz="half" idx="10"/>
          </p:nvPr>
        </p:nvSpPr>
        <p:spPr/>
        <p:txBody>
          <a:bodyPr/>
          <a:lstStyle/>
          <a:p>
            <a:fld id="{AF843570-5DCC-451A-BFB7-466F489D5B59}" type="datetimeFigureOut">
              <a:rPr lang="en-IN" smtClean="0"/>
              <a:t>15-05-2024</a:t>
            </a:fld>
            <a:endParaRPr lang="en-IN"/>
          </a:p>
        </p:txBody>
      </p:sp>
      <p:sp>
        <p:nvSpPr>
          <p:cNvPr id="5" name="Footer Placeholder 4">
            <a:extLst>
              <a:ext uri="{FF2B5EF4-FFF2-40B4-BE49-F238E27FC236}">
                <a16:creationId xmlns:a16="http://schemas.microsoft.com/office/drawing/2014/main" id="{DFC7B5EA-7127-4FBA-9800-A65892D862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1FFCE8-2C19-44DE-A8DE-76DB859DE70E}"/>
              </a:ext>
            </a:extLst>
          </p:cNvPr>
          <p:cNvSpPr>
            <a:spLocks noGrp="1"/>
          </p:cNvSpPr>
          <p:nvPr>
            <p:ph type="sldNum" sz="quarter" idx="12"/>
          </p:nvPr>
        </p:nvSpPr>
        <p:spPr/>
        <p:txBody>
          <a:bodyPr/>
          <a:lstStyle/>
          <a:p>
            <a:fld id="{028918A9-127C-44EF-AE81-31C70A5F2165}" type="slidenum">
              <a:rPr lang="en-IN" smtClean="0"/>
              <a:t>‹#›</a:t>
            </a:fld>
            <a:endParaRPr lang="en-IN"/>
          </a:p>
        </p:txBody>
      </p:sp>
    </p:spTree>
    <p:extLst>
      <p:ext uri="{BB962C8B-B14F-4D97-AF65-F5344CB8AC3E}">
        <p14:creationId xmlns:p14="http://schemas.microsoft.com/office/powerpoint/2010/main" val="330773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DC45-05AC-4200-920F-1CDE83423B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02E8C3-1C49-4FAA-9FBF-AC3BE60CDE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957745-AB76-47DA-8FCA-48576CD868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39A89C-F9AA-4CDC-BA49-6B7DA4BA15A2}"/>
              </a:ext>
            </a:extLst>
          </p:cNvPr>
          <p:cNvSpPr>
            <a:spLocks noGrp="1"/>
          </p:cNvSpPr>
          <p:nvPr>
            <p:ph type="dt" sz="half" idx="10"/>
          </p:nvPr>
        </p:nvSpPr>
        <p:spPr/>
        <p:txBody>
          <a:bodyPr/>
          <a:lstStyle/>
          <a:p>
            <a:fld id="{AF843570-5DCC-451A-BFB7-466F489D5B59}" type="datetimeFigureOut">
              <a:rPr lang="en-IN" smtClean="0"/>
              <a:t>15-05-2024</a:t>
            </a:fld>
            <a:endParaRPr lang="en-IN"/>
          </a:p>
        </p:txBody>
      </p:sp>
      <p:sp>
        <p:nvSpPr>
          <p:cNvPr id="6" name="Footer Placeholder 5">
            <a:extLst>
              <a:ext uri="{FF2B5EF4-FFF2-40B4-BE49-F238E27FC236}">
                <a16:creationId xmlns:a16="http://schemas.microsoft.com/office/drawing/2014/main" id="{B7C30646-DE34-409B-88E6-2F084A1C66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743748-33D7-4603-A485-918476B800BB}"/>
              </a:ext>
            </a:extLst>
          </p:cNvPr>
          <p:cNvSpPr>
            <a:spLocks noGrp="1"/>
          </p:cNvSpPr>
          <p:nvPr>
            <p:ph type="sldNum" sz="quarter" idx="12"/>
          </p:nvPr>
        </p:nvSpPr>
        <p:spPr/>
        <p:txBody>
          <a:bodyPr/>
          <a:lstStyle/>
          <a:p>
            <a:fld id="{028918A9-127C-44EF-AE81-31C70A5F2165}" type="slidenum">
              <a:rPr lang="en-IN" smtClean="0"/>
              <a:t>‹#›</a:t>
            </a:fld>
            <a:endParaRPr lang="en-IN"/>
          </a:p>
        </p:txBody>
      </p:sp>
    </p:spTree>
    <p:extLst>
      <p:ext uri="{BB962C8B-B14F-4D97-AF65-F5344CB8AC3E}">
        <p14:creationId xmlns:p14="http://schemas.microsoft.com/office/powerpoint/2010/main" val="34713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4680-40B7-4766-9551-FF3AC5C30E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5CD00E-0A5B-4A97-BF49-DD0D79AF5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8D2ECF-0D5E-42EA-A88B-07CF5C06EA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2804E5-D5E6-4889-9E3A-904B01BB21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85C6F0-53E0-4524-A45F-D70D26FC73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CB4C2A-8AC9-4CCA-A1EC-991EB0181210}"/>
              </a:ext>
            </a:extLst>
          </p:cNvPr>
          <p:cNvSpPr>
            <a:spLocks noGrp="1"/>
          </p:cNvSpPr>
          <p:nvPr>
            <p:ph type="dt" sz="half" idx="10"/>
          </p:nvPr>
        </p:nvSpPr>
        <p:spPr/>
        <p:txBody>
          <a:bodyPr/>
          <a:lstStyle/>
          <a:p>
            <a:fld id="{AF843570-5DCC-451A-BFB7-466F489D5B59}" type="datetimeFigureOut">
              <a:rPr lang="en-IN" smtClean="0"/>
              <a:t>15-05-2024</a:t>
            </a:fld>
            <a:endParaRPr lang="en-IN"/>
          </a:p>
        </p:txBody>
      </p:sp>
      <p:sp>
        <p:nvSpPr>
          <p:cNvPr id="8" name="Footer Placeholder 7">
            <a:extLst>
              <a:ext uri="{FF2B5EF4-FFF2-40B4-BE49-F238E27FC236}">
                <a16:creationId xmlns:a16="http://schemas.microsoft.com/office/drawing/2014/main" id="{DE26E04F-A53B-41A6-83DE-FEF5B797FD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38B449-F414-4E4C-8787-390BB7A43D79}"/>
              </a:ext>
            </a:extLst>
          </p:cNvPr>
          <p:cNvSpPr>
            <a:spLocks noGrp="1"/>
          </p:cNvSpPr>
          <p:nvPr>
            <p:ph type="sldNum" sz="quarter" idx="12"/>
          </p:nvPr>
        </p:nvSpPr>
        <p:spPr/>
        <p:txBody>
          <a:bodyPr/>
          <a:lstStyle/>
          <a:p>
            <a:fld id="{028918A9-127C-44EF-AE81-31C70A5F2165}" type="slidenum">
              <a:rPr lang="en-IN" smtClean="0"/>
              <a:t>‹#›</a:t>
            </a:fld>
            <a:endParaRPr lang="en-IN"/>
          </a:p>
        </p:txBody>
      </p:sp>
    </p:spTree>
    <p:extLst>
      <p:ext uri="{BB962C8B-B14F-4D97-AF65-F5344CB8AC3E}">
        <p14:creationId xmlns:p14="http://schemas.microsoft.com/office/powerpoint/2010/main" val="256604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EA23-15D1-4468-9434-6564851931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3CE4C7-6DD7-412B-B0C7-CB38F8DEDA10}"/>
              </a:ext>
            </a:extLst>
          </p:cNvPr>
          <p:cNvSpPr>
            <a:spLocks noGrp="1"/>
          </p:cNvSpPr>
          <p:nvPr>
            <p:ph type="dt" sz="half" idx="10"/>
          </p:nvPr>
        </p:nvSpPr>
        <p:spPr/>
        <p:txBody>
          <a:bodyPr/>
          <a:lstStyle/>
          <a:p>
            <a:fld id="{AF843570-5DCC-451A-BFB7-466F489D5B59}" type="datetimeFigureOut">
              <a:rPr lang="en-IN" smtClean="0"/>
              <a:t>15-05-2024</a:t>
            </a:fld>
            <a:endParaRPr lang="en-IN"/>
          </a:p>
        </p:txBody>
      </p:sp>
      <p:sp>
        <p:nvSpPr>
          <p:cNvPr id="4" name="Footer Placeholder 3">
            <a:extLst>
              <a:ext uri="{FF2B5EF4-FFF2-40B4-BE49-F238E27FC236}">
                <a16:creationId xmlns:a16="http://schemas.microsoft.com/office/drawing/2014/main" id="{840D6532-FED7-4F7D-A9A2-77FEC19692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08852E-1F4B-4F4B-B34B-6AF1EA2ED16C}"/>
              </a:ext>
            </a:extLst>
          </p:cNvPr>
          <p:cNvSpPr>
            <a:spLocks noGrp="1"/>
          </p:cNvSpPr>
          <p:nvPr>
            <p:ph type="sldNum" sz="quarter" idx="12"/>
          </p:nvPr>
        </p:nvSpPr>
        <p:spPr/>
        <p:txBody>
          <a:bodyPr/>
          <a:lstStyle/>
          <a:p>
            <a:fld id="{028918A9-127C-44EF-AE81-31C70A5F2165}" type="slidenum">
              <a:rPr lang="en-IN" smtClean="0"/>
              <a:t>‹#›</a:t>
            </a:fld>
            <a:endParaRPr lang="en-IN"/>
          </a:p>
        </p:txBody>
      </p:sp>
    </p:spTree>
    <p:extLst>
      <p:ext uri="{BB962C8B-B14F-4D97-AF65-F5344CB8AC3E}">
        <p14:creationId xmlns:p14="http://schemas.microsoft.com/office/powerpoint/2010/main" val="51397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367C56-1DDA-4393-A39B-B47B75E51DE8}"/>
              </a:ext>
            </a:extLst>
          </p:cNvPr>
          <p:cNvSpPr>
            <a:spLocks noGrp="1"/>
          </p:cNvSpPr>
          <p:nvPr>
            <p:ph type="dt" sz="half" idx="10"/>
          </p:nvPr>
        </p:nvSpPr>
        <p:spPr/>
        <p:txBody>
          <a:bodyPr/>
          <a:lstStyle/>
          <a:p>
            <a:fld id="{AF843570-5DCC-451A-BFB7-466F489D5B59}" type="datetimeFigureOut">
              <a:rPr lang="en-IN" smtClean="0"/>
              <a:t>15-05-2024</a:t>
            </a:fld>
            <a:endParaRPr lang="en-IN"/>
          </a:p>
        </p:txBody>
      </p:sp>
      <p:sp>
        <p:nvSpPr>
          <p:cNvPr id="3" name="Footer Placeholder 2">
            <a:extLst>
              <a:ext uri="{FF2B5EF4-FFF2-40B4-BE49-F238E27FC236}">
                <a16:creationId xmlns:a16="http://schemas.microsoft.com/office/drawing/2014/main" id="{300A1091-C6AD-42C3-9D29-7F35C74C52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CDBA04-AD41-424C-8701-D86B3DAD1382}"/>
              </a:ext>
            </a:extLst>
          </p:cNvPr>
          <p:cNvSpPr>
            <a:spLocks noGrp="1"/>
          </p:cNvSpPr>
          <p:nvPr>
            <p:ph type="sldNum" sz="quarter" idx="12"/>
          </p:nvPr>
        </p:nvSpPr>
        <p:spPr/>
        <p:txBody>
          <a:bodyPr/>
          <a:lstStyle/>
          <a:p>
            <a:fld id="{028918A9-127C-44EF-AE81-31C70A5F2165}" type="slidenum">
              <a:rPr lang="en-IN" smtClean="0"/>
              <a:t>‹#›</a:t>
            </a:fld>
            <a:endParaRPr lang="en-IN"/>
          </a:p>
        </p:txBody>
      </p:sp>
    </p:spTree>
    <p:extLst>
      <p:ext uri="{BB962C8B-B14F-4D97-AF65-F5344CB8AC3E}">
        <p14:creationId xmlns:p14="http://schemas.microsoft.com/office/powerpoint/2010/main" val="147153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38EE-CDFA-4349-982E-B2688729C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D185C7-BA94-4AB4-8591-B057F97BD2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3F9A22-C53A-49DB-B7D3-105BAF215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C67D61-0DA5-4914-8685-29224C223867}"/>
              </a:ext>
            </a:extLst>
          </p:cNvPr>
          <p:cNvSpPr>
            <a:spLocks noGrp="1"/>
          </p:cNvSpPr>
          <p:nvPr>
            <p:ph type="dt" sz="half" idx="10"/>
          </p:nvPr>
        </p:nvSpPr>
        <p:spPr/>
        <p:txBody>
          <a:bodyPr/>
          <a:lstStyle/>
          <a:p>
            <a:fld id="{AF843570-5DCC-451A-BFB7-466F489D5B59}" type="datetimeFigureOut">
              <a:rPr lang="en-IN" smtClean="0"/>
              <a:t>15-05-2024</a:t>
            </a:fld>
            <a:endParaRPr lang="en-IN"/>
          </a:p>
        </p:txBody>
      </p:sp>
      <p:sp>
        <p:nvSpPr>
          <p:cNvPr id="6" name="Footer Placeholder 5">
            <a:extLst>
              <a:ext uri="{FF2B5EF4-FFF2-40B4-BE49-F238E27FC236}">
                <a16:creationId xmlns:a16="http://schemas.microsoft.com/office/drawing/2014/main" id="{9F58C24D-8D29-42BC-85F8-48656D7DEA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466541-0099-4551-BB8C-EC01CF988313}"/>
              </a:ext>
            </a:extLst>
          </p:cNvPr>
          <p:cNvSpPr>
            <a:spLocks noGrp="1"/>
          </p:cNvSpPr>
          <p:nvPr>
            <p:ph type="sldNum" sz="quarter" idx="12"/>
          </p:nvPr>
        </p:nvSpPr>
        <p:spPr/>
        <p:txBody>
          <a:bodyPr/>
          <a:lstStyle/>
          <a:p>
            <a:fld id="{028918A9-127C-44EF-AE81-31C70A5F2165}" type="slidenum">
              <a:rPr lang="en-IN" smtClean="0"/>
              <a:t>‹#›</a:t>
            </a:fld>
            <a:endParaRPr lang="en-IN"/>
          </a:p>
        </p:txBody>
      </p:sp>
    </p:spTree>
    <p:extLst>
      <p:ext uri="{BB962C8B-B14F-4D97-AF65-F5344CB8AC3E}">
        <p14:creationId xmlns:p14="http://schemas.microsoft.com/office/powerpoint/2010/main" val="180605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6F30-0FC3-47B4-856F-6477B1047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E16D66-6379-48F6-8EA0-0FCB21C370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AE6CC4-6527-47DB-8C59-48AD5BC6B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D66B1-F719-4789-B15E-9D8B00C57468}"/>
              </a:ext>
            </a:extLst>
          </p:cNvPr>
          <p:cNvSpPr>
            <a:spLocks noGrp="1"/>
          </p:cNvSpPr>
          <p:nvPr>
            <p:ph type="dt" sz="half" idx="10"/>
          </p:nvPr>
        </p:nvSpPr>
        <p:spPr/>
        <p:txBody>
          <a:bodyPr/>
          <a:lstStyle/>
          <a:p>
            <a:fld id="{AF843570-5DCC-451A-BFB7-466F489D5B59}" type="datetimeFigureOut">
              <a:rPr lang="en-IN" smtClean="0"/>
              <a:t>15-05-2024</a:t>
            </a:fld>
            <a:endParaRPr lang="en-IN"/>
          </a:p>
        </p:txBody>
      </p:sp>
      <p:sp>
        <p:nvSpPr>
          <p:cNvPr id="6" name="Footer Placeholder 5">
            <a:extLst>
              <a:ext uri="{FF2B5EF4-FFF2-40B4-BE49-F238E27FC236}">
                <a16:creationId xmlns:a16="http://schemas.microsoft.com/office/drawing/2014/main" id="{B687BC1C-9529-4DC0-9543-4F5FE6A958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21D15B-36A1-4D17-8FBE-0678597CFF10}"/>
              </a:ext>
            </a:extLst>
          </p:cNvPr>
          <p:cNvSpPr>
            <a:spLocks noGrp="1"/>
          </p:cNvSpPr>
          <p:nvPr>
            <p:ph type="sldNum" sz="quarter" idx="12"/>
          </p:nvPr>
        </p:nvSpPr>
        <p:spPr/>
        <p:txBody>
          <a:bodyPr/>
          <a:lstStyle/>
          <a:p>
            <a:fld id="{028918A9-127C-44EF-AE81-31C70A5F2165}" type="slidenum">
              <a:rPr lang="en-IN" smtClean="0"/>
              <a:t>‹#›</a:t>
            </a:fld>
            <a:endParaRPr lang="en-IN"/>
          </a:p>
        </p:txBody>
      </p:sp>
    </p:spTree>
    <p:extLst>
      <p:ext uri="{BB962C8B-B14F-4D97-AF65-F5344CB8AC3E}">
        <p14:creationId xmlns:p14="http://schemas.microsoft.com/office/powerpoint/2010/main" val="363505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DEBD4-6F39-4A4C-B97D-50DBBCE26E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D99CAD-129C-4064-8C94-5BAF6A52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8D1F1C-BDC8-4D94-8C16-D053CB2802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43570-5DCC-451A-BFB7-466F489D5B59}" type="datetimeFigureOut">
              <a:rPr lang="en-IN" smtClean="0"/>
              <a:t>15-05-2024</a:t>
            </a:fld>
            <a:endParaRPr lang="en-IN"/>
          </a:p>
        </p:txBody>
      </p:sp>
      <p:sp>
        <p:nvSpPr>
          <p:cNvPr id="5" name="Footer Placeholder 4">
            <a:extLst>
              <a:ext uri="{FF2B5EF4-FFF2-40B4-BE49-F238E27FC236}">
                <a16:creationId xmlns:a16="http://schemas.microsoft.com/office/drawing/2014/main" id="{FD63A8B0-CE46-418E-90B4-42D673FAF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409C4E-4777-4D9D-B107-25920C72A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918A9-127C-44EF-AE81-31C70A5F2165}" type="slidenum">
              <a:rPr lang="en-IN" smtClean="0"/>
              <a:t>‹#›</a:t>
            </a:fld>
            <a:endParaRPr lang="en-IN"/>
          </a:p>
        </p:txBody>
      </p:sp>
    </p:spTree>
    <p:extLst>
      <p:ext uri="{BB962C8B-B14F-4D97-AF65-F5344CB8AC3E}">
        <p14:creationId xmlns:p14="http://schemas.microsoft.com/office/powerpoint/2010/main" val="3035591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stainless.randd@gmai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stainless.randd@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oogle.com/maps/place/CSIR+Auditorium,+Indian+Institute+Of+Technology+Madras,+Chennai,+Tamil+Nadu+600036,+India/@13.009924,80.228241,17z/data=!3m1!4b1!4m5!3m4!1s0x3a4ccd58b992bcef:0x2b8be7d3b3d2f39b!8m2!3d13.009924!4d80.22824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EB2C54-DD11-4261-B0E9-673ECD7944BC}"/>
              </a:ext>
            </a:extLst>
          </p:cNvPr>
          <p:cNvPicPr>
            <a:picLocks/>
          </p:cNvPicPr>
          <p:nvPr/>
        </p:nvPicPr>
        <p:blipFill>
          <a:blip r:embed="rId2">
            <a:extLst>
              <a:ext uri="{BEBA8EAE-BF5A-486C-A8C5-ECC9F3942E4B}">
                <a14:imgProps xmlns:a14="http://schemas.microsoft.com/office/drawing/2010/main">
                  <a14:imgLayer r:embed="rId3">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1" cy="4464424"/>
          </a:xfrm>
          <a:prstGeom prst="rect">
            <a:avLst/>
          </a:prstGeom>
        </p:spPr>
      </p:pic>
      <p:sp>
        <p:nvSpPr>
          <p:cNvPr id="5" name="TextBox 4">
            <a:extLst>
              <a:ext uri="{FF2B5EF4-FFF2-40B4-BE49-F238E27FC236}">
                <a16:creationId xmlns:a16="http://schemas.microsoft.com/office/drawing/2014/main" id="{97ECDA0E-421E-4F8F-91D8-D2C26A41FCCA}"/>
              </a:ext>
            </a:extLst>
          </p:cNvPr>
          <p:cNvSpPr txBox="1"/>
          <p:nvPr/>
        </p:nvSpPr>
        <p:spPr>
          <a:xfrm>
            <a:off x="2886634" y="3814065"/>
            <a:ext cx="6051177" cy="523220"/>
          </a:xfrm>
          <a:prstGeom prst="rect">
            <a:avLst/>
          </a:prstGeom>
          <a:noFill/>
        </p:spPr>
        <p:txBody>
          <a:bodyPr wrap="square" rtlCol="0">
            <a:spAutoFit/>
          </a:bodyPr>
          <a:lstStyle/>
          <a:p>
            <a:pPr algn="ctr"/>
            <a:r>
              <a:rPr lang="en-US" sz="2800" b="1" i="1" dirty="0">
                <a:solidFill>
                  <a:srgbClr val="00B0F0"/>
                </a:solidFill>
                <a:latin typeface="Cambria" panose="02040503050406030204" pitchFamily="18" charset="0"/>
                <a:ea typeface="Cambria" panose="02040503050406030204" pitchFamily="18" charset="0"/>
              </a:rPr>
              <a:t>On June 06 2024</a:t>
            </a:r>
          </a:p>
        </p:txBody>
      </p:sp>
      <p:sp>
        <p:nvSpPr>
          <p:cNvPr id="6" name="Rectangle: Rounded Corners 5">
            <a:extLst>
              <a:ext uri="{FF2B5EF4-FFF2-40B4-BE49-F238E27FC236}">
                <a16:creationId xmlns:a16="http://schemas.microsoft.com/office/drawing/2014/main" id="{87EEAE32-6719-4BCA-AA1F-796FCE2E6BD4}"/>
              </a:ext>
            </a:extLst>
          </p:cNvPr>
          <p:cNvSpPr/>
          <p:nvPr/>
        </p:nvSpPr>
        <p:spPr>
          <a:xfrm>
            <a:off x="1506070" y="925000"/>
            <a:ext cx="8812306" cy="1721222"/>
          </a:xfrm>
          <a:prstGeom prst="roundRect">
            <a:avLst/>
          </a:prstGeom>
          <a:gradFill flip="none" rotWithShape="1">
            <a:gsLst>
              <a:gs pos="0">
                <a:srgbClr val="A6FCFF"/>
              </a:gs>
              <a:gs pos="100000">
                <a:schemeClr val="accent6">
                  <a:lumMod val="20000"/>
                  <a:lumOff val="80000"/>
                  <a:alpha val="8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Cambria" panose="02040503050406030204" pitchFamily="18" charset="0"/>
                <a:ea typeface="Cambria" panose="02040503050406030204" pitchFamily="18" charset="0"/>
              </a:rPr>
              <a:t>Design and Construction of Stainless-Steel Structures</a:t>
            </a:r>
          </a:p>
        </p:txBody>
      </p:sp>
      <p:sp>
        <p:nvSpPr>
          <p:cNvPr id="7" name="TextBox 6">
            <a:extLst>
              <a:ext uri="{FF2B5EF4-FFF2-40B4-BE49-F238E27FC236}">
                <a16:creationId xmlns:a16="http://schemas.microsoft.com/office/drawing/2014/main" id="{5E8CDE60-81F5-4FA0-A78F-7742C971FD15}"/>
              </a:ext>
            </a:extLst>
          </p:cNvPr>
          <p:cNvSpPr txBox="1"/>
          <p:nvPr/>
        </p:nvSpPr>
        <p:spPr>
          <a:xfrm>
            <a:off x="2904564" y="353290"/>
            <a:ext cx="6051177" cy="523220"/>
          </a:xfrm>
          <a:prstGeom prst="rect">
            <a:avLst/>
          </a:prstGeom>
          <a:noFill/>
        </p:spPr>
        <p:txBody>
          <a:bodyPr wrap="square" rtlCol="0">
            <a:spAutoFit/>
          </a:bodyPr>
          <a:lstStyle/>
          <a:p>
            <a:pPr algn="ctr"/>
            <a:r>
              <a:rPr lang="en-IN" sz="2800" b="1" dirty="0">
                <a:latin typeface="Cambria" panose="02040503050406030204" pitchFamily="18" charset="0"/>
                <a:ea typeface="Cambria" panose="02040503050406030204" pitchFamily="18" charset="0"/>
              </a:rPr>
              <a:t>One Day National Workshop on</a:t>
            </a:r>
            <a:endParaRPr lang="en-US" sz="2800" b="1" dirty="0">
              <a:latin typeface="Cambria" panose="02040503050406030204" pitchFamily="18" charset="0"/>
              <a:ea typeface="Cambria" panose="02040503050406030204" pitchFamily="18" charset="0"/>
            </a:endParaRPr>
          </a:p>
        </p:txBody>
      </p:sp>
      <p:sp>
        <p:nvSpPr>
          <p:cNvPr id="9" name="Rectangle 8">
            <a:extLst>
              <a:ext uri="{FF2B5EF4-FFF2-40B4-BE49-F238E27FC236}">
                <a16:creationId xmlns:a16="http://schemas.microsoft.com/office/drawing/2014/main" id="{2704324D-4F48-4943-A9C9-8AC02396717D}"/>
              </a:ext>
            </a:extLst>
          </p:cNvPr>
          <p:cNvSpPr/>
          <p:nvPr/>
        </p:nvSpPr>
        <p:spPr>
          <a:xfrm>
            <a:off x="58257" y="4758427"/>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0" name="Rectangle 9">
            <a:extLst>
              <a:ext uri="{FF2B5EF4-FFF2-40B4-BE49-F238E27FC236}">
                <a16:creationId xmlns:a16="http://schemas.microsoft.com/office/drawing/2014/main" id="{7DF78B7A-D7CD-473E-8E15-6C7ECC6E31F2}"/>
              </a:ext>
            </a:extLst>
          </p:cNvPr>
          <p:cNvSpPr/>
          <p:nvPr/>
        </p:nvSpPr>
        <p:spPr>
          <a:xfrm>
            <a:off x="1801149" y="475842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1" name="Rectangle 10">
            <a:extLst>
              <a:ext uri="{FF2B5EF4-FFF2-40B4-BE49-F238E27FC236}">
                <a16:creationId xmlns:a16="http://schemas.microsoft.com/office/drawing/2014/main" id="{EB0D3825-BB01-4654-B7BA-4F8498E13AA3}"/>
              </a:ext>
            </a:extLst>
          </p:cNvPr>
          <p:cNvSpPr/>
          <p:nvPr/>
        </p:nvSpPr>
        <p:spPr>
          <a:xfrm>
            <a:off x="3544041" y="475842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Speakers</a:t>
            </a:r>
            <a:endParaRPr lang="en-IN" dirty="0">
              <a:solidFill>
                <a:schemeClr val="tx1"/>
              </a:solidFill>
              <a:latin typeface="Cambria" panose="02040503050406030204" pitchFamily="18" charset="0"/>
              <a:ea typeface="Cambria" panose="02040503050406030204" pitchFamily="18" charset="0"/>
            </a:endParaRPr>
          </a:p>
        </p:txBody>
      </p:sp>
      <p:sp>
        <p:nvSpPr>
          <p:cNvPr id="12" name="Rectangle 11">
            <a:extLst>
              <a:ext uri="{FF2B5EF4-FFF2-40B4-BE49-F238E27FC236}">
                <a16:creationId xmlns:a16="http://schemas.microsoft.com/office/drawing/2014/main" id="{FB7E32F6-1897-4034-AB63-170A7DCD76EC}"/>
              </a:ext>
            </a:extLst>
          </p:cNvPr>
          <p:cNvSpPr/>
          <p:nvPr/>
        </p:nvSpPr>
        <p:spPr>
          <a:xfrm>
            <a:off x="5286933" y="475842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13" name="Rectangle 12">
            <a:extLst>
              <a:ext uri="{FF2B5EF4-FFF2-40B4-BE49-F238E27FC236}">
                <a16:creationId xmlns:a16="http://schemas.microsoft.com/office/drawing/2014/main" id="{97371F33-C3A7-4924-9420-D2B4970BA312}"/>
              </a:ext>
            </a:extLst>
          </p:cNvPr>
          <p:cNvSpPr/>
          <p:nvPr/>
        </p:nvSpPr>
        <p:spPr>
          <a:xfrm>
            <a:off x="7029825" y="475842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14" name="Rectangle 13">
            <a:extLst>
              <a:ext uri="{FF2B5EF4-FFF2-40B4-BE49-F238E27FC236}">
                <a16:creationId xmlns:a16="http://schemas.microsoft.com/office/drawing/2014/main" id="{414DE1DF-4F59-468A-80C8-30363CDDDB46}"/>
              </a:ext>
            </a:extLst>
          </p:cNvPr>
          <p:cNvSpPr/>
          <p:nvPr/>
        </p:nvSpPr>
        <p:spPr>
          <a:xfrm>
            <a:off x="8772717" y="475842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Registration</a:t>
            </a:r>
            <a:endParaRPr lang="en-IN" dirty="0">
              <a:solidFill>
                <a:schemeClr val="tx1"/>
              </a:solidFill>
              <a:latin typeface="Cambria" panose="02040503050406030204" pitchFamily="18" charset="0"/>
              <a:ea typeface="Cambria" panose="02040503050406030204" pitchFamily="18" charset="0"/>
            </a:endParaRPr>
          </a:p>
        </p:txBody>
      </p:sp>
      <p:sp>
        <p:nvSpPr>
          <p:cNvPr id="15" name="Rectangle 14">
            <a:extLst>
              <a:ext uri="{FF2B5EF4-FFF2-40B4-BE49-F238E27FC236}">
                <a16:creationId xmlns:a16="http://schemas.microsoft.com/office/drawing/2014/main" id="{2611B9E8-FE60-4FB5-B402-FF754F02C174}"/>
              </a:ext>
            </a:extLst>
          </p:cNvPr>
          <p:cNvSpPr/>
          <p:nvPr/>
        </p:nvSpPr>
        <p:spPr>
          <a:xfrm>
            <a:off x="10515608" y="475842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sp>
        <p:nvSpPr>
          <p:cNvPr id="16" name="Rectangle 15">
            <a:extLst>
              <a:ext uri="{FF2B5EF4-FFF2-40B4-BE49-F238E27FC236}">
                <a16:creationId xmlns:a16="http://schemas.microsoft.com/office/drawing/2014/main" id="{DF2A2F09-160C-4E63-8CEA-5C6FEEA478C8}"/>
              </a:ext>
            </a:extLst>
          </p:cNvPr>
          <p:cNvSpPr/>
          <p:nvPr/>
        </p:nvSpPr>
        <p:spPr>
          <a:xfrm>
            <a:off x="3048000" y="5933000"/>
            <a:ext cx="5360894" cy="36022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Registration last date extended to  June 04 </a:t>
            </a:r>
            <a:r>
              <a:rPr lang="en-IN" dirty="0">
                <a:solidFill>
                  <a:schemeClr val="tx1"/>
                </a:solidFill>
                <a:latin typeface="Cambria" panose="02040503050406030204" pitchFamily="18" charset="0"/>
                <a:ea typeface="Cambria" panose="02040503050406030204" pitchFamily="18" charset="0"/>
              </a:rPr>
              <a:t>2024</a:t>
            </a:r>
          </a:p>
        </p:txBody>
      </p:sp>
      <p:sp>
        <p:nvSpPr>
          <p:cNvPr id="17" name="TextBox 16">
            <a:extLst>
              <a:ext uri="{FF2B5EF4-FFF2-40B4-BE49-F238E27FC236}">
                <a16:creationId xmlns:a16="http://schemas.microsoft.com/office/drawing/2014/main" id="{FC426879-D4E8-47D1-BEA6-31B221F8CD68}"/>
              </a:ext>
            </a:extLst>
          </p:cNvPr>
          <p:cNvSpPr txBox="1"/>
          <p:nvPr/>
        </p:nvSpPr>
        <p:spPr>
          <a:xfrm>
            <a:off x="8476876" y="5905819"/>
            <a:ext cx="1249829" cy="369332"/>
          </a:xfrm>
          <a:prstGeom prst="rect">
            <a:avLst/>
          </a:prstGeom>
          <a:noFill/>
        </p:spPr>
        <p:txBody>
          <a:bodyPr wrap="square" rtlCol="0">
            <a:spAutoFit/>
          </a:bodyPr>
          <a:lstStyle/>
          <a:p>
            <a:r>
              <a:rPr lang="en-IN" dirty="0"/>
              <a:t>**</a:t>
            </a:r>
            <a:r>
              <a:rPr lang="en-IN" dirty="0">
                <a:latin typeface="Cambria" panose="02040503050406030204" pitchFamily="18" charset="0"/>
                <a:ea typeface="Cambria" panose="02040503050406030204" pitchFamily="18" charset="0"/>
              </a:rPr>
              <a:t>Ticker</a:t>
            </a:r>
          </a:p>
        </p:txBody>
      </p:sp>
    </p:spTree>
    <p:extLst>
      <p:ext uri="{BB962C8B-B14F-4D97-AF65-F5344CB8AC3E}">
        <p14:creationId xmlns:p14="http://schemas.microsoft.com/office/powerpoint/2010/main" val="3206167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D75D79-DB95-470D-8410-3C4DFD7E2EF9}"/>
              </a:ext>
            </a:extLst>
          </p:cNvPr>
          <p:cNvSpPr/>
          <p:nvPr/>
        </p:nvSpPr>
        <p:spPr>
          <a:xfrm>
            <a:off x="62755" y="89397"/>
            <a:ext cx="1622612" cy="630997"/>
          </a:xfrm>
          <a:prstGeom prst="rect">
            <a:avLst/>
          </a:prstGeom>
          <a:solidFill>
            <a:schemeClr val="accent4">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7" name="Rectangle 16">
            <a:extLst>
              <a:ext uri="{FF2B5EF4-FFF2-40B4-BE49-F238E27FC236}">
                <a16:creationId xmlns:a16="http://schemas.microsoft.com/office/drawing/2014/main" id="{F53C491A-0503-4D2B-B6AD-655F77EDB68C}"/>
              </a:ext>
            </a:extLst>
          </p:cNvPr>
          <p:cNvSpPr/>
          <p:nvPr/>
        </p:nvSpPr>
        <p:spPr>
          <a:xfrm>
            <a:off x="1805647"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8" name="Rectangle 17">
            <a:extLst>
              <a:ext uri="{FF2B5EF4-FFF2-40B4-BE49-F238E27FC236}">
                <a16:creationId xmlns:a16="http://schemas.microsoft.com/office/drawing/2014/main" id="{A5331DED-2348-48A1-A720-B8CC35DB7100}"/>
              </a:ext>
            </a:extLst>
          </p:cNvPr>
          <p:cNvSpPr/>
          <p:nvPr/>
        </p:nvSpPr>
        <p:spPr>
          <a:xfrm>
            <a:off x="3548539" y="89397"/>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Speakers</a:t>
            </a:r>
          </a:p>
        </p:txBody>
      </p:sp>
      <p:sp>
        <p:nvSpPr>
          <p:cNvPr id="19" name="Rectangle 18">
            <a:extLst>
              <a:ext uri="{FF2B5EF4-FFF2-40B4-BE49-F238E27FC236}">
                <a16:creationId xmlns:a16="http://schemas.microsoft.com/office/drawing/2014/main" id="{FBE0D522-9A4C-473F-A247-8FD415C3FCA2}"/>
              </a:ext>
            </a:extLst>
          </p:cNvPr>
          <p:cNvSpPr/>
          <p:nvPr/>
        </p:nvSpPr>
        <p:spPr>
          <a:xfrm>
            <a:off x="5291431"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20" name="Rectangle 19">
            <a:extLst>
              <a:ext uri="{FF2B5EF4-FFF2-40B4-BE49-F238E27FC236}">
                <a16:creationId xmlns:a16="http://schemas.microsoft.com/office/drawing/2014/main" id="{3DF22761-B664-4062-8F0B-1B8424247BA3}"/>
              </a:ext>
            </a:extLst>
          </p:cNvPr>
          <p:cNvSpPr/>
          <p:nvPr/>
        </p:nvSpPr>
        <p:spPr>
          <a:xfrm>
            <a:off x="7034323"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21" name="Rectangle 20">
            <a:extLst>
              <a:ext uri="{FF2B5EF4-FFF2-40B4-BE49-F238E27FC236}">
                <a16:creationId xmlns:a16="http://schemas.microsoft.com/office/drawing/2014/main" id="{495B1995-50B7-4119-818A-18C230AFB2AB}"/>
              </a:ext>
            </a:extLst>
          </p:cNvPr>
          <p:cNvSpPr/>
          <p:nvPr/>
        </p:nvSpPr>
        <p:spPr>
          <a:xfrm>
            <a:off x="8777215"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Registration</a:t>
            </a:r>
            <a:endParaRPr lang="en-IN" dirty="0">
              <a:solidFill>
                <a:schemeClr val="tx1"/>
              </a:solidFill>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42F78852-2023-40D9-9C88-42DF83EA5121}"/>
              </a:ext>
            </a:extLst>
          </p:cNvPr>
          <p:cNvSpPr/>
          <p:nvPr/>
        </p:nvSpPr>
        <p:spPr>
          <a:xfrm>
            <a:off x="10520106"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sp>
        <p:nvSpPr>
          <p:cNvPr id="2" name="Rectangle 1">
            <a:extLst>
              <a:ext uri="{FF2B5EF4-FFF2-40B4-BE49-F238E27FC236}">
                <a16:creationId xmlns:a16="http://schemas.microsoft.com/office/drawing/2014/main" id="{FE8D74FD-12F9-4C0B-9FDF-61BC690F8585}"/>
              </a:ext>
            </a:extLst>
          </p:cNvPr>
          <p:cNvSpPr/>
          <p:nvPr/>
        </p:nvSpPr>
        <p:spPr>
          <a:xfrm>
            <a:off x="4647431" y="1815353"/>
            <a:ext cx="1993904" cy="161364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AE666CC-BE0B-41AD-B2A5-169F95E86156}"/>
              </a:ext>
            </a:extLst>
          </p:cNvPr>
          <p:cNvSpPr/>
          <p:nvPr/>
        </p:nvSpPr>
        <p:spPr>
          <a:xfrm>
            <a:off x="4478613" y="936054"/>
            <a:ext cx="2435429" cy="63099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Chief Guest</a:t>
            </a:r>
          </a:p>
        </p:txBody>
      </p:sp>
      <p:sp>
        <p:nvSpPr>
          <p:cNvPr id="13" name="Rectangle 12">
            <a:extLst>
              <a:ext uri="{FF2B5EF4-FFF2-40B4-BE49-F238E27FC236}">
                <a16:creationId xmlns:a16="http://schemas.microsoft.com/office/drawing/2014/main" id="{1E4C3359-2BE2-469D-8BD3-62C7A5FE4AC3}"/>
              </a:ext>
            </a:extLst>
          </p:cNvPr>
          <p:cNvSpPr/>
          <p:nvPr/>
        </p:nvSpPr>
        <p:spPr>
          <a:xfrm>
            <a:off x="4426668" y="3992550"/>
            <a:ext cx="2435429" cy="6309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Keynote Speakers</a:t>
            </a:r>
          </a:p>
        </p:txBody>
      </p:sp>
      <p:sp>
        <p:nvSpPr>
          <p:cNvPr id="4" name="Rectangle 3">
            <a:extLst>
              <a:ext uri="{FF2B5EF4-FFF2-40B4-BE49-F238E27FC236}">
                <a16:creationId xmlns:a16="http://schemas.microsoft.com/office/drawing/2014/main" id="{BA75BE99-62A2-4D63-9EF2-96CAAE2904A4}"/>
              </a:ext>
            </a:extLst>
          </p:cNvPr>
          <p:cNvSpPr/>
          <p:nvPr/>
        </p:nvSpPr>
        <p:spPr>
          <a:xfrm>
            <a:off x="788894" y="5154706"/>
            <a:ext cx="2034988" cy="147917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782DF4C-103E-498A-99A4-0B20AA27EE56}"/>
              </a:ext>
            </a:extLst>
          </p:cNvPr>
          <p:cNvSpPr/>
          <p:nvPr/>
        </p:nvSpPr>
        <p:spPr>
          <a:xfrm>
            <a:off x="3542571" y="5154706"/>
            <a:ext cx="2034988" cy="147917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F0AECFE3-42A1-4090-AA17-6063AD24DEFF}"/>
              </a:ext>
            </a:extLst>
          </p:cNvPr>
          <p:cNvSpPr/>
          <p:nvPr/>
        </p:nvSpPr>
        <p:spPr>
          <a:xfrm>
            <a:off x="6614443" y="5154706"/>
            <a:ext cx="2034988" cy="147917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16DF3F65-93F7-4EFA-9FDE-F6657A1D7ED5}"/>
              </a:ext>
            </a:extLst>
          </p:cNvPr>
          <p:cNvSpPr/>
          <p:nvPr/>
        </p:nvSpPr>
        <p:spPr>
          <a:xfrm>
            <a:off x="9382333" y="5154706"/>
            <a:ext cx="2034988" cy="147917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423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D75D79-DB95-470D-8410-3C4DFD7E2EF9}"/>
              </a:ext>
            </a:extLst>
          </p:cNvPr>
          <p:cNvSpPr/>
          <p:nvPr/>
        </p:nvSpPr>
        <p:spPr>
          <a:xfrm>
            <a:off x="62755" y="89397"/>
            <a:ext cx="1622612" cy="630997"/>
          </a:xfrm>
          <a:prstGeom prst="rect">
            <a:avLst/>
          </a:prstGeom>
          <a:solidFill>
            <a:schemeClr val="accent4">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7" name="Rectangle 16">
            <a:extLst>
              <a:ext uri="{FF2B5EF4-FFF2-40B4-BE49-F238E27FC236}">
                <a16:creationId xmlns:a16="http://schemas.microsoft.com/office/drawing/2014/main" id="{F53C491A-0503-4D2B-B6AD-655F77EDB68C}"/>
              </a:ext>
            </a:extLst>
          </p:cNvPr>
          <p:cNvSpPr/>
          <p:nvPr/>
        </p:nvSpPr>
        <p:spPr>
          <a:xfrm>
            <a:off x="1805647"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8" name="Rectangle 17">
            <a:extLst>
              <a:ext uri="{FF2B5EF4-FFF2-40B4-BE49-F238E27FC236}">
                <a16:creationId xmlns:a16="http://schemas.microsoft.com/office/drawing/2014/main" id="{A5331DED-2348-48A1-A720-B8CC35DB7100}"/>
              </a:ext>
            </a:extLst>
          </p:cNvPr>
          <p:cNvSpPr/>
          <p:nvPr/>
        </p:nvSpPr>
        <p:spPr>
          <a:xfrm>
            <a:off x="3548539"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Speakers</a:t>
            </a:r>
          </a:p>
        </p:txBody>
      </p:sp>
      <p:sp>
        <p:nvSpPr>
          <p:cNvPr id="19" name="Rectangle 18">
            <a:extLst>
              <a:ext uri="{FF2B5EF4-FFF2-40B4-BE49-F238E27FC236}">
                <a16:creationId xmlns:a16="http://schemas.microsoft.com/office/drawing/2014/main" id="{FBE0D522-9A4C-473F-A247-8FD415C3FCA2}"/>
              </a:ext>
            </a:extLst>
          </p:cNvPr>
          <p:cNvSpPr/>
          <p:nvPr/>
        </p:nvSpPr>
        <p:spPr>
          <a:xfrm>
            <a:off x="5291431" y="89397"/>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20" name="Rectangle 19">
            <a:extLst>
              <a:ext uri="{FF2B5EF4-FFF2-40B4-BE49-F238E27FC236}">
                <a16:creationId xmlns:a16="http://schemas.microsoft.com/office/drawing/2014/main" id="{3DF22761-B664-4062-8F0B-1B8424247BA3}"/>
              </a:ext>
            </a:extLst>
          </p:cNvPr>
          <p:cNvSpPr/>
          <p:nvPr/>
        </p:nvSpPr>
        <p:spPr>
          <a:xfrm>
            <a:off x="7034323"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21" name="Rectangle 20">
            <a:extLst>
              <a:ext uri="{FF2B5EF4-FFF2-40B4-BE49-F238E27FC236}">
                <a16:creationId xmlns:a16="http://schemas.microsoft.com/office/drawing/2014/main" id="{495B1995-50B7-4119-818A-18C230AFB2AB}"/>
              </a:ext>
            </a:extLst>
          </p:cNvPr>
          <p:cNvSpPr/>
          <p:nvPr/>
        </p:nvSpPr>
        <p:spPr>
          <a:xfrm>
            <a:off x="8777215"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Registration</a:t>
            </a:r>
            <a:endParaRPr lang="en-IN" dirty="0">
              <a:solidFill>
                <a:schemeClr val="tx1"/>
              </a:solidFill>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42F78852-2023-40D9-9C88-42DF83EA5121}"/>
              </a:ext>
            </a:extLst>
          </p:cNvPr>
          <p:cNvSpPr/>
          <p:nvPr/>
        </p:nvSpPr>
        <p:spPr>
          <a:xfrm>
            <a:off x="10520106"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sp>
        <p:nvSpPr>
          <p:cNvPr id="5" name="Rectangle 4">
            <a:extLst>
              <a:ext uri="{FF2B5EF4-FFF2-40B4-BE49-F238E27FC236}">
                <a16:creationId xmlns:a16="http://schemas.microsoft.com/office/drawing/2014/main" id="{2A4FDFE5-F6FF-4EC6-8054-08158B19991C}"/>
              </a:ext>
            </a:extLst>
          </p:cNvPr>
          <p:cNvSpPr/>
          <p:nvPr/>
        </p:nvSpPr>
        <p:spPr>
          <a:xfrm>
            <a:off x="2447364" y="1219200"/>
            <a:ext cx="6427694" cy="6992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Cambria" panose="02040503050406030204" pitchFamily="18" charset="0"/>
                <a:ea typeface="Cambria" panose="02040503050406030204" pitchFamily="18" charset="0"/>
              </a:rPr>
              <a:t>The workshop is Scheduled to be conducted on </a:t>
            </a:r>
          </a:p>
          <a:p>
            <a:pPr algn="ctr"/>
            <a:r>
              <a:rPr lang="en-IN" sz="2000" dirty="0">
                <a:solidFill>
                  <a:schemeClr val="tx1"/>
                </a:solidFill>
                <a:latin typeface="Cambria" panose="02040503050406030204" pitchFamily="18" charset="0"/>
                <a:ea typeface="Cambria" panose="02040503050406030204" pitchFamily="18" charset="0"/>
              </a:rPr>
              <a:t>June 06 2024</a:t>
            </a:r>
          </a:p>
        </p:txBody>
      </p:sp>
      <p:sp>
        <p:nvSpPr>
          <p:cNvPr id="25" name="Rectangle 24">
            <a:extLst>
              <a:ext uri="{FF2B5EF4-FFF2-40B4-BE49-F238E27FC236}">
                <a16:creationId xmlns:a16="http://schemas.microsoft.com/office/drawing/2014/main" id="{B3255C24-E435-4A96-92E3-D2B6086FF9B7}"/>
              </a:ext>
            </a:extLst>
          </p:cNvPr>
          <p:cNvSpPr/>
          <p:nvPr/>
        </p:nvSpPr>
        <p:spPr>
          <a:xfrm>
            <a:off x="2537011" y="2067629"/>
            <a:ext cx="6427694" cy="6992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Cambria" panose="02040503050406030204" pitchFamily="18" charset="0"/>
                <a:ea typeface="Cambria" panose="02040503050406030204" pitchFamily="18" charset="0"/>
              </a:rPr>
              <a:t>Entire workshop is divided into four sections as described below:</a:t>
            </a:r>
          </a:p>
        </p:txBody>
      </p:sp>
      <p:graphicFrame>
        <p:nvGraphicFramePr>
          <p:cNvPr id="6" name="Table 6">
            <a:extLst>
              <a:ext uri="{FF2B5EF4-FFF2-40B4-BE49-F238E27FC236}">
                <a16:creationId xmlns:a16="http://schemas.microsoft.com/office/drawing/2014/main" id="{1788684D-1EF0-410B-A492-537C9D577286}"/>
              </a:ext>
            </a:extLst>
          </p:cNvPr>
          <p:cNvGraphicFramePr>
            <a:graphicFrameLocks noGrp="1"/>
          </p:cNvGraphicFramePr>
          <p:nvPr>
            <p:extLst>
              <p:ext uri="{D42A27DB-BD31-4B8C-83A1-F6EECF244321}">
                <p14:modId xmlns:p14="http://schemas.microsoft.com/office/powerpoint/2010/main" val="2912374705"/>
              </p:ext>
            </p:extLst>
          </p:nvPr>
        </p:nvGraphicFramePr>
        <p:xfrm>
          <a:off x="2038737" y="2916058"/>
          <a:ext cx="8128000" cy="3740903"/>
        </p:xfrm>
        <a:graphic>
          <a:graphicData uri="http://schemas.openxmlformats.org/drawingml/2006/table">
            <a:tbl>
              <a:tblPr>
                <a:tableStyleId>{5940675A-B579-460E-94D1-54222C63F5DA}</a:tableStyleId>
              </a:tblPr>
              <a:tblGrid>
                <a:gridCol w="2723777">
                  <a:extLst>
                    <a:ext uri="{9D8B030D-6E8A-4147-A177-3AD203B41FA5}">
                      <a16:colId xmlns:a16="http://schemas.microsoft.com/office/drawing/2014/main" val="608003169"/>
                    </a:ext>
                  </a:extLst>
                </a:gridCol>
                <a:gridCol w="5404223">
                  <a:extLst>
                    <a:ext uri="{9D8B030D-6E8A-4147-A177-3AD203B41FA5}">
                      <a16:colId xmlns:a16="http://schemas.microsoft.com/office/drawing/2014/main" val="2935179260"/>
                    </a:ext>
                  </a:extLst>
                </a:gridCol>
              </a:tblGrid>
              <a:tr h="370840">
                <a:tc>
                  <a:txBody>
                    <a:bodyPr/>
                    <a:lstStyle/>
                    <a:p>
                      <a:pPr algn="ctr"/>
                      <a:r>
                        <a:rPr lang="en-IN" dirty="0">
                          <a:latin typeface="Cambria" panose="02040503050406030204" pitchFamily="18" charset="0"/>
                          <a:ea typeface="Cambria" panose="02040503050406030204" pitchFamily="18" charset="0"/>
                        </a:rPr>
                        <a:t>Time</a:t>
                      </a:r>
                    </a:p>
                  </a:txBody>
                  <a:tcPr/>
                </a:tc>
                <a:tc>
                  <a:txBody>
                    <a:bodyPr/>
                    <a:lstStyle/>
                    <a:p>
                      <a:pPr algn="ctr"/>
                      <a:r>
                        <a:rPr lang="en-IN" dirty="0" err="1">
                          <a:latin typeface="Cambria" panose="02040503050406030204" pitchFamily="18" charset="0"/>
                          <a:ea typeface="Cambria" panose="02040503050406030204" pitchFamily="18" charset="0"/>
                        </a:rPr>
                        <a:t>Programe</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83278714"/>
                  </a:ext>
                </a:extLst>
              </a:tr>
              <a:tr h="403343">
                <a:tc>
                  <a:txBody>
                    <a:bodyPr/>
                    <a:lstStyle/>
                    <a:p>
                      <a:pPr algn="ctr"/>
                      <a:r>
                        <a:rPr lang="en-IN" dirty="0">
                          <a:latin typeface="Cambria" panose="02040503050406030204" pitchFamily="18" charset="0"/>
                          <a:ea typeface="Cambria" panose="02040503050406030204" pitchFamily="18" charset="0"/>
                        </a:rPr>
                        <a:t>9:00 AM to 9:30 AM</a:t>
                      </a:r>
                    </a:p>
                  </a:txBody>
                  <a:tcPr/>
                </a:tc>
                <a:tc>
                  <a:txBody>
                    <a:bodyPr/>
                    <a:lstStyle/>
                    <a:p>
                      <a:pPr algn="ctr"/>
                      <a:r>
                        <a:rPr lang="en-IN" dirty="0">
                          <a:latin typeface="Cambria" panose="02040503050406030204" pitchFamily="18" charset="0"/>
                          <a:ea typeface="Cambria" panose="02040503050406030204" pitchFamily="18" charset="0"/>
                        </a:rPr>
                        <a:t>Inauguration</a:t>
                      </a:r>
                    </a:p>
                  </a:txBody>
                  <a:tcPr/>
                </a:tc>
                <a:extLst>
                  <a:ext uri="{0D108BD9-81ED-4DB2-BD59-A6C34878D82A}">
                    <a16:rowId xmlns:a16="http://schemas.microsoft.com/office/drawing/2014/main" val="2825051082"/>
                  </a:ext>
                </a:extLst>
              </a:tr>
              <a:tr h="370840">
                <a:tc>
                  <a:txBody>
                    <a:bodyPr/>
                    <a:lstStyle/>
                    <a:p>
                      <a:pPr algn="ctr"/>
                      <a:r>
                        <a:rPr lang="en-IN" dirty="0">
                          <a:latin typeface="Cambria" panose="02040503050406030204" pitchFamily="18" charset="0"/>
                          <a:ea typeface="Cambria" panose="02040503050406030204" pitchFamily="18" charset="0"/>
                        </a:rPr>
                        <a:t>9:30 AM to 10:30 AM</a:t>
                      </a:r>
                    </a:p>
                  </a:txBody>
                  <a:tcPr/>
                </a:tc>
                <a:tc>
                  <a:txBody>
                    <a:bodyPr/>
                    <a:lstStyle/>
                    <a:p>
                      <a:pPr algn="ctr"/>
                      <a:r>
                        <a:rPr lang="en-IN" dirty="0">
                          <a:latin typeface="Cambria" panose="02040503050406030204" pitchFamily="18" charset="0"/>
                          <a:ea typeface="Cambria" panose="02040503050406030204" pitchFamily="18" charset="0"/>
                        </a:rPr>
                        <a:t>Lecture 1: By _____________</a:t>
                      </a:r>
                    </a:p>
                  </a:txBody>
                  <a:tcPr/>
                </a:tc>
                <a:extLst>
                  <a:ext uri="{0D108BD9-81ED-4DB2-BD59-A6C34878D82A}">
                    <a16:rowId xmlns:a16="http://schemas.microsoft.com/office/drawing/2014/main" val="2768869727"/>
                  </a:ext>
                </a:extLst>
              </a:tr>
              <a:tr h="370840">
                <a:tc>
                  <a:txBody>
                    <a:bodyPr/>
                    <a:lstStyle/>
                    <a:p>
                      <a:pPr algn="ctr"/>
                      <a:r>
                        <a:rPr lang="en-IN" dirty="0">
                          <a:latin typeface="Cambria" panose="02040503050406030204" pitchFamily="18" charset="0"/>
                          <a:ea typeface="Cambria" panose="02040503050406030204" pitchFamily="18" charset="0"/>
                        </a:rPr>
                        <a:t>10:30 AM to 10:45 AM</a:t>
                      </a:r>
                    </a:p>
                  </a:txBody>
                  <a:tcPr/>
                </a:tc>
                <a:tc>
                  <a:txBody>
                    <a:bodyPr/>
                    <a:lstStyle/>
                    <a:p>
                      <a:pPr algn="ctr"/>
                      <a:r>
                        <a:rPr lang="en-IN" dirty="0">
                          <a:latin typeface="Cambria" panose="02040503050406030204" pitchFamily="18" charset="0"/>
                          <a:ea typeface="Cambria" panose="02040503050406030204" pitchFamily="18" charset="0"/>
                        </a:rPr>
                        <a:t>Tea Break</a:t>
                      </a:r>
                    </a:p>
                  </a:txBody>
                  <a:tcPr/>
                </a:tc>
                <a:extLst>
                  <a:ext uri="{0D108BD9-81ED-4DB2-BD59-A6C34878D82A}">
                    <a16:rowId xmlns:a16="http://schemas.microsoft.com/office/drawing/2014/main" val="482037308"/>
                  </a:ext>
                </a:extLst>
              </a:tr>
              <a:tr h="370840">
                <a:tc>
                  <a:txBody>
                    <a:bodyPr/>
                    <a:lstStyle/>
                    <a:p>
                      <a:pPr algn="ctr"/>
                      <a:r>
                        <a:rPr lang="en-IN" dirty="0">
                          <a:latin typeface="Cambria" panose="02040503050406030204" pitchFamily="18" charset="0"/>
                          <a:ea typeface="Cambria" panose="02040503050406030204" pitchFamily="18" charset="0"/>
                        </a:rPr>
                        <a:t>10:45 AM to 12:15 PM </a:t>
                      </a:r>
                    </a:p>
                  </a:txBody>
                  <a:tcPr/>
                </a:tc>
                <a:tc>
                  <a:txBody>
                    <a:bodyPr/>
                    <a:lstStyle/>
                    <a:p>
                      <a:pPr algn="ctr"/>
                      <a:r>
                        <a:rPr lang="en-IN" dirty="0">
                          <a:latin typeface="Cambria" panose="02040503050406030204" pitchFamily="18" charset="0"/>
                          <a:ea typeface="Cambria" panose="02040503050406030204" pitchFamily="18" charset="0"/>
                        </a:rPr>
                        <a:t>Lecture 2: By______________</a:t>
                      </a:r>
                    </a:p>
                  </a:txBody>
                  <a:tcPr/>
                </a:tc>
                <a:extLst>
                  <a:ext uri="{0D108BD9-81ED-4DB2-BD59-A6C34878D82A}">
                    <a16:rowId xmlns:a16="http://schemas.microsoft.com/office/drawing/2014/main" val="830934957"/>
                  </a:ext>
                </a:extLst>
              </a:tr>
              <a:tr h="370840">
                <a:tc>
                  <a:txBody>
                    <a:bodyPr/>
                    <a:lstStyle/>
                    <a:p>
                      <a:pPr algn="ctr"/>
                      <a:r>
                        <a:rPr lang="en-IN" dirty="0">
                          <a:latin typeface="Cambria" panose="02040503050406030204" pitchFamily="18" charset="0"/>
                          <a:ea typeface="Cambria" panose="02040503050406030204" pitchFamily="18" charset="0"/>
                        </a:rPr>
                        <a:t>12:15 PM to 1:30 PM</a:t>
                      </a:r>
                    </a:p>
                  </a:txBody>
                  <a:tcPr/>
                </a:tc>
                <a:tc>
                  <a:txBody>
                    <a:bodyPr/>
                    <a:lstStyle/>
                    <a:p>
                      <a:pPr algn="ctr"/>
                      <a:r>
                        <a:rPr lang="en-IN" dirty="0">
                          <a:latin typeface="Cambria" panose="02040503050406030204" pitchFamily="18" charset="0"/>
                          <a:ea typeface="Cambria" panose="02040503050406030204" pitchFamily="18" charset="0"/>
                        </a:rPr>
                        <a:t>Lunch Break</a:t>
                      </a:r>
                    </a:p>
                  </a:txBody>
                  <a:tcPr/>
                </a:tc>
                <a:extLst>
                  <a:ext uri="{0D108BD9-81ED-4DB2-BD59-A6C34878D82A}">
                    <a16:rowId xmlns:a16="http://schemas.microsoft.com/office/drawing/2014/main" val="1519709959"/>
                  </a:ext>
                </a:extLst>
              </a:tr>
              <a:tr h="370840">
                <a:tc>
                  <a:txBody>
                    <a:bodyPr/>
                    <a:lstStyle/>
                    <a:p>
                      <a:pPr algn="ctr"/>
                      <a:r>
                        <a:rPr lang="en-IN" dirty="0">
                          <a:latin typeface="Cambria" panose="02040503050406030204" pitchFamily="18" charset="0"/>
                          <a:ea typeface="Cambria" panose="02040503050406030204" pitchFamily="18" charset="0"/>
                        </a:rPr>
                        <a:t>1:30PM to 3:15 PM</a:t>
                      </a:r>
                    </a:p>
                  </a:txBody>
                  <a:tcPr/>
                </a:tc>
                <a:tc>
                  <a:txBody>
                    <a:bodyPr/>
                    <a:lstStyle/>
                    <a:p>
                      <a:pPr algn="ctr"/>
                      <a:r>
                        <a:rPr lang="en-IN" dirty="0">
                          <a:latin typeface="Cambria" panose="02040503050406030204" pitchFamily="18" charset="0"/>
                          <a:ea typeface="Cambria" panose="02040503050406030204" pitchFamily="18" charset="0"/>
                        </a:rPr>
                        <a:t>Lecture 3: By______________</a:t>
                      </a:r>
                    </a:p>
                  </a:txBody>
                  <a:tcPr/>
                </a:tc>
                <a:extLst>
                  <a:ext uri="{0D108BD9-81ED-4DB2-BD59-A6C34878D82A}">
                    <a16:rowId xmlns:a16="http://schemas.microsoft.com/office/drawing/2014/main" val="1254046812"/>
                  </a:ext>
                </a:extLst>
              </a:tr>
              <a:tr h="370840">
                <a:tc>
                  <a:txBody>
                    <a:bodyPr/>
                    <a:lstStyle/>
                    <a:p>
                      <a:pPr algn="ctr"/>
                      <a:r>
                        <a:rPr lang="en-IN" dirty="0">
                          <a:latin typeface="Cambria" panose="02040503050406030204" pitchFamily="18" charset="0"/>
                          <a:ea typeface="Cambria" panose="02040503050406030204" pitchFamily="18" charset="0"/>
                        </a:rPr>
                        <a:t>3:15 PM to 3:30 PM</a:t>
                      </a:r>
                    </a:p>
                  </a:txBody>
                  <a:tcPr/>
                </a:tc>
                <a:tc>
                  <a:txBody>
                    <a:bodyPr/>
                    <a:lstStyle/>
                    <a:p>
                      <a:pPr algn="ctr"/>
                      <a:r>
                        <a:rPr lang="en-IN" dirty="0">
                          <a:latin typeface="Cambria" panose="02040503050406030204" pitchFamily="18" charset="0"/>
                          <a:ea typeface="Cambria" panose="02040503050406030204" pitchFamily="18" charset="0"/>
                        </a:rPr>
                        <a:t>High Tea</a:t>
                      </a:r>
                    </a:p>
                  </a:txBody>
                  <a:tcPr/>
                </a:tc>
                <a:extLst>
                  <a:ext uri="{0D108BD9-81ED-4DB2-BD59-A6C34878D82A}">
                    <a16:rowId xmlns:a16="http://schemas.microsoft.com/office/drawing/2014/main" val="1973650492"/>
                  </a:ext>
                </a:extLst>
              </a:tr>
              <a:tr h="370840">
                <a:tc>
                  <a:txBody>
                    <a:bodyPr/>
                    <a:lstStyle/>
                    <a:p>
                      <a:pPr algn="ctr"/>
                      <a:r>
                        <a:rPr lang="en-IN" dirty="0">
                          <a:latin typeface="Cambria" panose="02040503050406030204" pitchFamily="18" charset="0"/>
                          <a:ea typeface="Cambria" panose="02040503050406030204" pitchFamily="18" charset="0"/>
                        </a:rPr>
                        <a:t>3:30 PM to 5:00 PM</a:t>
                      </a:r>
                    </a:p>
                  </a:txBody>
                  <a:tcPr/>
                </a:tc>
                <a:tc>
                  <a:txBody>
                    <a:bodyPr/>
                    <a:lstStyle/>
                    <a:p>
                      <a:pPr algn="ctr"/>
                      <a:r>
                        <a:rPr lang="en-IN" dirty="0">
                          <a:latin typeface="Cambria" panose="02040503050406030204" pitchFamily="18" charset="0"/>
                          <a:ea typeface="Cambria" panose="02040503050406030204" pitchFamily="18" charset="0"/>
                        </a:rPr>
                        <a:t>Lecture 4: By______________</a:t>
                      </a:r>
                    </a:p>
                  </a:txBody>
                  <a:tcPr/>
                </a:tc>
                <a:extLst>
                  <a:ext uri="{0D108BD9-81ED-4DB2-BD59-A6C34878D82A}">
                    <a16:rowId xmlns:a16="http://schemas.microsoft.com/office/drawing/2014/main" val="527649510"/>
                  </a:ext>
                </a:extLst>
              </a:tr>
              <a:tr h="370840">
                <a:tc>
                  <a:txBody>
                    <a:bodyPr/>
                    <a:lstStyle/>
                    <a:p>
                      <a:pPr algn="ctr"/>
                      <a:r>
                        <a:rPr lang="en-IN" dirty="0">
                          <a:latin typeface="Cambria" panose="02040503050406030204" pitchFamily="18" charset="0"/>
                          <a:ea typeface="Cambria" panose="02040503050406030204" pitchFamily="18" charset="0"/>
                        </a:rPr>
                        <a:t>5:00 PM to 5:30 PM</a:t>
                      </a:r>
                    </a:p>
                  </a:txBody>
                  <a:tcPr/>
                </a:tc>
                <a:tc>
                  <a:txBody>
                    <a:bodyPr/>
                    <a:lstStyle/>
                    <a:p>
                      <a:pPr algn="ctr"/>
                      <a:r>
                        <a:rPr lang="en-IN" dirty="0">
                          <a:latin typeface="Cambria" panose="02040503050406030204" pitchFamily="18" charset="0"/>
                          <a:ea typeface="Cambria" panose="02040503050406030204" pitchFamily="18" charset="0"/>
                        </a:rPr>
                        <a:t>Closing Session and Certificate distribution</a:t>
                      </a:r>
                    </a:p>
                  </a:txBody>
                  <a:tcPr/>
                </a:tc>
                <a:extLst>
                  <a:ext uri="{0D108BD9-81ED-4DB2-BD59-A6C34878D82A}">
                    <a16:rowId xmlns:a16="http://schemas.microsoft.com/office/drawing/2014/main" val="1353096627"/>
                  </a:ext>
                </a:extLst>
              </a:tr>
            </a:tbl>
          </a:graphicData>
        </a:graphic>
      </p:graphicFrame>
    </p:spTree>
    <p:extLst>
      <p:ext uri="{BB962C8B-B14F-4D97-AF65-F5344CB8AC3E}">
        <p14:creationId xmlns:p14="http://schemas.microsoft.com/office/powerpoint/2010/main" val="450421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D75D79-DB95-470D-8410-3C4DFD7E2EF9}"/>
              </a:ext>
            </a:extLst>
          </p:cNvPr>
          <p:cNvSpPr/>
          <p:nvPr/>
        </p:nvSpPr>
        <p:spPr>
          <a:xfrm>
            <a:off x="62755" y="89397"/>
            <a:ext cx="1622612" cy="630997"/>
          </a:xfrm>
          <a:prstGeom prst="rect">
            <a:avLst/>
          </a:prstGeom>
          <a:solidFill>
            <a:schemeClr val="accent4">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7" name="Rectangle 16">
            <a:extLst>
              <a:ext uri="{FF2B5EF4-FFF2-40B4-BE49-F238E27FC236}">
                <a16:creationId xmlns:a16="http://schemas.microsoft.com/office/drawing/2014/main" id="{F53C491A-0503-4D2B-B6AD-655F77EDB68C}"/>
              </a:ext>
            </a:extLst>
          </p:cNvPr>
          <p:cNvSpPr/>
          <p:nvPr/>
        </p:nvSpPr>
        <p:spPr>
          <a:xfrm>
            <a:off x="1805647"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8" name="Rectangle 17">
            <a:extLst>
              <a:ext uri="{FF2B5EF4-FFF2-40B4-BE49-F238E27FC236}">
                <a16:creationId xmlns:a16="http://schemas.microsoft.com/office/drawing/2014/main" id="{A5331DED-2348-48A1-A720-B8CC35DB7100}"/>
              </a:ext>
            </a:extLst>
          </p:cNvPr>
          <p:cNvSpPr/>
          <p:nvPr/>
        </p:nvSpPr>
        <p:spPr>
          <a:xfrm>
            <a:off x="3548539"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Speakers</a:t>
            </a:r>
          </a:p>
        </p:txBody>
      </p:sp>
      <p:sp>
        <p:nvSpPr>
          <p:cNvPr id="19" name="Rectangle 18">
            <a:extLst>
              <a:ext uri="{FF2B5EF4-FFF2-40B4-BE49-F238E27FC236}">
                <a16:creationId xmlns:a16="http://schemas.microsoft.com/office/drawing/2014/main" id="{FBE0D522-9A4C-473F-A247-8FD415C3FCA2}"/>
              </a:ext>
            </a:extLst>
          </p:cNvPr>
          <p:cNvSpPr/>
          <p:nvPr/>
        </p:nvSpPr>
        <p:spPr>
          <a:xfrm>
            <a:off x="5291431"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20" name="Rectangle 19">
            <a:extLst>
              <a:ext uri="{FF2B5EF4-FFF2-40B4-BE49-F238E27FC236}">
                <a16:creationId xmlns:a16="http://schemas.microsoft.com/office/drawing/2014/main" id="{3DF22761-B664-4062-8F0B-1B8424247BA3}"/>
              </a:ext>
            </a:extLst>
          </p:cNvPr>
          <p:cNvSpPr/>
          <p:nvPr/>
        </p:nvSpPr>
        <p:spPr>
          <a:xfrm>
            <a:off x="7034323" y="89397"/>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21" name="Rectangle 20">
            <a:extLst>
              <a:ext uri="{FF2B5EF4-FFF2-40B4-BE49-F238E27FC236}">
                <a16:creationId xmlns:a16="http://schemas.microsoft.com/office/drawing/2014/main" id="{495B1995-50B7-4119-818A-18C230AFB2AB}"/>
              </a:ext>
            </a:extLst>
          </p:cNvPr>
          <p:cNvSpPr/>
          <p:nvPr/>
        </p:nvSpPr>
        <p:spPr>
          <a:xfrm>
            <a:off x="8777215"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Registration</a:t>
            </a:r>
            <a:endParaRPr lang="en-IN" dirty="0">
              <a:solidFill>
                <a:schemeClr val="tx1"/>
              </a:solidFill>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42F78852-2023-40D9-9C88-42DF83EA5121}"/>
              </a:ext>
            </a:extLst>
          </p:cNvPr>
          <p:cNvSpPr/>
          <p:nvPr/>
        </p:nvSpPr>
        <p:spPr>
          <a:xfrm>
            <a:off x="10520106"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sp>
        <p:nvSpPr>
          <p:cNvPr id="12" name="TextBox 11">
            <a:extLst>
              <a:ext uri="{FF2B5EF4-FFF2-40B4-BE49-F238E27FC236}">
                <a16:creationId xmlns:a16="http://schemas.microsoft.com/office/drawing/2014/main" id="{A5BA1B9C-46DE-4807-A4AD-1C0271AF1C15}"/>
              </a:ext>
            </a:extLst>
          </p:cNvPr>
          <p:cNvSpPr txBox="1"/>
          <p:nvPr/>
        </p:nvSpPr>
        <p:spPr>
          <a:xfrm>
            <a:off x="2761569" y="1193184"/>
            <a:ext cx="3908172" cy="1569660"/>
          </a:xfrm>
          <a:prstGeom prst="rect">
            <a:avLst/>
          </a:prstGeom>
          <a:noFill/>
        </p:spPr>
        <p:txBody>
          <a:bodyPr wrap="square" rtlCol="0">
            <a:spAutoFit/>
          </a:bodyPr>
          <a:lstStyle/>
          <a:p>
            <a:r>
              <a:rPr lang="en-IN" sz="1600" b="1" dirty="0">
                <a:latin typeface="Cambria" panose="02040503050406030204" pitchFamily="18" charset="0"/>
                <a:ea typeface="Cambria" panose="02040503050406030204" pitchFamily="18" charset="0"/>
              </a:rPr>
              <a:t>Coordinator</a:t>
            </a:r>
            <a:r>
              <a:rPr lang="en-IN" sz="1600" dirty="0">
                <a:latin typeface="Cambria" panose="02040503050406030204" pitchFamily="18" charset="0"/>
                <a:ea typeface="Cambria" panose="02040503050406030204" pitchFamily="18" charset="0"/>
              </a:rPr>
              <a:t>: </a:t>
            </a:r>
          </a:p>
          <a:p>
            <a:r>
              <a:rPr lang="en-IN" sz="1600" dirty="0" err="1">
                <a:latin typeface="Cambria" panose="02040503050406030204" pitchFamily="18" charset="0"/>
                <a:ea typeface="Cambria" panose="02040503050406030204" pitchFamily="18" charset="0"/>
              </a:rPr>
              <a:t>Dr.</a:t>
            </a:r>
            <a:r>
              <a:rPr lang="en-IN" sz="1600" dirty="0">
                <a:latin typeface="Cambria" panose="02040503050406030204" pitchFamily="18" charset="0"/>
                <a:ea typeface="Cambria" panose="02040503050406030204" pitchFamily="18" charset="0"/>
              </a:rPr>
              <a:t> S Arul Jayachandran, </a:t>
            </a:r>
          </a:p>
          <a:p>
            <a:r>
              <a:rPr lang="en-IN" sz="1600" dirty="0">
                <a:latin typeface="Cambria" panose="02040503050406030204" pitchFamily="18" charset="0"/>
                <a:ea typeface="Cambria" panose="02040503050406030204" pitchFamily="18" charset="0"/>
              </a:rPr>
              <a:t>Professor, </a:t>
            </a:r>
          </a:p>
          <a:p>
            <a:r>
              <a:rPr lang="en-IN" sz="1600" dirty="0">
                <a:latin typeface="Cambria" panose="02040503050406030204" pitchFamily="18" charset="0"/>
                <a:ea typeface="Cambria" panose="02040503050406030204" pitchFamily="18" charset="0"/>
              </a:rPr>
              <a:t>Department of Civil Engineering, </a:t>
            </a:r>
          </a:p>
          <a:p>
            <a:r>
              <a:rPr lang="en-IN" sz="1600" dirty="0">
                <a:latin typeface="Cambria" panose="02040503050406030204" pitchFamily="18" charset="0"/>
                <a:ea typeface="Cambria" panose="02040503050406030204" pitchFamily="18" charset="0"/>
              </a:rPr>
              <a:t>Indian Institute of Technology Madras, </a:t>
            </a:r>
          </a:p>
          <a:p>
            <a:r>
              <a:rPr lang="en-IN" sz="1600" dirty="0">
                <a:latin typeface="Cambria" panose="02040503050406030204" pitchFamily="18" charset="0"/>
                <a:ea typeface="Cambria" panose="02040503050406030204" pitchFamily="18" charset="0"/>
              </a:rPr>
              <a:t>Chennai - 600 036</a:t>
            </a:r>
          </a:p>
        </p:txBody>
      </p:sp>
      <p:sp>
        <p:nvSpPr>
          <p:cNvPr id="13" name="TextBox 12">
            <a:extLst>
              <a:ext uri="{FF2B5EF4-FFF2-40B4-BE49-F238E27FC236}">
                <a16:creationId xmlns:a16="http://schemas.microsoft.com/office/drawing/2014/main" id="{466542B8-3381-4AEF-BC7F-7307291B3C95}"/>
              </a:ext>
            </a:extLst>
          </p:cNvPr>
          <p:cNvSpPr txBox="1"/>
          <p:nvPr/>
        </p:nvSpPr>
        <p:spPr>
          <a:xfrm>
            <a:off x="2761570" y="3059668"/>
            <a:ext cx="4037718" cy="1569660"/>
          </a:xfrm>
          <a:prstGeom prst="rect">
            <a:avLst/>
          </a:prstGeom>
          <a:noFill/>
        </p:spPr>
        <p:txBody>
          <a:bodyPr wrap="square" rtlCol="0">
            <a:spAutoFit/>
          </a:bodyPr>
          <a:lstStyle/>
          <a:p>
            <a:r>
              <a:rPr lang="en-IN" sz="1600" b="1" dirty="0">
                <a:latin typeface="Cambria" panose="02040503050406030204" pitchFamily="18" charset="0"/>
                <a:ea typeface="Cambria" panose="02040503050406030204" pitchFamily="18" charset="0"/>
              </a:rPr>
              <a:t>Co-coordinator</a:t>
            </a:r>
            <a:r>
              <a:rPr lang="en-IN" sz="1600" dirty="0">
                <a:latin typeface="Cambria" panose="02040503050406030204" pitchFamily="18" charset="0"/>
                <a:ea typeface="Cambria" panose="02040503050406030204" pitchFamily="18" charset="0"/>
              </a:rPr>
              <a:t>: </a:t>
            </a:r>
          </a:p>
          <a:p>
            <a:r>
              <a:rPr lang="en-IN" sz="1600" dirty="0" err="1">
                <a:latin typeface="Cambria" panose="02040503050406030204" pitchFamily="18" charset="0"/>
                <a:ea typeface="Cambria" panose="02040503050406030204" pitchFamily="18" charset="0"/>
              </a:rPr>
              <a:t>Dr.</a:t>
            </a:r>
            <a:r>
              <a:rPr lang="en-IN" sz="1600" dirty="0">
                <a:latin typeface="Cambria" panose="02040503050406030204" pitchFamily="18" charset="0"/>
                <a:ea typeface="Cambria" panose="02040503050406030204" pitchFamily="18" charset="0"/>
              </a:rPr>
              <a:t> J Vijaya Vengadesh Kumar, </a:t>
            </a:r>
          </a:p>
          <a:p>
            <a:r>
              <a:rPr lang="en-IN" sz="1600" dirty="0">
                <a:latin typeface="Cambria" panose="02040503050406030204" pitchFamily="18" charset="0"/>
                <a:ea typeface="Cambria" panose="02040503050406030204" pitchFamily="18" charset="0"/>
              </a:rPr>
              <a:t>Assistant Professor, </a:t>
            </a:r>
          </a:p>
          <a:p>
            <a:r>
              <a:rPr lang="en-IN" sz="1600" dirty="0">
                <a:latin typeface="Cambria" panose="02040503050406030204" pitchFamily="18" charset="0"/>
                <a:ea typeface="Cambria" panose="02040503050406030204" pitchFamily="18" charset="0"/>
              </a:rPr>
              <a:t>Department of Civil Engineering, </a:t>
            </a:r>
          </a:p>
          <a:p>
            <a:r>
              <a:rPr lang="en-IN" sz="1600" dirty="0">
                <a:latin typeface="Cambria" panose="02040503050406030204" pitchFamily="18" charset="0"/>
                <a:ea typeface="Cambria" panose="02040503050406030204" pitchFamily="18" charset="0"/>
              </a:rPr>
              <a:t>National Institute of Technology Karnataka, </a:t>
            </a:r>
          </a:p>
          <a:p>
            <a:r>
              <a:rPr lang="en-IN" sz="1600" dirty="0" err="1">
                <a:latin typeface="Cambria" panose="02040503050406030204" pitchFamily="18" charset="0"/>
                <a:ea typeface="Cambria" panose="02040503050406030204" pitchFamily="18" charset="0"/>
              </a:rPr>
              <a:t>Surathkal</a:t>
            </a:r>
            <a:r>
              <a:rPr lang="en-IN" sz="1600" dirty="0">
                <a:latin typeface="Cambria" panose="02040503050406030204" pitchFamily="18" charset="0"/>
                <a:ea typeface="Cambria" panose="02040503050406030204" pitchFamily="18" charset="0"/>
              </a:rPr>
              <a:t>, Mangalore - 575025</a:t>
            </a:r>
          </a:p>
        </p:txBody>
      </p:sp>
      <p:sp>
        <p:nvSpPr>
          <p:cNvPr id="15" name="TextBox 14">
            <a:extLst>
              <a:ext uri="{FF2B5EF4-FFF2-40B4-BE49-F238E27FC236}">
                <a16:creationId xmlns:a16="http://schemas.microsoft.com/office/drawing/2014/main" id="{F60A8096-752D-47F0-A665-ACEE0B635F23}"/>
              </a:ext>
            </a:extLst>
          </p:cNvPr>
          <p:cNvSpPr txBox="1"/>
          <p:nvPr/>
        </p:nvSpPr>
        <p:spPr>
          <a:xfrm>
            <a:off x="2768307" y="5199742"/>
            <a:ext cx="3964188" cy="584775"/>
          </a:xfrm>
          <a:prstGeom prst="rect">
            <a:avLst/>
          </a:prstGeom>
          <a:noFill/>
        </p:spPr>
        <p:txBody>
          <a:bodyPr wrap="square" rtlCol="0">
            <a:spAutoFit/>
          </a:bodyPr>
          <a:lstStyle/>
          <a:p>
            <a:r>
              <a:rPr lang="en-IN" sz="1600" b="1" dirty="0">
                <a:latin typeface="Cambria" panose="02040503050406030204" pitchFamily="18" charset="0"/>
                <a:ea typeface="Cambria" panose="02040503050406030204" pitchFamily="18" charset="0"/>
              </a:rPr>
              <a:t>Industrial Partner</a:t>
            </a:r>
            <a:r>
              <a:rPr lang="en-IN" sz="1600" dirty="0">
                <a:latin typeface="Cambria" panose="02040503050406030204" pitchFamily="18" charset="0"/>
                <a:ea typeface="Cambria" panose="02040503050406030204" pitchFamily="18" charset="0"/>
              </a:rPr>
              <a:t>: </a:t>
            </a:r>
          </a:p>
          <a:p>
            <a:r>
              <a:rPr lang="en-IN" sz="1600" dirty="0">
                <a:latin typeface="Cambria" panose="02040503050406030204" pitchFamily="18" charset="0"/>
                <a:ea typeface="Cambria" panose="02040503050406030204" pitchFamily="18" charset="0"/>
              </a:rPr>
              <a:t>Jindal Stainless Limited, New Delhi</a:t>
            </a:r>
          </a:p>
        </p:txBody>
      </p:sp>
      <p:sp>
        <p:nvSpPr>
          <p:cNvPr id="2" name="Rectangle 1">
            <a:extLst>
              <a:ext uri="{FF2B5EF4-FFF2-40B4-BE49-F238E27FC236}">
                <a16:creationId xmlns:a16="http://schemas.microsoft.com/office/drawing/2014/main" id="{38C3060A-0DC7-4871-B4C9-CED755F48A07}"/>
              </a:ext>
            </a:extLst>
          </p:cNvPr>
          <p:cNvSpPr/>
          <p:nvPr/>
        </p:nvSpPr>
        <p:spPr>
          <a:xfrm>
            <a:off x="878985" y="1303556"/>
            <a:ext cx="1622612" cy="145928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A5131095-4FB4-4571-8C8D-B257590A62F2}"/>
              </a:ext>
            </a:extLst>
          </p:cNvPr>
          <p:cNvSpPr/>
          <p:nvPr/>
        </p:nvSpPr>
        <p:spPr>
          <a:xfrm>
            <a:off x="874061" y="3114854"/>
            <a:ext cx="1622612" cy="145928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0840D543-D15D-4F69-9F38-1A961DDFC508}"/>
              </a:ext>
            </a:extLst>
          </p:cNvPr>
          <p:cNvSpPr/>
          <p:nvPr/>
        </p:nvSpPr>
        <p:spPr>
          <a:xfrm>
            <a:off x="874061" y="4762485"/>
            <a:ext cx="1622612" cy="145928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36FED687-1694-D65A-6B7F-A0622CED667D}"/>
              </a:ext>
            </a:extLst>
          </p:cNvPr>
          <p:cNvCxnSpPr/>
          <p:nvPr/>
        </p:nvCxnSpPr>
        <p:spPr>
          <a:xfrm>
            <a:off x="6804212" y="1193184"/>
            <a:ext cx="0" cy="49476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239707-9A56-76CF-6CF0-010F995B6C94}"/>
              </a:ext>
            </a:extLst>
          </p:cNvPr>
          <p:cNvSpPr txBox="1"/>
          <p:nvPr/>
        </p:nvSpPr>
        <p:spPr>
          <a:xfrm>
            <a:off x="7198655" y="1193184"/>
            <a:ext cx="4706473" cy="2800767"/>
          </a:xfrm>
          <a:prstGeom prst="rect">
            <a:avLst/>
          </a:prstGeom>
          <a:noFill/>
        </p:spPr>
        <p:txBody>
          <a:bodyPr wrap="square" rtlCol="0">
            <a:spAutoFit/>
          </a:bodyPr>
          <a:lstStyle/>
          <a:p>
            <a:r>
              <a:rPr lang="en-IN" sz="1600" b="1" dirty="0">
                <a:latin typeface="Cambria" panose="02040503050406030204" pitchFamily="18" charset="0"/>
                <a:ea typeface="Cambria" panose="02040503050406030204" pitchFamily="18" charset="0"/>
              </a:rPr>
              <a:t>Team Members:</a:t>
            </a:r>
          </a:p>
          <a:p>
            <a:endParaRPr lang="en-IN" sz="1600" b="1" dirty="0">
              <a:latin typeface="Cambria" panose="02040503050406030204" pitchFamily="18" charset="0"/>
              <a:ea typeface="Cambria" panose="02040503050406030204" pitchFamily="18" charset="0"/>
            </a:endParaRPr>
          </a:p>
          <a:p>
            <a:r>
              <a:rPr lang="en-IN" sz="1600" b="1" dirty="0">
                <a:latin typeface="Cambria" panose="02040503050406030204" pitchFamily="18" charset="0"/>
                <a:ea typeface="Cambria" panose="02040503050406030204" pitchFamily="18" charset="0"/>
              </a:rPr>
              <a:t>IIT Madras:</a:t>
            </a:r>
            <a:endParaRPr lang="en-IN" sz="1600" dirty="0">
              <a:latin typeface="Cambria" panose="02040503050406030204" pitchFamily="18" charset="0"/>
              <a:ea typeface="Cambria" panose="02040503050406030204" pitchFamily="18" charset="0"/>
            </a:endParaRPr>
          </a:p>
          <a:p>
            <a:pPr marL="17463" indent="-17463">
              <a:buFont typeface="Arial" panose="020B0604020202020204" pitchFamily="34" charset="0"/>
              <a:buChar char="•"/>
            </a:pPr>
            <a:endParaRPr lang="en-IN" sz="1600" dirty="0">
              <a:latin typeface="Cambria" panose="02040503050406030204" pitchFamily="18" charset="0"/>
              <a:ea typeface="Cambria" panose="02040503050406030204" pitchFamily="18" charset="0"/>
            </a:endParaRPr>
          </a:p>
          <a:p>
            <a:pPr marL="17463" indent="-17463">
              <a:buFont typeface="Arial" panose="020B0604020202020204" pitchFamily="34" charset="0"/>
              <a:buChar char="•"/>
            </a:pPr>
            <a:endParaRPr lang="en-IN" sz="1600" dirty="0">
              <a:latin typeface="Cambria" panose="02040503050406030204" pitchFamily="18" charset="0"/>
              <a:ea typeface="Cambria" panose="02040503050406030204" pitchFamily="18" charset="0"/>
            </a:endParaRPr>
          </a:p>
          <a:p>
            <a:pPr marL="17463" indent="-17463">
              <a:buFont typeface="Arial" panose="020B0604020202020204" pitchFamily="34" charset="0"/>
              <a:buChar char="•"/>
            </a:pPr>
            <a:endParaRPr lang="en-IN"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NITK </a:t>
            </a:r>
            <a:r>
              <a:rPr lang="en-US" sz="1600" b="1" dirty="0" err="1">
                <a:latin typeface="Cambria" panose="02040503050406030204" pitchFamily="18" charset="0"/>
                <a:ea typeface="Cambria" panose="02040503050406030204" pitchFamily="18" charset="0"/>
              </a:rPr>
              <a:t>Surathkal</a:t>
            </a:r>
            <a:r>
              <a:rPr lang="en-US" sz="1600" b="1"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Rosemary Francis (PhD – Research Scholar)</a:t>
            </a:r>
          </a:p>
          <a:p>
            <a:pPr marL="285750" indent="-285750">
              <a:buFont typeface="Arial" panose="020B0604020202020204" pitchFamily="34" charset="0"/>
              <a:buChar char="•"/>
            </a:pPr>
            <a:r>
              <a:rPr lang="en-US" sz="1600" dirty="0" err="1">
                <a:latin typeface="Cambria" panose="02040503050406030204" pitchFamily="18" charset="0"/>
                <a:ea typeface="Cambria" panose="02040503050406030204" pitchFamily="18" charset="0"/>
              </a:rPr>
              <a:t>Amoke</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Shabhari</a:t>
            </a:r>
            <a:r>
              <a:rPr lang="en-US" sz="1600" dirty="0">
                <a:latin typeface="Cambria" panose="02040503050406030204" pitchFamily="18" charset="0"/>
                <a:ea typeface="Cambria" panose="02040503050406030204" pitchFamily="18" charset="0"/>
              </a:rPr>
              <a:t> (PhD – Research Scholar)</a:t>
            </a:r>
          </a:p>
          <a:p>
            <a:pPr marL="285750" indent="-285750">
              <a:buFont typeface="Arial" panose="020B0604020202020204" pitchFamily="34" charset="0"/>
              <a:buChar char="•"/>
            </a:pPr>
            <a:r>
              <a:rPr lang="en-US" sz="1600" dirty="0" err="1">
                <a:latin typeface="Cambria" panose="02040503050406030204" pitchFamily="18" charset="0"/>
                <a:ea typeface="Cambria" panose="02040503050406030204" pitchFamily="18" charset="0"/>
              </a:rPr>
              <a:t>Fathimath</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Thasreefa</a:t>
            </a:r>
            <a:r>
              <a:rPr lang="en-US" sz="1600" dirty="0">
                <a:latin typeface="Cambria" panose="02040503050406030204" pitchFamily="18" charset="0"/>
                <a:ea typeface="Cambria" panose="02040503050406030204" pitchFamily="18" charset="0"/>
              </a:rPr>
              <a:t> (PhD – Research Scholar)</a:t>
            </a:r>
          </a:p>
          <a:p>
            <a:pPr marL="285750" indent="-285750">
              <a:buFont typeface="Arial" panose="020B0604020202020204" pitchFamily="34" charset="0"/>
              <a:buChar char="•"/>
            </a:pPr>
            <a:endParaRPr lang="en-IN" sz="1600" dirty="0" err="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973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D75D79-DB95-470D-8410-3C4DFD7E2EF9}"/>
              </a:ext>
            </a:extLst>
          </p:cNvPr>
          <p:cNvSpPr/>
          <p:nvPr/>
        </p:nvSpPr>
        <p:spPr>
          <a:xfrm>
            <a:off x="62755" y="89397"/>
            <a:ext cx="1622612" cy="630997"/>
          </a:xfrm>
          <a:prstGeom prst="rect">
            <a:avLst/>
          </a:prstGeom>
          <a:solidFill>
            <a:schemeClr val="accent4">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7" name="Rectangle 16">
            <a:extLst>
              <a:ext uri="{FF2B5EF4-FFF2-40B4-BE49-F238E27FC236}">
                <a16:creationId xmlns:a16="http://schemas.microsoft.com/office/drawing/2014/main" id="{F53C491A-0503-4D2B-B6AD-655F77EDB68C}"/>
              </a:ext>
            </a:extLst>
          </p:cNvPr>
          <p:cNvSpPr/>
          <p:nvPr/>
        </p:nvSpPr>
        <p:spPr>
          <a:xfrm>
            <a:off x="1805647"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8" name="Rectangle 17">
            <a:extLst>
              <a:ext uri="{FF2B5EF4-FFF2-40B4-BE49-F238E27FC236}">
                <a16:creationId xmlns:a16="http://schemas.microsoft.com/office/drawing/2014/main" id="{A5331DED-2348-48A1-A720-B8CC35DB7100}"/>
              </a:ext>
            </a:extLst>
          </p:cNvPr>
          <p:cNvSpPr/>
          <p:nvPr/>
        </p:nvSpPr>
        <p:spPr>
          <a:xfrm>
            <a:off x="3548539"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Speakers</a:t>
            </a:r>
          </a:p>
        </p:txBody>
      </p:sp>
      <p:sp>
        <p:nvSpPr>
          <p:cNvPr id="19" name="Rectangle 18">
            <a:extLst>
              <a:ext uri="{FF2B5EF4-FFF2-40B4-BE49-F238E27FC236}">
                <a16:creationId xmlns:a16="http://schemas.microsoft.com/office/drawing/2014/main" id="{FBE0D522-9A4C-473F-A247-8FD415C3FCA2}"/>
              </a:ext>
            </a:extLst>
          </p:cNvPr>
          <p:cNvSpPr/>
          <p:nvPr/>
        </p:nvSpPr>
        <p:spPr>
          <a:xfrm>
            <a:off x="5291431"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20" name="Rectangle 19">
            <a:extLst>
              <a:ext uri="{FF2B5EF4-FFF2-40B4-BE49-F238E27FC236}">
                <a16:creationId xmlns:a16="http://schemas.microsoft.com/office/drawing/2014/main" id="{3DF22761-B664-4062-8F0B-1B8424247BA3}"/>
              </a:ext>
            </a:extLst>
          </p:cNvPr>
          <p:cNvSpPr/>
          <p:nvPr/>
        </p:nvSpPr>
        <p:spPr>
          <a:xfrm>
            <a:off x="7034323"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21" name="Rectangle 20">
            <a:extLst>
              <a:ext uri="{FF2B5EF4-FFF2-40B4-BE49-F238E27FC236}">
                <a16:creationId xmlns:a16="http://schemas.microsoft.com/office/drawing/2014/main" id="{495B1995-50B7-4119-818A-18C230AFB2AB}"/>
              </a:ext>
            </a:extLst>
          </p:cNvPr>
          <p:cNvSpPr/>
          <p:nvPr/>
        </p:nvSpPr>
        <p:spPr>
          <a:xfrm>
            <a:off x="8777215" y="89397"/>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Registration</a:t>
            </a:r>
          </a:p>
        </p:txBody>
      </p:sp>
      <p:sp>
        <p:nvSpPr>
          <p:cNvPr id="22" name="Rectangle 21">
            <a:extLst>
              <a:ext uri="{FF2B5EF4-FFF2-40B4-BE49-F238E27FC236}">
                <a16:creationId xmlns:a16="http://schemas.microsoft.com/office/drawing/2014/main" id="{42F78852-2023-40D9-9C88-42DF83EA5121}"/>
              </a:ext>
            </a:extLst>
          </p:cNvPr>
          <p:cNvSpPr/>
          <p:nvPr/>
        </p:nvSpPr>
        <p:spPr>
          <a:xfrm>
            <a:off x="10520106"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sp>
        <p:nvSpPr>
          <p:cNvPr id="25" name="TextBox 24">
            <a:extLst>
              <a:ext uri="{FF2B5EF4-FFF2-40B4-BE49-F238E27FC236}">
                <a16:creationId xmlns:a16="http://schemas.microsoft.com/office/drawing/2014/main" id="{14D368FA-994C-4C3F-A39F-E1E2D005A630}"/>
              </a:ext>
            </a:extLst>
          </p:cNvPr>
          <p:cNvSpPr txBox="1"/>
          <p:nvPr/>
        </p:nvSpPr>
        <p:spPr>
          <a:xfrm>
            <a:off x="205447" y="1132885"/>
            <a:ext cx="5505071" cy="3139321"/>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Registration deadline: June 01 2024</a:t>
            </a: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Fees</a:t>
            </a:r>
            <a:r>
              <a:rPr lang="en-IN" dirty="0">
                <a:latin typeface="Cambria" panose="02040503050406030204" pitchFamily="18" charset="0"/>
                <a:ea typeface="Cambria" panose="02040503050406030204" pitchFamily="18" charset="0"/>
              </a:rPr>
              <a:t>: </a:t>
            </a:r>
          </a:p>
          <a:p>
            <a:r>
              <a:rPr lang="en-IN" dirty="0">
                <a:latin typeface="Cambria" panose="02040503050406030204" pitchFamily="18" charset="0"/>
                <a:ea typeface="Cambria" panose="02040503050406030204" pitchFamily="18" charset="0"/>
              </a:rPr>
              <a:t>Students - Rs 500/-</a:t>
            </a:r>
          </a:p>
          <a:p>
            <a:r>
              <a:rPr lang="en-IN" dirty="0">
                <a:latin typeface="Cambria" panose="02040503050406030204" pitchFamily="18" charset="0"/>
                <a:ea typeface="Cambria" panose="02040503050406030204" pitchFamily="18" charset="0"/>
              </a:rPr>
              <a:t>Industry professionals – Rs 1000/-</a:t>
            </a:r>
          </a:p>
          <a:p>
            <a:r>
              <a:rPr lang="en-IN" dirty="0">
                <a:latin typeface="Cambria" panose="02040503050406030204" pitchFamily="18" charset="0"/>
                <a:ea typeface="Cambria" panose="02040503050406030204" pitchFamily="18" charset="0"/>
              </a:rPr>
              <a:t>(includes food and workshop materials)</a:t>
            </a:r>
          </a:p>
          <a:p>
            <a:r>
              <a:rPr lang="en-IN" b="1" dirty="0">
                <a:latin typeface="Cambria" panose="02040503050406030204" pitchFamily="18" charset="0"/>
                <a:ea typeface="Cambria" panose="02040503050406030204" pitchFamily="18" charset="0"/>
              </a:rPr>
              <a:t>Email: </a:t>
            </a:r>
            <a:r>
              <a:rPr lang="en-IN"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stainless.randd@gmail.com</a:t>
            </a:r>
            <a:endParaRPr lang="en-IN" dirty="0">
              <a:latin typeface="Cambria" panose="02040503050406030204" pitchFamily="18" charset="0"/>
              <a:ea typeface="Cambria" panose="02040503050406030204" pitchFamily="18" charset="0"/>
            </a:endParaRPr>
          </a:p>
          <a:p>
            <a:endParaRPr lang="en-IN" b="1"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Address:</a:t>
            </a:r>
            <a:r>
              <a:rPr lang="en-IN" dirty="0">
                <a:latin typeface="Cambria" panose="02040503050406030204" pitchFamily="18" charset="0"/>
                <a:ea typeface="Cambria" panose="02040503050406030204" pitchFamily="18" charset="0"/>
              </a:rPr>
              <a:t> Department of Civil Engineering, Indian Institute of Technology Madras, Chennai - 600 036</a:t>
            </a:r>
          </a:p>
        </p:txBody>
      </p:sp>
      <p:sp>
        <p:nvSpPr>
          <p:cNvPr id="3" name="TextBox 2">
            <a:extLst>
              <a:ext uri="{FF2B5EF4-FFF2-40B4-BE49-F238E27FC236}">
                <a16:creationId xmlns:a16="http://schemas.microsoft.com/office/drawing/2014/main" id="{C1DDC676-232E-4BEB-810E-BAC1CFA5885E}"/>
              </a:ext>
            </a:extLst>
          </p:cNvPr>
          <p:cNvSpPr txBox="1"/>
          <p:nvPr/>
        </p:nvSpPr>
        <p:spPr>
          <a:xfrm>
            <a:off x="205447" y="4473388"/>
            <a:ext cx="5244353" cy="2031325"/>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Registration Fee Includes:</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Comprehensive workshop materials and handouts</a:t>
            </a:r>
          </a:p>
          <a:p>
            <a:r>
              <a:rPr lang="en-US" dirty="0">
                <a:latin typeface="Cambria" panose="02040503050406030204" pitchFamily="18" charset="0"/>
                <a:ea typeface="Cambria" panose="02040503050406030204" pitchFamily="18" charset="0"/>
              </a:rPr>
              <a:t>Lunch and refreshments</a:t>
            </a:r>
          </a:p>
          <a:p>
            <a:r>
              <a:rPr lang="en-US" dirty="0">
                <a:latin typeface="Cambria" panose="02040503050406030204" pitchFamily="18" charset="0"/>
                <a:ea typeface="Cambria" panose="02040503050406030204" pitchFamily="18" charset="0"/>
              </a:rPr>
              <a:t>Certificate of Completion</a:t>
            </a:r>
          </a:p>
          <a:p>
            <a:r>
              <a:rPr lang="en-US" dirty="0">
                <a:latin typeface="Cambria" panose="02040503050406030204" pitchFamily="18" charset="0"/>
                <a:ea typeface="Cambria" panose="02040503050406030204" pitchFamily="18" charset="0"/>
              </a:rPr>
              <a:t>Access to exclusive online resources, including design guides and reference materials</a:t>
            </a:r>
          </a:p>
          <a:p>
            <a:endParaRPr lang="en-IN" dirty="0">
              <a:latin typeface="Cambria" panose="02040503050406030204" pitchFamily="18" charset="0"/>
              <a:ea typeface="Cambria" panose="02040503050406030204" pitchFamily="18" charset="0"/>
            </a:endParaRPr>
          </a:p>
        </p:txBody>
      </p:sp>
      <p:sp>
        <p:nvSpPr>
          <p:cNvPr id="4" name="Rectangle: Rounded Corners 3">
            <a:extLst>
              <a:ext uri="{FF2B5EF4-FFF2-40B4-BE49-F238E27FC236}">
                <a16:creationId xmlns:a16="http://schemas.microsoft.com/office/drawing/2014/main" id="{2CBF203E-9374-4DFE-A9CB-CB259F0353DF}"/>
              </a:ext>
            </a:extLst>
          </p:cNvPr>
          <p:cNvSpPr/>
          <p:nvPr/>
        </p:nvSpPr>
        <p:spPr>
          <a:xfrm>
            <a:off x="8235594" y="3113501"/>
            <a:ext cx="2070847" cy="63099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Registration Link</a:t>
            </a:r>
          </a:p>
        </p:txBody>
      </p:sp>
    </p:spTree>
    <p:extLst>
      <p:ext uri="{BB962C8B-B14F-4D97-AF65-F5344CB8AC3E}">
        <p14:creationId xmlns:p14="http://schemas.microsoft.com/office/powerpoint/2010/main" val="661325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D75D79-DB95-470D-8410-3C4DFD7E2EF9}"/>
              </a:ext>
            </a:extLst>
          </p:cNvPr>
          <p:cNvSpPr/>
          <p:nvPr/>
        </p:nvSpPr>
        <p:spPr>
          <a:xfrm>
            <a:off x="62755" y="89397"/>
            <a:ext cx="1622612" cy="630997"/>
          </a:xfrm>
          <a:prstGeom prst="rect">
            <a:avLst/>
          </a:prstGeom>
          <a:solidFill>
            <a:schemeClr val="accent4">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7" name="Rectangle 16">
            <a:extLst>
              <a:ext uri="{FF2B5EF4-FFF2-40B4-BE49-F238E27FC236}">
                <a16:creationId xmlns:a16="http://schemas.microsoft.com/office/drawing/2014/main" id="{F53C491A-0503-4D2B-B6AD-655F77EDB68C}"/>
              </a:ext>
            </a:extLst>
          </p:cNvPr>
          <p:cNvSpPr/>
          <p:nvPr/>
        </p:nvSpPr>
        <p:spPr>
          <a:xfrm>
            <a:off x="1805647"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8" name="Rectangle 17">
            <a:extLst>
              <a:ext uri="{FF2B5EF4-FFF2-40B4-BE49-F238E27FC236}">
                <a16:creationId xmlns:a16="http://schemas.microsoft.com/office/drawing/2014/main" id="{A5331DED-2348-48A1-A720-B8CC35DB7100}"/>
              </a:ext>
            </a:extLst>
          </p:cNvPr>
          <p:cNvSpPr/>
          <p:nvPr/>
        </p:nvSpPr>
        <p:spPr>
          <a:xfrm>
            <a:off x="3548539"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Speakers</a:t>
            </a:r>
          </a:p>
        </p:txBody>
      </p:sp>
      <p:sp>
        <p:nvSpPr>
          <p:cNvPr id="19" name="Rectangle 18">
            <a:extLst>
              <a:ext uri="{FF2B5EF4-FFF2-40B4-BE49-F238E27FC236}">
                <a16:creationId xmlns:a16="http://schemas.microsoft.com/office/drawing/2014/main" id="{FBE0D522-9A4C-473F-A247-8FD415C3FCA2}"/>
              </a:ext>
            </a:extLst>
          </p:cNvPr>
          <p:cNvSpPr/>
          <p:nvPr/>
        </p:nvSpPr>
        <p:spPr>
          <a:xfrm>
            <a:off x="5291431"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20" name="Rectangle 19">
            <a:extLst>
              <a:ext uri="{FF2B5EF4-FFF2-40B4-BE49-F238E27FC236}">
                <a16:creationId xmlns:a16="http://schemas.microsoft.com/office/drawing/2014/main" id="{3DF22761-B664-4062-8F0B-1B8424247BA3}"/>
              </a:ext>
            </a:extLst>
          </p:cNvPr>
          <p:cNvSpPr/>
          <p:nvPr/>
        </p:nvSpPr>
        <p:spPr>
          <a:xfrm>
            <a:off x="7034323"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21" name="Rectangle 20">
            <a:extLst>
              <a:ext uri="{FF2B5EF4-FFF2-40B4-BE49-F238E27FC236}">
                <a16:creationId xmlns:a16="http://schemas.microsoft.com/office/drawing/2014/main" id="{495B1995-50B7-4119-818A-18C230AFB2AB}"/>
              </a:ext>
            </a:extLst>
          </p:cNvPr>
          <p:cNvSpPr/>
          <p:nvPr/>
        </p:nvSpPr>
        <p:spPr>
          <a:xfrm>
            <a:off x="8777215" y="89397"/>
            <a:ext cx="1622612" cy="630997"/>
          </a:xfrm>
          <a:prstGeom prst="rect">
            <a:avLst/>
          </a:prstGeom>
          <a:solidFill>
            <a:schemeClr val="accent4">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Registration</a:t>
            </a:r>
          </a:p>
        </p:txBody>
      </p:sp>
      <p:sp>
        <p:nvSpPr>
          <p:cNvPr id="22" name="Rectangle 21">
            <a:extLst>
              <a:ext uri="{FF2B5EF4-FFF2-40B4-BE49-F238E27FC236}">
                <a16:creationId xmlns:a16="http://schemas.microsoft.com/office/drawing/2014/main" id="{42F78852-2023-40D9-9C88-42DF83EA5121}"/>
              </a:ext>
            </a:extLst>
          </p:cNvPr>
          <p:cNvSpPr/>
          <p:nvPr/>
        </p:nvSpPr>
        <p:spPr>
          <a:xfrm>
            <a:off x="10520106" y="89397"/>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sp>
        <p:nvSpPr>
          <p:cNvPr id="2" name="Rectangle 1">
            <a:extLst>
              <a:ext uri="{FF2B5EF4-FFF2-40B4-BE49-F238E27FC236}">
                <a16:creationId xmlns:a16="http://schemas.microsoft.com/office/drawing/2014/main" id="{49F37DFB-19AC-4A11-8D13-515F2B3AE0B3}"/>
              </a:ext>
            </a:extLst>
          </p:cNvPr>
          <p:cNvSpPr/>
          <p:nvPr/>
        </p:nvSpPr>
        <p:spPr>
          <a:xfrm>
            <a:off x="699247" y="2097741"/>
            <a:ext cx="4471904" cy="23039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One day National Workshop on </a:t>
            </a:r>
          </a:p>
          <a:p>
            <a:pPr algn="ctr"/>
            <a:endParaRPr lang="en-IN" dirty="0">
              <a:solidFill>
                <a:schemeClr val="tx1"/>
              </a:solidFill>
              <a:latin typeface="Cambria" panose="02040503050406030204" pitchFamily="18" charset="0"/>
              <a:ea typeface="Cambria" panose="02040503050406030204" pitchFamily="18" charset="0"/>
            </a:endParaRPr>
          </a:p>
          <a:p>
            <a:pPr algn="ctr"/>
            <a:r>
              <a:rPr lang="en-IN" b="1" dirty="0">
                <a:solidFill>
                  <a:schemeClr val="tx1"/>
                </a:solidFill>
                <a:latin typeface="Cambria" panose="02040503050406030204" pitchFamily="18" charset="0"/>
                <a:ea typeface="Cambria" panose="02040503050406030204" pitchFamily="18" charset="0"/>
              </a:rPr>
              <a:t>The Use of Stainless Steel in Construction</a:t>
            </a:r>
          </a:p>
          <a:p>
            <a:pPr algn="ctr"/>
            <a:endParaRPr lang="en-IN" dirty="0">
              <a:solidFill>
                <a:schemeClr val="tx1"/>
              </a:solidFill>
              <a:latin typeface="Cambria" panose="02040503050406030204" pitchFamily="18" charset="0"/>
              <a:ea typeface="Cambria" panose="02040503050406030204" pitchFamily="18" charset="0"/>
            </a:endParaRPr>
          </a:p>
          <a:p>
            <a:pPr algn="ctr"/>
            <a:r>
              <a:rPr lang="en-IN" dirty="0">
                <a:solidFill>
                  <a:schemeClr val="tx1"/>
                </a:solidFill>
                <a:latin typeface="Cambria" panose="02040503050406030204" pitchFamily="18" charset="0"/>
                <a:ea typeface="Cambria" panose="02040503050406030204" pitchFamily="18" charset="0"/>
              </a:rPr>
              <a:t>June 06 2024</a:t>
            </a:r>
          </a:p>
          <a:p>
            <a:pPr algn="ctr"/>
            <a:endParaRPr lang="en-IN" dirty="0">
              <a:solidFill>
                <a:schemeClr val="tx1"/>
              </a:solidFill>
              <a:latin typeface="Cambria" panose="02040503050406030204" pitchFamily="18" charset="0"/>
              <a:ea typeface="Cambria" panose="02040503050406030204" pitchFamily="18" charset="0"/>
            </a:endParaRPr>
          </a:p>
        </p:txBody>
      </p:sp>
      <p:sp>
        <p:nvSpPr>
          <p:cNvPr id="13" name="Rectangle 12">
            <a:extLst>
              <a:ext uri="{FF2B5EF4-FFF2-40B4-BE49-F238E27FC236}">
                <a16:creationId xmlns:a16="http://schemas.microsoft.com/office/drawing/2014/main" id="{FC6A0C4F-D84D-409F-8F9D-4A2D4CF2709F}"/>
              </a:ext>
            </a:extLst>
          </p:cNvPr>
          <p:cNvSpPr/>
          <p:nvPr/>
        </p:nvSpPr>
        <p:spPr>
          <a:xfrm>
            <a:off x="6048202" y="2097741"/>
            <a:ext cx="4471904" cy="23039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Cambria" panose="02040503050406030204" pitchFamily="18" charset="0"/>
                <a:ea typeface="Cambria" panose="02040503050406030204" pitchFamily="18" charset="0"/>
              </a:rPr>
              <a:t>Contact</a:t>
            </a:r>
          </a:p>
          <a:p>
            <a:pPr algn="ctr"/>
            <a:endParaRPr lang="en-IN" dirty="0">
              <a:solidFill>
                <a:schemeClr val="tx1"/>
              </a:solidFill>
              <a:latin typeface="Cambria" panose="02040503050406030204" pitchFamily="18" charset="0"/>
              <a:ea typeface="Cambria" panose="02040503050406030204" pitchFamily="18" charset="0"/>
            </a:endParaRPr>
          </a:p>
          <a:p>
            <a:pPr algn="ctr"/>
            <a:r>
              <a:rPr lang="en-IN" dirty="0">
                <a:solidFill>
                  <a:schemeClr val="tx1"/>
                </a:solidFill>
                <a:latin typeface="Cambria" panose="02040503050406030204" pitchFamily="18" charset="0"/>
                <a:ea typeface="Cambria" panose="02040503050406030204" pitchFamily="18" charset="0"/>
              </a:rPr>
              <a:t>Department of Civil Engineering</a:t>
            </a:r>
          </a:p>
          <a:p>
            <a:pPr algn="ctr"/>
            <a:r>
              <a:rPr lang="en-IN" dirty="0">
                <a:solidFill>
                  <a:schemeClr val="tx1"/>
                </a:solidFill>
                <a:latin typeface="Cambria" panose="02040503050406030204" pitchFamily="18" charset="0"/>
                <a:ea typeface="Cambria" panose="02040503050406030204" pitchFamily="18" charset="0"/>
              </a:rPr>
              <a:t>Indian Institute of Technology</a:t>
            </a:r>
          </a:p>
          <a:p>
            <a:pPr algn="ctr"/>
            <a:r>
              <a:rPr lang="en-IN" dirty="0">
                <a:solidFill>
                  <a:schemeClr val="tx1"/>
                </a:solidFill>
                <a:latin typeface="Cambria" panose="02040503050406030204" pitchFamily="18" charset="0"/>
                <a:ea typeface="Cambria" panose="02040503050406030204" pitchFamily="18" charset="0"/>
              </a:rPr>
              <a:t>Madras</a:t>
            </a:r>
          </a:p>
          <a:p>
            <a:pPr algn="ctr"/>
            <a:endParaRPr lang="en-IN" dirty="0">
              <a:solidFill>
                <a:schemeClr val="tx1"/>
              </a:solidFill>
              <a:latin typeface="Cambria" panose="02040503050406030204" pitchFamily="18" charset="0"/>
              <a:ea typeface="Cambria" panose="02040503050406030204" pitchFamily="18" charset="0"/>
            </a:endParaRPr>
          </a:p>
          <a:p>
            <a:pPr algn="ctr"/>
            <a:r>
              <a:rPr lang="en-IN" b="1" dirty="0">
                <a:solidFill>
                  <a:schemeClr val="tx1"/>
                </a:solidFill>
                <a:latin typeface="Cambria" panose="02040503050406030204" pitchFamily="18" charset="0"/>
                <a:ea typeface="Cambria" panose="02040503050406030204" pitchFamily="18" charset="0"/>
              </a:rPr>
              <a:t>Email: </a:t>
            </a:r>
            <a:r>
              <a:rPr lang="en-IN" dirty="0">
                <a:solidFill>
                  <a:schemeClr val="tx1"/>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stainless.randd@gmail.com</a:t>
            </a:r>
            <a:endParaRPr lang="en-IN" dirty="0">
              <a:solidFill>
                <a:schemeClr val="tx1"/>
              </a:solidFill>
              <a:latin typeface="Cambria" panose="02040503050406030204" pitchFamily="18" charset="0"/>
              <a:ea typeface="Cambria" panose="02040503050406030204" pitchFamily="18" charset="0"/>
            </a:endParaRPr>
          </a:p>
          <a:p>
            <a:pPr algn="ctr"/>
            <a:endParaRPr lang="en-IN"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5638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C3B749C-51A5-4EBE-852D-CB2DA69586C4}"/>
              </a:ext>
            </a:extLst>
          </p:cNvPr>
          <p:cNvSpPr/>
          <p:nvPr/>
        </p:nvSpPr>
        <p:spPr>
          <a:xfrm>
            <a:off x="1974489" y="1590946"/>
            <a:ext cx="8238565" cy="99908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ambria" panose="02040503050406030204" pitchFamily="18" charset="0"/>
                <a:ea typeface="Cambria" panose="02040503050406030204" pitchFamily="18" charset="0"/>
              </a:rPr>
              <a:t>Joint Initiative by </a:t>
            </a:r>
          </a:p>
          <a:p>
            <a:pPr algn="ctr"/>
            <a:r>
              <a:rPr lang="en-US" sz="2400" b="1" dirty="0">
                <a:solidFill>
                  <a:schemeClr val="tx1"/>
                </a:solidFill>
                <a:latin typeface="Cambria" panose="02040503050406030204" pitchFamily="18" charset="0"/>
                <a:ea typeface="Cambria" panose="02040503050406030204" pitchFamily="18" charset="0"/>
              </a:rPr>
              <a:t>Indian Institute of Technology, Madras</a:t>
            </a:r>
          </a:p>
          <a:p>
            <a:pPr algn="ctr"/>
            <a:r>
              <a:rPr lang="en-US" sz="2400" b="1" dirty="0">
                <a:solidFill>
                  <a:schemeClr val="tx1"/>
                </a:solidFill>
                <a:latin typeface="Cambria" panose="02040503050406030204" pitchFamily="18" charset="0"/>
                <a:ea typeface="Cambria" panose="02040503050406030204" pitchFamily="18" charset="0"/>
              </a:rPr>
              <a:t>National Institute of Technology Karnataka, </a:t>
            </a:r>
            <a:r>
              <a:rPr lang="en-US" sz="2400" b="1" dirty="0" err="1">
                <a:solidFill>
                  <a:schemeClr val="tx1"/>
                </a:solidFill>
                <a:latin typeface="Cambria" panose="02040503050406030204" pitchFamily="18" charset="0"/>
                <a:ea typeface="Cambria" panose="02040503050406030204" pitchFamily="18" charset="0"/>
              </a:rPr>
              <a:t>Surathkal</a:t>
            </a:r>
            <a:endParaRPr lang="en-US" sz="2400" b="1" dirty="0">
              <a:solidFill>
                <a:schemeClr val="tx1"/>
              </a:solidFill>
              <a:latin typeface="Cambria" panose="02040503050406030204" pitchFamily="18" charset="0"/>
              <a:ea typeface="Cambria" panose="02040503050406030204" pitchFamily="18" charset="0"/>
            </a:endParaRPr>
          </a:p>
          <a:p>
            <a:pPr algn="ctr"/>
            <a:r>
              <a:rPr lang="en-US" sz="2400" b="1" dirty="0">
                <a:solidFill>
                  <a:schemeClr val="tx1"/>
                </a:solidFill>
                <a:latin typeface="Cambria" panose="02040503050406030204" pitchFamily="18" charset="0"/>
                <a:ea typeface="Cambria" panose="02040503050406030204" pitchFamily="18" charset="0"/>
              </a:rPr>
              <a:t> &amp; </a:t>
            </a:r>
          </a:p>
          <a:p>
            <a:pPr algn="ctr"/>
            <a:r>
              <a:rPr lang="en-US" sz="2400" b="1" dirty="0">
                <a:solidFill>
                  <a:schemeClr val="tx1"/>
                </a:solidFill>
                <a:latin typeface="Cambria" panose="02040503050406030204" pitchFamily="18" charset="0"/>
                <a:ea typeface="Cambria" panose="02040503050406030204" pitchFamily="18" charset="0"/>
              </a:rPr>
              <a:t>Jindal Stainless Limited</a:t>
            </a:r>
            <a:endParaRPr lang="en-IN" sz="2400" b="1" dirty="0">
              <a:solidFill>
                <a:schemeClr val="tx1"/>
              </a:solidFill>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D73E79AC-527B-4341-BD88-EA1A40A4AA33}"/>
              </a:ext>
            </a:extLst>
          </p:cNvPr>
          <p:cNvPicPr>
            <a:picLocks noChangeAspect="1"/>
          </p:cNvPicPr>
          <p:nvPr/>
        </p:nvPicPr>
        <p:blipFill>
          <a:blip r:embed="rId2"/>
          <a:stretch>
            <a:fillRect/>
          </a:stretch>
        </p:blipFill>
        <p:spPr>
          <a:xfrm>
            <a:off x="8483070" y="3118068"/>
            <a:ext cx="2309463" cy="2148986"/>
          </a:xfrm>
          <a:prstGeom prst="rect">
            <a:avLst/>
          </a:prstGeom>
        </p:spPr>
      </p:pic>
      <p:pic>
        <p:nvPicPr>
          <p:cNvPr id="13" name="Picture 6" descr="IIT Madras - Wikipedia">
            <a:extLst>
              <a:ext uri="{FF2B5EF4-FFF2-40B4-BE49-F238E27FC236}">
                <a16:creationId xmlns:a16="http://schemas.microsoft.com/office/drawing/2014/main" id="{B87CF611-DE6F-4100-B386-AAEADB450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888" y="3118068"/>
            <a:ext cx="2178333" cy="2086653"/>
          </a:xfrm>
          <a:prstGeom prst="ellipse">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BCD4BAF-E692-4E3F-9366-4B747A11FF5F}"/>
              </a:ext>
            </a:extLst>
          </p:cNvPr>
          <p:cNvPicPr>
            <a:picLocks noChangeAspect="1"/>
          </p:cNvPicPr>
          <p:nvPr/>
        </p:nvPicPr>
        <p:blipFill>
          <a:blip r:embed="rId4"/>
          <a:stretch>
            <a:fillRect/>
          </a:stretch>
        </p:blipFill>
        <p:spPr>
          <a:xfrm>
            <a:off x="4604993" y="3612038"/>
            <a:ext cx="3621105" cy="1098712"/>
          </a:xfrm>
          <a:prstGeom prst="rect">
            <a:avLst/>
          </a:prstGeom>
        </p:spPr>
      </p:pic>
      <p:sp>
        <p:nvSpPr>
          <p:cNvPr id="15" name="Rectangle 14">
            <a:extLst>
              <a:ext uri="{FF2B5EF4-FFF2-40B4-BE49-F238E27FC236}">
                <a16:creationId xmlns:a16="http://schemas.microsoft.com/office/drawing/2014/main" id="{4685A2DE-C699-4297-8F96-24020223A20A}"/>
              </a:ext>
            </a:extLst>
          </p:cNvPr>
          <p:cNvSpPr/>
          <p:nvPr/>
        </p:nvSpPr>
        <p:spPr>
          <a:xfrm>
            <a:off x="53790" y="78851"/>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6" name="Rectangle 15">
            <a:extLst>
              <a:ext uri="{FF2B5EF4-FFF2-40B4-BE49-F238E27FC236}">
                <a16:creationId xmlns:a16="http://schemas.microsoft.com/office/drawing/2014/main" id="{33A8C9DC-CFA8-4462-8ED3-E472373D2DF3}"/>
              </a:ext>
            </a:extLst>
          </p:cNvPr>
          <p:cNvSpPr/>
          <p:nvPr/>
        </p:nvSpPr>
        <p:spPr>
          <a:xfrm>
            <a:off x="1796682" y="78851"/>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7" name="Rectangle 16">
            <a:extLst>
              <a:ext uri="{FF2B5EF4-FFF2-40B4-BE49-F238E27FC236}">
                <a16:creationId xmlns:a16="http://schemas.microsoft.com/office/drawing/2014/main" id="{C66A4FFD-B74A-4424-8A89-8FA2CE431F19}"/>
              </a:ext>
            </a:extLst>
          </p:cNvPr>
          <p:cNvSpPr/>
          <p:nvPr/>
        </p:nvSpPr>
        <p:spPr>
          <a:xfrm>
            <a:off x="3539574" y="78851"/>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Speakers</a:t>
            </a:r>
            <a:endParaRPr lang="en-IN" dirty="0">
              <a:solidFill>
                <a:schemeClr val="tx1"/>
              </a:solidFill>
              <a:latin typeface="Cambria" panose="02040503050406030204" pitchFamily="18" charset="0"/>
              <a:ea typeface="Cambria" panose="02040503050406030204" pitchFamily="18" charset="0"/>
            </a:endParaRPr>
          </a:p>
        </p:txBody>
      </p:sp>
      <p:sp>
        <p:nvSpPr>
          <p:cNvPr id="18" name="Rectangle 17">
            <a:extLst>
              <a:ext uri="{FF2B5EF4-FFF2-40B4-BE49-F238E27FC236}">
                <a16:creationId xmlns:a16="http://schemas.microsoft.com/office/drawing/2014/main" id="{344BE3A0-5B78-4234-9C52-E4B974953A2E}"/>
              </a:ext>
            </a:extLst>
          </p:cNvPr>
          <p:cNvSpPr/>
          <p:nvPr/>
        </p:nvSpPr>
        <p:spPr>
          <a:xfrm>
            <a:off x="5282466" y="78851"/>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19" name="Rectangle 18">
            <a:extLst>
              <a:ext uri="{FF2B5EF4-FFF2-40B4-BE49-F238E27FC236}">
                <a16:creationId xmlns:a16="http://schemas.microsoft.com/office/drawing/2014/main" id="{2BF66797-5CA7-438F-B537-C718646EF44F}"/>
              </a:ext>
            </a:extLst>
          </p:cNvPr>
          <p:cNvSpPr/>
          <p:nvPr/>
        </p:nvSpPr>
        <p:spPr>
          <a:xfrm>
            <a:off x="7025358" y="78851"/>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20" name="Rectangle 19">
            <a:extLst>
              <a:ext uri="{FF2B5EF4-FFF2-40B4-BE49-F238E27FC236}">
                <a16:creationId xmlns:a16="http://schemas.microsoft.com/office/drawing/2014/main" id="{7A8CE842-C75D-40C4-BD3A-5F61B17C7F9A}"/>
              </a:ext>
            </a:extLst>
          </p:cNvPr>
          <p:cNvSpPr/>
          <p:nvPr/>
        </p:nvSpPr>
        <p:spPr>
          <a:xfrm>
            <a:off x="8768250" y="78851"/>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Registration</a:t>
            </a:r>
            <a:endParaRPr lang="en-IN" dirty="0">
              <a:solidFill>
                <a:schemeClr val="tx1"/>
              </a:solidFill>
              <a:latin typeface="Cambria" panose="02040503050406030204" pitchFamily="18" charset="0"/>
              <a:ea typeface="Cambria" panose="02040503050406030204" pitchFamily="18" charset="0"/>
            </a:endParaRPr>
          </a:p>
        </p:txBody>
      </p:sp>
      <p:sp>
        <p:nvSpPr>
          <p:cNvPr id="21" name="Rectangle 20">
            <a:extLst>
              <a:ext uri="{FF2B5EF4-FFF2-40B4-BE49-F238E27FC236}">
                <a16:creationId xmlns:a16="http://schemas.microsoft.com/office/drawing/2014/main" id="{273CBC4C-0408-4E97-B181-220BFC5668BD}"/>
              </a:ext>
            </a:extLst>
          </p:cNvPr>
          <p:cNvSpPr/>
          <p:nvPr/>
        </p:nvSpPr>
        <p:spPr>
          <a:xfrm>
            <a:off x="10511141" y="78851"/>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spTree>
    <p:extLst>
      <p:ext uri="{BB962C8B-B14F-4D97-AF65-F5344CB8AC3E}">
        <p14:creationId xmlns:p14="http://schemas.microsoft.com/office/powerpoint/2010/main" val="354357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C3B749C-51A5-4EBE-852D-CB2DA69586C4}"/>
              </a:ext>
            </a:extLst>
          </p:cNvPr>
          <p:cNvSpPr/>
          <p:nvPr/>
        </p:nvSpPr>
        <p:spPr>
          <a:xfrm>
            <a:off x="1972235" y="646750"/>
            <a:ext cx="7333130" cy="63099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Cambria" panose="02040503050406030204" pitchFamily="18" charset="0"/>
                <a:ea typeface="Cambria" panose="02040503050406030204" pitchFamily="18" charset="0"/>
              </a:rPr>
              <a:t>Objective of the Workshop</a:t>
            </a:r>
          </a:p>
        </p:txBody>
      </p:sp>
      <p:sp>
        <p:nvSpPr>
          <p:cNvPr id="15" name="TextBox 14">
            <a:extLst>
              <a:ext uri="{FF2B5EF4-FFF2-40B4-BE49-F238E27FC236}">
                <a16:creationId xmlns:a16="http://schemas.microsoft.com/office/drawing/2014/main" id="{0ADDAFE1-4434-45D5-999C-CD679B077C61}"/>
              </a:ext>
            </a:extLst>
          </p:cNvPr>
          <p:cNvSpPr txBox="1"/>
          <p:nvPr/>
        </p:nvSpPr>
        <p:spPr>
          <a:xfrm>
            <a:off x="1129553" y="1232396"/>
            <a:ext cx="9439835" cy="830997"/>
          </a:xfrm>
          <a:prstGeom prst="rect">
            <a:avLst/>
          </a:prstGeom>
          <a:noFill/>
        </p:spPr>
        <p:txBody>
          <a:bodyPr wrap="square" rtlCol="0">
            <a:spAutoFit/>
          </a:bodyPr>
          <a:lstStyle/>
          <a:p>
            <a:pPr algn="ctr"/>
            <a:r>
              <a:rPr lang="en-US" sz="1600" b="1" dirty="0">
                <a:latin typeface="Cambria" panose="02040503050406030204" pitchFamily="18" charset="0"/>
                <a:ea typeface="Cambria" panose="02040503050406030204" pitchFamily="18" charset="0"/>
              </a:rPr>
              <a:t>This one-day workshop is designed to empower engineers, builders, construction professionals, researchers and students with the knowledge and confidence to leverage the full potential of stainless steel in their projects.</a:t>
            </a:r>
            <a:endParaRPr lang="en-IN" sz="1600" b="1"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39F22D6D-45F0-402A-B777-D70FFADF5F3D}"/>
              </a:ext>
            </a:extLst>
          </p:cNvPr>
          <p:cNvSpPr txBox="1"/>
          <p:nvPr/>
        </p:nvSpPr>
        <p:spPr>
          <a:xfrm>
            <a:off x="259976" y="1977456"/>
            <a:ext cx="11304494" cy="4678204"/>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rPr>
              <a:t>Through a series of interactive sessions, you will gain a comprehensive understanding of:</a:t>
            </a:r>
          </a:p>
          <a:p>
            <a:pPr algn="ctr"/>
            <a:endParaRPr lang="en-US" sz="2000" dirty="0">
              <a:latin typeface="Cambria" panose="02040503050406030204" pitchFamily="18" charset="0"/>
              <a:ea typeface="Cambria" panose="02040503050406030204" pitchFamily="18" charset="0"/>
            </a:endParaRPr>
          </a:p>
          <a:p>
            <a:pPr algn="ctr"/>
            <a:r>
              <a:rPr lang="en-US" sz="1600" b="1" dirty="0">
                <a:latin typeface="Cambria" panose="02040503050406030204" pitchFamily="18" charset="0"/>
                <a:ea typeface="Cambria" panose="02040503050406030204" pitchFamily="18" charset="0"/>
              </a:rPr>
              <a:t>The compelling advantages of stainless steel in construction:</a:t>
            </a:r>
            <a:r>
              <a:rPr lang="en-US" sz="1600" dirty="0">
                <a:latin typeface="Cambria" panose="02040503050406030204" pitchFamily="18" charset="0"/>
                <a:ea typeface="Cambria" panose="02040503050406030204" pitchFamily="18" charset="0"/>
              </a:rPr>
              <a:t> Discover its exceptional durability, corrosion resistance, aesthetic appeal, sustainability benefits, and lifecycle cost advantages.</a:t>
            </a:r>
          </a:p>
          <a:p>
            <a:pPr algn="ctr"/>
            <a:r>
              <a:rPr lang="en-US" sz="1600" b="1" dirty="0">
                <a:latin typeface="Cambria" panose="02040503050406030204" pitchFamily="18" charset="0"/>
                <a:ea typeface="Cambria" panose="02040503050406030204" pitchFamily="18" charset="0"/>
              </a:rPr>
              <a:t>Diverse applications across construction projects:</a:t>
            </a:r>
            <a:r>
              <a:rPr lang="en-US" sz="1600" dirty="0">
                <a:latin typeface="Cambria" panose="02040503050406030204" pitchFamily="18" charset="0"/>
                <a:ea typeface="Cambria" panose="02040503050406030204" pitchFamily="18" charset="0"/>
              </a:rPr>
              <a:t> Explore how stainless steel can be effectively utilized in architectural facades, roofing systems, structural elements, railings, cladding, rebars and more.</a:t>
            </a:r>
          </a:p>
          <a:p>
            <a:pPr algn="ctr"/>
            <a:r>
              <a:rPr lang="en-US" sz="1600" b="1" dirty="0">
                <a:latin typeface="Cambria" panose="02040503050406030204" pitchFamily="18" charset="0"/>
                <a:ea typeface="Cambria" panose="02040503050406030204" pitchFamily="18" charset="0"/>
              </a:rPr>
              <a:t>Essential design standards and specifications:</a:t>
            </a:r>
            <a:r>
              <a:rPr lang="en-US" sz="1600" dirty="0">
                <a:latin typeface="Cambria" panose="02040503050406030204" pitchFamily="18" charset="0"/>
                <a:ea typeface="Cambria" panose="02040503050406030204" pitchFamily="18" charset="0"/>
              </a:rPr>
              <a:t> Navigate the key considerations for selecting the right grade, finish, and fabrication techniques for your specific needs.</a:t>
            </a:r>
          </a:p>
          <a:p>
            <a:pPr algn="ctr"/>
            <a:r>
              <a:rPr lang="en-US" sz="1600" b="1" dirty="0">
                <a:latin typeface="Cambria" panose="02040503050406030204" pitchFamily="18" charset="0"/>
                <a:ea typeface="Cambria" panose="02040503050406030204" pitchFamily="18" charset="0"/>
              </a:rPr>
              <a:t>Expert insights from industry leaders:</a:t>
            </a:r>
            <a:r>
              <a:rPr lang="en-US" sz="1600" dirty="0">
                <a:latin typeface="Cambria" panose="02040503050406030204" pitchFamily="18" charset="0"/>
                <a:ea typeface="Cambria" panose="02040503050406030204" pitchFamily="18" charset="0"/>
              </a:rPr>
              <a:t> Gain valuable perspectives from renowned engineers who have successfully integrated stainless steel into their projects.</a:t>
            </a:r>
          </a:p>
          <a:p>
            <a:pPr algn="ctr"/>
            <a:r>
              <a:rPr lang="en-US" sz="1600" b="1" dirty="0">
                <a:latin typeface="Cambria" panose="02040503050406030204" pitchFamily="18" charset="0"/>
                <a:ea typeface="Cambria" panose="02040503050406030204" pitchFamily="18" charset="0"/>
              </a:rPr>
              <a:t>Hands-on learning and case studies:</a:t>
            </a:r>
            <a:r>
              <a:rPr lang="en-US" sz="1600" dirty="0">
                <a:latin typeface="Cambria" panose="02040503050406030204" pitchFamily="18" charset="0"/>
                <a:ea typeface="Cambria" panose="02040503050406030204" pitchFamily="18" charset="0"/>
              </a:rPr>
              <a:t> Delve into real-world examples to understand the practical implementation of stainless steel in various construction contexts.</a:t>
            </a:r>
          </a:p>
          <a:p>
            <a:pPr algn="ctr"/>
            <a:r>
              <a:rPr lang="en-US" sz="1600" b="1" dirty="0">
                <a:latin typeface="Cambria" panose="02040503050406030204" pitchFamily="18" charset="0"/>
                <a:ea typeface="Cambria" panose="02040503050406030204" pitchFamily="18" charset="0"/>
              </a:rPr>
              <a:t>By the end of this workshop, you will be equipped with:</a:t>
            </a:r>
          </a:p>
          <a:p>
            <a:pPr algn="ctr"/>
            <a:endParaRPr lang="en-US" sz="1600" dirty="0">
              <a:latin typeface="Cambria" panose="02040503050406030204" pitchFamily="18" charset="0"/>
              <a:ea typeface="Cambria" panose="02040503050406030204" pitchFamily="18" charset="0"/>
            </a:endParaRPr>
          </a:p>
          <a:p>
            <a:pPr algn="ctr"/>
            <a:r>
              <a:rPr lang="en-US" sz="1600" dirty="0">
                <a:latin typeface="Cambria" panose="02040503050406030204" pitchFamily="18" charset="0"/>
                <a:ea typeface="Cambria" panose="02040503050406030204" pitchFamily="18" charset="0"/>
              </a:rPr>
              <a:t>The knowledge and confidence to confidently specify and integrate stainless steel into your projects.</a:t>
            </a:r>
          </a:p>
          <a:p>
            <a:pPr algn="ctr"/>
            <a:r>
              <a:rPr lang="en-US" sz="1600" dirty="0">
                <a:latin typeface="Cambria" panose="02040503050406030204" pitchFamily="18" charset="0"/>
                <a:ea typeface="Cambria" panose="02040503050406030204" pitchFamily="18" charset="0"/>
              </a:rPr>
              <a:t>A comprehensive understanding of design considerations, best practices, and potential challenges.</a:t>
            </a:r>
          </a:p>
          <a:p>
            <a:pPr algn="ctr"/>
            <a:r>
              <a:rPr lang="en-US" sz="1600" dirty="0">
                <a:latin typeface="Cambria" panose="02040503050406030204" pitchFamily="18" charset="0"/>
                <a:ea typeface="Cambria" panose="02040503050406030204" pitchFamily="18" charset="0"/>
              </a:rPr>
              <a:t>Valuable resources, including design material and reference guides, to support your future projects.</a:t>
            </a:r>
          </a:p>
          <a:p>
            <a:endParaRPr lang="en-IN" dirty="0">
              <a:latin typeface="Cambria" panose="02040503050406030204" pitchFamily="18" charset="0"/>
              <a:ea typeface="Cambria" panose="02040503050406030204" pitchFamily="18" charset="0"/>
            </a:endParaRPr>
          </a:p>
        </p:txBody>
      </p:sp>
      <p:sp>
        <p:nvSpPr>
          <p:cNvPr id="16" name="Rectangle 15">
            <a:extLst>
              <a:ext uri="{FF2B5EF4-FFF2-40B4-BE49-F238E27FC236}">
                <a16:creationId xmlns:a16="http://schemas.microsoft.com/office/drawing/2014/main" id="{42D75D79-DB95-470D-8410-3C4DFD7E2EF9}"/>
              </a:ext>
            </a:extLst>
          </p:cNvPr>
          <p:cNvSpPr/>
          <p:nvPr/>
        </p:nvSpPr>
        <p:spPr>
          <a:xfrm>
            <a:off x="62755" y="89397"/>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7" name="Rectangle 16">
            <a:extLst>
              <a:ext uri="{FF2B5EF4-FFF2-40B4-BE49-F238E27FC236}">
                <a16:creationId xmlns:a16="http://schemas.microsoft.com/office/drawing/2014/main" id="{F53C491A-0503-4D2B-B6AD-655F77EDB68C}"/>
              </a:ext>
            </a:extLst>
          </p:cNvPr>
          <p:cNvSpPr/>
          <p:nvPr/>
        </p:nvSpPr>
        <p:spPr>
          <a:xfrm>
            <a:off x="1805647"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8" name="Rectangle 17">
            <a:extLst>
              <a:ext uri="{FF2B5EF4-FFF2-40B4-BE49-F238E27FC236}">
                <a16:creationId xmlns:a16="http://schemas.microsoft.com/office/drawing/2014/main" id="{A5331DED-2348-48A1-A720-B8CC35DB7100}"/>
              </a:ext>
            </a:extLst>
          </p:cNvPr>
          <p:cNvSpPr/>
          <p:nvPr/>
        </p:nvSpPr>
        <p:spPr>
          <a:xfrm>
            <a:off x="3548539"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Speakers</a:t>
            </a:r>
            <a:endParaRPr lang="en-IN" dirty="0">
              <a:solidFill>
                <a:schemeClr val="tx1"/>
              </a:solidFill>
              <a:latin typeface="Cambria" panose="02040503050406030204" pitchFamily="18" charset="0"/>
              <a:ea typeface="Cambria" panose="02040503050406030204" pitchFamily="18" charset="0"/>
            </a:endParaRPr>
          </a:p>
        </p:txBody>
      </p:sp>
      <p:sp>
        <p:nvSpPr>
          <p:cNvPr id="19" name="Rectangle 18">
            <a:extLst>
              <a:ext uri="{FF2B5EF4-FFF2-40B4-BE49-F238E27FC236}">
                <a16:creationId xmlns:a16="http://schemas.microsoft.com/office/drawing/2014/main" id="{FBE0D522-9A4C-473F-A247-8FD415C3FCA2}"/>
              </a:ext>
            </a:extLst>
          </p:cNvPr>
          <p:cNvSpPr/>
          <p:nvPr/>
        </p:nvSpPr>
        <p:spPr>
          <a:xfrm>
            <a:off x="5291431"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20" name="Rectangle 19">
            <a:extLst>
              <a:ext uri="{FF2B5EF4-FFF2-40B4-BE49-F238E27FC236}">
                <a16:creationId xmlns:a16="http://schemas.microsoft.com/office/drawing/2014/main" id="{3DF22761-B664-4062-8F0B-1B8424247BA3}"/>
              </a:ext>
            </a:extLst>
          </p:cNvPr>
          <p:cNvSpPr/>
          <p:nvPr/>
        </p:nvSpPr>
        <p:spPr>
          <a:xfrm>
            <a:off x="7034323"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21" name="Rectangle 20">
            <a:extLst>
              <a:ext uri="{FF2B5EF4-FFF2-40B4-BE49-F238E27FC236}">
                <a16:creationId xmlns:a16="http://schemas.microsoft.com/office/drawing/2014/main" id="{495B1995-50B7-4119-818A-18C230AFB2AB}"/>
              </a:ext>
            </a:extLst>
          </p:cNvPr>
          <p:cNvSpPr/>
          <p:nvPr/>
        </p:nvSpPr>
        <p:spPr>
          <a:xfrm>
            <a:off x="8777215"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Registration</a:t>
            </a:r>
            <a:endParaRPr lang="en-IN" dirty="0">
              <a:solidFill>
                <a:schemeClr val="tx1"/>
              </a:solidFill>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42F78852-2023-40D9-9C88-42DF83EA5121}"/>
              </a:ext>
            </a:extLst>
          </p:cNvPr>
          <p:cNvSpPr/>
          <p:nvPr/>
        </p:nvSpPr>
        <p:spPr>
          <a:xfrm>
            <a:off x="10520106"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spTree>
    <p:extLst>
      <p:ext uri="{BB962C8B-B14F-4D97-AF65-F5344CB8AC3E}">
        <p14:creationId xmlns:p14="http://schemas.microsoft.com/office/powerpoint/2010/main" val="17206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C3B749C-51A5-4EBE-852D-CB2DA69586C4}"/>
              </a:ext>
            </a:extLst>
          </p:cNvPr>
          <p:cNvSpPr/>
          <p:nvPr/>
        </p:nvSpPr>
        <p:spPr>
          <a:xfrm>
            <a:off x="2067878" y="1534256"/>
            <a:ext cx="7333130" cy="48280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Cambria" panose="02040503050406030204" pitchFamily="18" charset="0"/>
                <a:ea typeface="Cambria" panose="02040503050406030204" pitchFamily="18" charset="0"/>
              </a:rPr>
              <a:t>Workshop Brochure</a:t>
            </a:r>
          </a:p>
          <a:p>
            <a:pPr algn="ctr"/>
            <a:endParaRPr lang="en-IN" sz="2400" b="1" dirty="0">
              <a:solidFill>
                <a:schemeClr val="tx1"/>
              </a:solidFill>
              <a:latin typeface="Cambria" panose="02040503050406030204" pitchFamily="18" charset="0"/>
              <a:ea typeface="Cambria" panose="02040503050406030204" pitchFamily="18" charset="0"/>
            </a:endParaRPr>
          </a:p>
        </p:txBody>
      </p:sp>
      <p:sp>
        <p:nvSpPr>
          <p:cNvPr id="16" name="Rectangle 15">
            <a:extLst>
              <a:ext uri="{FF2B5EF4-FFF2-40B4-BE49-F238E27FC236}">
                <a16:creationId xmlns:a16="http://schemas.microsoft.com/office/drawing/2014/main" id="{42D75D79-DB95-470D-8410-3C4DFD7E2EF9}"/>
              </a:ext>
            </a:extLst>
          </p:cNvPr>
          <p:cNvSpPr/>
          <p:nvPr/>
        </p:nvSpPr>
        <p:spPr>
          <a:xfrm>
            <a:off x="62755" y="89397"/>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7" name="Rectangle 16">
            <a:extLst>
              <a:ext uri="{FF2B5EF4-FFF2-40B4-BE49-F238E27FC236}">
                <a16:creationId xmlns:a16="http://schemas.microsoft.com/office/drawing/2014/main" id="{F53C491A-0503-4D2B-B6AD-655F77EDB68C}"/>
              </a:ext>
            </a:extLst>
          </p:cNvPr>
          <p:cNvSpPr/>
          <p:nvPr/>
        </p:nvSpPr>
        <p:spPr>
          <a:xfrm>
            <a:off x="1805647"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8" name="Rectangle 17">
            <a:extLst>
              <a:ext uri="{FF2B5EF4-FFF2-40B4-BE49-F238E27FC236}">
                <a16:creationId xmlns:a16="http://schemas.microsoft.com/office/drawing/2014/main" id="{A5331DED-2348-48A1-A720-B8CC35DB7100}"/>
              </a:ext>
            </a:extLst>
          </p:cNvPr>
          <p:cNvSpPr/>
          <p:nvPr/>
        </p:nvSpPr>
        <p:spPr>
          <a:xfrm>
            <a:off x="3548539"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Speakers</a:t>
            </a:r>
            <a:endParaRPr lang="en-IN" dirty="0">
              <a:solidFill>
                <a:schemeClr val="tx1"/>
              </a:solidFill>
              <a:latin typeface="Cambria" panose="02040503050406030204" pitchFamily="18" charset="0"/>
              <a:ea typeface="Cambria" panose="02040503050406030204" pitchFamily="18" charset="0"/>
            </a:endParaRPr>
          </a:p>
        </p:txBody>
      </p:sp>
      <p:sp>
        <p:nvSpPr>
          <p:cNvPr id="19" name="Rectangle 18">
            <a:extLst>
              <a:ext uri="{FF2B5EF4-FFF2-40B4-BE49-F238E27FC236}">
                <a16:creationId xmlns:a16="http://schemas.microsoft.com/office/drawing/2014/main" id="{FBE0D522-9A4C-473F-A247-8FD415C3FCA2}"/>
              </a:ext>
            </a:extLst>
          </p:cNvPr>
          <p:cNvSpPr/>
          <p:nvPr/>
        </p:nvSpPr>
        <p:spPr>
          <a:xfrm>
            <a:off x="5291431"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20" name="Rectangle 19">
            <a:extLst>
              <a:ext uri="{FF2B5EF4-FFF2-40B4-BE49-F238E27FC236}">
                <a16:creationId xmlns:a16="http://schemas.microsoft.com/office/drawing/2014/main" id="{3DF22761-B664-4062-8F0B-1B8424247BA3}"/>
              </a:ext>
            </a:extLst>
          </p:cNvPr>
          <p:cNvSpPr/>
          <p:nvPr/>
        </p:nvSpPr>
        <p:spPr>
          <a:xfrm>
            <a:off x="7034323"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21" name="Rectangle 20">
            <a:extLst>
              <a:ext uri="{FF2B5EF4-FFF2-40B4-BE49-F238E27FC236}">
                <a16:creationId xmlns:a16="http://schemas.microsoft.com/office/drawing/2014/main" id="{495B1995-50B7-4119-818A-18C230AFB2AB}"/>
              </a:ext>
            </a:extLst>
          </p:cNvPr>
          <p:cNvSpPr/>
          <p:nvPr/>
        </p:nvSpPr>
        <p:spPr>
          <a:xfrm>
            <a:off x="8777215"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Registration</a:t>
            </a:r>
            <a:endParaRPr lang="en-IN" dirty="0">
              <a:solidFill>
                <a:schemeClr val="tx1"/>
              </a:solidFill>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42F78852-2023-40D9-9C88-42DF83EA5121}"/>
              </a:ext>
            </a:extLst>
          </p:cNvPr>
          <p:cNvSpPr/>
          <p:nvPr/>
        </p:nvSpPr>
        <p:spPr>
          <a:xfrm>
            <a:off x="10520106"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sp>
        <p:nvSpPr>
          <p:cNvPr id="12" name="Rectangle: Rounded Corners 11">
            <a:extLst>
              <a:ext uri="{FF2B5EF4-FFF2-40B4-BE49-F238E27FC236}">
                <a16:creationId xmlns:a16="http://schemas.microsoft.com/office/drawing/2014/main" id="{4224A324-F160-4DDC-AA50-13175BE410E3}"/>
              </a:ext>
            </a:extLst>
          </p:cNvPr>
          <p:cNvSpPr/>
          <p:nvPr/>
        </p:nvSpPr>
        <p:spPr>
          <a:xfrm>
            <a:off x="1933408" y="1891553"/>
            <a:ext cx="7333130" cy="48280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Please find attached workshop brochure </a:t>
            </a:r>
            <a:r>
              <a:rPr lang="en-US" b="1" u="sng" dirty="0">
                <a:solidFill>
                  <a:srgbClr val="FF0000"/>
                </a:solidFill>
                <a:latin typeface="Cambria" panose="02040503050406030204" pitchFamily="18" charset="0"/>
                <a:ea typeface="Cambria" panose="02040503050406030204" pitchFamily="18" charset="0"/>
              </a:rPr>
              <a:t>here</a:t>
            </a:r>
            <a:endParaRPr lang="en-IN" sz="2400" b="1" u="sng" dirty="0">
              <a:solidFill>
                <a:srgbClr val="FF0000"/>
              </a:solidFill>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5917F86B-8CFF-4F9E-B4F2-AD5E33B153D2}"/>
              </a:ext>
            </a:extLst>
          </p:cNvPr>
          <p:cNvCxnSpPr/>
          <p:nvPr/>
        </p:nvCxnSpPr>
        <p:spPr>
          <a:xfrm>
            <a:off x="286871" y="3128682"/>
            <a:ext cx="11465858" cy="0"/>
          </a:xfrm>
          <a:prstGeom prst="line">
            <a:avLst/>
          </a:prstGeom>
        </p:spPr>
        <p:style>
          <a:lnRef idx="1">
            <a:schemeClr val="accent4"/>
          </a:lnRef>
          <a:fillRef idx="0">
            <a:schemeClr val="accent4"/>
          </a:fillRef>
          <a:effectRef idx="0">
            <a:schemeClr val="accent4"/>
          </a:effectRef>
          <a:fontRef idx="minor">
            <a:schemeClr val="tx1"/>
          </a:fontRef>
        </p:style>
      </p:cxnSp>
      <p:sp>
        <p:nvSpPr>
          <p:cNvPr id="23" name="Rectangle: Rounded Corners 22">
            <a:extLst>
              <a:ext uri="{FF2B5EF4-FFF2-40B4-BE49-F238E27FC236}">
                <a16:creationId xmlns:a16="http://schemas.microsoft.com/office/drawing/2014/main" id="{2531E708-13EA-49AF-A79F-46FFF4A28B3B}"/>
              </a:ext>
            </a:extLst>
          </p:cNvPr>
          <p:cNvSpPr/>
          <p:nvPr/>
        </p:nvSpPr>
        <p:spPr>
          <a:xfrm>
            <a:off x="2255391" y="3363379"/>
            <a:ext cx="7333130" cy="48280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Cambria" panose="02040503050406030204" pitchFamily="18" charset="0"/>
                <a:ea typeface="Cambria" panose="02040503050406030204" pitchFamily="18" charset="0"/>
              </a:rPr>
              <a:t>Who can attend</a:t>
            </a:r>
          </a:p>
          <a:p>
            <a:pPr algn="ctr"/>
            <a:endParaRPr lang="en-IN" sz="2400" b="1" dirty="0">
              <a:solidFill>
                <a:schemeClr val="tx1"/>
              </a:solidFill>
              <a:latin typeface="Cambria" panose="02040503050406030204" pitchFamily="18" charset="0"/>
              <a:ea typeface="Cambria" panose="02040503050406030204" pitchFamily="18" charset="0"/>
            </a:endParaRPr>
          </a:p>
        </p:txBody>
      </p:sp>
      <p:sp>
        <p:nvSpPr>
          <p:cNvPr id="24" name="Rectangle: Rounded Corners 23">
            <a:extLst>
              <a:ext uri="{FF2B5EF4-FFF2-40B4-BE49-F238E27FC236}">
                <a16:creationId xmlns:a16="http://schemas.microsoft.com/office/drawing/2014/main" id="{F88A4DFF-898E-4205-A495-7479AFA969C5}"/>
              </a:ext>
            </a:extLst>
          </p:cNvPr>
          <p:cNvSpPr/>
          <p:nvPr/>
        </p:nvSpPr>
        <p:spPr>
          <a:xfrm>
            <a:off x="2255391" y="3820256"/>
            <a:ext cx="7333130" cy="18825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Engineers (Civil, Structural, etc.), Builders and Contractors, </a:t>
            </a:r>
            <a:r>
              <a:rPr lang="en-US" dirty="0">
                <a:solidFill>
                  <a:schemeClr val="tx1"/>
                </a:solidFill>
                <a:latin typeface="Cambria" panose="02040503050406030204" pitchFamily="18" charset="0"/>
                <a:ea typeface="Cambria" panose="02040503050406030204" pitchFamily="18" charset="0"/>
              </a:rPr>
              <a:t>Project Managers and Procurement Specialists, Engineering Students, Anyone interested in sustainable building practices.</a:t>
            </a:r>
          </a:p>
          <a:p>
            <a:pPr algn="ctr"/>
            <a:endParaRPr lang="en-US" dirty="0">
              <a:solidFill>
                <a:schemeClr val="tx1"/>
              </a:solidFill>
              <a:latin typeface="Cambria" panose="02040503050406030204" pitchFamily="18" charset="0"/>
              <a:ea typeface="Cambria" panose="02040503050406030204" pitchFamily="18" charset="0"/>
            </a:endParaRPr>
          </a:p>
          <a:p>
            <a:pPr algn="ctr"/>
            <a:r>
              <a:rPr lang="en-US" dirty="0">
                <a:solidFill>
                  <a:schemeClr val="tx1"/>
                </a:solidFill>
                <a:latin typeface="Cambria" panose="02040503050406030204" pitchFamily="18" charset="0"/>
                <a:ea typeface="Cambria" panose="02040503050406030204" pitchFamily="18" charset="0"/>
              </a:rPr>
              <a:t>This workshop is open to all levels, from those with no prior knowledge of stainless steel to those who want to enhance their existing expertise.</a:t>
            </a:r>
            <a:endParaRPr lang="en-IN"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3449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C3B749C-51A5-4EBE-852D-CB2DA69586C4}"/>
              </a:ext>
            </a:extLst>
          </p:cNvPr>
          <p:cNvSpPr/>
          <p:nvPr/>
        </p:nvSpPr>
        <p:spPr>
          <a:xfrm>
            <a:off x="2067878" y="1534256"/>
            <a:ext cx="7333130" cy="48280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Cambria" panose="02040503050406030204" pitchFamily="18" charset="0"/>
                <a:ea typeface="Cambria" panose="02040503050406030204" pitchFamily="18" charset="0"/>
              </a:rPr>
              <a:t>Workshop Brochure</a:t>
            </a:r>
          </a:p>
          <a:p>
            <a:pPr algn="ctr"/>
            <a:endParaRPr lang="en-IN" sz="2400" b="1" dirty="0">
              <a:solidFill>
                <a:schemeClr val="tx1"/>
              </a:solidFill>
              <a:latin typeface="Cambria" panose="02040503050406030204" pitchFamily="18" charset="0"/>
              <a:ea typeface="Cambria" panose="02040503050406030204" pitchFamily="18" charset="0"/>
            </a:endParaRPr>
          </a:p>
        </p:txBody>
      </p:sp>
      <p:sp>
        <p:nvSpPr>
          <p:cNvPr id="16" name="Rectangle 15">
            <a:extLst>
              <a:ext uri="{FF2B5EF4-FFF2-40B4-BE49-F238E27FC236}">
                <a16:creationId xmlns:a16="http://schemas.microsoft.com/office/drawing/2014/main" id="{42D75D79-DB95-470D-8410-3C4DFD7E2EF9}"/>
              </a:ext>
            </a:extLst>
          </p:cNvPr>
          <p:cNvSpPr/>
          <p:nvPr/>
        </p:nvSpPr>
        <p:spPr>
          <a:xfrm>
            <a:off x="62755" y="89397"/>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7" name="Rectangle 16">
            <a:extLst>
              <a:ext uri="{FF2B5EF4-FFF2-40B4-BE49-F238E27FC236}">
                <a16:creationId xmlns:a16="http://schemas.microsoft.com/office/drawing/2014/main" id="{F53C491A-0503-4D2B-B6AD-655F77EDB68C}"/>
              </a:ext>
            </a:extLst>
          </p:cNvPr>
          <p:cNvSpPr/>
          <p:nvPr/>
        </p:nvSpPr>
        <p:spPr>
          <a:xfrm>
            <a:off x="1805647"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8" name="Rectangle 17">
            <a:extLst>
              <a:ext uri="{FF2B5EF4-FFF2-40B4-BE49-F238E27FC236}">
                <a16:creationId xmlns:a16="http://schemas.microsoft.com/office/drawing/2014/main" id="{A5331DED-2348-48A1-A720-B8CC35DB7100}"/>
              </a:ext>
            </a:extLst>
          </p:cNvPr>
          <p:cNvSpPr/>
          <p:nvPr/>
        </p:nvSpPr>
        <p:spPr>
          <a:xfrm>
            <a:off x="3548539"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Speakers</a:t>
            </a:r>
            <a:endParaRPr lang="en-IN" dirty="0">
              <a:solidFill>
                <a:schemeClr val="tx1"/>
              </a:solidFill>
              <a:latin typeface="Cambria" panose="02040503050406030204" pitchFamily="18" charset="0"/>
              <a:ea typeface="Cambria" panose="02040503050406030204" pitchFamily="18" charset="0"/>
            </a:endParaRPr>
          </a:p>
        </p:txBody>
      </p:sp>
      <p:sp>
        <p:nvSpPr>
          <p:cNvPr id="19" name="Rectangle 18">
            <a:extLst>
              <a:ext uri="{FF2B5EF4-FFF2-40B4-BE49-F238E27FC236}">
                <a16:creationId xmlns:a16="http://schemas.microsoft.com/office/drawing/2014/main" id="{FBE0D522-9A4C-473F-A247-8FD415C3FCA2}"/>
              </a:ext>
            </a:extLst>
          </p:cNvPr>
          <p:cNvSpPr/>
          <p:nvPr/>
        </p:nvSpPr>
        <p:spPr>
          <a:xfrm>
            <a:off x="5291431"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20" name="Rectangle 19">
            <a:extLst>
              <a:ext uri="{FF2B5EF4-FFF2-40B4-BE49-F238E27FC236}">
                <a16:creationId xmlns:a16="http://schemas.microsoft.com/office/drawing/2014/main" id="{3DF22761-B664-4062-8F0B-1B8424247BA3}"/>
              </a:ext>
            </a:extLst>
          </p:cNvPr>
          <p:cNvSpPr/>
          <p:nvPr/>
        </p:nvSpPr>
        <p:spPr>
          <a:xfrm>
            <a:off x="7034323"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21" name="Rectangle 20">
            <a:extLst>
              <a:ext uri="{FF2B5EF4-FFF2-40B4-BE49-F238E27FC236}">
                <a16:creationId xmlns:a16="http://schemas.microsoft.com/office/drawing/2014/main" id="{495B1995-50B7-4119-818A-18C230AFB2AB}"/>
              </a:ext>
            </a:extLst>
          </p:cNvPr>
          <p:cNvSpPr/>
          <p:nvPr/>
        </p:nvSpPr>
        <p:spPr>
          <a:xfrm>
            <a:off x="8777215"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Registration</a:t>
            </a:r>
            <a:endParaRPr lang="en-IN" dirty="0">
              <a:solidFill>
                <a:schemeClr val="tx1"/>
              </a:solidFill>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42F78852-2023-40D9-9C88-42DF83EA5121}"/>
              </a:ext>
            </a:extLst>
          </p:cNvPr>
          <p:cNvSpPr/>
          <p:nvPr/>
        </p:nvSpPr>
        <p:spPr>
          <a:xfrm>
            <a:off x="10520106"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sp>
        <p:nvSpPr>
          <p:cNvPr id="12" name="Rectangle: Rounded Corners 11">
            <a:extLst>
              <a:ext uri="{FF2B5EF4-FFF2-40B4-BE49-F238E27FC236}">
                <a16:creationId xmlns:a16="http://schemas.microsoft.com/office/drawing/2014/main" id="{4224A324-F160-4DDC-AA50-13175BE410E3}"/>
              </a:ext>
            </a:extLst>
          </p:cNvPr>
          <p:cNvSpPr/>
          <p:nvPr/>
        </p:nvSpPr>
        <p:spPr>
          <a:xfrm>
            <a:off x="1933408" y="1891553"/>
            <a:ext cx="7333130" cy="48280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Please find attached workshop brochure </a:t>
            </a:r>
            <a:r>
              <a:rPr lang="en-US" b="1" u="sng" dirty="0">
                <a:solidFill>
                  <a:srgbClr val="FF0000"/>
                </a:solidFill>
                <a:latin typeface="Cambria" panose="02040503050406030204" pitchFamily="18" charset="0"/>
                <a:ea typeface="Cambria" panose="02040503050406030204" pitchFamily="18" charset="0"/>
              </a:rPr>
              <a:t>here</a:t>
            </a:r>
            <a:endParaRPr lang="en-IN" sz="2400" b="1" u="sng" dirty="0">
              <a:solidFill>
                <a:srgbClr val="FF0000"/>
              </a:solidFill>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5917F86B-8CFF-4F9E-B4F2-AD5E33B153D2}"/>
              </a:ext>
            </a:extLst>
          </p:cNvPr>
          <p:cNvCxnSpPr/>
          <p:nvPr/>
        </p:nvCxnSpPr>
        <p:spPr>
          <a:xfrm>
            <a:off x="286871" y="3128682"/>
            <a:ext cx="11465858" cy="0"/>
          </a:xfrm>
          <a:prstGeom prst="line">
            <a:avLst/>
          </a:prstGeom>
        </p:spPr>
        <p:style>
          <a:lnRef idx="1">
            <a:schemeClr val="accent4"/>
          </a:lnRef>
          <a:fillRef idx="0">
            <a:schemeClr val="accent4"/>
          </a:fillRef>
          <a:effectRef idx="0">
            <a:schemeClr val="accent4"/>
          </a:effectRef>
          <a:fontRef idx="minor">
            <a:schemeClr val="tx1"/>
          </a:fontRef>
        </p:style>
      </p:cxnSp>
      <p:sp>
        <p:nvSpPr>
          <p:cNvPr id="23" name="Rectangle: Rounded Corners 22">
            <a:extLst>
              <a:ext uri="{FF2B5EF4-FFF2-40B4-BE49-F238E27FC236}">
                <a16:creationId xmlns:a16="http://schemas.microsoft.com/office/drawing/2014/main" id="{2531E708-13EA-49AF-A79F-46FFF4A28B3B}"/>
              </a:ext>
            </a:extLst>
          </p:cNvPr>
          <p:cNvSpPr/>
          <p:nvPr/>
        </p:nvSpPr>
        <p:spPr>
          <a:xfrm>
            <a:off x="2255391" y="3363379"/>
            <a:ext cx="7333130" cy="48280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Cambria" panose="02040503050406030204" pitchFamily="18" charset="0"/>
                <a:ea typeface="Cambria" panose="02040503050406030204" pitchFamily="18" charset="0"/>
              </a:rPr>
              <a:t>Who can attend</a:t>
            </a:r>
          </a:p>
          <a:p>
            <a:pPr algn="ctr"/>
            <a:endParaRPr lang="en-IN" sz="2400" b="1" dirty="0">
              <a:solidFill>
                <a:schemeClr val="tx1"/>
              </a:solidFill>
              <a:latin typeface="Cambria" panose="02040503050406030204" pitchFamily="18" charset="0"/>
              <a:ea typeface="Cambria" panose="02040503050406030204" pitchFamily="18" charset="0"/>
            </a:endParaRPr>
          </a:p>
        </p:txBody>
      </p:sp>
      <p:sp>
        <p:nvSpPr>
          <p:cNvPr id="24" name="Rectangle: Rounded Corners 23">
            <a:extLst>
              <a:ext uri="{FF2B5EF4-FFF2-40B4-BE49-F238E27FC236}">
                <a16:creationId xmlns:a16="http://schemas.microsoft.com/office/drawing/2014/main" id="{F88A4DFF-898E-4205-A495-7479AFA969C5}"/>
              </a:ext>
            </a:extLst>
          </p:cNvPr>
          <p:cNvSpPr/>
          <p:nvPr/>
        </p:nvSpPr>
        <p:spPr>
          <a:xfrm>
            <a:off x="2255391" y="3820256"/>
            <a:ext cx="7333130" cy="18825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Engineers (Civil, Structural, etc.), Builders and Contractors, </a:t>
            </a:r>
            <a:r>
              <a:rPr lang="en-US" dirty="0">
                <a:solidFill>
                  <a:schemeClr val="tx1"/>
                </a:solidFill>
                <a:latin typeface="Cambria" panose="02040503050406030204" pitchFamily="18" charset="0"/>
                <a:ea typeface="Cambria" panose="02040503050406030204" pitchFamily="18" charset="0"/>
              </a:rPr>
              <a:t>Project Managers and Procurement Specialists, Engineering Students, Anyone interested in sustainable building practices.</a:t>
            </a:r>
          </a:p>
          <a:p>
            <a:pPr algn="ctr"/>
            <a:endParaRPr lang="en-US" dirty="0">
              <a:solidFill>
                <a:schemeClr val="tx1"/>
              </a:solidFill>
              <a:latin typeface="Cambria" panose="02040503050406030204" pitchFamily="18" charset="0"/>
              <a:ea typeface="Cambria" panose="02040503050406030204" pitchFamily="18" charset="0"/>
            </a:endParaRPr>
          </a:p>
          <a:p>
            <a:pPr algn="ctr"/>
            <a:endParaRPr lang="en-US" dirty="0">
              <a:solidFill>
                <a:schemeClr val="tx1"/>
              </a:solidFill>
              <a:latin typeface="Cambria" panose="02040503050406030204" pitchFamily="18" charset="0"/>
              <a:ea typeface="Cambria" panose="02040503050406030204" pitchFamily="18" charset="0"/>
            </a:endParaRPr>
          </a:p>
          <a:p>
            <a:pPr algn="ctr"/>
            <a:endParaRPr lang="en-US" dirty="0">
              <a:solidFill>
                <a:schemeClr val="tx1"/>
              </a:solidFill>
              <a:latin typeface="Cambria" panose="02040503050406030204" pitchFamily="18" charset="0"/>
              <a:ea typeface="Cambria" panose="02040503050406030204" pitchFamily="18" charset="0"/>
            </a:endParaRPr>
          </a:p>
          <a:p>
            <a:pPr algn="ctr"/>
            <a:r>
              <a:rPr lang="en-US" dirty="0">
                <a:solidFill>
                  <a:schemeClr val="tx1"/>
                </a:solidFill>
                <a:latin typeface="Cambria" panose="02040503050406030204" pitchFamily="18" charset="0"/>
                <a:ea typeface="Cambria" panose="02040503050406030204" pitchFamily="18" charset="0"/>
              </a:rPr>
              <a:t>This workshop is open to all levels, from those with no prior knowledge of stainless steel to those who want to enhance their existing expertise.</a:t>
            </a:r>
            <a:endParaRPr lang="en-IN"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0673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C3B749C-51A5-4EBE-852D-CB2DA69586C4}"/>
              </a:ext>
            </a:extLst>
          </p:cNvPr>
          <p:cNvSpPr/>
          <p:nvPr/>
        </p:nvSpPr>
        <p:spPr>
          <a:xfrm>
            <a:off x="2139595" y="1012548"/>
            <a:ext cx="7333130" cy="48280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Cambria" panose="02040503050406030204" pitchFamily="18" charset="0"/>
                <a:ea typeface="Cambria" panose="02040503050406030204" pitchFamily="18" charset="0"/>
              </a:rPr>
              <a:t>Venue for the Workshop</a:t>
            </a:r>
          </a:p>
          <a:p>
            <a:pPr algn="ctr"/>
            <a:endParaRPr lang="en-IN" sz="2400" b="1" dirty="0">
              <a:solidFill>
                <a:schemeClr val="tx1"/>
              </a:solidFill>
              <a:latin typeface="Cambria" panose="02040503050406030204" pitchFamily="18" charset="0"/>
              <a:ea typeface="Cambria" panose="02040503050406030204" pitchFamily="18" charset="0"/>
            </a:endParaRPr>
          </a:p>
        </p:txBody>
      </p:sp>
      <p:sp>
        <p:nvSpPr>
          <p:cNvPr id="16" name="Rectangle 15">
            <a:extLst>
              <a:ext uri="{FF2B5EF4-FFF2-40B4-BE49-F238E27FC236}">
                <a16:creationId xmlns:a16="http://schemas.microsoft.com/office/drawing/2014/main" id="{42D75D79-DB95-470D-8410-3C4DFD7E2EF9}"/>
              </a:ext>
            </a:extLst>
          </p:cNvPr>
          <p:cNvSpPr/>
          <p:nvPr/>
        </p:nvSpPr>
        <p:spPr>
          <a:xfrm>
            <a:off x="62755" y="89397"/>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7" name="Rectangle 16">
            <a:extLst>
              <a:ext uri="{FF2B5EF4-FFF2-40B4-BE49-F238E27FC236}">
                <a16:creationId xmlns:a16="http://schemas.microsoft.com/office/drawing/2014/main" id="{F53C491A-0503-4D2B-B6AD-655F77EDB68C}"/>
              </a:ext>
            </a:extLst>
          </p:cNvPr>
          <p:cNvSpPr/>
          <p:nvPr/>
        </p:nvSpPr>
        <p:spPr>
          <a:xfrm>
            <a:off x="1805647"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8" name="Rectangle 17">
            <a:extLst>
              <a:ext uri="{FF2B5EF4-FFF2-40B4-BE49-F238E27FC236}">
                <a16:creationId xmlns:a16="http://schemas.microsoft.com/office/drawing/2014/main" id="{A5331DED-2348-48A1-A720-B8CC35DB7100}"/>
              </a:ext>
            </a:extLst>
          </p:cNvPr>
          <p:cNvSpPr/>
          <p:nvPr/>
        </p:nvSpPr>
        <p:spPr>
          <a:xfrm>
            <a:off x="3548539"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Speakers</a:t>
            </a:r>
            <a:endParaRPr lang="en-IN" dirty="0">
              <a:solidFill>
                <a:schemeClr val="tx1"/>
              </a:solidFill>
              <a:latin typeface="Cambria" panose="02040503050406030204" pitchFamily="18" charset="0"/>
              <a:ea typeface="Cambria" panose="02040503050406030204" pitchFamily="18" charset="0"/>
            </a:endParaRPr>
          </a:p>
        </p:txBody>
      </p:sp>
      <p:sp>
        <p:nvSpPr>
          <p:cNvPr id="19" name="Rectangle 18">
            <a:extLst>
              <a:ext uri="{FF2B5EF4-FFF2-40B4-BE49-F238E27FC236}">
                <a16:creationId xmlns:a16="http://schemas.microsoft.com/office/drawing/2014/main" id="{FBE0D522-9A4C-473F-A247-8FD415C3FCA2}"/>
              </a:ext>
            </a:extLst>
          </p:cNvPr>
          <p:cNvSpPr/>
          <p:nvPr/>
        </p:nvSpPr>
        <p:spPr>
          <a:xfrm>
            <a:off x="5291431"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20" name="Rectangle 19">
            <a:extLst>
              <a:ext uri="{FF2B5EF4-FFF2-40B4-BE49-F238E27FC236}">
                <a16:creationId xmlns:a16="http://schemas.microsoft.com/office/drawing/2014/main" id="{3DF22761-B664-4062-8F0B-1B8424247BA3}"/>
              </a:ext>
            </a:extLst>
          </p:cNvPr>
          <p:cNvSpPr/>
          <p:nvPr/>
        </p:nvSpPr>
        <p:spPr>
          <a:xfrm>
            <a:off x="7034323"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21" name="Rectangle 20">
            <a:extLst>
              <a:ext uri="{FF2B5EF4-FFF2-40B4-BE49-F238E27FC236}">
                <a16:creationId xmlns:a16="http://schemas.microsoft.com/office/drawing/2014/main" id="{495B1995-50B7-4119-818A-18C230AFB2AB}"/>
              </a:ext>
            </a:extLst>
          </p:cNvPr>
          <p:cNvSpPr/>
          <p:nvPr/>
        </p:nvSpPr>
        <p:spPr>
          <a:xfrm>
            <a:off x="8777215"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Registration</a:t>
            </a:r>
            <a:endParaRPr lang="en-IN" dirty="0">
              <a:solidFill>
                <a:schemeClr val="tx1"/>
              </a:solidFill>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42F78852-2023-40D9-9C88-42DF83EA5121}"/>
              </a:ext>
            </a:extLst>
          </p:cNvPr>
          <p:cNvSpPr/>
          <p:nvPr/>
        </p:nvSpPr>
        <p:spPr>
          <a:xfrm>
            <a:off x="10520106"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cxnSp>
        <p:nvCxnSpPr>
          <p:cNvPr id="5" name="Straight Connector 4">
            <a:extLst>
              <a:ext uri="{FF2B5EF4-FFF2-40B4-BE49-F238E27FC236}">
                <a16:creationId xmlns:a16="http://schemas.microsoft.com/office/drawing/2014/main" id="{5917F86B-8CFF-4F9E-B4F2-AD5E33B153D2}"/>
              </a:ext>
            </a:extLst>
          </p:cNvPr>
          <p:cNvCxnSpPr/>
          <p:nvPr/>
        </p:nvCxnSpPr>
        <p:spPr>
          <a:xfrm>
            <a:off x="363071" y="2967317"/>
            <a:ext cx="11465858" cy="0"/>
          </a:xfrm>
          <a:prstGeom prst="line">
            <a:avLst/>
          </a:prstGeom>
        </p:spPr>
        <p:style>
          <a:lnRef idx="1">
            <a:schemeClr val="accent4"/>
          </a:lnRef>
          <a:fillRef idx="0">
            <a:schemeClr val="accent4"/>
          </a:fillRef>
          <a:effectRef idx="0">
            <a:schemeClr val="accent4"/>
          </a:effectRef>
          <a:fontRef idx="minor">
            <a:schemeClr val="tx1"/>
          </a:fontRef>
        </p:style>
      </p:cxnSp>
      <p:sp>
        <p:nvSpPr>
          <p:cNvPr id="23" name="Rectangle: Rounded Corners 22">
            <a:extLst>
              <a:ext uri="{FF2B5EF4-FFF2-40B4-BE49-F238E27FC236}">
                <a16:creationId xmlns:a16="http://schemas.microsoft.com/office/drawing/2014/main" id="{2531E708-13EA-49AF-A79F-46FFF4A28B3B}"/>
              </a:ext>
            </a:extLst>
          </p:cNvPr>
          <p:cNvSpPr/>
          <p:nvPr/>
        </p:nvSpPr>
        <p:spPr>
          <a:xfrm>
            <a:off x="2139595" y="3538832"/>
            <a:ext cx="7333130" cy="48280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Cambria" panose="02040503050406030204" pitchFamily="18" charset="0"/>
                <a:ea typeface="Cambria" panose="02040503050406030204" pitchFamily="18" charset="0"/>
              </a:rPr>
              <a:t>How to Reach the Venue</a:t>
            </a:r>
          </a:p>
          <a:p>
            <a:pPr algn="ctr"/>
            <a:endParaRPr lang="en-IN" sz="2400" b="1" dirty="0">
              <a:solidFill>
                <a:schemeClr val="tx1"/>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CFCD12D5-2642-42D0-97E5-2D252C897468}"/>
              </a:ext>
            </a:extLst>
          </p:cNvPr>
          <p:cNvSpPr txBox="1"/>
          <p:nvPr/>
        </p:nvSpPr>
        <p:spPr>
          <a:xfrm>
            <a:off x="3548539" y="1626339"/>
            <a:ext cx="4473388" cy="923330"/>
          </a:xfrm>
          <a:prstGeom prst="rect">
            <a:avLst/>
          </a:prstGeom>
          <a:noFill/>
        </p:spPr>
        <p:txBody>
          <a:bodyPr wrap="square" rtlCol="0">
            <a:spAutoFit/>
          </a:bodyPr>
          <a:lstStyle/>
          <a:p>
            <a:pPr algn="ctr"/>
            <a:r>
              <a:rPr lang="en-US" b="1" dirty="0">
                <a:latin typeface="Cambria" panose="02040503050406030204" pitchFamily="18" charset="0"/>
                <a:ea typeface="Cambria" panose="02040503050406030204" pitchFamily="18" charset="0"/>
              </a:rPr>
              <a:t>Google Maps Link:</a:t>
            </a:r>
            <a:endParaRPr lang="en-US" dirty="0">
              <a:latin typeface="Cambria" panose="02040503050406030204" pitchFamily="18" charset="0"/>
              <a:ea typeface="Cambria" panose="02040503050406030204" pitchFamily="18" charset="0"/>
            </a:endParaRPr>
          </a:p>
          <a:p>
            <a:pPr algn="ctr"/>
            <a:r>
              <a:rPr lang="en-US" dirty="0">
                <a:latin typeface="Cambria" panose="02040503050406030204" pitchFamily="18" charset="0"/>
                <a:ea typeface="Cambria" panose="02040503050406030204" pitchFamily="18" charset="0"/>
                <a:hlinkClick r:id="rId2"/>
              </a:rPr>
              <a:t>CSIR Auditorium, IIT Madras</a:t>
            </a:r>
            <a:endParaRPr lang="en-US" dirty="0">
              <a:latin typeface="Cambria" panose="02040503050406030204" pitchFamily="18" charset="0"/>
              <a:ea typeface="Cambria" panose="02040503050406030204" pitchFamily="18" charset="0"/>
            </a:endParaRPr>
          </a:p>
          <a:p>
            <a:endParaRPr lang="en-IN" dirty="0"/>
          </a:p>
        </p:txBody>
      </p:sp>
      <p:sp>
        <p:nvSpPr>
          <p:cNvPr id="3" name="TextBox 2">
            <a:extLst>
              <a:ext uri="{FF2B5EF4-FFF2-40B4-BE49-F238E27FC236}">
                <a16:creationId xmlns:a16="http://schemas.microsoft.com/office/drawing/2014/main" id="{C25D1260-7C8F-4EB9-A115-2A25037F2DDC}"/>
              </a:ext>
            </a:extLst>
          </p:cNvPr>
          <p:cNvSpPr txBox="1"/>
          <p:nvPr/>
        </p:nvSpPr>
        <p:spPr>
          <a:xfrm>
            <a:off x="2851544" y="4115683"/>
            <a:ext cx="6140824" cy="646331"/>
          </a:xfrm>
          <a:prstGeom prst="rect">
            <a:avLst/>
          </a:prstGeom>
          <a:noFill/>
        </p:spPr>
        <p:txBody>
          <a:bodyPr wrap="square" rtlCol="0">
            <a:spAutoFit/>
          </a:bodyPr>
          <a:lstStyle/>
          <a:p>
            <a:r>
              <a:rPr lang="en-IN" dirty="0"/>
              <a:t>https://web.iitm.ac.in/ibse/symposium/images/How-to-reach-IIT-Madras.pdf</a:t>
            </a:r>
          </a:p>
        </p:txBody>
      </p:sp>
    </p:spTree>
    <p:extLst>
      <p:ext uri="{BB962C8B-B14F-4D97-AF65-F5344CB8AC3E}">
        <p14:creationId xmlns:p14="http://schemas.microsoft.com/office/powerpoint/2010/main" val="266223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D75D79-DB95-470D-8410-3C4DFD7E2EF9}"/>
              </a:ext>
            </a:extLst>
          </p:cNvPr>
          <p:cNvSpPr/>
          <p:nvPr/>
        </p:nvSpPr>
        <p:spPr>
          <a:xfrm>
            <a:off x="62755" y="89397"/>
            <a:ext cx="1622612" cy="630997"/>
          </a:xfrm>
          <a:prstGeom prst="rect">
            <a:avLst/>
          </a:prstGeom>
          <a:solidFill>
            <a:schemeClr val="accent4">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7" name="Rectangle 16">
            <a:extLst>
              <a:ext uri="{FF2B5EF4-FFF2-40B4-BE49-F238E27FC236}">
                <a16:creationId xmlns:a16="http://schemas.microsoft.com/office/drawing/2014/main" id="{F53C491A-0503-4D2B-B6AD-655F77EDB68C}"/>
              </a:ext>
            </a:extLst>
          </p:cNvPr>
          <p:cNvSpPr/>
          <p:nvPr/>
        </p:nvSpPr>
        <p:spPr>
          <a:xfrm>
            <a:off x="1805647" y="89397"/>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8" name="Rectangle 17">
            <a:extLst>
              <a:ext uri="{FF2B5EF4-FFF2-40B4-BE49-F238E27FC236}">
                <a16:creationId xmlns:a16="http://schemas.microsoft.com/office/drawing/2014/main" id="{A5331DED-2348-48A1-A720-B8CC35DB7100}"/>
              </a:ext>
            </a:extLst>
          </p:cNvPr>
          <p:cNvSpPr/>
          <p:nvPr/>
        </p:nvSpPr>
        <p:spPr>
          <a:xfrm>
            <a:off x="3548539"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Speakers</a:t>
            </a:r>
            <a:endParaRPr lang="en-IN" dirty="0">
              <a:solidFill>
                <a:schemeClr val="tx1"/>
              </a:solidFill>
              <a:latin typeface="Cambria" panose="02040503050406030204" pitchFamily="18" charset="0"/>
              <a:ea typeface="Cambria" panose="02040503050406030204" pitchFamily="18" charset="0"/>
            </a:endParaRPr>
          </a:p>
        </p:txBody>
      </p:sp>
      <p:sp>
        <p:nvSpPr>
          <p:cNvPr id="19" name="Rectangle 18">
            <a:extLst>
              <a:ext uri="{FF2B5EF4-FFF2-40B4-BE49-F238E27FC236}">
                <a16:creationId xmlns:a16="http://schemas.microsoft.com/office/drawing/2014/main" id="{FBE0D522-9A4C-473F-A247-8FD415C3FCA2}"/>
              </a:ext>
            </a:extLst>
          </p:cNvPr>
          <p:cNvSpPr/>
          <p:nvPr/>
        </p:nvSpPr>
        <p:spPr>
          <a:xfrm>
            <a:off x="5291431"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20" name="Rectangle 19">
            <a:extLst>
              <a:ext uri="{FF2B5EF4-FFF2-40B4-BE49-F238E27FC236}">
                <a16:creationId xmlns:a16="http://schemas.microsoft.com/office/drawing/2014/main" id="{3DF22761-B664-4062-8F0B-1B8424247BA3}"/>
              </a:ext>
            </a:extLst>
          </p:cNvPr>
          <p:cNvSpPr/>
          <p:nvPr/>
        </p:nvSpPr>
        <p:spPr>
          <a:xfrm>
            <a:off x="7034323"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21" name="Rectangle 20">
            <a:extLst>
              <a:ext uri="{FF2B5EF4-FFF2-40B4-BE49-F238E27FC236}">
                <a16:creationId xmlns:a16="http://schemas.microsoft.com/office/drawing/2014/main" id="{495B1995-50B7-4119-818A-18C230AFB2AB}"/>
              </a:ext>
            </a:extLst>
          </p:cNvPr>
          <p:cNvSpPr/>
          <p:nvPr/>
        </p:nvSpPr>
        <p:spPr>
          <a:xfrm>
            <a:off x="8777215"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Registration</a:t>
            </a:r>
            <a:endParaRPr lang="en-IN" dirty="0">
              <a:solidFill>
                <a:schemeClr val="tx1"/>
              </a:solidFill>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42F78852-2023-40D9-9C88-42DF83EA5121}"/>
              </a:ext>
            </a:extLst>
          </p:cNvPr>
          <p:cNvSpPr/>
          <p:nvPr/>
        </p:nvSpPr>
        <p:spPr>
          <a:xfrm>
            <a:off x="10520106"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sp>
        <p:nvSpPr>
          <p:cNvPr id="15" name="Rectangle: Rounded Corners 14">
            <a:extLst>
              <a:ext uri="{FF2B5EF4-FFF2-40B4-BE49-F238E27FC236}">
                <a16:creationId xmlns:a16="http://schemas.microsoft.com/office/drawing/2014/main" id="{042BF02B-9463-4F4A-99AD-185D5677263E}"/>
              </a:ext>
            </a:extLst>
          </p:cNvPr>
          <p:cNvSpPr/>
          <p:nvPr/>
        </p:nvSpPr>
        <p:spPr>
          <a:xfrm>
            <a:off x="2521722" y="574959"/>
            <a:ext cx="7333130" cy="99908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ambria" panose="02040503050406030204" pitchFamily="18" charset="0"/>
                <a:ea typeface="Cambria" panose="02040503050406030204" pitchFamily="18" charset="0"/>
              </a:rPr>
              <a:t>Indian Institute of Technology, Madras</a:t>
            </a:r>
          </a:p>
        </p:txBody>
      </p:sp>
      <p:sp>
        <p:nvSpPr>
          <p:cNvPr id="6" name="TextBox 5">
            <a:extLst>
              <a:ext uri="{FF2B5EF4-FFF2-40B4-BE49-F238E27FC236}">
                <a16:creationId xmlns:a16="http://schemas.microsoft.com/office/drawing/2014/main" id="{64B6CFCA-16E1-4FC7-8272-A2668A2695B4}"/>
              </a:ext>
            </a:extLst>
          </p:cNvPr>
          <p:cNvSpPr txBox="1"/>
          <p:nvPr/>
        </p:nvSpPr>
        <p:spPr>
          <a:xfrm>
            <a:off x="1025715" y="2517333"/>
            <a:ext cx="10467037" cy="4524315"/>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Standing tall as a premier institute of national importance, the Indian Institute of Technology Madras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(IIT Madras) has carved a remarkable niche in the landscape of Indian engineering education and research. Established in 1956 with collaboration from the German government, IIT Madras has blossomed into a powerhouse of technical excellence.</a:t>
            </a:r>
          </a:p>
          <a:p>
            <a:pPr algn="ctr"/>
            <a:r>
              <a:rPr lang="en-US" dirty="0">
                <a:latin typeface="Cambria" panose="02040503050406030204" pitchFamily="18" charset="0"/>
                <a:ea typeface="Cambria" panose="02040503050406030204" pitchFamily="18" charset="0"/>
              </a:rPr>
              <a:t>Its impact on the nation's engineering field is undeniable. IIT Madras fosters a vibrant environment for learning and innovation, producing generations of highly skilled engineers who have gone on to shape various sectors. From contributing to India's space program and advancements in nuclear energy to spearheading developments in infrastructure, communication technologies, and sustainable solutions, IIT Madras alumni have been instrumental in propelling the nation's engineering prowess.</a:t>
            </a:r>
          </a:p>
          <a:p>
            <a:pPr algn="ctr"/>
            <a:r>
              <a:rPr lang="en-US" dirty="0">
                <a:latin typeface="Cambria" panose="02040503050406030204" pitchFamily="18" charset="0"/>
                <a:ea typeface="Cambria" panose="02040503050406030204" pitchFamily="18" charset="0"/>
              </a:rPr>
              <a:t>Beyond academics, IIT Madras actively engages in research collaborations with industries and institutions, tackling real-world challenges and developing solutions that benefit society. This institute fosters an entrepreneurial spirit, nurturing startups that offer innovative products and services.</a:t>
            </a:r>
          </a:p>
          <a:p>
            <a:pPr algn="ctr"/>
            <a:r>
              <a:rPr lang="en-US" dirty="0">
                <a:latin typeface="Cambria" panose="02040503050406030204" pitchFamily="18" charset="0"/>
                <a:ea typeface="Cambria" panose="02040503050406030204" pitchFamily="18" charset="0"/>
              </a:rPr>
              <a:t>In conclusion, IIT Madras stands as a beacon of engineering excellence in India. Its commitment to education, research, and innovation has not only produced top-notch engineers but also significantly contributed to the nation's technological advancement and progress.</a:t>
            </a:r>
          </a:p>
          <a:p>
            <a:pPr algn="ctr"/>
            <a:endParaRPr lang="en-IN" dirty="0">
              <a:latin typeface="Cambria" panose="02040503050406030204" pitchFamily="18" charset="0"/>
              <a:ea typeface="Cambria" panose="02040503050406030204" pitchFamily="18" charset="0"/>
            </a:endParaRPr>
          </a:p>
        </p:txBody>
      </p:sp>
      <p:pic>
        <p:nvPicPr>
          <p:cNvPr id="26" name="Picture 6" descr="IIT Madras - Wikipedia">
            <a:extLst>
              <a:ext uri="{FF2B5EF4-FFF2-40B4-BE49-F238E27FC236}">
                <a16:creationId xmlns:a16="http://schemas.microsoft.com/office/drawing/2014/main" id="{C3AAF998-D158-4C2F-AD1C-5F8E0F996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5115" y="1308668"/>
            <a:ext cx="1261769" cy="1208665"/>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88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D75D79-DB95-470D-8410-3C4DFD7E2EF9}"/>
              </a:ext>
            </a:extLst>
          </p:cNvPr>
          <p:cNvSpPr/>
          <p:nvPr/>
        </p:nvSpPr>
        <p:spPr>
          <a:xfrm>
            <a:off x="62755" y="89397"/>
            <a:ext cx="1622612" cy="630997"/>
          </a:xfrm>
          <a:prstGeom prst="rect">
            <a:avLst/>
          </a:prstGeom>
          <a:solidFill>
            <a:schemeClr val="accent4">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7" name="Rectangle 16">
            <a:extLst>
              <a:ext uri="{FF2B5EF4-FFF2-40B4-BE49-F238E27FC236}">
                <a16:creationId xmlns:a16="http://schemas.microsoft.com/office/drawing/2014/main" id="{F53C491A-0503-4D2B-B6AD-655F77EDB68C}"/>
              </a:ext>
            </a:extLst>
          </p:cNvPr>
          <p:cNvSpPr/>
          <p:nvPr/>
        </p:nvSpPr>
        <p:spPr>
          <a:xfrm>
            <a:off x="1805647" y="89397"/>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8" name="Rectangle 17">
            <a:extLst>
              <a:ext uri="{FF2B5EF4-FFF2-40B4-BE49-F238E27FC236}">
                <a16:creationId xmlns:a16="http://schemas.microsoft.com/office/drawing/2014/main" id="{A5331DED-2348-48A1-A720-B8CC35DB7100}"/>
              </a:ext>
            </a:extLst>
          </p:cNvPr>
          <p:cNvSpPr/>
          <p:nvPr/>
        </p:nvSpPr>
        <p:spPr>
          <a:xfrm>
            <a:off x="3548539"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Speakers</a:t>
            </a:r>
            <a:endParaRPr lang="en-IN" dirty="0">
              <a:solidFill>
                <a:schemeClr val="tx1"/>
              </a:solidFill>
              <a:latin typeface="Cambria" panose="02040503050406030204" pitchFamily="18" charset="0"/>
              <a:ea typeface="Cambria" panose="02040503050406030204" pitchFamily="18" charset="0"/>
            </a:endParaRPr>
          </a:p>
        </p:txBody>
      </p:sp>
      <p:sp>
        <p:nvSpPr>
          <p:cNvPr id="19" name="Rectangle 18">
            <a:extLst>
              <a:ext uri="{FF2B5EF4-FFF2-40B4-BE49-F238E27FC236}">
                <a16:creationId xmlns:a16="http://schemas.microsoft.com/office/drawing/2014/main" id="{FBE0D522-9A4C-473F-A247-8FD415C3FCA2}"/>
              </a:ext>
            </a:extLst>
          </p:cNvPr>
          <p:cNvSpPr/>
          <p:nvPr/>
        </p:nvSpPr>
        <p:spPr>
          <a:xfrm>
            <a:off x="5291431"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20" name="Rectangle 19">
            <a:extLst>
              <a:ext uri="{FF2B5EF4-FFF2-40B4-BE49-F238E27FC236}">
                <a16:creationId xmlns:a16="http://schemas.microsoft.com/office/drawing/2014/main" id="{3DF22761-B664-4062-8F0B-1B8424247BA3}"/>
              </a:ext>
            </a:extLst>
          </p:cNvPr>
          <p:cNvSpPr/>
          <p:nvPr/>
        </p:nvSpPr>
        <p:spPr>
          <a:xfrm>
            <a:off x="7034323"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21" name="Rectangle 20">
            <a:extLst>
              <a:ext uri="{FF2B5EF4-FFF2-40B4-BE49-F238E27FC236}">
                <a16:creationId xmlns:a16="http://schemas.microsoft.com/office/drawing/2014/main" id="{495B1995-50B7-4119-818A-18C230AFB2AB}"/>
              </a:ext>
            </a:extLst>
          </p:cNvPr>
          <p:cNvSpPr/>
          <p:nvPr/>
        </p:nvSpPr>
        <p:spPr>
          <a:xfrm>
            <a:off x="8777215"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Registration</a:t>
            </a:r>
            <a:endParaRPr lang="en-IN" dirty="0">
              <a:solidFill>
                <a:schemeClr val="tx1"/>
              </a:solidFill>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42F78852-2023-40D9-9C88-42DF83EA5121}"/>
              </a:ext>
            </a:extLst>
          </p:cNvPr>
          <p:cNvSpPr/>
          <p:nvPr/>
        </p:nvSpPr>
        <p:spPr>
          <a:xfrm>
            <a:off x="10520106"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sp>
        <p:nvSpPr>
          <p:cNvPr id="24" name="Rectangle: Rounded Corners 23">
            <a:extLst>
              <a:ext uri="{FF2B5EF4-FFF2-40B4-BE49-F238E27FC236}">
                <a16:creationId xmlns:a16="http://schemas.microsoft.com/office/drawing/2014/main" id="{D41CCF99-6828-424B-A329-11CA31FEB19D}"/>
              </a:ext>
            </a:extLst>
          </p:cNvPr>
          <p:cNvSpPr/>
          <p:nvPr/>
        </p:nvSpPr>
        <p:spPr>
          <a:xfrm>
            <a:off x="2345038" y="720394"/>
            <a:ext cx="7333130" cy="99908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ambria" panose="02040503050406030204" pitchFamily="18" charset="0"/>
                <a:ea typeface="Cambria" panose="02040503050406030204" pitchFamily="18" charset="0"/>
              </a:rPr>
              <a:t>National Institute of Technology, Karnataka</a:t>
            </a:r>
          </a:p>
        </p:txBody>
      </p:sp>
      <p:sp>
        <p:nvSpPr>
          <p:cNvPr id="2" name="TextBox 1">
            <a:extLst>
              <a:ext uri="{FF2B5EF4-FFF2-40B4-BE49-F238E27FC236}">
                <a16:creationId xmlns:a16="http://schemas.microsoft.com/office/drawing/2014/main" id="{9A6645EC-0FE0-4029-9486-F3EA853D618A}"/>
              </a:ext>
            </a:extLst>
          </p:cNvPr>
          <p:cNvSpPr txBox="1"/>
          <p:nvPr/>
        </p:nvSpPr>
        <p:spPr>
          <a:xfrm>
            <a:off x="-7453" y="3041571"/>
            <a:ext cx="12142718" cy="3816429"/>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Nestled on the scenic coast of Karnataka, the National Institute of Technology Karnataka (NITK), formerly known as Karnataka Regional Engineering College (KREC), has established itself as a prominent institution in India's technical education landscape. Founded in 1960, NITK boasts a rich legacy of nurturing exceptional engineers who have left their mark on various industries.</a:t>
            </a:r>
          </a:p>
          <a:p>
            <a:pPr algn="ctr"/>
            <a:r>
              <a:rPr lang="en-US" sz="1600" dirty="0">
                <a:latin typeface="Cambria" panose="02040503050406030204" pitchFamily="18" charset="0"/>
                <a:ea typeface="Cambria" panose="02040503050406030204" pitchFamily="18" charset="0"/>
              </a:rPr>
              <a:t>NITK's contribution to the nation's engineering excellence is multifaceted. The institute provides a rigorous academic curriculum across various engineering disciplines, preparing students to become well-rounded professionals. Its strong focus on research fosters innovation and problem-solving skills, leading to advancements in crucial areas. NITK alumni have played a vital role in shaping India's infrastructure development, contributing to the construction of bridges, dams, and power plants. They have also been instrumental in the growth of core sectors like manufacturing and aerospace, propelling India's technological capabilities.</a:t>
            </a:r>
          </a:p>
          <a:p>
            <a:pPr algn="ctr"/>
            <a:r>
              <a:rPr lang="en-US" sz="1600" dirty="0">
                <a:latin typeface="Cambria" panose="02040503050406030204" pitchFamily="18" charset="0"/>
                <a:ea typeface="Cambria" panose="02040503050406030204" pitchFamily="18" charset="0"/>
              </a:rPr>
              <a:t>Furthermore, NITK actively collaborates with industries, fostering knowledge transfer and ensuring its curriculum remains relevant to contemporary needs. The institute's emphasis on entrepreneurship empowers students to translate their ideas into viable solutions, further contributing to the nation's technological ecosystem.</a:t>
            </a:r>
          </a:p>
          <a:p>
            <a:pPr algn="ctr"/>
            <a:r>
              <a:rPr lang="en-US" sz="1600" dirty="0">
                <a:latin typeface="Cambria" panose="02040503050406030204" pitchFamily="18" charset="0"/>
                <a:ea typeface="Cambria" panose="02040503050406030204" pitchFamily="18" charset="0"/>
              </a:rPr>
              <a:t>In essence, NITK, </a:t>
            </a:r>
            <a:r>
              <a:rPr lang="en-US" sz="1600" dirty="0" err="1">
                <a:latin typeface="Cambria" panose="02040503050406030204" pitchFamily="18" charset="0"/>
                <a:ea typeface="Cambria" panose="02040503050406030204" pitchFamily="18" charset="0"/>
              </a:rPr>
              <a:t>Suratkal</a:t>
            </a:r>
            <a:r>
              <a:rPr lang="en-US" sz="1600" dirty="0">
                <a:latin typeface="Cambria" panose="02040503050406030204" pitchFamily="18" charset="0"/>
                <a:ea typeface="Cambria" panose="02040503050406030204" pitchFamily="18" charset="0"/>
              </a:rPr>
              <a:t> serves as a vital engine for engineering excellence in India. Through its commitment to quality education, cutting-edge research, and industry engagement, the institute has empowered generations of engineers who are driving the nation's technological progress and shaping its future.</a:t>
            </a:r>
          </a:p>
          <a:p>
            <a:pPr algn="ctr"/>
            <a:endParaRPr lang="en-IN" sz="1600" dirty="0">
              <a:latin typeface="Cambria" panose="02040503050406030204" pitchFamily="18" charset="0"/>
              <a:ea typeface="Cambria" panose="02040503050406030204" pitchFamily="18" charset="0"/>
            </a:endParaRPr>
          </a:p>
        </p:txBody>
      </p:sp>
      <p:pic>
        <p:nvPicPr>
          <p:cNvPr id="13" name="Picture 12">
            <a:extLst>
              <a:ext uri="{FF2B5EF4-FFF2-40B4-BE49-F238E27FC236}">
                <a16:creationId xmlns:a16="http://schemas.microsoft.com/office/drawing/2014/main" id="{8A5E1367-C151-4EA3-87A3-BE1137E6708B}"/>
              </a:ext>
            </a:extLst>
          </p:cNvPr>
          <p:cNvPicPr>
            <a:picLocks noChangeAspect="1"/>
          </p:cNvPicPr>
          <p:nvPr/>
        </p:nvPicPr>
        <p:blipFill>
          <a:blip r:embed="rId2"/>
          <a:stretch>
            <a:fillRect/>
          </a:stretch>
        </p:blipFill>
        <p:spPr>
          <a:xfrm>
            <a:off x="5171151" y="1555353"/>
            <a:ext cx="1597202" cy="1486218"/>
          </a:xfrm>
          <a:prstGeom prst="rect">
            <a:avLst/>
          </a:prstGeom>
        </p:spPr>
      </p:pic>
    </p:spTree>
    <p:extLst>
      <p:ext uri="{BB962C8B-B14F-4D97-AF65-F5344CB8AC3E}">
        <p14:creationId xmlns:p14="http://schemas.microsoft.com/office/powerpoint/2010/main" val="424098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D75D79-DB95-470D-8410-3C4DFD7E2EF9}"/>
              </a:ext>
            </a:extLst>
          </p:cNvPr>
          <p:cNvSpPr/>
          <p:nvPr/>
        </p:nvSpPr>
        <p:spPr>
          <a:xfrm>
            <a:off x="62755" y="89397"/>
            <a:ext cx="1622612" cy="630997"/>
          </a:xfrm>
          <a:prstGeom prst="rect">
            <a:avLst/>
          </a:prstGeom>
          <a:solidFill>
            <a:schemeClr val="accent4">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Home</a:t>
            </a:r>
          </a:p>
        </p:txBody>
      </p:sp>
      <p:sp>
        <p:nvSpPr>
          <p:cNvPr id="17" name="Rectangle 16">
            <a:extLst>
              <a:ext uri="{FF2B5EF4-FFF2-40B4-BE49-F238E27FC236}">
                <a16:creationId xmlns:a16="http://schemas.microsoft.com/office/drawing/2014/main" id="{F53C491A-0503-4D2B-B6AD-655F77EDB68C}"/>
              </a:ext>
            </a:extLst>
          </p:cNvPr>
          <p:cNvSpPr/>
          <p:nvPr/>
        </p:nvSpPr>
        <p:spPr>
          <a:xfrm>
            <a:off x="1805647" y="89397"/>
            <a:ext cx="1622612" cy="6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Organizers</a:t>
            </a:r>
          </a:p>
        </p:txBody>
      </p:sp>
      <p:sp>
        <p:nvSpPr>
          <p:cNvPr id="18" name="Rectangle 17">
            <a:extLst>
              <a:ext uri="{FF2B5EF4-FFF2-40B4-BE49-F238E27FC236}">
                <a16:creationId xmlns:a16="http://schemas.microsoft.com/office/drawing/2014/main" id="{A5331DED-2348-48A1-A720-B8CC35DB7100}"/>
              </a:ext>
            </a:extLst>
          </p:cNvPr>
          <p:cNvSpPr/>
          <p:nvPr/>
        </p:nvSpPr>
        <p:spPr>
          <a:xfrm>
            <a:off x="3548539"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Speakers</a:t>
            </a:r>
            <a:endParaRPr lang="en-IN" dirty="0">
              <a:solidFill>
                <a:schemeClr val="tx1"/>
              </a:solidFill>
              <a:latin typeface="Cambria" panose="02040503050406030204" pitchFamily="18" charset="0"/>
              <a:ea typeface="Cambria" panose="02040503050406030204" pitchFamily="18" charset="0"/>
            </a:endParaRPr>
          </a:p>
        </p:txBody>
      </p:sp>
      <p:sp>
        <p:nvSpPr>
          <p:cNvPr id="19" name="Rectangle 18">
            <a:extLst>
              <a:ext uri="{FF2B5EF4-FFF2-40B4-BE49-F238E27FC236}">
                <a16:creationId xmlns:a16="http://schemas.microsoft.com/office/drawing/2014/main" id="{FBE0D522-9A4C-473F-A247-8FD415C3FCA2}"/>
              </a:ext>
            </a:extLst>
          </p:cNvPr>
          <p:cNvSpPr/>
          <p:nvPr/>
        </p:nvSpPr>
        <p:spPr>
          <a:xfrm>
            <a:off x="5291431"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Workshop</a:t>
            </a:r>
            <a:r>
              <a:rPr lang="en-IN" dirty="0">
                <a:solidFill>
                  <a:schemeClr val="tx1"/>
                </a:solidFill>
              </a:rPr>
              <a:t> </a:t>
            </a:r>
            <a:r>
              <a:rPr lang="en-IN" dirty="0">
                <a:solidFill>
                  <a:schemeClr val="tx1"/>
                </a:solidFill>
                <a:latin typeface="Cambria" panose="02040503050406030204" pitchFamily="18" charset="0"/>
                <a:ea typeface="Cambria" panose="02040503050406030204" pitchFamily="18" charset="0"/>
              </a:rPr>
              <a:t>Schedule</a:t>
            </a:r>
          </a:p>
        </p:txBody>
      </p:sp>
      <p:sp>
        <p:nvSpPr>
          <p:cNvPr id="20" name="Rectangle 19">
            <a:extLst>
              <a:ext uri="{FF2B5EF4-FFF2-40B4-BE49-F238E27FC236}">
                <a16:creationId xmlns:a16="http://schemas.microsoft.com/office/drawing/2014/main" id="{3DF22761-B664-4062-8F0B-1B8424247BA3}"/>
              </a:ext>
            </a:extLst>
          </p:cNvPr>
          <p:cNvSpPr/>
          <p:nvPr/>
        </p:nvSpPr>
        <p:spPr>
          <a:xfrm>
            <a:off x="7034323"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Committee</a:t>
            </a:r>
          </a:p>
        </p:txBody>
      </p:sp>
      <p:sp>
        <p:nvSpPr>
          <p:cNvPr id="21" name="Rectangle 20">
            <a:extLst>
              <a:ext uri="{FF2B5EF4-FFF2-40B4-BE49-F238E27FC236}">
                <a16:creationId xmlns:a16="http://schemas.microsoft.com/office/drawing/2014/main" id="{495B1995-50B7-4119-818A-18C230AFB2AB}"/>
              </a:ext>
            </a:extLst>
          </p:cNvPr>
          <p:cNvSpPr/>
          <p:nvPr/>
        </p:nvSpPr>
        <p:spPr>
          <a:xfrm>
            <a:off x="8777215"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mbria" panose="02040503050406030204" pitchFamily="18" charset="0"/>
                <a:ea typeface="Cambria" panose="02040503050406030204" pitchFamily="18" charset="0"/>
              </a:rPr>
              <a:t>Registration</a:t>
            </a:r>
            <a:endParaRPr lang="en-IN" dirty="0">
              <a:solidFill>
                <a:schemeClr val="tx1"/>
              </a:solidFill>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42F78852-2023-40D9-9C88-42DF83EA5121}"/>
              </a:ext>
            </a:extLst>
          </p:cNvPr>
          <p:cNvSpPr/>
          <p:nvPr/>
        </p:nvSpPr>
        <p:spPr>
          <a:xfrm>
            <a:off x="10520106" y="89397"/>
            <a:ext cx="1622612" cy="6309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mbria" panose="02040503050406030204" pitchFamily="18" charset="0"/>
                <a:ea typeface="Cambria" panose="02040503050406030204" pitchFamily="18" charset="0"/>
              </a:rPr>
              <a:t>Contact</a:t>
            </a:r>
            <a:r>
              <a:rPr lang="en-IN" dirty="0">
                <a:solidFill>
                  <a:schemeClr val="tx1"/>
                </a:solidFill>
              </a:rPr>
              <a:t> Us</a:t>
            </a:r>
          </a:p>
        </p:txBody>
      </p:sp>
      <p:sp>
        <p:nvSpPr>
          <p:cNvPr id="25" name="Rectangle: Rounded Corners 24">
            <a:extLst>
              <a:ext uri="{FF2B5EF4-FFF2-40B4-BE49-F238E27FC236}">
                <a16:creationId xmlns:a16="http://schemas.microsoft.com/office/drawing/2014/main" id="{D2A5D7BC-5A07-40A1-9F31-CE63389DE31A}"/>
              </a:ext>
            </a:extLst>
          </p:cNvPr>
          <p:cNvSpPr/>
          <p:nvPr/>
        </p:nvSpPr>
        <p:spPr>
          <a:xfrm>
            <a:off x="62755" y="1183341"/>
            <a:ext cx="12003741" cy="50560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ambria" panose="02040503050406030204" pitchFamily="18" charset="0"/>
                <a:ea typeface="Cambria" panose="02040503050406030204" pitchFamily="18" charset="0"/>
              </a:rPr>
              <a:t>JINDAL STAINLESS</a:t>
            </a:r>
          </a:p>
          <a:p>
            <a:pPr algn="ctr"/>
            <a:endParaRPr lang="en-US" sz="2400" b="1" dirty="0">
              <a:solidFill>
                <a:schemeClr val="tx1"/>
              </a:solidFill>
              <a:latin typeface="Cambria" panose="02040503050406030204" pitchFamily="18" charset="0"/>
              <a:ea typeface="Cambria" panose="02040503050406030204" pitchFamily="18" charset="0"/>
            </a:endParaRPr>
          </a:p>
          <a:p>
            <a:pPr algn="ctr"/>
            <a:endParaRPr lang="en-US" sz="2400" b="1" dirty="0">
              <a:solidFill>
                <a:schemeClr val="tx1"/>
              </a:solidFill>
              <a:latin typeface="Cambria" panose="02040503050406030204" pitchFamily="18" charset="0"/>
              <a:ea typeface="Cambria" panose="02040503050406030204" pitchFamily="18" charset="0"/>
            </a:endParaRPr>
          </a:p>
          <a:p>
            <a:pPr algn="ctr"/>
            <a:endParaRPr lang="en-US" sz="2400" b="1" dirty="0">
              <a:solidFill>
                <a:schemeClr val="tx1"/>
              </a:solidFill>
              <a:latin typeface="Cambria" panose="02040503050406030204" pitchFamily="18" charset="0"/>
              <a:ea typeface="Cambria" panose="02040503050406030204" pitchFamily="18" charset="0"/>
            </a:endParaRPr>
          </a:p>
          <a:p>
            <a:pPr algn="ctr"/>
            <a:endParaRPr lang="en-US" sz="2400" b="1" dirty="0">
              <a:solidFill>
                <a:schemeClr val="tx1"/>
              </a:solidFill>
              <a:latin typeface="Cambria" panose="02040503050406030204" pitchFamily="18" charset="0"/>
              <a:ea typeface="Cambria" panose="02040503050406030204" pitchFamily="18" charset="0"/>
            </a:endParaRPr>
          </a:p>
          <a:p>
            <a:pPr algn="ctr"/>
            <a:r>
              <a:rPr lang="en-US" dirty="0">
                <a:solidFill>
                  <a:schemeClr val="tx1"/>
                </a:solidFill>
                <a:latin typeface="Cambria" panose="02040503050406030204" pitchFamily="18" charset="0"/>
                <a:ea typeface="Cambria" panose="02040503050406030204" pitchFamily="18" charset="0"/>
              </a:rPr>
              <a:t>India’s leading stainless steel manufacturer, Jindal Stainless, has an annual turnover of INR 35,700 crore (USD 4.30 billion) in FY23, and has 3 million </a:t>
            </a:r>
            <a:r>
              <a:rPr lang="en-US" dirty="0" err="1">
                <a:solidFill>
                  <a:schemeClr val="tx1"/>
                </a:solidFill>
                <a:latin typeface="Cambria" panose="02040503050406030204" pitchFamily="18" charset="0"/>
                <a:ea typeface="Cambria" panose="02040503050406030204" pitchFamily="18" charset="0"/>
              </a:rPr>
              <a:t>tonnes</a:t>
            </a:r>
            <a:r>
              <a:rPr lang="en-US" dirty="0">
                <a:solidFill>
                  <a:schemeClr val="tx1"/>
                </a:solidFill>
                <a:latin typeface="Cambria" panose="02040503050406030204" pitchFamily="18" charset="0"/>
                <a:ea typeface="Cambria" panose="02040503050406030204" pitchFamily="18" charset="0"/>
              </a:rPr>
              <a:t> of annual melt capacity. It has seven stainless steel manufacturing and processing facilities in India and abroad, including in Spain and Indonesia, and a worldwide network in 15 countries. In India, there are ten sales offices and six service </a:t>
            </a:r>
            <a:r>
              <a:rPr lang="en-US" dirty="0" err="1">
                <a:solidFill>
                  <a:schemeClr val="tx1"/>
                </a:solidFill>
                <a:latin typeface="Cambria" panose="02040503050406030204" pitchFamily="18" charset="0"/>
                <a:ea typeface="Cambria" panose="02040503050406030204" pitchFamily="18" charset="0"/>
              </a:rPr>
              <a:t>centres</a:t>
            </a:r>
            <a:r>
              <a:rPr lang="en-US" dirty="0">
                <a:solidFill>
                  <a:schemeClr val="tx1"/>
                </a:solidFill>
                <a:latin typeface="Cambria" panose="02040503050406030204" pitchFamily="18" charset="0"/>
                <a:ea typeface="Cambria" panose="02040503050406030204" pitchFamily="18" charset="0"/>
              </a:rPr>
              <a:t>. The company’s product range includes stainless steel slabs, blooms, coils, plates, sheets, precision strips, wire rods, rebars, blade steel and coin blanks.</a:t>
            </a:r>
          </a:p>
          <a:p>
            <a:pPr algn="ctr"/>
            <a:r>
              <a:rPr lang="en-US" dirty="0">
                <a:solidFill>
                  <a:schemeClr val="tx1"/>
                </a:solidFill>
                <a:latin typeface="Cambria" panose="02040503050406030204" pitchFamily="18" charset="0"/>
                <a:ea typeface="Cambria" panose="02040503050406030204" pitchFamily="18" charset="0"/>
              </a:rPr>
              <a:t>Integrated operations have given Jindal Stainless the edge in cost competitiveness and operational efficiency, making it one of the world’s top stainless steel players. Founded in 1970, Jindal Stainless continues to be inspired by a vision for innovation and enriching lives and is committed to social responsibility. The company boasts an excellent workforce, value-driven business operations, customer centricity and the best safety practices in the industry.</a:t>
            </a:r>
            <a:br>
              <a:rPr lang="en-US" sz="2400" dirty="0">
                <a:solidFill>
                  <a:schemeClr val="tx1"/>
                </a:solidFill>
                <a:latin typeface="Cambria" panose="02040503050406030204" pitchFamily="18" charset="0"/>
                <a:ea typeface="Cambria" panose="02040503050406030204" pitchFamily="18" charset="0"/>
              </a:rPr>
            </a:br>
            <a:br>
              <a:rPr lang="en-US" sz="2400"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Jindal Stainless remains committed to a greener, sustainable future, </a:t>
            </a:r>
            <a:r>
              <a:rPr lang="en-US" dirty="0" err="1">
                <a:solidFill>
                  <a:schemeClr val="tx1"/>
                </a:solidFill>
                <a:latin typeface="Cambria" panose="02040503050406030204" pitchFamily="18" charset="0"/>
                <a:ea typeface="Cambria" panose="02040503050406030204" pitchFamily="18" charset="0"/>
              </a:rPr>
              <a:t>fuelled</a:t>
            </a:r>
            <a:r>
              <a:rPr lang="en-US" dirty="0">
                <a:solidFill>
                  <a:schemeClr val="tx1"/>
                </a:solidFill>
                <a:latin typeface="Cambria" panose="02040503050406030204" pitchFamily="18" charset="0"/>
                <a:ea typeface="Cambria" panose="02040503050406030204" pitchFamily="18" charset="0"/>
              </a:rPr>
              <a:t> by environmental responsibility. The company manufactures stainless steel using scrap in an electric arc furnace, the least greenhouse gas emission route since it enables 100% recyclability with no reduction in quality, thereby achieving a circular economy. The company aims to reduce carbon emission intensity by 50% well before FY 2035 and achieve Net Zero by 2050.</a:t>
            </a:r>
            <a:endParaRPr lang="en-IN" sz="2400" b="1" dirty="0">
              <a:solidFill>
                <a:schemeClr val="tx1"/>
              </a:solidFill>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6AE4D6E7-8003-44A6-BA6D-9B3EC1E98E52}"/>
              </a:ext>
            </a:extLst>
          </p:cNvPr>
          <p:cNvPicPr>
            <a:picLocks noChangeAspect="1"/>
          </p:cNvPicPr>
          <p:nvPr/>
        </p:nvPicPr>
        <p:blipFill>
          <a:blip r:embed="rId2"/>
          <a:stretch>
            <a:fillRect/>
          </a:stretch>
        </p:blipFill>
        <p:spPr>
          <a:xfrm>
            <a:off x="4269349" y="1462996"/>
            <a:ext cx="3287900" cy="997611"/>
          </a:xfrm>
          <a:prstGeom prst="rect">
            <a:avLst/>
          </a:prstGeom>
        </p:spPr>
      </p:pic>
    </p:spTree>
    <p:extLst>
      <p:ext uri="{BB962C8B-B14F-4D97-AF65-F5344CB8AC3E}">
        <p14:creationId xmlns:p14="http://schemas.microsoft.com/office/powerpoint/2010/main" val="1025338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1631</Words>
  <Application>Microsoft Office PowerPoint</Application>
  <PresentationFormat>Widescreen</PresentationFormat>
  <Paragraphs>235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Rosemary Francis</dc:creator>
  <cp:lastModifiedBy>Vijaya Vengadesh Kumar Jeyapragasam</cp:lastModifiedBy>
  <cp:revision>8</cp:revision>
  <dcterms:created xsi:type="dcterms:W3CDTF">2024-05-15T06:19:16Z</dcterms:created>
  <dcterms:modified xsi:type="dcterms:W3CDTF">2024-05-15T09:46:32Z</dcterms:modified>
</cp:coreProperties>
</file>